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79" r:id="rId3"/>
  </p:sldMasterIdLst>
  <p:notesMasterIdLst>
    <p:notesMasterId r:id="rId21"/>
  </p:notesMasterIdLst>
  <p:handoutMasterIdLst>
    <p:handoutMasterId r:id="rId22"/>
  </p:handoutMasterIdLst>
  <p:sldIdLst>
    <p:sldId id="256" r:id="rId4"/>
    <p:sldId id="313" r:id="rId5"/>
    <p:sldId id="279" r:id="rId6"/>
    <p:sldId id="312" r:id="rId7"/>
    <p:sldId id="282" r:id="rId8"/>
    <p:sldId id="284" r:id="rId9"/>
    <p:sldId id="285" r:id="rId10"/>
    <p:sldId id="314" r:id="rId11"/>
    <p:sldId id="315" r:id="rId12"/>
    <p:sldId id="317" r:id="rId13"/>
    <p:sldId id="321" r:id="rId14"/>
    <p:sldId id="319" r:id="rId15"/>
    <p:sldId id="322" r:id="rId16"/>
    <p:sldId id="324" r:id="rId17"/>
    <p:sldId id="318" r:id="rId18"/>
    <p:sldId id="320" r:id="rId19"/>
    <p:sldId id="298" r:id="rId20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C5DC9A"/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108" y="22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A8C20BC-B3FE-4E6B-8362-B0B7890C3A43}" type="doc">
      <dgm:prSet loTypeId="urn:microsoft.com/office/officeart/2005/8/layout/hProcess11" loCatId="process" qsTypeId="urn:microsoft.com/office/officeart/2005/8/quickstyle/3d4" qsCatId="3D" csTypeId="urn:microsoft.com/office/officeart/2005/8/colors/accent1_1" csCatId="accent1" phldr="1"/>
      <dgm:spPr/>
    </dgm:pt>
    <dgm:pt modelId="{761B1DB7-D231-4BAF-8623-D7DA8B7EC5E0}">
      <dgm:prSet phldrT="[Text]" custT="1"/>
      <dgm:spPr/>
      <dgm:t>
        <a:bodyPr/>
        <a:lstStyle/>
        <a:p>
          <a:pPr algn="l"/>
          <a:r>
            <a:rPr lang="de-DE" altLang="de-DE" sz="1400" b="1" dirty="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+mj-cs"/>
            </a:rPr>
            <a:t>1920:</a:t>
          </a:r>
        </a:p>
        <a:p>
          <a:pPr algn="l"/>
          <a:r>
            <a:rPr lang="de-DE" altLang="de-DE" sz="1400" b="0" dirty="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+mj-cs"/>
            </a:rPr>
            <a:t>Alois Ehrmann sen. gründet seinen ersten Ein-Mann-Betrieb</a:t>
          </a:r>
          <a:endParaRPr lang="de-DE" sz="14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448DAF49-3858-49AA-A8B9-A85662C3CF77}" type="parTrans" cxnId="{0DBBBB68-80FD-4C9E-9017-DD18524EF82C}">
      <dgm:prSet/>
      <dgm:spPr/>
      <dgm:t>
        <a:bodyPr/>
        <a:lstStyle/>
        <a:p>
          <a:endParaRPr lang="de-DE"/>
        </a:p>
      </dgm:t>
    </dgm:pt>
    <dgm:pt modelId="{1E85B9C6-CD0D-4D76-A19D-C76CF54E38FE}" type="sibTrans" cxnId="{0DBBBB68-80FD-4C9E-9017-DD18524EF82C}">
      <dgm:prSet/>
      <dgm:spPr/>
      <dgm:t>
        <a:bodyPr/>
        <a:lstStyle/>
        <a:p>
          <a:endParaRPr lang="de-DE"/>
        </a:p>
      </dgm:t>
    </dgm:pt>
    <dgm:pt modelId="{DB554E1E-5A71-45E9-82A7-27293CCB87DF}">
      <dgm:prSet phldrT="[Text]" custT="1"/>
      <dgm:spPr/>
      <dgm:t>
        <a:bodyPr/>
        <a:lstStyle/>
        <a:p>
          <a:pPr algn="l"/>
          <a:r>
            <a:rPr lang="de-DE" altLang="de-DE" sz="1400" b="1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+mj-ea"/>
              <a:cs typeface="+mj-cs"/>
            </a:rPr>
            <a:t>1929:</a:t>
          </a:r>
        </a:p>
        <a:p>
          <a:pPr algn="l"/>
          <a:r>
            <a:rPr lang="de-DE" altLang="de-DE" sz="1400" b="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+mj-ea"/>
              <a:cs typeface="+mj-cs"/>
            </a:rPr>
            <a:t>Alois Ehrmann erwirbt den heutigen Hauptsitz und Standort in </a:t>
          </a:r>
          <a:r>
            <a:rPr lang="de-DE" altLang="de-DE" sz="1400" b="0" dirty="0" err="1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+mj-ea"/>
              <a:cs typeface="+mj-cs"/>
            </a:rPr>
            <a:t>Oberschönegg</a:t>
          </a:r>
          <a:endParaRPr lang="de-DE" sz="1400" dirty="0">
            <a:solidFill>
              <a:schemeClr val="tx1">
                <a:lumMod val="95000"/>
                <a:lumOff val="5000"/>
              </a:schemeClr>
            </a:solidFill>
            <a:latin typeface="Arial Narrow" panose="020B0606020202030204" pitchFamily="34" charset="0"/>
          </a:endParaRPr>
        </a:p>
      </dgm:t>
    </dgm:pt>
    <dgm:pt modelId="{1F614707-4543-47FF-AB91-CCAE9D9CAE73}" type="parTrans" cxnId="{AD590105-28C5-4906-A454-DC97793502E0}">
      <dgm:prSet/>
      <dgm:spPr/>
      <dgm:t>
        <a:bodyPr/>
        <a:lstStyle/>
        <a:p>
          <a:endParaRPr lang="de-DE"/>
        </a:p>
      </dgm:t>
    </dgm:pt>
    <dgm:pt modelId="{3C063EC1-CE0C-4EAD-AA6A-B8A965599598}" type="sibTrans" cxnId="{AD590105-28C5-4906-A454-DC97793502E0}">
      <dgm:prSet/>
      <dgm:spPr/>
      <dgm:t>
        <a:bodyPr/>
        <a:lstStyle/>
        <a:p>
          <a:endParaRPr lang="de-DE"/>
        </a:p>
      </dgm:t>
    </dgm:pt>
    <dgm:pt modelId="{A0C5AFDA-CA60-4F50-B436-86DB0A98F2BA}">
      <dgm:prSet phldrT="[Text]" custT="1"/>
      <dgm:spPr/>
      <dgm:t>
        <a:bodyPr/>
        <a:lstStyle/>
        <a:p>
          <a:pPr algn="l"/>
          <a:r>
            <a:rPr lang="de-DE" altLang="de-DE" sz="1400" b="1" dirty="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+mj-cs"/>
            </a:rPr>
            <a:t>1960:</a:t>
          </a:r>
        </a:p>
        <a:p>
          <a:pPr algn="l"/>
          <a:r>
            <a:rPr lang="de-DE" altLang="de-DE" sz="1400" b="0" dirty="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+mj-cs"/>
            </a:rPr>
            <a:t>Alois Ehrmann sen. macht seine beiden Söhne Alois und Anton zu gleichberechtigten Partnern</a:t>
          </a:r>
          <a:endParaRPr lang="de-DE" sz="1400" dirty="0">
            <a:solidFill>
              <a:schemeClr val="tx1"/>
            </a:solidFill>
            <a:latin typeface="Arial Narrow" panose="020B0606020202030204" pitchFamily="34" charset="0"/>
          </a:endParaRPr>
        </a:p>
      </dgm:t>
    </dgm:pt>
    <dgm:pt modelId="{6FA299B7-BEB2-4479-A054-513EDB7AE221}" type="parTrans" cxnId="{CE86A60A-935B-4BCB-AFC0-E730480B14EC}">
      <dgm:prSet/>
      <dgm:spPr/>
      <dgm:t>
        <a:bodyPr/>
        <a:lstStyle/>
        <a:p>
          <a:endParaRPr lang="de-DE"/>
        </a:p>
      </dgm:t>
    </dgm:pt>
    <dgm:pt modelId="{143A20F9-9C3B-41BE-87E2-B5485BBA7F11}" type="sibTrans" cxnId="{CE86A60A-935B-4BCB-AFC0-E730480B14EC}">
      <dgm:prSet/>
      <dgm:spPr/>
      <dgm:t>
        <a:bodyPr/>
        <a:lstStyle/>
        <a:p>
          <a:endParaRPr lang="de-DE"/>
        </a:p>
      </dgm:t>
    </dgm:pt>
    <dgm:pt modelId="{74012E26-8698-4983-B8ED-47A87A6CAE51}">
      <dgm:prSet phldrT="[Text]" custT="1"/>
      <dgm:spPr/>
      <dgm:t>
        <a:bodyPr/>
        <a:lstStyle/>
        <a:p>
          <a:pPr algn="l"/>
          <a:r>
            <a:rPr lang="de-DE" sz="1400" b="1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rPr>
            <a:t>2006:</a:t>
          </a:r>
        </a:p>
        <a:p>
          <a:pPr algn="l"/>
          <a:r>
            <a:rPr lang="de-DE" sz="14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rPr>
            <a:t>Christian Ehrmann führt in dritter Generation als Vorstandsvorsitzender das Familien-Unternehmen</a:t>
          </a:r>
        </a:p>
      </dgm:t>
    </dgm:pt>
    <dgm:pt modelId="{86F1039E-A3A0-4EC4-97D3-0B5111E4C8F5}" type="parTrans" cxnId="{61CEB5B3-3902-4CAA-8F43-0246C86FE397}">
      <dgm:prSet/>
      <dgm:spPr/>
      <dgm:t>
        <a:bodyPr/>
        <a:lstStyle/>
        <a:p>
          <a:endParaRPr lang="de-DE"/>
        </a:p>
      </dgm:t>
    </dgm:pt>
    <dgm:pt modelId="{BDDAF1F5-2ED5-4380-8E97-D93C0F4E4AB3}" type="sibTrans" cxnId="{61CEB5B3-3902-4CAA-8F43-0246C86FE397}">
      <dgm:prSet/>
      <dgm:spPr/>
      <dgm:t>
        <a:bodyPr/>
        <a:lstStyle/>
        <a:p>
          <a:endParaRPr lang="de-DE"/>
        </a:p>
      </dgm:t>
    </dgm:pt>
    <dgm:pt modelId="{A07FE496-E7C4-417D-A3B9-80BA8A348063}" type="pres">
      <dgm:prSet presAssocID="{3A8C20BC-B3FE-4E6B-8362-B0B7890C3A43}" presName="Name0" presStyleCnt="0">
        <dgm:presLayoutVars>
          <dgm:dir/>
          <dgm:resizeHandles val="exact"/>
        </dgm:presLayoutVars>
      </dgm:prSet>
      <dgm:spPr/>
    </dgm:pt>
    <dgm:pt modelId="{3698A49E-02F3-45C7-8947-31B7FEEE7748}" type="pres">
      <dgm:prSet presAssocID="{3A8C20BC-B3FE-4E6B-8362-B0B7890C3A43}" presName="arrow" presStyleLbl="bgShp" presStyleIdx="0" presStyleCnt="1" custLinFactNeighborX="2449" custLinFactNeighborY="304"/>
      <dgm:spPr/>
    </dgm:pt>
    <dgm:pt modelId="{FFE82CCE-EBC5-4002-B3E5-6A3FC7F5F456}" type="pres">
      <dgm:prSet presAssocID="{3A8C20BC-B3FE-4E6B-8362-B0B7890C3A43}" presName="points" presStyleCnt="0"/>
      <dgm:spPr/>
    </dgm:pt>
    <dgm:pt modelId="{47BC2271-B98D-4316-9BCC-D57841555D53}" type="pres">
      <dgm:prSet presAssocID="{761B1DB7-D231-4BAF-8623-D7DA8B7EC5E0}" presName="compositeA" presStyleCnt="0"/>
      <dgm:spPr/>
    </dgm:pt>
    <dgm:pt modelId="{9F364B99-D8ED-4909-9FA5-A0B2708DB55F}" type="pres">
      <dgm:prSet presAssocID="{761B1DB7-D231-4BAF-8623-D7DA8B7EC5E0}" presName="textA" presStyleLbl="revTx" presStyleIdx="0" presStyleCnt="4" custScaleX="151702" custScaleY="55704" custLinFactNeighborX="3560" custLinFactNeighborY="35103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CD5AD12-CF7A-4866-BF3B-9B3F4888736A}" type="pres">
      <dgm:prSet presAssocID="{761B1DB7-D231-4BAF-8623-D7DA8B7EC5E0}" presName="circleA" presStyleLbl="node1" presStyleIdx="0" presStyleCnt="4" custLinFactNeighborX="-4096" custLinFactNeighborY="43570"/>
      <dgm:spPr/>
    </dgm:pt>
    <dgm:pt modelId="{D230725B-8273-4FC2-93A7-4264728FFE9D}" type="pres">
      <dgm:prSet presAssocID="{761B1DB7-D231-4BAF-8623-D7DA8B7EC5E0}" presName="spaceA" presStyleCnt="0"/>
      <dgm:spPr/>
    </dgm:pt>
    <dgm:pt modelId="{9476E567-8709-4E8F-9B6D-57BD0CD3DC61}" type="pres">
      <dgm:prSet presAssocID="{1E85B9C6-CD0D-4D76-A19D-C76CF54E38FE}" presName="space" presStyleCnt="0"/>
      <dgm:spPr/>
    </dgm:pt>
    <dgm:pt modelId="{D6326FB6-97B7-4290-818E-A15FAC0F1D55}" type="pres">
      <dgm:prSet presAssocID="{DB554E1E-5A71-45E9-82A7-27293CCB87DF}" presName="compositeB" presStyleCnt="0"/>
      <dgm:spPr/>
    </dgm:pt>
    <dgm:pt modelId="{8C6C5409-03F1-4205-ADF9-F0296801CAF2}" type="pres">
      <dgm:prSet presAssocID="{DB554E1E-5A71-45E9-82A7-27293CCB87DF}" presName="textB" presStyleLbl="revTx" presStyleIdx="1" presStyleCnt="4" custScaleX="157658" custScaleY="68281" custLinFactNeighborX="32485" custLinFactNeighborY="-22689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C5BDCD53-E393-4A3A-91CC-046D6B0DB0DF}" type="pres">
      <dgm:prSet presAssocID="{DB554E1E-5A71-45E9-82A7-27293CCB87DF}" presName="circleB" presStyleLbl="node1" presStyleIdx="1" presStyleCnt="4" custLinFactNeighborX="6448" custLinFactNeighborY="-41436"/>
      <dgm:spPr/>
    </dgm:pt>
    <dgm:pt modelId="{E33AA661-E83D-428B-B7B7-55D8EA87EE85}" type="pres">
      <dgm:prSet presAssocID="{DB554E1E-5A71-45E9-82A7-27293CCB87DF}" presName="spaceB" presStyleCnt="0"/>
      <dgm:spPr/>
    </dgm:pt>
    <dgm:pt modelId="{1EF075EE-A848-4324-B847-FEEAB29B2725}" type="pres">
      <dgm:prSet presAssocID="{3C063EC1-CE0C-4EAD-AA6A-B8A965599598}" presName="space" presStyleCnt="0"/>
      <dgm:spPr/>
    </dgm:pt>
    <dgm:pt modelId="{161324EA-D73D-4174-B438-DD7485D24CBC}" type="pres">
      <dgm:prSet presAssocID="{A0C5AFDA-CA60-4F50-B436-86DB0A98F2BA}" presName="compositeA" presStyleCnt="0"/>
      <dgm:spPr/>
    </dgm:pt>
    <dgm:pt modelId="{B45055EE-3481-4E2E-87C4-A78F65CCA69B}" type="pres">
      <dgm:prSet presAssocID="{A0C5AFDA-CA60-4F50-B436-86DB0A98F2BA}" presName="textA" presStyleLbl="revTx" presStyleIdx="2" presStyleCnt="4" custScaleX="215313" custScaleY="68993" custLinFactNeighborX="27265" custLinFactNeighborY="25137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2FA649D6-9059-432F-9E84-C7076E9B8A33}" type="pres">
      <dgm:prSet presAssocID="{A0C5AFDA-CA60-4F50-B436-86DB0A98F2BA}" presName="circleA" presStyleLbl="node1" presStyleIdx="2" presStyleCnt="4" custLinFactNeighborY="30281"/>
      <dgm:spPr/>
    </dgm:pt>
    <dgm:pt modelId="{967FA1EB-F7E4-4988-B528-C65B2DC89FC0}" type="pres">
      <dgm:prSet presAssocID="{A0C5AFDA-CA60-4F50-B436-86DB0A98F2BA}" presName="spaceA" presStyleCnt="0"/>
      <dgm:spPr/>
    </dgm:pt>
    <dgm:pt modelId="{054F169E-2D94-4181-915B-F7BD9C3C4D4F}" type="pres">
      <dgm:prSet presAssocID="{143A20F9-9C3B-41BE-87E2-B5485BBA7F11}" presName="space" presStyleCnt="0"/>
      <dgm:spPr/>
    </dgm:pt>
    <dgm:pt modelId="{C94C73D2-4C62-467B-ABBB-5D3EA4595339}" type="pres">
      <dgm:prSet presAssocID="{74012E26-8698-4983-B8ED-47A87A6CAE51}" presName="compositeB" presStyleCnt="0"/>
      <dgm:spPr/>
    </dgm:pt>
    <dgm:pt modelId="{227A87B3-B412-4AD5-8FA0-1655BB6D874C}" type="pres">
      <dgm:prSet presAssocID="{74012E26-8698-4983-B8ED-47A87A6CAE51}" presName="textB" presStyleLbl="revTx" presStyleIdx="3" presStyleCnt="4" custScaleX="201692" custScaleY="87259" custLinFactNeighborX="55095" custLinFactNeighborY="-7615">
        <dgm:presLayoutVars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DC0871DF-4D14-423B-8EBC-040E218340B2}" type="pres">
      <dgm:prSet presAssocID="{74012E26-8698-4983-B8ED-47A87A6CAE51}" presName="circleB" presStyleLbl="node1" presStyleIdx="3" presStyleCnt="4" custLinFactNeighborY="-7808"/>
      <dgm:spPr/>
    </dgm:pt>
    <dgm:pt modelId="{73C65CD5-1D5B-45D7-A0D4-F3DFD02EF222}" type="pres">
      <dgm:prSet presAssocID="{74012E26-8698-4983-B8ED-47A87A6CAE51}" presName="spaceB" presStyleCnt="0"/>
      <dgm:spPr/>
    </dgm:pt>
  </dgm:ptLst>
  <dgm:cxnLst>
    <dgm:cxn modelId="{8D62A92C-0DA0-4356-B90B-A34F402738DB}" type="presOf" srcId="{A0C5AFDA-CA60-4F50-B436-86DB0A98F2BA}" destId="{B45055EE-3481-4E2E-87C4-A78F65CCA69B}" srcOrd="0" destOrd="0" presId="urn:microsoft.com/office/officeart/2005/8/layout/hProcess11"/>
    <dgm:cxn modelId="{A68CDFBA-02D7-4ED0-B1FE-920B49F9D5CD}" type="presOf" srcId="{DB554E1E-5A71-45E9-82A7-27293CCB87DF}" destId="{8C6C5409-03F1-4205-ADF9-F0296801CAF2}" srcOrd="0" destOrd="0" presId="urn:microsoft.com/office/officeart/2005/8/layout/hProcess11"/>
    <dgm:cxn modelId="{6A5B436C-E667-426C-9FB6-F92DCB52A369}" type="presOf" srcId="{3A8C20BC-B3FE-4E6B-8362-B0B7890C3A43}" destId="{A07FE496-E7C4-417D-A3B9-80BA8A348063}" srcOrd="0" destOrd="0" presId="urn:microsoft.com/office/officeart/2005/8/layout/hProcess11"/>
    <dgm:cxn modelId="{AD590105-28C5-4906-A454-DC97793502E0}" srcId="{3A8C20BC-B3FE-4E6B-8362-B0B7890C3A43}" destId="{DB554E1E-5A71-45E9-82A7-27293CCB87DF}" srcOrd="1" destOrd="0" parTransId="{1F614707-4543-47FF-AB91-CCAE9D9CAE73}" sibTransId="{3C063EC1-CE0C-4EAD-AA6A-B8A965599598}"/>
    <dgm:cxn modelId="{47528209-6CE2-4625-807C-E98F5515AA3E}" type="presOf" srcId="{74012E26-8698-4983-B8ED-47A87A6CAE51}" destId="{227A87B3-B412-4AD5-8FA0-1655BB6D874C}" srcOrd="0" destOrd="0" presId="urn:microsoft.com/office/officeart/2005/8/layout/hProcess11"/>
    <dgm:cxn modelId="{CE86A60A-935B-4BCB-AFC0-E730480B14EC}" srcId="{3A8C20BC-B3FE-4E6B-8362-B0B7890C3A43}" destId="{A0C5AFDA-CA60-4F50-B436-86DB0A98F2BA}" srcOrd="2" destOrd="0" parTransId="{6FA299B7-BEB2-4479-A054-513EDB7AE221}" sibTransId="{143A20F9-9C3B-41BE-87E2-B5485BBA7F11}"/>
    <dgm:cxn modelId="{8DD8A061-2153-4D25-BB71-93BBB2D9C1F5}" type="presOf" srcId="{761B1DB7-D231-4BAF-8623-D7DA8B7EC5E0}" destId="{9F364B99-D8ED-4909-9FA5-A0B2708DB55F}" srcOrd="0" destOrd="0" presId="urn:microsoft.com/office/officeart/2005/8/layout/hProcess11"/>
    <dgm:cxn modelId="{0DBBBB68-80FD-4C9E-9017-DD18524EF82C}" srcId="{3A8C20BC-B3FE-4E6B-8362-B0B7890C3A43}" destId="{761B1DB7-D231-4BAF-8623-D7DA8B7EC5E0}" srcOrd="0" destOrd="0" parTransId="{448DAF49-3858-49AA-A8B9-A85662C3CF77}" sibTransId="{1E85B9C6-CD0D-4D76-A19D-C76CF54E38FE}"/>
    <dgm:cxn modelId="{61CEB5B3-3902-4CAA-8F43-0246C86FE397}" srcId="{3A8C20BC-B3FE-4E6B-8362-B0B7890C3A43}" destId="{74012E26-8698-4983-B8ED-47A87A6CAE51}" srcOrd="3" destOrd="0" parTransId="{86F1039E-A3A0-4EC4-97D3-0B5111E4C8F5}" sibTransId="{BDDAF1F5-2ED5-4380-8E97-D93C0F4E4AB3}"/>
    <dgm:cxn modelId="{CE905CE2-FEC6-46A3-9852-7467AFEEAE30}" type="presParOf" srcId="{A07FE496-E7C4-417D-A3B9-80BA8A348063}" destId="{3698A49E-02F3-45C7-8947-31B7FEEE7748}" srcOrd="0" destOrd="0" presId="urn:microsoft.com/office/officeart/2005/8/layout/hProcess11"/>
    <dgm:cxn modelId="{3060D292-021A-443D-9107-569768FE0943}" type="presParOf" srcId="{A07FE496-E7C4-417D-A3B9-80BA8A348063}" destId="{FFE82CCE-EBC5-4002-B3E5-6A3FC7F5F456}" srcOrd="1" destOrd="0" presId="urn:microsoft.com/office/officeart/2005/8/layout/hProcess11"/>
    <dgm:cxn modelId="{0FD18772-E370-4FDB-AA9F-6396B98B26DF}" type="presParOf" srcId="{FFE82CCE-EBC5-4002-B3E5-6A3FC7F5F456}" destId="{47BC2271-B98D-4316-9BCC-D57841555D53}" srcOrd="0" destOrd="0" presId="urn:microsoft.com/office/officeart/2005/8/layout/hProcess11"/>
    <dgm:cxn modelId="{B5841804-4AB5-4DFE-A84A-7AFC6B2E3CAC}" type="presParOf" srcId="{47BC2271-B98D-4316-9BCC-D57841555D53}" destId="{9F364B99-D8ED-4909-9FA5-A0B2708DB55F}" srcOrd="0" destOrd="0" presId="urn:microsoft.com/office/officeart/2005/8/layout/hProcess11"/>
    <dgm:cxn modelId="{EB1E36A4-D922-49F6-8E4D-8698F97342D0}" type="presParOf" srcId="{47BC2271-B98D-4316-9BCC-D57841555D53}" destId="{DCD5AD12-CF7A-4866-BF3B-9B3F4888736A}" srcOrd="1" destOrd="0" presId="urn:microsoft.com/office/officeart/2005/8/layout/hProcess11"/>
    <dgm:cxn modelId="{8833D9C2-3E97-45FC-817E-42E6BE4B4483}" type="presParOf" srcId="{47BC2271-B98D-4316-9BCC-D57841555D53}" destId="{D230725B-8273-4FC2-93A7-4264728FFE9D}" srcOrd="2" destOrd="0" presId="urn:microsoft.com/office/officeart/2005/8/layout/hProcess11"/>
    <dgm:cxn modelId="{4DAE314C-080F-4100-BE52-60D7DED164E5}" type="presParOf" srcId="{FFE82CCE-EBC5-4002-B3E5-6A3FC7F5F456}" destId="{9476E567-8709-4E8F-9B6D-57BD0CD3DC61}" srcOrd="1" destOrd="0" presId="urn:microsoft.com/office/officeart/2005/8/layout/hProcess11"/>
    <dgm:cxn modelId="{37667096-BBDB-4F5F-AE89-43D25048F469}" type="presParOf" srcId="{FFE82CCE-EBC5-4002-B3E5-6A3FC7F5F456}" destId="{D6326FB6-97B7-4290-818E-A15FAC0F1D55}" srcOrd="2" destOrd="0" presId="urn:microsoft.com/office/officeart/2005/8/layout/hProcess11"/>
    <dgm:cxn modelId="{5FE02892-5C1C-4953-A141-0BCFB9C564A4}" type="presParOf" srcId="{D6326FB6-97B7-4290-818E-A15FAC0F1D55}" destId="{8C6C5409-03F1-4205-ADF9-F0296801CAF2}" srcOrd="0" destOrd="0" presId="urn:microsoft.com/office/officeart/2005/8/layout/hProcess11"/>
    <dgm:cxn modelId="{46FFEA35-801F-4564-8DC3-0B5C77BCC221}" type="presParOf" srcId="{D6326FB6-97B7-4290-818E-A15FAC0F1D55}" destId="{C5BDCD53-E393-4A3A-91CC-046D6B0DB0DF}" srcOrd="1" destOrd="0" presId="urn:microsoft.com/office/officeart/2005/8/layout/hProcess11"/>
    <dgm:cxn modelId="{07C9721F-8276-4F76-AF2C-48D3D1906A2D}" type="presParOf" srcId="{D6326FB6-97B7-4290-818E-A15FAC0F1D55}" destId="{E33AA661-E83D-428B-B7B7-55D8EA87EE85}" srcOrd="2" destOrd="0" presId="urn:microsoft.com/office/officeart/2005/8/layout/hProcess11"/>
    <dgm:cxn modelId="{A05456BD-0C11-4DC6-9F17-F0DBA9BDB8B9}" type="presParOf" srcId="{FFE82CCE-EBC5-4002-B3E5-6A3FC7F5F456}" destId="{1EF075EE-A848-4324-B847-FEEAB29B2725}" srcOrd="3" destOrd="0" presId="urn:microsoft.com/office/officeart/2005/8/layout/hProcess11"/>
    <dgm:cxn modelId="{63B10994-688D-4A2A-A0CE-FF23720C074D}" type="presParOf" srcId="{FFE82CCE-EBC5-4002-B3E5-6A3FC7F5F456}" destId="{161324EA-D73D-4174-B438-DD7485D24CBC}" srcOrd="4" destOrd="0" presId="urn:microsoft.com/office/officeart/2005/8/layout/hProcess11"/>
    <dgm:cxn modelId="{539A8C1C-A071-47F7-B6E6-A47748769A88}" type="presParOf" srcId="{161324EA-D73D-4174-B438-DD7485D24CBC}" destId="{B45055EE-3481-4E2E-87C4-A78F65CCA69B}" srcOrd="0" destOrd="0" presId="urn:microsoft.com/office/officeart/2005/8/layout/hProcess11"/>
    <dgm:cxn modelId="{E181D292-8365-411D-AA96-49C403FE92DB}" type="presParOf" srcId="{161324EA-D73D-4174-B438-DD7485D24CBC}" destId="{2FA649D6-9059-432F-9E84-C7076E9B8A33}" srcOrd="1" destOrd="0" presId="urn:microsoft.com/office/officeart/2005/8/layout/hProcess11"/>
    <dgm:cxn modelId="{9DFFBA26-67D8-4CE1-A37B-DD17B748AE89}" type="presParOf" srcId="{161324EA-D73D-4174-B438-DD7485D24CBC}" destId="{967FA1EB-F7E4-4988-B528-C65B2DC89FC0}" srcOrd="2" destOrd="0" presId="urn:microsoft.com/office/officeart/2005/8/layout/hProcess11"/>
    <dgm:cxn modelId="{14E859AC-38FB-44F4-9A59-67459D57F411}" type="presParOf" srcId="{FFE82CCE-EBC5-4002-B3E5-6A3FC7F5F456}" destId="{054F169E-2D94-4181-915B-F7BD9C3C4D4F}" srcOrd="5" destOrd="0" presId="urn:microsoft.com/office/officeart/2005/8/layout/hProcess11"/>
    <dgm:cxn modelId="{C62B486B-F936-4046-8B58-18A47745CDA9}" type="presParOf" srcId="{FFE82CCE-EBC5-4002-B3E5-6A3FC7F5F456}" destId="{C94C73D2-4C62-467B-ABBB-5D3EA4595339}" srcOrd="6" destOrd="0" presId="urn:microsoft.com/office/officeart/2005/8/layout/hProcess11"/>
    <dgm:cxn modelId="{8E9DB5AA-F7E6-4DC9-A2B5-D956D66E8E77}" type="presParOf" srcId="{C94C73D2-4C62-467B-ABBB-5D3EA4595339}" destId="{227A87B3-B412-4AD5-8FA0-1655BB6D874C}" srcOrd="0" destOrd="0" presId="urn:microsoft.com/office/officeart/2005/8/layout/hProcess11"/>
    <dgm:cxn modelId="{6DD36748-9691-47A9-A3F2-0FBBE8D29FC9}" type="presParOf" srcId="{C94C73D2-4C62-467B-ABBB-5D3EA4595339}" destId="{DC0871DF-4D14-423B-8EBC-040E218340B2}" srcOrd="1" destOrd="0" presId="urn:microsoft.com/office/officeart/2005/8/layout/hProcess11"/>
    <dgm:cxn modelId="{E6F3F327-EC54-4EE8-9044-45E6C989A75D}" type="presParOf" srcId="{C94C73D2-4C62-467B-ABBB-5D3EA4595339}" destId="{73C65CD5-1D5B-45D7-A0D4-F3DFD02EF222}" srcOrd="2" destOrd="0" presId="urn:microsoft.com/office/officeart/2005/8/layout/hProcess1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49ED2B8-AF4C-4722-A9EC-791D8CF2FC9E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31D0992A-FDDC-4C9A-B00E-5D275ABE0687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de-DE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Ehrmann SE</a:t>
          </a:r>
        </a:p>
        <a:p>
          <a:endParaRPr lang="de-DE" sz="2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endParaRPr lang="de-DE" sz="28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FCD417A1-C0E0-47A9-8ED9-BF4892206C6F}" type="parTrans" cxnId="{F7ABA140-A92F-4F64-9E6B-AE8B5A04879F}">
      <dgm:prSet/>
      <dgm:spPr/>
      <dgm:t>
        <a:bodyPr/>
        <a:lstStyle/>
        <a:p>
          <a:endParaRPr lang="de-DE"/>
        </a:p>
      </dgm:t>
    </dgm:pt>
    <dgm:pt modelId="{C9BC930B-2A35-48C8-B4DF-5360BAB463F8}" type="sibTrans" cxnId="{F7ABA140-A92F-4F64-9E6B-AE8B5A04879F}">
      <dgm:prSet/>
      <dgm:spPr/>
      <dgm:t>
        <a:bodyPr/>
        <a:lstStyle/>
        <a:p>
          <a:endParaRPr lang="de-DE"/>
        </a:p>
      </dgm:t>
    </dgm:pt>
    <dgm:pt modelId="{5071DB55-D34E-4B72-AD5C-295F1ACDD157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de-DE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Ehrmann GmbH</a:t>
          </a:r>
        </a:p>
      </dgm:t>
    </dgm:pt>
    <dgm:pt modelId="{C115DBA7-4FAC-48F6-9F8C-896E40EC9A0A}" type="parTrans" cxnId="{04A1201A-3541-4EB7-B8F4-CF39934762D1}">
      <dgm:prSet/>
      <dgm:spPr>
        <a:solidFill>
          <a:schemeClr val="accent1">
            <a:lumMod val="20000"/>
            <a:lumOff val="80000"/>
          </a:schemeClr>
        </a:solidFill>
        <a:ln>
          <a:solidFill>
            <a:srgbClr val="002060"/>
          </a:solidFill>
        </a:ln>
      </dgm:spPr>
      <dgm:t>
        <a:bodyPr/>
        <a:lstStyle/>
        <a:p>
          <a:endParaRPr lang="de-DE">
            <a:solidFill>
              <a:srgbClr val="002060"/>
            </a:solidFill>
          </a:endParaRPr>
        </a:p>
      </dgm:t>
    </dgm:pt>
    <dgm:pt modelId="{B93F1985-0174-41D4-B211-EA2F4A4B6D35}" type="sibTrans" cxnId="{04A1201A-3541-4EB7-B8F4-CF39934762D1}">
      <dgm:prSet/>
      <dgm:spPr/>
      <dgm:t>
        <a:bodyPr/>
        <a:lstStyle/>
        <a:p>
          <a:endParaRPr lang="de-DE"/>
        </a:p>
      </dgm:t>
    </dgm:pt>
    <dgm:pt modelId="{4DF70EB8-5E9B-4821-9D66-608262F382C4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de-DE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Fleischwerke Zimmermann</a:t>
          </a:r>
        </a:p>
      </dgm:t>
    </dgm:pt>
    <dgm:pt modelId="{0DD0549D-B99D-4B97-B95B-5F0CA6C23E89}" type="parTrans" cxnId="{DEDEACD0-CE31-4DBB-8E78-F304F7012571}">
      <dgm:prSet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endParaRPr lang="de-DE">
            <a:solidFill>
              <a:srgbClr val="000099"/>
            </a:solidFill>
          </a:endParaRPr>
        </a:p>
      </dgm:t>
    </dgm:pt>
    <dgm:pt modelId="{6113E979-3EEF-450F-B97F-85DDE412913D}" type="sibTrans" cxnId="{DEDEACD0-CE31-4DBB-8E78-F304F7012571}">
      <dgm:prSet/>
      <dgm:spPr/>
      <dgm:t>
        <a:bodyPr/>
        <a:lstStyle/>
        <a:p>
          <a:endParaRPr lang="de-DE"/>
        </a:p>
      </dgm:t>
    </dgm:pt>
    <dgm:pt modelId="{D77FCA12-4813-4F3E-B1BD-B1AD384CAE6F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de-DE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Molkerei </a:t>
          </a:r>
          <a:r>
            <a:rPr lang="de-DE" sz="1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Hainichen</a:t>
          </a:r>
          <a:r>
            <a:rPr lang="de-DE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-Freiberg</a:t>
          </a:r>
        </a:p>
      </dgm:t>
    </dgm:pt>
    <dgm:pt modelId="{BB8CCC42-DBFF-492B-8BA1-3A0D413AFD75}" type="parTrans" cxnId="{EA52C3BF-A344-48F5-9832-EAE451EF3645}">
      <dgm:prSet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endParaRPr lang="de-DE">
            <a:solidFill>
              <a:srgbClr val="000099"/>
            </a:solidFill>
          </a:endParaRPr>
        </a:p>
      </dgm:t>
    </dgm:pt>
    <dgm:pt modelId="{C7A6DA18-715D-4A29-92D2-C0F422E62DEC}" type="sibTrans" cxnId="{EA52C3BF-A344-48F5-9832-EAE451EF3645}">
      <dgm:prSet/>
      <dgm:spPr/>
      <dgm:t>
        <a:bodyPr/>
        <a:lstStyle/>
        <a:p>
          <a:endParaRPr lang="de-DE"/>
        </a:p>
      </dgm:t>
    </dgm:pt>
    <dgm:pt modelId="{556B4589-8BAA-40C3-BAC4-7CB2522D1814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de-DE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OOO Ehrmann Russland</a:t>
          </a:r>
        </a:p>
      </dgm:t>
    </dgm:pt>
    <dgm:pt modelId="{7E68A09D-F481-4636-9302-66DD75DA04CB}" type="parTrans" cxnId="{9E1B2F1D-FFCB-43F9-95D5-F7FCA5F5555E}">
      <dgm:prSet/>
      <dgm:spPr>
        <a:solidFill>
          <a:schemeClr val="accent1">
            <a:lumMod val="20000"/>
            <a:lumOff val="80000"/>
          </a:schemeClr>
        </a:solidFill>
        <a:ln>
          <a:solidFill>
            <a:srgbClr val="002060"/>
          </a:solidFill>
        </a:ln>
      </dgm:spPr>
      <dgm:t>
        <a:bodyPr/>
        <a:lstStyle/>
        <a:p>
          <a:endParaRPr lang="de-DE">
            <a:solidFill>
              <a:srgbClr val="000099"/>
            </a:solidFill>
          </a:endParaRPr>
        </a:p>
      </dgm:t>
    </dgm:pt>
    <dgm:pt modelId="{2A1BA784-4B4C-4065-AFF7-934E700D7D9C}" type="sibTrans" cxnId="{9E1B2F1D-FFCB-43F9-95D5-F7FCA5F5555E}">
      <dgm:prSet/>
      <dgm:spPr/>
      <dgm:t>
        <a:bodyPr/>
        <a:lstStyle/>
        <a:p>
          <a:endParaRPr lang="de-DE"/>
        </a:p>
      </dgm:t>
    </dgm:pt>
    <dgm:pt modelId="{9BDF0E8B-AE8E-465B-895B-8E4FFBB30E7F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de-DE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LLC  Campina Russland</a:t>
          </a:r>
        </a:p>
      </dgm:t>
    </dgm:pt>
    <dgm:pt modelId="{E549038D-CB1E-45F6-A7A1-C56B912B73AD}" type="parTrans" cxnId="{06E7FC10-7EEA-4C0A-9981-6328291E8B37}">
      <dgm:prSet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endParaRPr lang="de-DE">
            <a:solidFill>
              <a:srgbClr val="002060"/>
            </a:solidFill>
          </a:endParaRPr>
        </a:p>
      </dgm:t>
    </dgm:pt>
    <dgm:pt modelId="{20DD8BB8-5CA0-4782-9F22-5A093C1A1AE4}" type="sibTrans" cxnId="{06E7FC10-7EEA-4C0A-9981-6328291E8B37}">
      <dgm:prSet/>
      <dgm:spPr/>
      <dgm:t>
        <a:bodyPr/>
        <a:lstStyle/>
        <a:p>
          <a:endParaRPr lang="de-DE"/>
        </a:p>
      </dgm:t>
    </dgm:pt>
    <dgm:pt modelId="{992D0775-F541-4DF3-AF9F-29FABEBD29A0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rgbClr val="002060"/>
          </a:solidFill>
        </a:ln>
      </dgm:spPr>
      <dgm:t>
        <a:bodyPr/>
        <a:lstStyle/>
        <a:p>
          <a:r>
            <a:rPr lang="de-DE" sz="1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Trevo</a:t>
          </a:r>
          <a:r>
            <a:rPr lang="de-DE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Lacteos</a:t>
          </a:r>
          <a:r>
            <a:rPr lang="de-DE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S.A.</a:t>
          </a:r>
        </a:p>
      </dgm:t>
    </dgm:pt>
    <dgm:pt modelId="{3BD0DB18-AA28-47F8-8558-AFABF55F5F3A}" type="parTrans" cxnId="{DE3F53A0-EA88-444C-A79F-C74C9E460F2B}">
      <dgm:prSet/>
      <dgm:spPr>
        <a:solidFill>
          <a:schemeClr val="accent1">
            <a:lumMod val="20000"/>
            <a:lumOff val="80000"/>
          </a:schemeClr>
        </a:solidFill>
        <a:ln>
          <a:solidFill>
            <a:srgbClr val="002060"/>
          </a:solidFill>
        </a:ln>
      </dgm:spPr>
      <dgm:t>
        <a:bodyPr/>
        <a:lstStyle/>
        <a:p>
          <a:endParaRPr lang="de-DE">
            <a:solidFill>
              <a:srgbClr val="000099"/>
            </a:solidFill>
          </a:endParaRPr>
        </a:p>
      </dgm:t>
    </dgm:pt>
    <dgm:pt modelId="{BBE0712F-5D71-420A-B258-1ACFB6D20C7E}" type="sibTrans" cxnId="{DE3F53A0-EA88-444C-A79F-C74C9E460F2B}">
      <dgm:prSet/>
      <dgm:spPr/>
      <dgm:t>
        <a:bodyPr/>
        <a:lstStyle/>
        <a:p>
          <a:endParaRPr lang="de-DE"/>
        </a:p>
      </dgm:t>
    </dgm:pt>
    <dgm:pt modelId="{3D9523B7-9CA0-42B3-B36B-5F592ED1969D}">
      <dgm:prSet phldrT="[Text]" custT="1"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r>
            <a:rPr lang="de-DE" sz="1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Molkerei Gabler-</a:t>
          </a:r>
          <a:r>
            <a:rPr lang="de-DE" sz="14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Saliter</a:t>
          </a:r>
          <a:endParaRPr lang="de-DE" sz="14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gm:t>
    </dgm:pt>
    <dgm:pt modelId="{D0732857-DB2C-4CA4-962D-7F593358F20E}" type="parTrans" cxnId="{BCB1C463-832F-4338-A45F-EE226BCC5E70}">
      <dgm:prSet/>
      <dgm:spPr>
        <a:solidFill>
          <a:schemeClr val="accent1">
            <a:lumMod val="20000"/>
            <a:lumOff val="80000"/>
          </a:schemeClr>
        </a:solidFill>
        <a:ln>
          <a:solidFill>
            <a:srgbClr val="000099"/>
          </a:solidFill>
        </a:ln>
      </dgm:spPr>
      <dgm:t>
        <a:bodyPr/>
        <a:lstStyle/>
        <a:p>
          <a:endParaRPr lang="de-DE">
            <a:solidFill>
              <a:srgbClr val="002060"/>
            </a:solidFill>
          </a:endParaRPr>
        </a:p>
      </dgm:t>
    </dgm:pt>
    <dgm:pt modelId="{328553E0-85C6-408F-A686-A653CE8218C8}" type="sibTrans" cxnId="{BCB1C463-832F-4338-A45F-EE226BCC5E70}">
      <dgm:prSet/>
      <dgm:spPr/>
      <dgm:t>
        <a:bodyPr/>
        <a:lstStyle/>
        <a:p>
          <a:endParaRPr lang="de-DE"/>
        </a:p>
      </dgm:t>
    </dgm:pt>
    <dgm:pt modelId="{1F375778-C976-4215-B0BA-ABE908B27F78}" type="pres">
      <dgm:prSet presAssocID="{F49ED2B8-AF4C-4722-A9EC-791D8CF2FC9E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de-DE"/>
        </a:p>
      </dgm:t>
    </dgm:pt>
    <dgm:pt modelId="{CF1A6186-B063-425D-BF69-A794D4371183}" type="pres">
      <dgm:prSet presAssocID="{31D0992A-FDDC-4C9A-B00E-5D275ABE0687}" presName="hierRoot1" presStyleCnt="0">
        <dgm:presLayoutVars>
          <dgm:hierBranch val="init"/>
        </dgm:presLayoutVars>
      </dgm:prSet>
      <dgm:spPr/>
    </dgm:pt>
    <dgm:pt modelId="{DEA6EBCB-13FC-4A8F-9E84-C3846BE2EB97}" type="pres">
      <dgm:prSet presAssocID="{31D0992A-FDDC-4C9A-B00E-5D275ABE0687}" presName="rootComposite1" presStyleCnt="0"/>
      <dgm:spPr/>
    </dgm:pt>
    <dgm:pt modelId="{2975A500-E07A-445A-9B37-0846E232D7BB}" type="pres">
      <dgm:prSet presAssocID="{31D0992A-FDDC-4C9A-B00E-5D275ABE0687}" presName="rootText1" presStyleLbl="node0" presStyleIdx="0" presStyleCnt="1" custScaleX="181216" custScaleY="230700" custLinFactY="-24651" custLinFactNeighborX="-10933" custLinFactNeighborY="-100000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B6D66853-4615-4CE3-9AE2-D12337A2A3D4}" type="pres">
      <dgm:prSet presAssocID="{31D0992A-FDDC-4C9A-B00E-5D275ABE0687}" presName="rootConnector1" presStyleLbl="node1" presStyleIdx="0" presStyleCnt="0"/>
      <dgm:spPr/>
      <dgm:t>
        <a:bodyPr/>
        <a:lstStyle/>
        <a:p>
          <a:endParaRPr lang="de-DE"/>
        </a:p>
      </dgm:t>
    </dgm:pt>
    <dgm:pt modelId="{2F6DC3A1-B781-4856-8635-88CD5A736F40}" type="pres">
      <dgm:prSet presAssocID="{31D0992A-FDDC-4C9A-B00E-5D275ABE0687}" presName="hierChild2" presStyleCnt="0"/>
      <dgm:spPr/>
    </dgm:pt>
    <dgm:pt modelId="{C07B61A8-D931-476B-9F0F-61F13F446BDF}" type="pres">
      <dgm:prSet presAssocID="{C115DBA7-4FAC-48F6-9F8C-896E40EC9A0A}" presName="Name37" presStyleLbl="parChTrans1D2" presStyleIdx="0" presStyleCnt="7" custSzY="1383081"/>
      <dgm:spPr/>
      <dgm:t>
        <a:bodyPr/>
        <a:lstStyle/>
        <a:p>
          <a:endParaRPr lang="de-DE"/>
        </a:p>
      </dgm:t>
    </dgm:pt>
    <dgm:pt modelId="{E8F44480-F54C-4677-9BCB-A9A1FD1DC96E}" type="pres">
      <dgm:prSet presAssocID="{5071DB55-D34E-4B72-AD5C-295F1ACDD157}" presName="hierRoot2" presStyleCnt="0">
        <dgm:presLayoutVars>
          <dgm:hierBranch val="init"/>
        </dgm:presLayoutVars>
      </dgm:prSet>
      <dgm:spPr/>
    </dgm:pt>
    <dgm:pt modelId="{185515E0-6B94-43B1-97BC-A6D289142B4F}" type="pres">
      <dgm:prSet presAssocID="{5071DB55-D34E-4B72-AD5C-295F1ACDD157}" presName="rootComposite" presStyleCnt="0"/>
      <dgm:spPr/>
    </dgm:pt>
    <dgm:pt modelId="{45AC524D-3E6B-4184-A445-F7B50EA5D2D7}" type="pres">
      <dgm:prSet presAssocID="{5071DB55-D34E-4B72-AD5C-295F1ACDD157}" presName="rootText" presStyleLbl="node2" presStyleIdx="0" presStyleCnt="7" custScaleX="65589" custScaleY="202914" custLinFactNeighborX="17320" custLinFactNeighborY="-63544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6058E633-1E0B-49EC-A9E5-E4B3C39BA5E5}" type="pres">
      <dgm:prSet presAssocID="{5071DB55-D34E-4B72-AD5C-295F1ACDD157}" presName="rootConnector" presStyleLbl="node2" presStyleIdx="0" presStyleCnt="7"/>
      <dgm:spPr/>
      <dgm:t>
        <a:bodyPr/>
        <a:lstStyle/>
        <a:p>
          <a:endParaRPr lang="de-DE"/>
        </a:p>
      </dgm:t>
    </dgm:pt>
    <dgm:pt modelId="{2AF42429-01C5-4730-8362-BB713DBDAC74}" type="pres">
      <dgm:prSet presAssocID="{5071DB55-D34E-4B72-AD5C-295F1ACDD157}" presName="hierChild4" presStyleCnt="0"/>
      <dgm:spPr/>
    </dgm:pt>
    <dgm:pt modelId="{A90D2781-C506-4C96-9CE3-549DD1429FD5}" type="pres">
      <dgm:prSet presAssocID="{5071DB55-D34E-4B72-AD5C-295F1ACDD157}" presName="hierChild5" presStyleCnt="0"/>
      <dgm:spPr/>
    </dgm:pt>
    <dgm:pt modelId="{8B4FACE1-E7E2-46DB-B5B6-A50A1AC291FA}" type="pres">
      <dgm:prSet presAssocID="{0DD0549D-B99D-4B97-B95B-5F0CA6C23E89}" presName="Name37" presStyleLbl="parChTrans1D2" presStyleIdx="1" presStyleCnt="7" custSzY="1383081"/>
      <dgm:spPr/>
      <dgm:t>
        <a:bodyPr/>
        <a:lstStyle/>
        <a:p>
          <a:endParaRPr lang="de-DE"/>
        </a:p>
      </dgm:t>
    </dgm:pt>
    <dgm:pt modelId="{E9482A29-5BD7-4DAC-9359-EDBF26BBD64A}" type="pres">
      <dgm:prSet presAssocID="{4DF70EB8-5E9B-4821-9D66-608262F382C4}" presName="hierRoot2" presStyleCnt="0">
        <dgm:presLayoutVars>
          <dgm:hierBranch val="init"/>
        </dgm:presLayoutVars>
      </dgm:prSet>
      <dgm:spPr/>
    </dgm:pt>
    <dgm:pt modelId="{8CE68A6C-8984-4A84-9D35-50FEC90B841E}" type="pres">
      <dgm:prSet presAssocID="{4DF70EB8-5E9B-4821-9D66-608262F382C4}" presName="rootComposite" presStyleCnt="0"/>
      <dgm:spPr/>
    </dgm:pt>
    <dgm:pt modelId="{A5C9BA53-FF28-4572-8B47-938DFDB89037}" type="pres">
      <dgm:prSet presAssocID="{4DF70EB8-5E9B-4821-9D66-608262F382C4}" presName="rootText" presStyleLbl="node2" presStyleIdx="1" presStyleCnt="7" custScaleX="79436" custScaleY="202914" custLinFactNeighborX="10426" custLinFactNeighborY="-6354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BA3B8DCA-92FE-4B36-B995-42D407FA34F0}" type="pres">
      <dgm:prSet presAssocID="{4DF70EB8-5E9B-4821-9D66-608262F382C4}" presName="rootConnector" presStyleLbl="node2" presStyleIdx="1" presStyleCnt="7"/>
      <dgm:spPr/>
      <dgm:t>
        <a:bodyPr/>
        <a:lstStyle/>
        <a:p>
          <a:endParaRPr lang="de-DE"/>
        </a:p>
      </dgm:t>
    </dgm:pt>
    <dgm:pt modelId="{8DFC6A43-B00E-4F6A-BCFA-E7CF903C9D88}" type="pres">
      <dgm:prSet presAssocID="{4DF70EB8-5E9B-4821-9D66-608262F382C4}" presName="hierChild4" presStyleCnt="0"/>
      <dgm:spPr/>
    </dgm:pt>
    <dgm:pt modelId="{1E3236AF-16DE-4DA5-B7EB-004416C73008}" type="pres">
      <dgm:prSet presAssocID="{4DF70EB8-5E9B-4821-9D66-608262F382C4}" presName="hierChild5" presStyleCnt="0"/>
      <dgm:spPr/>
    </dgm:pt>
    <dgm:pt modelId="{AD4788EC-EB38-42AD-8E49-6C45BA17E3B0}" type="pres">
      <dgm:prSet presAssocID="{BB8CCC42-DBFF-492B-8BA1-3A0D413AFD75}" presName="Name37" presStyleLbl="parChTrans1D2" presStyleIdx="2" presStyleCnt="7" custSzY="1383081"/>
      <dgm:spPr/>
      <dgm:t>
        <a:bodyPr/>
        <a:lstStyle/>
        <a:p>
          <a:endParaRPr lang="de-DE"/>
        </a:p>
      </dgm:t>
    </dgm:pt>
    <dgm:pt modelId="{9F3799F6-EEF7-4385-A764-D8E950A8DDD4}" type="pres">
      <dgm:prSet presAssocID="{D77FCA12-4813-4F3E-B1BD-B1AD384CAE6F}" presName="hierRoot2" presStyleCnt="0">
        <dgm:presLayoutVars>
          <dgm:hierBranch val="init"/>
        </dgm:presLayoutVars>
      </dgm:prSet>
      <dgm:spPr/>
    </dgm:pt>
    <dgm:pt modelId="{4EF7633D-8151-41A5-B582-5088F7F3E415}" type="pres">
      <dgm:prSet presAssocID="{D77FCA12-4813-4F3E-B1BD-B1AD384CAE6F}" presName="rootComposite" presStyleCnt="0"/>
      <dgm:spPr/>
    </dgm:pt>
    <dgm:pt modelId="{41B0356D-D336-42A3-A789-7741CBD58754}" type="pres">
      <dgm:prSet presAssocID="{D77FCA12-4813-4F3E-B1BD-B1AD384CAE6F}" presName="rootText" presStyleLbl="node2" presStyleIdx="2" presStyleCnt="7" custScaleX="74485" custScaleY="202914" custLinFactNeighborX="1335" custLinFactNeighborY="-6354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D68110A0-64C1-4D47-AACF-4FB27B3E8C33}" type="pres">
      <dgm:prSet presAssocID="{D77FCA12-4813-4F3E-B1BD-B1AD384CAE6F}" presName="rootConnector" presStyleLbl="node2" presStyleIdx="2" presStyleCnt="7"/>
      <dgm:spPr/>
      <dgm:t>
        <a:bodyPr/>
        <a:lstStyle/>
        <a:p>
          <a:endParaRPr lang="de-DE"/>
        </a:p>
      </dgm:t>
    </dgm:pt>
    <dgm:pt modelId="{A570A2F8-7CD0-47AD-A6BD-E25028E21C52}" type="pres">
      <dgm:prSet presAssocID="{D77FCA12-4813-4F3E-B1BD-B1AD384CAE6F}" presName="hierChild4" presStyleCnt="0"/>
      <dgm:spPr/>
    </dgm:pt>
    <dgm:pt modelId="{1858C021-8B2D-4AA3-AF11-543222B49F86}" type="pres">
      <dgm:prSet presAssocID="{D77FCA12-4813-4F3E-B1BD-B1AD384CAE6F}" presName="hierChild5" presStyleCnt="0"/>
      <dgm:spPr/>
    </dgm:pt>
    <dgm:pt modelId="{225EC95F-5B0E-4A75-9E11-BCDADFE5B48F}" type="pres">
      <dgm:prSet presAssocID="{7E68A09D-F481-4636-9302-66DD75DA04CB}" presName="Name37" presStyleLbl="parChTrans1D2" presStyleIdx="3" presStyleCnt="7" custSzY="1383081"/>
      <dgm:spPr/>
      <dgm:t>
        <a:bodyPr/>
        <a:lstStyle/>
        <a:p>
          <a:endParaRPr lang="de-DE"/>
        </a:p>
      </dgm:t>
    </dgm:pt>
    <dgm:pt modelId="{6A855017-EFAF-4AB3-B106-7CACDB7E4AC4}" type="pres">
      <dgm:prSet presAssocID="{556B4589-8BAA-40C3-BAC4-7CB2522D1814}" presName="hierRoot2" presStyleCnt="0">
        <dgm:presLayoutVars>
          <dgm:hierBranch val="init"/>
        </dgm:presLayoutVars>
      </dgm:prSet>
      <dgm:spPr/>
    </dgm:pt>
    <dgm:pt modelId="{6320F41C-E029-4F1B-A812-7A1AFDB8EE23}" type="pres">
      <dgm:prSet presAssocID="{556B4589-8BAA-40C3-BAC4-7CB2522D1814}" presName="rootComposite" presStyleCnt="0"/>
      <dgm:spPr/>
    </dgm:pt>
    <dgm:pt modelId="{92D8C0D3-DC6B-4B5B-821D-901E024634D2}" type="pres">
      <dgm:prSet presAssocID="{556B4589-8BAA-40C3-BAC4-7CB2522D1814}" presName="rootText" presStyleLbl="node2" presStyleIdx="3" presStyleCnt="7" custScaleX="77596" custScaleY="202914" custLinFactNeighborX="82867" custLinFactNeighborY="-63544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6DE50B79-9436-4779-8763-48B17F1B0521}" type="pres">
      <dgm:prSet presAssocID="{556B4589-8BAA-40C3-BAC4-7CB2522D1814}" presName="rootConnector" presStyleLbl="node2" presStyleIdx="3" presStyleCnt="7"/>
      <dgm:spPr/>
      <dgm:t>
        <a:bodyPr/>
        <a:lstStyle/>
        <a:p>
          <a:endParaRPr lang="de-DE"/>
        </a:p>
      </dgm:t>
    </dgm:pt>
    <dgm:pt modelId="{58AE67D8-48A8-41DC-B8A8-6BA95F83914F}" type="pres">
      <dgm:prSet presAssocID="{556B4589-8BAA-40C3-BAC4-7CB2522D1814}" presName="hierChild4" presStyleCnt="0"/>
      <dgm:spPr/>
    </dgm:pt>
    <dgm:pt modelId="{248C7554-BC78-4C81-A1BC-5AA06710273A}" type="pres">
      <dgm:prSet presAssocID="{556B4589-8BAA-40C3-BAC4-7CB2522D1814}" presName="hierChild5" presStyleCnt="0"/>
      <dgm:spPr/>
    </dgm:pt>
    <dgm:pt modelId="{185AFEE1-3653-40FE-B5FC-D2D1FA41B913}" type="pres">
      <dgm:prSet presAssocID="{E549038D-CB1E-45F6-A7A1-C56B912B73AD}" presName="Name37" presStyleLbl="parChTrans1D2" presStyleIdx="4" presStyleCnt="7" custSzY="1383081"/>
      <dgm:spPr/>
      <dgm:t>
        <a:bodyPr/>
        <a:lstStyle/>
        <a:p>
          <a:endParaRPr lang="de-DE"/>
        </a:p>
      </dgm:t>
    </dgm:pt>
    <dgm:pt modelId="{DB18FBB7-9A51-4A50-969B-1A4848E9299D}" type="pres">
      <dgm:prSet presAssocID="{9BDF0E8B-AE8E-465B-895B-8E4FFBB30E7F}" presName="hierRoot2" presStyleCnt="0">
        <dgm:presLayoutVars>
          <dgm:hierBranch val="init"/>
        </dgm:presLayoutVars>
      </dgm:prSet>
      <dgm:spPr/>
    </dgm:pt>
    <dgm:pt modelId="{C19DB092-3927-4E68-A1AD-8CD3B195C5F2}" type="pres">
      <dgm:prSet presAssocID="{9BDF0E8B-AE8E-465B-895B-8E4FFBB30E7F}" presName="rootComposite" presStyleCnt="0"/>
      <dgm:spPr/>
    </dgm:pt>
    <dgm:pt modelId="{A957111C-4BE4-488E-86BC-0A138131D0FE}" type="pres">
      <dgm:prSet presAssocID="{9BDF0E8B-AE8E-465B-895B-8E4FFBB30E7F}" presName="rootText" presStyleLbl="node2" presStyleIdx="4" presStyleCnt="7" custScaleX="78266" custScaleY="202914" custLinFactNeighborX="73134" custLinFactNeighborY="-6354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0A28AEEB-EF8B-4239-A3A2-48C28173B155}" type="pres">
      <dgm:prSet presAssocID="{9BDF0E8B-AE8E-465B-895B-8E4FFBB30E7F}" presName="rootConnector" presStyleLbl="node2" presStyleIdx="4" presStyleCnt="7"/>
      <dgm:spPr/>
      <dgm:t>
        <a:bodyPr/>
        <a:lstStyle/>
        <a:p>
          <a:endParaRPr lang="de-DE"/>
        </a:p>
      </dgm:t>
    </dgm:pt>
    <dgm:pt modelId="{37D12ACC-3855-444B-812B-C3707011D6CD}" type="pres">
      <dgm:prSet presAssocID="{9BDF0E8B-AE8E-465B-895B-8E4FFBB30E7F}" presName="hierChild4" presStyleCnt="0"/>
      <dgm:spPr/>
    </dgm:pt>
    <dgm:pt modelId="{BE1EC2C2-41D2-4B88-A3BA-26DFE931EF52}" type="pres">
      <dgm:prSet presAssocID="{9BDF0E8B-AE8E-465B-895B-8E4FFBB30E7F}" presName="hierChild5" presStyleCnt="0"/>
      <dgm:spPr/>
    </dgm:pt>
    <dgm:pt modelId="{DAAB7697-276C-4C5A-9F67-5CB72DD27B2A}" type="pres">
      <dgm:prSet presAssocID="{D0732857-DB2C-4CA4-962D-7F593358F20E}" presName="Name37" presStyleLbl="parChTrans1D2" presStyleIdx="5" presStyleCnt="7" custSzY="1383081"/>
      <dgm:spPr/>
      <dgm:t>
        <a:bodyPr/>
        <a:lstStyle/>
        <a:p>
          <a:endParaRPr lang="de-DE"/>
        </a:p>
      </dgm:t>
    </dgm:pt>
    <dgm:pt modelId="{C37253D6-F575-4272-A4BA-4EAB6092B60A}" type="pres">
      <dgm:prSet presAssocID="{3D9523B7-9CA0-42B3-B36B-5F592ED1969D}" presName="hierRoot2" presStyleCnt="0">
        <dgm:presLayoutVars>
          <dgm:hierBranch val="init"/>
        </dgm:presLayoutVars>
      </dgm:prSet>
      <dgm:spPr/>
    </dgm:pt>
    <dgm:pt modelId="{06358B90-0C04-447A-9A8D-16ECBB560DBF}" type="pres">
      <dgm:prSet presAssocID="{3D9523B7-9CA0-42B3-B36B-5F592ED1969D}" presName="rootComposite" presStyleCnt="0"/>
      <dgm:spPr/>
    </dgm:pt>
    <dgm:pt modelId="{521C8F2A-D900-4043-A352-78A6834BE7F4}" type="pres">
      <dgm:prSet presAssocID="{3D9523B7-9CA0-42B3-B36B-5F592ED1969D}" presName="rootText" presStyleLbl="node2" presStyleIdx="5" presStyleCnt="7" custScaleX="78266" custScaleY="202914" custLinFactX="-100000" custLinFactNeighborX="-105394" custLinFactNeighborY="-63545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C915AA51-9B47-4DD1-8052-B402A4C6C21E}" type="pres">
      <dgm:prSet presAssocID="{3D9523B7-9CA0-42B3-B36B-5F592ED1969D}" presName="rootConnector" presStyleLbl="node2" presStyleIdx="5" presStyleCnt="7"/>
      <dgm:spPr/>
      <dgm:t>
        <a:bodyPr/>
        <a:lstStyle/>
        <a:p>
          <a:endParaRPr lang="de-DE"/>
        </a:p>
      </dgm:t>
    </dgm:pt>
    <dgm:pt modelId="{54D12FCF-6C22-4581-AD36-7714303468CF}" type="pres">
      <dgm:prSet presAssocID="{3D9523B7-9CA0-42B3-B36B-5F592ED1969D}" presName="hierChild4" presStyleCnt="0"/>
      <dgm:spPr/>
    </dgm:pt>
    <dgm:pt modelId="{6F5B06E8-AB94-4CE8-A672-C1EBEAC7DA62}" type="pres">
      <dgm:prSet presAssocID="{3D9523B7-9CA0-42B3-B36B-5F592ED1969D}" presName="hierChild5" presStyleCnt="0"/>
      <dgm:spPr/>
    </dgm:pt>
    <dgm:pt modelId="{D4EB9CD1-1287-465A-827D-382ED1AF6444}" type="pres">
      <dgm:prSet presAssocID="{3BD0DB18-AA28-47F8-8558-AFABF55F5F3A}" presName="Name37" presStyleLbl="parChTrans1D2" presStyleIdx="6" presStyleCnt="7" custSzY="1383081"/>
      <dgm:spPr/>
      <dgm:t>
        <a:bodyPr/>
        <a:lstStyle/>
        <a:p>
          <a:endParaRPr lang="de-DE"/>
        </a:p>
      </dgm:t>
    </dgm:pt>
    <dgm:pt modelId="{127FB5AD-7293-44C9-B0D9-0EA16CB1C2CD}" type="pres">
      <dgm:prSet presAssocID="{992D0775-F541-4DF3-AF9F-29FABEBD29A0}" presName="hierRoot2" presStyleCnt="0">
        <dgm:presLayoutVars>
          <dgm:hierBranch val="init"/>
        </dgm:presLayoutVars>
      </dgm:prSet>
      <dgm:spPr/>
    </dgm:pt>
    <dgm:pt modelId="{A3FF8E98-37CA-46E6-839F-2C6BF974EF93}" type="pres">
      <dgm:prSet presAssocID="{992D0775-F541-4DF3-AF9F-29FABEBD29A0}" presName="rootComposite" presStyleCnt="0"/>
      <dgm:spPr/>
    </dgm:pt>
    <dgm:pt modelId="{8F9B1108-C757-4B77-97E2-7942254D80D6}" type="pres">
      <dgm:prSet presAssocID="{992D0775-F541-4DF3-AF9F-29FABEBD29A0}" presName="rootText" presStyleLbl="node2" presStyleIdx="6" presStyleCnt="7" custScaleX="70450" custScaleY="202914" custLinFactNeighborX="-35054" custLinFactNeighborY="-63544">
        <dgm:presLayoutVars>
          <dgm:chPref val="3"/>
        </dgm:presLayoutVars>
      </dgm:prSet>
      <dgm:spPr/>
      <dgm:t>
        <a:bodyPr/>
        <a:lstStyle/>
        <a:p>
          <a:endParaRPr lang="de-DE"/>
        </a:p>
      </dgm:t>
    </dgm:pt>
    <dgm:pt modelId="{29C3DE11-7ABE-442C-9414-1FC872896DBC}" type="pres">
      <dgm:prSet presAssocID="{992D0775-F541-4DF3-AF9F-29FABEBD29A0}" presName="rootConnector" presStyleLbl="node2" presStyleIdx="6" presStyleCnt="7"/>
      <dgm:spPr/>
      <dgm:t>
        <a:bodyPr/>
        <a:lstStyle/>
        <a:p>
          <a:endParaRPr lang="de-DE"/>
        </a:p>
      </dgm:t>
    </dgm:pt>
    <dgm:pt modelId="{DDFCAF47-0E9D-48BE-8BC6-F1D695B883AA}" type="pres">
      <dgm:prSet presAssocID="{992D0775-F541-4DF3-AF9F-29FABEBD29A0}" presName="hierChild4" presStyleCnt="0"/>
      <dgm:spPr/>
    </dgm:pt>
    <dgm:pt modelId="{B20A4137-A91F-4D76-88A9-BA265B1CBF23}" type="pres">
      <dgm:prSet presAssocID="{992D0775-F541-4DF3-AF9F-29FABEBD29A0}" presName="hierChild5" presStyleCnt="0"/>
      <dgm:spPr/>
    </dgm:pt>
    <dgm:pt modelId="{DC507B18-44A8-4AA4-AB45-1D47806D3FD4}" type="pres">
      <dgm:prSet presAssocID="{31D0992A-FDDC-4C9A-B00E-5D275ABE0687}" presName="hierChild3" presStyleCnt="0"/>
      <dgm:spPr/>
    </dgm:pt>
  </dgm:ptLst>
  <dgm:cxnLst>
    <dgm:cxn modelId="{07FF7306-F02B-4958-87B8-D5E863270553}" type="presOf" srcId="{992D0775-F541-4DF3-AF9F-29FABEBD29A0}" destId="{8F9B1108-C757-4B77-97E2-7942254D80D6}" srcOrd="0" destOrd="0" presId="urn:microsoft.com/office/officeart/2005/8/layout/orgChart1"/>
    <dgm:cxn modelId="{27E45EF3-01F2-439A-B76E-05F8A9CF56A6}" type="presOf" srcId="{3D9523B7-9CA0-42B3-B36B-5F592ED1969D}" destId="{C915AA51-9B47-4DD1-8052-B402A4C6C21E}" srcOrd="1" destOrd="0" presId="urn:microsoft.com/office/officeart/2005/8/layout/orgChart1"/>
    <dgm:cxn modelId="{22E7DDDD-EE19-48B1-BEEF-31F3442F30C0}" type="presOf" srcId="{7E68A09D-F481-4636-9302-66DD75DA04CB}" destId="{225EC95F-5B0E-4A75-9E11-BCDADFE5B48F}" srcOrd="0" destOrd="0" presId="urn:microsoft.com/office/officeart/2005/8/layout/orgChart1"/>
    <dgm:cxn modelId="{1B45DD4B-E3BB-461C-A8E5-3E5BFA1ED111}" type="presOf" srcId="{4DF70EB8-5E9B-4821-9D66-608262F382C4}" destId="{A5C9BA53-FF28-4572-8B47-938DFDB89037}" srcOrd="0" destOrd="0" presId="urn:microsoft.com/office/officeart/2005/8/layout/orgChart1"/>
    <dgm:cxn modelId="{A6BE466D-942D-4063-9479-E5797D48B145}" type="presOf" srcId="{D77FCA12-4813-4F3E-B1BD-B1AD384CAE6F}" destId="{41B0356D-D336-42A3-A789-7741CBD58754}" srcOrd="0" destOrd="0" presId="urn:microsoft.com/office/officeart/2005/8/layout/orgChart1"/>
    <dgm:cxn modelId="{F2C63753-9C3E-4C5F-9579-0102C7CDC8A0}" type="presOf" srcId="{31D0992A-FDDC-4C9A-B00E-5D275ABE0687}" destId="{2975A500-E07A-445A-9B37-0846E232D7BB}" srcOrd="0" destOrd="0" presId="urn:microsoft.com/office/officeart/2005/8/layout/orgChart1"/>
    <dgm:cxn modelId="{9960789F-003F-466F-8157-FCE46CDD7019}" type="presOf" srcId="{992D0775-F541-4DF3-AF9F-29FABEBD29A0}" destId="{29C3DE11-7ABE-442C-9414-1FC872896DBC}" srcOrd="1" destOrd="0" presId="urn:microsoft.com/office/officeart/2005/8/layout/orgChart1"/>
    <dgm:cxn modelId="{779033EF-B835-4639-A0FB-CD05BAC42BA1}" type="presOf" srcId="{31D0992A-FDDC-4C9A-B00E-5D275ABE0687}" destId="{B6D66853-4615-4CE3-9AE2-D12337A2A3D4}" srcOrd="1" destOrd="0" presId="urn:microsoft.com/office/officeart/2005/8/layout/orgChart1"/>
    <dgm:cxn modelId="{BCB1C463-832F-4338-A45F-EE226BCC5E70}" srcId="{31D0992A-FDDC-4C9A-B00E-5D275ABE0687}" destId="{3D9523B7-9CA0-42B3-B36B-5F592ED1969D}" srcOrd="5" destOrd="0" parTransId="{D0732857-DB2C-4CA4-962D-7F593358F20E}" sibTransId="{328553E0-85C6-408F-A686-A653CE8218C8}"/>
    <dgm:cxn modelId="{80BE044A-D79E-49FC-976F-ECF3D57C70A4}" type="presOf" srcId="{4DF70EB8-5E9B-4821-9D66-608262F382C4}" destId="{BA3B8DCA-92FE-4B36-B995-42D407FA34F0}" srcOrd="1" destOrd="0" presId="urn:microsoft.com/office/officeart/2005/8/layout/orgChart1"/>
    <dgm:cxn modelId="{4382942E-8B98-4EFB-9F35-CF68A1724576}" type="presOf" srcId="{D0732857-DB2C-4CA4-962D-7F593358F20E}" destId="{DAAB7697-276C-4C5A-9F67-5CB72DD27B2A}" srcOrd="0" destOrd="0" presId="urn:microsoft.com/office/officeart/2005/8/layout/orgChart1"/>
    <dgm:cxn modelId="{D65E6926-637D-4DC2-B826-F70A12D17C8C}" type="presOf" srcId="{D77FCA12-4813-4F3E-B1BD-B1AD384CAE6F}" destId="{D68110A0-64C1-4D47-AACF-4FB27B3E8C33}" srcOrd="1" destOrd="0" presId="urn:microsoft.com/office/officeart/2005/8/layout/orgChart1"/>
    <dgm:cxn modelId="{9D2D4554-352E-40B8-8F62-B641CF2E63F9}" type="presOf" srcId="{F49ED2B8-AF4C-4722-A9EC-791D8CF2FC9E}" destId="{1F375778-C976-4215-B0BA-ABE908B27F78}" srcOrd="0" destOrd="0" presId="urn:microsoft.com/office/officeart/2005/8/layout/orgChart1"/>
    <dgm:cxn modelId="{EAF1B34C-A30D-465D-8760-3370235FF414}" type="presOf" srcId="{5071DB55-D34E-4B72-AD5C-295F1ACDD157}" destId="{6058E633-1E0B-49EC-A9E5-E4B3C39BA5E5}" srcOrd="1" destOrd="0" presId="urn:microsoft.com/office/officeart/2005/8/layout/orgChart1"/>
    <dgm:cxn modelId="{2B36E60E-A645-4966-B585-15DC02DB73BA}" type="presOf" srcId="{BB8CCC42-DBFF-492B-8BA1-3A0D413AFD75}" destId="{AD4788EC-EB38-42AD-8E49-6C45BA17E3B0}" srcOrd="0" destOrd="0" presId="urn:microsoft.com/office/officeart/2005/8/layout/orgChart1"/>
    <dgm:cxn modelId="{ACC22C76-C6AE-4E30-A281-B172C14E3EFB}" type="presOf" srcId="{3BD0DB18-AA28-47F8-8558-AFABF55F5F3A}" destId="{D4EB9CD1-1287-465A-827D-382ED1AF6444}" srcOrd="0" destOrd="0" presId="urn:microsoft.com/office/officeart/2005/8/layout/orgChart1"/>
    <dgm:cxn modelId="{EA52C3BF-A344-48F5-9832-EAE451EF3645}" srcId="{31D0992A-FDDC-4C9A-B00E-5D275ABE0687}" destId="{D77FCA12-4813-4F3E-B1BD-B1AD384CAE6F}" srcOrd="2" destOrd="0" parTransId="{BB8CCC42-DBFF-492B-8BA1-3A0D413AFD75}" sibTransId="{C7A6DA18-715D-4A29-92D2-C0F422E62DEC}"/>
    <dgm:cxn modelId="{F7ABA140-A92F-4F64-9E6B-AE8B5A04879F}" srcId="{F49ED2B8-AF4C-4722-A9EC-791D8CF2FC9E}" destId="{31D0992A-FDDC-4C9A-B00E-5D275ABE0687}" srcOrd="0" destOrd="0" parTransId="{FCD417A1-C0E0-47A9-8ED9-BF4892206C6F}" sibTransId="{C9BC930B-2A35-48C8-B4DF-5360BAB463F8}"/>
    <dgm:cxn modelId="{4595E342-A64C-43E2-9D12-C458FB25F3DD}" type="presOf" srcId="{9BDF0E8B-AE8E-465B-895B-8E4FFBB30E7F}" destId="{0A28AEEB-EF8B-4239-A3A2-48C28173B155}" srcOrd="1" destOrd="0" presId="urn:microsoft.com/office/officeart/2005/8/layout/orgChart1"/>
    <dgm:cxn modelId="{76FA8F2A-6BF2-4414-81CE-3D296EF06826}" type="presOf" srcId="{9BDF0E8B-AE8E-465B-895B-8E4FFBB30E7F}" destId="{A957111C-4BE4-488E-86BC-0A138131D0FE}" srcOrd="0" destOrd="0" presId="urn:microsoft.com/office/officeart/2005/8/layout/orgChart1"/>
    <dgm:cxn modelId="{7C84DDB1-0F5C-4C7D-A7B6-42E64BDF046A}" type="presOf" srcId="{C115DBA7-4FAC-48F6-9F8C-896E40EC9A0A}" destId="{C07B61A8-D931-476B-9F0F-61F13F446BDF}" srcOrd="0" destOrd="0" presId="urn:microsoft.com/office/officeart/2005/8/layout/orgChart1"/>
    <dgm:cxn modelId="{DEDEACD0-CE31-4DBB-8E78-F304F7012571}" srcId="{31D0992A-FDDC-4C9A-B00E-5D275ABE0687}" destId="{4DF70EB8-5E9B-4821-9D66-608262F382C4}" srcOrd="1" destOrd="0" parTransId="{0DD0549D-B99D-4B97-B95B-5F0CA6C23E89}" sibTransId="{6113E979-3EEF-450F-B97F-85DDE412913D}"/>
    <dgm:cxn modelId="{04A1201A-3541-4EB7-B8F4-CF39934762D1}" srcId="{31D0992A-FDDC-4C9A-B00E-5D275ABE0687}" destId="{5071DB55-D34E-4B72-AD5C-295F1ACDD157}" srcOrd="0" destOrd="0" parTransId="{C115DBA7-4FAC-48F6-9F8C-896E40EC9A0A}" sibTransId="{B93F1985-0174-41D4-B211-EA2F4A4B6D35}"/>
    <dgm:cxn modelId="{85E01277-AE03-4B8E-8BAA-CD99A93F23AF}" type="presOf" srcId="{3D9523B7-9CA0-42B3-B36B-5F592ED1969D}" destId="{521C8F2A-D900-4043-A352-78A6834BE7F4}" srcOrd="0" destOrd="0" presId="urn:microsoft.com/office/officeart/2005/8/layout/orgChart1"/>
    <dgm:cxn modelId="{06E7FC10-7EEA-4C0A-9981-6328291E8B37}" srcId="{31D0992A-FDDC-4C9A-B00E-5D275ABE0687}" destId="{9BDF0E8B-AE8E-465B-895B-8E4FFBB30E7F}" srcOrd="4" destOrd="0" parTransId="{E549038D-CB1E-45F6-A7A1-C56B912B73AD}" sibTransId="{20DD8BB8-5CA0-4782-9F22-5A093C1A1AE4}"/>
    <dgm:cxn modelId="{9E1B2F1D-FFCB-43F9-95D5-F7FCA5F5555E}" srcId="{31D0992A-FDDC-4C9A-B00E-5D275ABE0687}" destId="{556B4589-8BAA-40C3-BAC4-7CB2522D1814}" srcOrd="3" destOrd="0" parTransId="{7E68A09D-F481-4636-9302-66DD75DA04CB}" sibTransId="{2A1BA784-4B4C-4065-AFF7-934E700D7D9C}"/>
    <dgm:cxn modelId="{44075723-7927-442A-8040-F39D7D5A5F7F}" type="presOf" srcId="{0DD0549D-B99D-4B97-B95B-5F0CA6C23E89}" destId="{8B4FACE1-E7E2-46DB-B5B6-A50A1AC291FA}" srcOrd="0" destOrd="0" presId="urn:microsoft.com/office/officeart/2005/8/layout/orgChart1"/>
    <dgm:cxn modelId="{85E7B848-AD8F-4525-9563-1E36BF9B93E9}" type="presOf" srcId="{556B4589-8BAA-40C3-BAC4-7CB2522D1814}" destId="{92D8C0D3-DC6B-4B5B-821D-901E024634D2}" srcOrd="0" destOrd="0" presId="urn:microsoft.com/office/officeart/2005/8/layout/orgChart1"/>
    <dgm:cxn modelId="{3C4C7527-0986-4599-A903-69114704CDB1}" type="presOf" srcId="{556B4589-8BAA-40C3-BAC4-7CB2522D1814}" destId="{6DE50B79-9436-4779-8763-48B17F1B0521}" srcOrd="1" destOrd="0" presId="urn:microsoft.com/office/officeart/2005/8/layout/orgChart1"/>
    <dgm:cxn modelId="{B557C922-9667-4CCA-8702-D4809CCB3917}" type="presOf" srcId="{E549038D-CB1E-45F6-A7A1-C56B912B73AD}" destId="{185AFEE1-3653-40FE-B5FC-D2D1FA41B913}" srcOrd="0" destOrd="0" presId="urn:microsoft.com/office/officeart/2005/8/layout/orgChart1"/>
    <dgm:cxn modelId="{EC11D71C-8BE1-4215-B335-F57DF4FBC204}" type="presOf" srcId="{5071DB55-D34E-4B72-AD5C-295F1ACDD157}" destId="{45AC524D-3E6B-4184-A445-F7B50EA5D2D7}" srcOrd="0" destOrd="0" presId="urn:microsoft.com/office/officeart/2005/8/layout/orgChart1"/>
    <dgm:cxn modelId="{DE3F53A0-EA88-444C-A79F-C74C9E460F2B}" srcId="{31D0992A-FDDC-4C9A-B00E-5D275ABE0687}" destId="{992D0775-F541-4DF3-AF9F-29FABEBD29A0}" srcOrd="6" destOrd="0" parTransId="{3BD0DB18-AA28-47F8-8558-AFABF55F5F3A}" sibTransId="{BBE0712F-5D71-420A-B258-1ACFB6D20C7E}"/>
    <dgm:cxn modelId="{DBBD3A5D-A075-4DB6-BFA2-E43E4746ED09}" type="presParOf" srcId="{1F375778-C976-4215-B0BA-ABE908B27F78}" destId="{CF1A6186-B063-425D-BF69-A794D4371183}" srcOrd="0" destOrd="0" presId="urn:microsoft.com/office/officeart/2005/8/layout/orgChart1"/>
    <dgm:cxn modelId="{385F1B22-E432-4CBD-AE9E-F6B231C7126E}" type="presParOf" srcId="{CF1A6186-B063-425D-BF69-A794D4371183}" destId="{DEA6EBCB-13FC-4A8F-9E84-C3846BE2EB97}" srcOrd="0" destOrd="0" presId="urn:microsoft.com/office/officeart/2005/8/layout/orgChart1"/>
    <dgm:cxn modelId="{430814F5-4544-4231-8358-7B0F8B30D631}" type="presParOf" srcId="{DEA6EBCB-13FC-4A8F-9E84-C3846BE2EB97}" destId="{2975A500-E07A-445A-9B37-0846E232D7BB}" srcOrd="0" destOrd="0" presId="urn:microsoft.com/office/officeart/2005/8/layout/orgChart1"/>
    <dgm:cxn modelId="{21482D87-7C5C-4806-92D7-44B45864882C}" type="presParOf" srcId="{DEA6EBCB-13FC-4A8F-9E84-C3846BE2EB97}" destId="{B6D66853-4615-4CE3-9AE2-D12337A2A3D4}" srcOrd="1" destOrd="0" presId="urn:microsoft.com/office/officeart/2005/8/layout/orgChart1"/>
    <dgm:cxn modelId="{B2D41761-A4EB-461F-BB61-00D8D7C90399}" type="presParOf" srcId="{CF1A6186-B063-425D-BF69-A794D4371183}" destId="{2F6DC3A1-B781-4856-8635-88CD5A736F40}" srcOrd="1" destOrd="0" presId="urn:microsoft.com/office/officeart/2005/8/layout/orgChart1"/>
    <dgm:cxn modelId="{0E3B2E64-3F01-4992-9E54-7FD5DAEE6205}" type="presParOf" srcId="{2F6DC3A1-B781-4856-8635-88CD5A736F40}" destId="{C07B61A8-D931-476B-9F0F-61F13F446BDF}" srcOrd="0" destOrd="0" presId="urn:microsoft.com/office/officeart/2005/8/layout/orgChart1"/>
    <dgm:cxn modelId="{A241B95F-CE4B-4BD0-ACB2-E674C9E87541}" type="presParOf" srcId="{2F6DC3A1-B781-4856-8635-88CD5A736F40}" destId="{E8F44480-F54C-4677-9BCB-A9A1FD1DC96E}" srcOrd="1" destOrd="0" presId="urn:microsoft.com/office/officeart/2005/8/layout/orgChart1"/>
    <dgm:cxn modelId="{B79CCB51-68D5-410E-9227-1FBC675242B9}" type="presParOf" srcId="{E8F44480-F54C-4677-9BCB-A9A1FD1DC96E}" destId="{185515E0-6B94-43B1-97BC-A6D289142B4F}" srcOrd="0" destOrd="0" presId="urn:microsoft.com/office/officeart/2005/8/layout/orgChart1"/>
    <dgm:cxn modelId="{474B8225-72B4-43B8-931F-C6EE7C47D11F}" type="presParOf" srcId="{185515E0-6B94-43B1-97BC-A6D289142B4F}" destId="{45AC524D-3E6B-4184-A445-F7B50EA5D2D7}" srcOrd="0" destOrd="0" presId="urn:microsoft.com/office/officeart/2005/8/layout/orgChart1"/>
    <dgm:cxn modelId="{FEB70C3D-EF68-4FEA-AC83-F05A6EAEC713}" type="presParOf" srcId="{185515E0-6B94-43B1-97BC-A6D289142B4F}" destId="{6058E633-1E0B-49EC-A9E5-E4B3C39BA5E5}" srcOrd="1" destOrd="0" presId="urn:microsoft.com/office/officeart/2005/8/layout/orgChart1"/>
    <dgm:cxn modelId="{1B94F027-D6D7-4F45-A510-F9E4E8152E3A}" type="presParOf" srcId="{E8F44480-F54C-4677-9BCB-A9A1FD1DC96E}" destId="{2AF42429-01C5-4730-8362-BB713DBDAC74}" srcOrd="1" destOrd="0" presId="urn:microsoft.com/office/officeart/2005/8/layout/orgChart1"/>
    <dgm:cxn modelId="{377561FE-8C8B-4195-9863-21175DC8B97D}" type="presParOf" srcId="{E8F44480-F54C-4677-9BCB-A9A1FD1DC96E}" destId="{A90D2781-C506-4C96-9CE3-549DD1429FD5}" srcOrd="2" destOrd="0" presId="urn:microsoft.com/office/officeart/2005/8/layout/orgChart1"/>
    <dgm:cxn modelId="{1BAD90C7-EE18-4BF8-BD88-EF2E71B0A2C6}" type="presParOf" srcId="{2F6DC3A1-B781-4856-8635-88CD5A736F40}" destId="{8B4FACE1-E7E2-46DB-B5B6-A50A1AC291FA}" srcOrd="2" destOrd="0" presId="urn:microsoft.com/office/officeart/2005/8/layout/orgChart1"/>
    <dgm:cxn modelId="{BB1AE8B0-08AA-4632-8547-862674E090DD}" type="presParOf" srcId="{2F6DC3A1-B781-4856-8635-88CD5A736F40}" destId="{E9482A29-5BD7-4DAC-9359-EDBF26BBD64A}" srcOrd="3" destOrd="0" presId="urn:microsoft.com/office/officeart/2005/8/layout/orgChart1"/>
    <dgm:cxn modelId="{D481F23B-C9FF-4BE7-96FD-4EA8C7B02709}" type="presParOf" srcId="{E9482A29-5BD7-4DAC-9359-EDBF26BBD64A}" destId="{8CE68A6C-8984-4A84-9D35-50FEC90B841E}" srcOrd="0" destOrd="0" presId="urn:microsoft.com/office/officeart/2005/8/layout/orgChart1"/>
    <dgm:cxn modelId="{9CDF99FA-3F30-4FDE-BA75-46403A5A7117}" type="presParOf" srcId="{8CE68A6C-8984-4A84-9D35-50FEC90B841E}" destId="{A5C9BA53-FF28-4572-8B47-938DFDB89037}" srcOrd="0" destOrd="0" presId="urn:microsoft.com/office/officeart/2005/8/layout/orgChart1"/>
    <dgm:cxn modelId="{6E7BE947-0C71-4DFF-9834-19D7A78609FB}" type="presParOf" srcId="{8CE68A6C-8984-4A84-9D35-50FEC90B841E}" destId="{BA3B8DCA-92FE-4B36-B995-42D407FA34F0}" srcOrd="1" destOrd="0" presId="urn:microsoft.com/office/officeart/2005/8/layout/orgChart1"/>
    <dgm:cxn modelId="{AC452BC3-D1F1-4CAD-B3D2-BB47E90121A5}" type="presParOf" srcId="{E9482A29-5BD7-4DAC-9359-EDBF26BBD64A}" destId="{8DFC6A43-B00E-4F6A-BCFA-E7CF903C9D88}" srcOrd="1" destOrd="0" presId="urn:microsoft.com/office/officeart/2005/8/layout/orgChart1"/>
    <dgm:cxn modelId="{BF025824-A39B-48F7-8995-488C731CB68F}" type="presParOf" srcId="{E9482A29-5BD7-4DAC-9359-EDBF26BBD64A}" destId="{1E3236AF-16DE-4DA5-B7EB-004416C73008}" srcOrd="2" destOrd="0" presId="urn:microsoft.com/office/officeart/2005/8/layout/orgChart1"/>
    <dgm:cxn modelId="{69B80B61-5A39-4076-A18A-31504FA3CFB9}" type="presParOf" srcId="{2F6DC3A1-B781-4856-8635-88CD5A736F40}" destId="{AD4788EC-EB38-42AD-8E49-6C45BA17E3B0}" srcOrd="4" destOrd="0" presId="urn:microsoft.com/office/officeart/2005/8/layout/orgChart1"/>
    <dgm:cxn modelId="{2F8739C8-902A-42C1-97CB-D315F12D534C}" type="presParOf" srcId="{2F6DC3A1-B781-4856-8635-88CD5A736F40}" destId="{9F3799F6-EEF7-4385-A764-D8E950A8DDD4}" srcOrd="5" destOrd="0" presId="urn:microsoft.com/office/officeart/2005/8/layout/orgChart1"/>
    <dgm:cxn modelId="{4068D7EC-2A88-46A9-B731-412A440C7053}" type="presParOf" srcId="{9F3799F6-EEF7-4385-A764-D8E950A8DDD4}" destId="{4EF7633D-8151-41A5-B582-5088F7F3E415}" srcOrd="0" destOrd="0" presId="urn:microsoft.com/office/officeart/2005/8/layout/orgChart1"/>
    <dgm:cxn modelId="{B60D13D3-CD81-4464-A7DA-0DA16EA1A53D}" type="presParOf" srcId="{4EF7633D-8151-41A5-B582-5088F7F3E415}" destId="{41B0356D-D336-42A3-A789-7741CBD58754}" srcOrd="0" destOrd="0" presId="urn:microsoft.com/office/officeart/2005/8/layout/orgChart1"/>
    <dgm:cxn modelId="{188B383B-3590-47AD-A6B6-10D59FDDE69C}" type="presParOf" srcId="{4EF7633D-8151-41A5-B582-5088F7F3E415}" destId="{D68110A0-64C1-4D47-AACF-4FB27B3E8C33}" srcOrd="1" destOrd="0" presId="urn:microsoft.com/office/officeart/2005/8/layout/orgChart1"/>
    <dgm:cxn modelId="{6332B954-7270-4A19-BFB7-44B002982743}" type="presParOf" srcId="{9F3799F6-EEF7-4385-A764-D8E950A8DDD4}" destId="{A570A2F8-7CD0-47AD-A6BD-E25028E21C52}" srcOrd="1" destOrd="0" presId="urn:microsoft.com/office/officeart/2005/8/layout/orgChart1"/>
    <dgm:cxn modelId="{F368CF8F-ABFA-4797-B750-427F689192C1}" type="presParOf" srcId="{9F3799F6-EEF7-4385-A764-D8E950A8DDD4}" destId="{1858C021-8B2D-4AA3-AF11-543222B49F86}" srcOrd="2" destOrd="0" presId="urn:microsoft.com/office/officeart/2005/8/layout/orgChart1"/>
    <dgm:cxn modelId="{D793686D-1B88-4037-8388-4ABD2D675896}" type="presParOf" srcId="{2F6DC3A1-B781-4856-8635-88CD5A736F40}" destId="{225EC95F-5B0E-4A75-9E11-BCDADFE5B48F}" srcOrd="6" destOrd="0" presId="urn:microsoft.com/office/officeart/2005/8/layout/orgChart1"/>
    <dgm:cxn modelId="{4F2B8899-1ADB-404E-98CB-0F0AC9A60012}" type="presParOf" srcId="{2F6DC3A1-B781-4856-8635-88CD5A736F40}" destId="{6A855017-EFAF-4AB3-B106-7CACDB7E4AC4}" srcOrd="7" destOrd="0" presId="urn:microsoft.com/office/officeart/2005/8/layout/orgChart1"/>
    <dgm:cxn modelId="{0861A26F-A074-4264-AAF0-45BF36AE4F7B}" type="presParOf" srcId="{6A855017-EFAF-4AB3-B106-7CACDB7E4AC4}" destId="{6320F41C-E029-4F1B-A812-7A1AFDB8EE23}" srcOrd="0" destOrd="0" presId="urn:microsoft.com/office/officeart/2005/8/layout/orgChart1"/>
    <dgm:cxn modelId="{D31D99E1-8409-49A5-ABB5-4BEFA97B93F4}" type="presParOf" srcId="{6320F41C-E029-4F1B-A812-7A1AFDB8EE23}" destId="{92D8C0D3-DC6B-4B5B-821D-901E024634D2}" srcOrd="0" destOrd="0" presId="urn:microsoft.com/office/officeart/2005/8/layout/orgChart1"/>
    <dgm:cxn modelId="{070E0B6A-A8EC-4CD6-83F1-42E5DAE8EF27}" type="presParOf" srcId="{6320F41C-E029-4F1B-A812-7A1AFDB8EE23}" destId="{6DE50B79-9436-4779-8763-48B17F1B0521}" srcOrd="1" destOrd="0" presId="urn:microsoft.com/office/officeart/2005/8/layout/orgChart1"/>
    <dgm:cxn modelId="{396208D5-61A3-4F80-AE8C-603B4FD9D1F2}" type="presParOf" srcId="{6A855017-EFAF-4AB3-B106-7CACDB7E4AC4}" destId="{58AE67D8-48A8-41DC-B8A8-6BA95F83914F}" srcOrd="1" destOrd="0" presId="urn:microsoft.com/office/officeart/2005/8/layout/orgChart1"/>
    <dgm:cxn modelId="{3321A1F3-F3BC-4ED9-A265-B4CC853F0C88}" type="presParOf" srcId="{6A855017-EFAF-4AB3-B106-7CACDB7E4AC4}" destId="{248C7554-BC78-4C81-A1BC-5AA06710273A}" srcOrd="2" destOrd="0" presId="urn:microsoft.com/office/officeart/2005/8/layout/orgChart1"/>
    <dgm:cxn modelId="{8E7EC73C-431D-4148-B797-DE0D72788A21}" type="presParOf" srcId="{2F6DC3A1-B781-4856-8635-88CD5A736F40}" destId="{185AFEE1-3653-40FE-B5FC-D2D1FA41B913}" srcOrd="8" destOrd="0" presId="urn:microsoft.com/office/officeart/2005/8/layout/orgChart1"/>
    <dgm:cxn modelId="{97C6D63F-7D8E-49A8-AD69-F888D6C96B88}" type="presParOf" srcId="{2F6DC3A1-B781-4856-8635-88CD5A736F40}" destId="{DB18FBB7-9A51-4A50-969B-1A4848E9299D}" srcOrd="9" destOrd="0" presId="urn:microsoft.com/office/officeart/2005/8/layout/orgChart1"/>
    <dgm:cxn modelId="{D9D3F1F5-E33F-4B63-89FB-3ED514928035}" type="presParOf" srcId="{DB18FBB7-9A51-4A50-969B-1A4848E9299D}" destId="{C19DB092-3927-4E68-A1AD-8CD3B195C5F2}" srcOrd="0" destOrd="0" presId="urn:microsoft.com/office/officeart/2005/8/layout/orgChart1"/>
    <dgm:cxn modelId="{4FF3204C-4B4F-41D6-8883-FC0314FA5620}" type="presParOf" srcId="{C19DB092-3927-4E68-A1AD-8CD3B195C5F2}" destId="{A957111C-4BE4-488E-86BC-0A138131D0FE}" srcOrd="0" destOrd="0" presId="urn:microsoft.com/office/officeart/2005/8/layout/orgChart1"/>
    <dgm:cxn modelId="{A8083388-35BE-4E1E-BE2E-9418A44E776E}" type="presParOf" srcId="{C19DB092-3927-4E68-A1AD-8CD3B195C5F2}" destId="{0A28AEEB-EF8B-4239-A3A2-48C28173B155}" srcOrd="1" destOrd="0" presId="urn:microsoft.com/office/officeart/2005/8/layout/orgChart1"/>
    <dgm:cxn modelId="{8859FEE1-8DD7-43D6-89DF-91A6787339FE}" type="presParOf" srcId="{DB18FBB7-9A51-4A50-969B-1A4848E9299D}" destId="{37D12ACC-3855-444B-812B-C3707011D6CD}" srcOrd="1" destOrd="0" presId="urn:microsoft.com/office/officeart/2005/8/layout/orgChart1"/>
    <dgm:cxn modelId="{5CA3B47B-4329-4EE1-8668-2FDD3782B56E}" type="presParOf" srcId="{DB18FBB7-9A51-4A50-969B-1A4848E9299D}" destId="{BE1EC2C2-41D2-4B88-A3BA-26DFE931EF52}" srcOrd="2" destOrd="0" presId="urn:microsoft.com/office/officeart/2005/8/layout/orgChart1"/>
    <dgm:cxn modelId="{A3E5FCBA-C4EC-49DD-A54F-BF863E9B70F1}" type="presParOf" srcId="{2F6DC3A1-B781-4856-8635-88CD5A736F40}" destId="{DAAB7697-276C-4C5A-9F67-5CB72DD27B2A}" srcOrd="10" destOrd="0" presId="urn:microsoft.com/office/officeart/2005/8/layout/orgChart1"/>
    <dgm:cxn modelId="{368824B4-A4D9-4EED-B00C-2C7DFF023BD5}" type="presParOf" srcId="{2F6DC3A1-B781-4856-8635-88CD5A736F40}" destId="{C37253D6-F575-4272-A4BA-4EAB6092B60A}" srcOrd="11" destOrd="0" presId="urn:microsoft.com/office/officeart/2005/8/layout/orgChart1"/>
    <dgm:cxn modelId="{777CB7E9-8EDC-493C-B585-CE8F8FA6881E}" type="presParOf" srcId="{C37253D6-F575-4272-A4BA-4EAB6092B60A}" destId="{06358B90-0C04-447A-9A8D-16ECBB560DBF}" srcOrd="0" destOrd="0" presId="urn:microsoft.com/office/officeart/2005/8/layout/orgChart1"/>
    <dgm:cxn modelId="{2C0E9E86-6054-4E81-8895-E4677943AF95}" type="presParOf" srcId="{06358B90-0C04-447A-9A8D-16ECBB560DBF}" destId="{521C8F2A-D900-4043-A352-78A6834BE7F4}" srcOrd="0" destOrd="0" presId="urn:microsoft.com/office/officeart/2005/8/layout/orgChart1"/>
    <dgm:cxn modelId="{3C82FBF9-57E7-4E40-BACB-C91E774F50A3}" type="presParOf" srcId="{06358B90-0C04-447A-9A8D-16ECBB560DBF}" destId="{C915AA51-9B47-4DD1-8052-B402A4C6C21E}" srcOrd="1" destOrd="0" presId="urn:microsoft.com/office/officeart/2005/8/layout/orgChart1"/>
    <dgm:cxn modelId="{41534319-25F0-4F2C-BB6A-AA0665B93B45}" type="presParOf" srcId="{C37253D6-F575-4272-A4BA-4EAB6092B60A}" destId="{54D12FCF-6C22-4581-AD36-7714303468CF}" srcOrd="1" destOrd="0" presId="urn:microsoft.com/office/officeart/2005/8/layout/orgChart1"/>
    <dgm:cxn modelId="{5F22272B-557C-4390-93EB-04BBF201D972}" type="presParOf" srcId="{C37253D6-F575-4272-A4BA-4EAB6092B60A}" destId="{6F5B06E8-AB94-4CE8-A672-C1EBEAC7DA62}" srcOrd="2" destOrd="0" presId="urn:microsoft.com/office/officeart/2005/8/layout/orgChart1"/>
    <dgm:cxn modelId="{9E232786-4101-4430-AF06-CD5E42B5F940}" type="presParOf" srcId="{2F6DC3A1-B781-4856-8635-88CD5A736F40}" destId="{D4EB9CD1-1287-465A-827D-382ED1AF6444}" srcOrd="12" destOrd="0" presId="urn:microsoft.com/office/officeart/2005/8/layout/orgChart1"/>
    <dgm:cxn modelId="{D452D3D1-AD6F-4B89-A7E0-81307B7839AB}" type="presParOf" srcId="{2F6DC3A1-B781-4856-8635-88CD5A736F40}" destId="{127FB5AD-7293-44C9-B0D9-0EA16CB1C2CD}" srcOrd="13" destOrd="0" presId="urn:microsoft.com/office/officeart/2005/8/layout/orgChart1"/>
    <dgm:cxn modelId="{C266C072-C218-4FAB-B639-9B2591C26ADF}" type="presParOf" srcId="{127FB5AD-7293-44C9-B0D9-0EA16CB1C2CD}" destId="{A3FF8E98-37CA-46E6-839F-2C6BF974EF93}" srcOrd="0" destOrd="0" presId="urn:microsoft.com/office/officeart/2005/8/layout/orgChart1"/>
    <dgm:cxn modelId="{904A6B1F-27BE-4AE5-9014-F7728F593F75}" type="presParOf" srcId="{A3FF8E98-37CA-46E6-839F-2C6BF974EF93}" destId="{8F9B1108-C757-4B77-97E2-7942254D80D6}" srcOrd="0" destOrd="0" presId="urn:microsoft.com/office/officeart/2005/8/layout/orgChart1"/>
    <dgm:cxn modelId="{BBBED7BD-9AF1-47D6-9FD4-946754B1BA94}" type="presParOf" srcId="{A3FF8E98-37CA-46E6-839F-2C6BF974EF93}" destId="{29C3DE11-7ABE-442C-9414-1FC872896DBC}" srcOrd="1" destOrd="0" presId="urn:microsoft.com/office/officeart/2005/8/layout/orgChart1"/>
    <dgm:cxn modelId="{0558E75F-39B2-4075-88AE-CBE805EB6E36}" type="presParOf" srcId="{127FB5AD-7293-44C9-B0D9-0EA16CB1C2CD}" destId="{DDFCAF47-0E9D-48BE-8BC6-F1D695B883AA}" srcOrd="1" destOrd="0" presId="urn:microsoft.com/office/officeart/2005/8/layout/orgChart1"/>
    <dgm:cxn modelId="{CEB8EA40-117E-4B58-BAA4-47E1ED145429}" type="presParOf" srcId="{127FB5AD-7293-44C9-B0D9-0EA16CB1C2CD}" destId="{B20A4137-A91F-4D76-88A9-BA265B1CBF23}" srcOrd="2" destOrd="0" presId="urn:microsoft.com/office/officeart/2005/8/layout/orgChart1"/>
    <dgm:cxn modelId="{ED3E0B9A-5F10-429D-B94D-6473C269B2FD}" type="presParOf" srcId="{CF1A6186-B063-425D-BF69-A794D4371183}" destId="{DC507B18-44A8-4AA4-AB45-1D47806D3FD4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698A49E-02F3-45C7-8947-31B7FEEE7748}">
      <dsp:nvSpPr>
        <dsp:cNvPr id="0" name=""/>
        <dsp:cNvSpPr/>
      </dsp:nvSpPr>
      <dsp:spPr>
        <a:xfrm>
          <a:off x="0" y="1301397"/>
          <a:ext cx="11756135" cy="1728192"/>
        </a:xfrm>
        <a:prstGeom prst="notched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z="-12700" extrusionH="1700" prstMaterial="translucentPowder">
          <a:bevelT w="25400" h="6350" prst="softRound"/>
          <a:bevelB w="0" h="0" prst="convex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F364B99-D8ED-4909-9FA5-A0B2708DB55F}">
      <dsp:nvSpPr>
        <dsp:cNvPr id="0" name=""/>
        <dsp:cNvSpPr/>
      </dsp:nvSpPr>
      <dsp:spPr>
        <a:xfrm>
          <a:off x="55495" y="798027"/>
          <a:ext cx="2163104" cy="9626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altLang="de-DE" sz="1400" b="1" kern="1200" dirty="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+mj-cs"/>
            </a:rPr>
            <a:t>1920: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altLang="de-DE" sz="1400" b="0" kern="1200" dirty="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+mj-cs"/>
            </a:rPr>
            <a:t>Alois Ehrmann sen. gründet seinen ersten Ein-Mann-Betrieb</a:t>
          </a:r>
          <a:endParaRPr lang="de-DE" sz="140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55495" y="798027"/>
        <a:ext cx="2163104" cy="962672"/>
      </dsp:txXfrm>
    </dsp:sp>
    <dsp:sp modelId="{DCD5AD12-CF7A-4866-BF3B-9B3F4888736A}">
      <dsp:nvSpPr>
        <dsp:cNvPr id="0" name=""/>
        <dsp:cNvSpPr/>
      </dsp:nvSpPr>
      <dsp:spPr>
        <a:xfrm>
          <a:off x="852565" y="1941079"/>
          <a:ext cx="432048" cy="4320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6C5409-03F1-4205-ADF9-F0296801CAF2}">
      <dsp:nvSpPr>
        <dsp:cNvPr id="0" name=""/>
        <dsp:cNvSpPr/>
      </dsp:nvSpPr>
      <dsp:spPr>
        <a:xfrm>
          <a:off x="2702333" y="2611302"/>
          <a:ext cx="2248030" cy="11800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altLang="de-DE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+mj-ea"/>
              <a:cs typeface="+mj-cs"/>
            </a:rPr>
            <a:t>1929: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altLang="de-DE" sz="1400" b="0" kern="12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+mj-ea"/>
              <a:cs typeface="+mj-cs"/>
            </a:rPr>
            <a:t>Alois Ehrmann erwirbt den heutigen Hauptsitz und Standort in </a:t>
          </a:r>
          <a:r>
            <a:rPr lang="de-DE" altLang="de-DE" sz="1400" b="0" kern="1200" dirty="0" err="1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  <a:ea typeface="+mj-ea"/>
              <a:cs typeface="+mj-cs"/>
            </a:rPr>
            <a:t>Oberschönegg</a:t>
          </a:r>
          <a:endParaRPr lang="de-DE" sz="1400" kern="1200" dirty="0">
            <a:solidFill>
              <a:schemeClr val="tx1">
                <a:lumMod val="95000"/>
                <a:lumOff val="5000"/>
              </a:schemeClr>
            </a:solidFill>
            <a:latin typeface="Arial Narrow" panose="020B0606020202030204" pitchFamily="34" charset="0"/>
          </a:endParaRPr>
        </a:p>
      </dsp:txBody>
      <dsp:txXfrm>
        <a:off x="2702333" y="2611302"/>
        <a:ext cx="2248030" cy="1180026"/>
      </dsp:txXfrm>
    </dsp:sp>
    <dsp:sp modelId="{C5BDCD53-E393-4A3A-91CC-046D6B0DB0DF}">
      <dsp:nvSpPr>
        <dsp:cNvPr id="0" name=""/>
        <dsp:cNvSpPr/>
      </dsp:nvSpPr>
      <dsp:spPr>
        <a:xfrm>
          <a:off x="3174982" y="1902233"/>
          <a:ext cx="432048" cy="4320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45055EE-3481-4E2E-87C4-A78F65CCA69B}">
      <dsp:nvSpPr>
        <dsp:cNvPr id="0" name=""/>
        <dsp:cNvSpPr/>
      </dsp:nvSpPr>
      <dsp:spPr>
        <a:xfrm>
          <a:off x="4947227" y="568380"/>
          <a:ext cx="3070127" cy="119233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b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altLang="de-DE" sz="1400" b="1" kern="1200" dirty="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+mj-cs"/>
            </a:rPr>
            <a:t>1960: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altLang="de-DE" sz="1400" b="0" kern="1200" dirty="0">
              <a:solidFill>
                <a:schemeClr val="tx1"/>
              </a:solidFill>
              <a:latin typeface="Arial Narrow" panose="020B0606020202030204" pitchFamily="34" charset="0"/>
              <a:ea typeface="+mj-ea"/>
              <a:cs typeface="+mj-cs"/>
            </a:rPr>
            <a:t>Alois Ehrmann sen. macht seine beiden Söhne Alois und Anton zu gleichberechtigten Partnern</a:t>
          </a:r>
          <a:endParaRPr lang="de-DE" sz="1400" kern="1200" dirty="0">
            <a:solidFill>
              <a:schemeClr val="tx1"/>
            </a:solidFill>
            <a:latin typeface="Arial Narrow" panose="020B0606020202030204" pitchFamily="34" charset="0"/>
          </a:endParaRPr>
        </a:p>
      </dsp:txBody>
      <dsp:txXfrm>
        <a:off x="4947227" y="568380"/>
        <a:ext cx="3070127" cy="1192331"/>
      </dsp:txXfrm>
    </dsp:sp>
    <dsp:sp modelId="{2FA649D6-9059-432F-9E84-C7076E9B8A33}">
      <dsp:nvSpPr>
        <dsp:cNvPr id="0" name=""/>
        <dsp:cNvSpPr/>
      </dsp:nvSpPr>
      <dsp:spPr>
        <a:xfrm>
          <a:off x="5877497" y="1941079"/>
          <a:ext cx="432048" cy="4320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27A87B3-B412-4AD5-8FA0-1655BB6D874C}">
      <dsp:nvSpPr>
        <dsp:cNvPr id="0" name=""/>
        <dsp:cNvSpPr/>
      </dsp:nvSpPr>
      <dsp:spPr>
        <a:xfrm>
          <a:off x="8485474" y="2625827"/>
          <a:ext cx="2875907" cy="150800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99568" rIns="99568" bIns="99568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b="1" kern="12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rPr>
            <a:t>2006: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>
              <a:solidFill>
                <a:schemeClr val="tx1">
                  <a:lumMod val="95000"/>
                  <a:lumOff val="5000"/>
                </a:schemeClr>
              </a:solidFill>
              <a:latin typeface="Arial Narrow" panose="020B0606020202030204" pitchFamily="34" charset="0"/>
            </a:rPr>
            <a:t>Christian Ehrmann führt in dritter Generation als Vorstandsvorsitzender das Familien-Unternehmen</a:t>
          </a:r>
        </a:p>
      </dsp:txBody>
      <dsp:txXfrm>
        <a:off x="8485474" y="2625827"/>
        <a:ext cx="2875907" cy="1508003"/>
      </dsp:txXfrm>
    </dsp:sp>
    <dsp:sp modelId="{DC0871DF-4D14-423B-8EBC-040E218340B2}">
      <dsp:nvSpPr>
        <dsp:cNvPr id="0" name=""/>
        <dsp:cNvSpPr/>
      </dsp:nvSpPr>
      <dsp:spPr>
        <a:xfrm>
          <a:off x="8921810" y="1965528"/>
          <a:ext cx="432048" cy="43204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chilly" dir="t"/>
        </a:scene3d>
        <a:sp3d prstMaterial="translucentPowder">
          <a:bevelT w="127000" h="25400" prst="softRound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EB9CD1-1287-465A-827D-382ED1AF6444}">
      <dsp:nvSpPr>
        <dsp:cNvPr id="0" name=""/>
        <dsp:cNvSpPr/>
      </dsp:nvSpPr>
      <dsp:spPr>
        <a:xfrm>
          <a:off x="5242007" y="2437192"/>
          <a:ext cx="4433573" cy="860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5039"/>
              </a:lnTo>
              <a:lnTo>
                <a:pt x="4433573" y="685039"/>
              </a:lnTo>
              <a:lnTo>
                <a:pt x="4433573" y="860248"/>
              </a:lnTo>
            </a:path>
          </a:pathLst>
        </a:cu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AAB7697-276C-4C5A-9F67-5CB72DD27B2A}">
      <dsp:nvSpPr>
        <dsp:cNvPr id="0" name=""/>
        <dsp:cNvSpPr/>
      </dsp:nvSpPr>
      <dsp:spPr>
        <a:xfrm>
          <a:off x="5196287" y="2437192"/>
          <a:ext cx="91440" cy="86023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860239"/>
              </a:lnTo>
            </a:path>
          </a:pathLst>
        </a:custGeom>
        <a:noFill/>
        <a:ln w="12700" cap="flat" cmpd="sng" algn="ctr">
          <a:solidFill>
            <a:srgbClr val="00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5AFEE1-3653-40FE-B5FC-D2D1FA41B913}">
      <dsp:nvSpPr>
        <dsp:cNvPr id="0" name=""/>
        <dsp:cNvSpPr/>
      </dsp:nvSpPr>
      <dsp:spPr>
        <a:xfrm>
          <a:off x="5242007" y="2437192"/>
          <a:ext cx="2991257" cy="8602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5031"/>
              </a:lnTo>
              <a:lnTo>
                <a:pt x="2991257" y="685031"/>
              </a:lnTo>
              <a:lnTo>
                <a:pt x="2991257" y="860239"/>
              </a:lnTo>
            </a:path>
          </a:pathLst>
        </a:custGeom>
        <a:noFill/>
        <a:ln w="12700" cap="flat" cmpd="sng" algn="ctr">
          <a:solidFill>
            <a:srgbClr val="00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5EC95F-5B0E-4A75-9E11-BCDADFE5B48F}">
      <dsp:nvSpPr>
        <dsp:cNvPr id="0" name=""/>
        <dsp:cNvSpPr/>
      </dsp:nvSpPr>
      <dsp:spPr>
        <a:xfrm>
          <a:off x="5242007" y="2437192"/>
          <a:ext cx="1502854" cy="8602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85039"/>
              </a:lnTo>
              <a:lnTo>
                <a:pt x="1502854" y="685039"/>
              </a:lnTo>
              <a:lnTo>
                <a:pt x="1502854" y="860248"/>
              </a:lnTo>
            </a:path>
          </a:pathLst>
        </a:cu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D4788EC-EB38-42AD-8E49-6C45BA17E3B0}">
      <dsp:nvSpPr>
        <dsp:cNvPr id="0" name=""/>
        <dsp:cNvSpPr/>
      </dsp:nvSpPr>
      <dsp:spPr>
        <a:xfrm>
          <a:off x="3765109" y="2437192"/>
          <a:ext cx="1476898" cy="860239"/>
        </a:xfrm>
        <a:custGeom>
          <a:avLst/>
          <a:gdLst/>
          <a:ahLst/>
          <a:cxnLst/>
          <a:rect l="0" t="0" r="0" b="0"/>
          <a:pathLst>
            <a:path>
              <a:moveTo>
                <a:pt x="1476898" y="0"/>
              </a:moveTo>
              <a:lnTo>
                <a:pt x="1476898" y="685031"/>
              </a:lnTo>
              <a:lnTo>
                <a:pt x="0" y="685031"/>
              </a:lnTo>
              <a:lnTo>
                <a:pt x="0" y="860239"/>
              </a:lnTo>
            </a:path>
          </a:pathLst>
        </a:custGeom>
        <a:noFill/>
        <a:ln w="12700" cap="flat" cmpd="sng" algn="ctr">
          <a:solidFill>
            <a:srgbClr val="00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B4FACE1-E7E2-46DB-B5B6-A50A1AC291FA}">
      <dsp:nvSpPr>
        <dsp:cNvPr id="0" name=""/>
        <dsp:cNvSpPr/>
      </dsp:nvSpPr>
      <dsp:spPr>
        <a:xfrm>
          <a:off x="2282187" y="2437192"/>
          <a:ext cx="2959820" cy="860239"/>
        </a:xfrm>
        <a:custGeom>
          <a:avLst/>
          <a:gdLst/>
          <a:ahLst/>
          <a:cxnLst/>
          <a:rect l="0" t="0" r="0" b="0"/>
          <a:pathLst>
            <a:path>
              <a:moveTo>
                <a:pt x="2959820" y="0"/>
              </a:moveTo>
              <a:lnTo>
                <a:pt x="2959820" y="685031"/>
              </a:lnTo>
              <a:lnTo>
                <a:pt x="0" y="685031"/>
              </a:lnTo>
              <a:lnTo>
                <a:pt x="0" y="860239"/>
              </a:lnTo>
            </a:path>
          </a:pathLst>
        </a:custGeom>
        <a:noFill/>
        <a:ln w="12700" cap="flat" cmpd="sng" algn="ctr">
          <a:solidFill>
            <a:srgbClr val="00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7B61A8-D931-476B-9F0F-61F13F446BDF}">
      <dsp:nvSpPr>
        <dsp:cNvPr id="0" name=""/>
        <dsp:cNvSpPr/>
      </dsp:nvSpPr>
      <dsp:spPr>
        <a:xfrm>
          <a:off x="836826" y="2437192"/>
          <a:ext cx="4405180" cy="860248"/>
        </a:xfrm>
        <a:custGeom>
          <a:avLst/>
          <a:gdLst/>
          <a:ahLst/>
          <a:cxnLst/>
          <a:rect l="0" t="0" r="0" b="0"/>
          <a:pathLst>
            <a:path>
              <a:moveTo>
                <a:pt x="4405180" y="0"/>
              </a:moveTo>
              <a:lnTo>
                <a:pt x="4405180" y="685039"/>
              </a:lnTo>
              <a:lnTo>
                <a:pt x="0" y="685039"/>
              </a:lnTo>
              <a:lnTo>
                <a:pt x="0" y="860248"/>
              </a:lnTo>
            </a:path>
          </a:pathLst>
        </a:custGeom>
        <a:noFill/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975A500-E07A-445A-9B37-0846E232D7BB}">
      <dsp:nvSpPr>
        <dsp:cNvPr id="0" name=""/>
        <dsp:cNvSpPr/>
      </dsp:nvSpPr>
      <dsp:spPr>
        <a:xfrm>
          <a:off x="3730075" y="512403"/>
          <a:ext cx="3023863" cy="1924789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28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Ehrmann SE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8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28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3730075" y="512403"/>
        <a:ext cx="3023863" cy="1924789"/>
      </dsp:txXfrm>
    </dsp:sp>
    <dsp:sp modelId="{45AC524D-3E6B-4184-A445-F7B50EA5D2D7}">
      <dsp:nvSpPr>
        <dsp:cNvPr id="0" name=""/>
        <dsp:cNvSpPr/>
      </dsp:nvSpPr>
      <dsp:spPr>
        <a:xfrm>
          <a:off x="289600" y="3297440"/>
          <a:ext cx="1094451" cy="169296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Ehrmann GmbH</a:t>
          </a:r>
        </a:p>
      </dsp:txBody>
      <dsp:txXfrm>
        <a:off x="289600" y="3297440"/>
        <a:ext cx="1094451" cy="1692963"/>
      </dsp:txXfrm>
    </dsp:sp>
    <dsp:sp modelId="{A5C9BA53-FF28-4572-8B47-938DFDB89037}">
      <dsp:nvSpPr>
        <dsp:cNvPr id="0" name=""/>
        <dsp:cNvSpPr/>
      </dsp:nvSpPr>
      <dsp:spPr>
        <a:xfrm>
          <a:off x="1619432" y="3297432"/>
          <a:ext cx="1325509" cy="169296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Fleischwerke Zimmermann</a:t>
          </a:r>
        </a:p>
      </dsp:txBody>
      <dsp:txXfrm>
        <a:off x="1619432" y="3297432"/>
        <a:ext cx="1325509" cy="1692963"/>
      </dsp:txXfrm>
    </dsp:sp>
    <dsp:sp modelId="{41B0356D-D336-42A3-A789-7741CBD58754}">
      <dsp:nvSpPr>
        <dsp:cNvPr id="0" name=""/>
        <dsp:cNvSpPr/>
      </dsp:nvSpPr>
      <dsp:spPr>
        <a:xfrm>
          <a:off x="3143661" y="3297432"/>
          <a:ext cx="1242894" cy="169296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Molkerei </a:t>
          </a:r>
          <a:r>
            <a:rPr lang="de-DE" sz="1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Hainichen</a:t>
          </a:r>
          <a:r>
            <a:rPr lang="de-DE" sz="1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-Freiberg</a:t>
          </a:r>
        </a:p>
      </dsp:txBody>
      <dsp:txXfrm>
        <a:off x="3143661" y="3297432"/>
        <a:ext cx="1242894" cy="1692963"/>
      </dsp:txXfrm>
    </dsp:sp>
    <dsp:sp modelId="{92D8C0D3-DC6B-4B5B-821D-901E024634D2}">
      <dsp:nvSpPr>
        <dsp:cNvPr id="0" name=""/>
        <dsp:cNvSpPr/>
      </dsp:nvSpPr>
      <dsp:spPr>
        <a:xfrm>
          <a:off x="6097458" y="3297440"/>
          <a:ext cx="1294806" cy="169296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OOO Ehrmann Russland</a:t>
          </a:r>
        </a:p>
      </dsp:txBody>
      <dsp:txXfrm>
        <a:off x="6097458" y="3297440"/>
        <a:ext cx="1294806" cy="1692963"/>
      </dsp:txXfrm>
    </dsp:sp>
    <dsp:sp modelId="{A957111C-4BE4-488E-86BC-0A138131D0FE}">
      <dsp:nvSpPr>
        <dsp:cNvPr id="0" name=""/>
        <dsp:cNvSpPr/>
      </dsp:nvSpPr>
      <dsp:spPr>
        <a:xfrm>
          <a:off x="7580271" y="3297432"/>
          <a:ext cx="1305986" cy="169296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LLC  Campina Russland</a:t>
          </a:r>
        </a:p>
      </dsp:txBody>
      <dsp:txXfrm>
        <a:off x="7580271" y="3297432"/>
        <a:ext cx="1305986" cy="1692963"/>
      </dsp:txXfrm>
    </dsp:sp>
    <dsp:sp modelId="{521C8F2A-D900-4043-A352-78A6834BE7F4}">
      <dsp:nvSpPr>
        <dsp:cNvPr id="0" name=""/>
        <dsp:cNvSpPr/>
      </dsp:nvSpPr>
      <dsp:spPr>
        <a:xfrm>
          <a:off x="4589014" y="3297432"/>
          <a:ext cx="1305986" cy="169296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0099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Molkerei Gabler-</a:t>
          </a:r>
          <a:r>
            <a:rPr lang="de-DE" sz="1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Saliter</a:t>
          </a:r>
          <a:endParaRPr lang="de-DE" sz="1400" kern="1200" dirty="0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endParaRPr>
        </a:p>
      </dsp:txBody>
      <dsp:txXfrm>
        <a:off x="4589014" y="3297432"/>
        <a:ext cx="1305986" cy="1692963"/>
      </dsp:txXfrm>
    </dsp:sp>
    <dsp:sp modelId="{8F9B1108-C757-4B77-97E2-7942254D80D6}">
      <dsp:nvSpPr>
        <dsp:cNvPr id="0" name=""/>
        <dsp:cNvSpPr/>
      </dsp:nvSpPr>
      <dsp:spPr>
        <a:xfrm>
          <a:off x="9087798" y="3297440"/>
          <a:ext cx="1175564" cy="1692963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rgbClr val="00206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1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Trevo</a:t>
          </a:r>
          <a:r>
            <a:rPr lang="de-DE" sz="1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</a:t>
          </a:r>
          <a:r>
            <a:rPr lang="de-DE" sz="1400" kern="1200" dirty="0" err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Lacteos</a:t>
          </a:r>
          <a:r>
            <a:rPr lang="de-DE" sz="1400" kern="1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rPr>
            <a:t> S.A.</a:t>
          </a:r>
        </a:p>
      </dsp:txBody>
      <dsp:txXfrm>
        <a:off x="9087798" y="3297440"/>
        <a:ext cx="1175564" cy="169296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11">
  <dgm:title val=""/>
  <dgm:desc val=""/>
  <dgm:catLst>
    <dgm:cat type="process" pri="8000"/>
    <dgm:cat type="convert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l" for="ch" forName="arrow"/>
          <dgm:constr type="w" for="ch" forName="points" refType="w" fact="0.9"/>
          <dgm:constr type="h" for="ch" forName="points" refType="h"/>
          <dgm:constr type="t" for="ch" forName="points"/>
          <dgm:constr type="l" for="ch" forName="points"/>
        </dgm:constrLst>
      </dgm:if>
      <dgm:else name="Name3">
        <dgm:constrLst>
          <dgm:constr type="w" for="ch" forName="arrow" refType="w"/>
          <dgm:constr type="h" for="ch" forName="arrow" refType="h" fact="0.4"/>
          <dgm:constr type="ctrY" for="ch" forName="arrow" refType="h" fact="0.5"/>
          <dgm:constr type="r" for="ch" forName="arrow" refType="w"/>
          <dgm:constr type="w" for="ch" forName="points" refType="w" fact="0.9"/>
          <dgm:constr type="h" for="ch" forName="points" refType="h"/>
          <dgm:constr type="t" for="ch" forName="points"/>
          <dgm:constr type="r" for="ch" forName="points" refType="w"/>
        </dgm:constrLst>
      </dgm:else>
    </dgm:choose>
    <dgm:ruleLst/>
    <dgm:layoutNode name="arrow" styleLbl="bgShp">
      <dgm:alg type="sp"/>
      <dgm:choose name="Name4">
        <dgm:if name="Name5" func="var" arg="dir" op="equ" val="norm">
          <dgm:shape xmlns:r="http://schemas.openxmlformats.org/officeDocument/2006/relationships" type="notchedRightArrow" r:blip="">
            <dgm:adjLst/>
          </dgm:shape>
        </dgm:if>
        <dgm:else name="Name6">
          <dgm:shape xmlns:r="http://schemas.openxmlformats.org/officeDocument/2006/relationships" rot="180" type="notchedRightArrow" r:blip="">
            <dgm:adjLst/>
          </dgm:shape>
        </dgm:else>
      </dgm:choose>
      <dgm:presOf/>
      <dgm:constrLst/>
      <dgm:ruleLst/>
    </dgm:layoutNode>
    <dgm:layoutNode name="points">
      <dgm:choose name="Name7">
        <dgm:if name="Name8" func="var" arg="dir" op="equ" val="norm">
          <dgm:alg type="lin">
            <dgm:param type="linDir" val="fromL"/>
          </dgm:alg>
        </dgm:if>
        <dgm:else name="Name9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A" refType="w"/>
        <dgm:constr type="h" for="ch" forName="compositeA" refType="h"/>
        <dgm:constr type="w" for="ch" forName="compositeB" refType="w" refFor="ch" refForName="compositeA" op="equ"/>
        <dgm:constr type="h" for="ch" forName="compositeB" refType="h" refFor="ch" refForName="compositeA" op="equ"/>
        <dgm:constr type="primFontSz" for="des" ptType="node" op="equ" val="65"/>
        <dgm:constr type="w" for="ch" forName="space" refType="w" refFor="ch" refForName="compositeA" op="equ" fact="0.05"/>
      </dgm:constrLst>
      <dgm:ruleLst/>
      <dgm:forEach name="Name10" axis="ch" ptType="node">
        <dgm:choose name="Name11">
          <dgm:if name="Name12" axis="self" ptType="node" func="posOdd" op="equ" val="1">
            <dgm:layoutNode name="compositeA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A" refType="w"/>
                <dgm:constr type="h" for="ch" forName="textA" refType="h" fact="0.4"/>
                <dgm:constr type="t" for="ch" forName="textA"/>
                <dgm:constr type="l" for="ch" forName="textA"/>
                <dgm:constr type="h" for="ch" forName="circleA" refType="h" fact="0.1"/>
                <dgm:constr type="h" for="ch" forName="circleA" refType="w" op="lte"/>
                <dgm:constr type="w" for="ch" forName="circleA" refType="h" refFor="ch" refForName="circleA" op="equ"/>
                <dgm:constr type="ctrY" for="ch" forName="circleA" refType="h" fact="0.5"/>
                <dgm:constr type="ctrX" for="ch" forName="circleA" refType="w" refFor="ch" refForName="textA" fact="0.5"/>
                <dgm:constr type="w" for="ch" forName="spaceA" refType="w"/>
                <dgm:constr type="h" for="ch" forName="spaceA" refType="h" fact="0.4"/>
                <dgm:constr type="b" for="ch" forName="spaceA" refType="h"/>
                <dgm:constr type="l" for="ch" forName="spaceA"/>
              </dgm:constrLst>
              <dgm:ruleLst/>
              <dgm:layoutNode name="textA" styleLbl="revTx">
                <dgm:varLst>
                  <dgm:bulletEnabled val="1"/>
                </dgm:varLst>
                <dgm:alg type="tx">
                  <dgm:param type="txAnchorVert" val="b"/>
                  <dgm:param type="txAnchorVertCh" val="b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A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A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13">
            <dgm:layoutNode name="compositeB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textB" refType="w"/>
                <dgm:constr type="h" for="ch" forName="textB" refType="h" fact="0.4"/>
                <dgm:constr type="b" for="ch" forName="textB" refType="h"/>
                <dgm:constr type="l" for="ch" forName="textB"/>
                <dgm:constr type="h" for="ch" forName="circleB" refType="h" fact="0.1"/>
                <dgm:constr type="w" for="ch" forName="circleB" refType="h" refFor="ch" refForName="circleB" op="equ"/>
                <dgm:constr type="h" for="ch" forName="circleB" refType="w" op="lte"/>
                <dgm:constr type="ctrY" for="ch" forName="circleB" refType="h" fact="0.5"/>
                <dgm:constr type="ctrX" for="ch" forName="circleB" refType="w" refFor="ch" refForName="textB" fact="0.5"/>
                <dgm:constr type="w" for="ch" forName="spaceB" refType="w"/>
                <dgm:constr type="h" for="ch" forName="spaceB" refType="h" fact="0.4"/>
                <dgm:constr type="t" for="ch" forName="spaceB"/>
                <dgm:constr type="l" for="ch" forName="spaceB"/>
              </dgm:constrLst>
              <dgm:ruleLst/>
              <dgm:layoutNode name="textB" styleLbl="revTx">
                <dgm:varLst>
                  <dgm:bulletEnabled val="1"/>
                </dgm:varLst>
                <dgm:alg type="tx">
                  <dgm:param type="txAnchorVert" val="t"/>
                  <dgm:param type="txAnchorVertCh" val="t"/>
                  <dgm:param type="txAnchorHorzCh" val="ctr"/>
                </dgm:alg>
                <dgm:shape xmlns:r="http://schemas.openxmlformats.org/officeDocument/2006/relationships" type="rect" r:blip="">
                  <dgm:adjLst/>
                </dgm:shape>
                <dgm:presOf axis="desOrSelf" ptType="node"/>
                <dgm:constrLst/>
                <dgm:ruleLst>
                  <dgm:rule type="primFontSz" val="5" fact="NaN" max="NaN"/>
                </dgm:ruleLst>
              </dgm:layoutNode>
              <dgm:layoutNode name="circleB">
                <dgm:alg type="sp"/>
                <dgm:shape xmlns:r="http://schemas.openxmlformats.org/officeDocument/2006/relationships" type="ellipse" r:blip="">
                  <dgm:adjLst/>
                </dgm:shape>
                <dgm:presOf/>
                <dgm:constrLst/>
                <dgm:ruleLst/>
              </dgm:layoutNode>
              <dgm:layoutNode name="spaceB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else>
        </dgm:choos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4">
  <dgm:title val=""/>
  <dgm:desc val=""/>
  <dgm:catLst>
    <dgm:cat type="3D" pri="11400"/>
  </dgm:catLst>
  <dgm:scene3d>
    <a:camera prst="orthographicFront"/>
    <a:lightRig rig="threePt" dir="t"/>
  </dgm:scene3d>
  <dgm:styleLbl name="node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chilly" dir="t"/>
    </dgm:scene3d>
    <dgm:sp3d z="12700" extrusionH="12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ImgPlace1">
    <dgm:scene3d>
      <a:camera prst="orthographicFront"/>
      <a:lightRig rig="chilly" dir="t"/>
    </dgm:scene3d>
    <dgm:sp3d z="-257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chilly" dir="t"/>
    </dgm:scene3d>
    <dgm:sp3d z="-700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/>
      <a:lightRig rig="chilly" dir="t"/>
    </dgm:scene3d>
    <dgm:sp3d z="-25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chilly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chilly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chilly" dir="t"/>
    </dgm:scene3d>
    <dgm:sp3d prstMaterial="translucentPowder">
      <a:bevelT w="127000" h="25400" prst="softRound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chilly" dir="t"/>
    </dgm:scene3d>
    <dgm:sp3d z="1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chilly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chilly" dir="t"/>
    </dgm:scene3d>
    <dgm:sp3d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chilly" dir="t"/>
    </dgm:scene3d>
    <dgm:sp3d prstMaterial="dkEdge">
      <a:bevelT w="127000" h="254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chilly" dir="t"/>
    </dgm:scene3d>
    <dgm:sp3d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chilly" dir="t"/>
    </dgm:scene3d>
    <dgm:sp3d z="-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chilly" dir="t"/>
    </dgm:scene3d>
    <dgm:sp3d z="12700" extrusionH="1700" prstMaterial="dkEdge">
      <a:bevelT w="25400" h="6350" prst="softRound"/>
      <a:bevelB w="0" h="0" prst="convex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chilly" dir="t"/>
    </dgm:scene3d>
    <dgm:sp3d z="-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chilly" dir="t"/>
    </dgm:scene3d>
    <dgm:sp3d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chilly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chilly" dir="t"/>
    </dgm:scene3d>
    <dgm:sp3d z="12700" extrusionH="1700" prstMaterial="translucentPowder">
      <a:bevelT w="25400" h="6350" prst="softRound"/>
      <a:bevelB w="0" h="0" prst="convex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B03F2B-0B9E-4D6D-805F-6ECEAF03856E}" type="datetimeFigureOut">
              <a:rPr lang="de-DE" smtClean="0"/>
              <a:t>25.03.2024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CA8016-5F0F-49AE-AC8F-B60B988FAFC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5967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51418A-8811-42C2-986D-DB73CC9F4EFA}" type="datetimeFigureOut">
              <a:rPr lang="de-DE" smtClean="0"/>
              <a:t>25.03.2024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C89357-1074-4866-9964-C8CDBDBB7A2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868872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8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120557" y="3027663"/>
            <a:ext cx="11903807" cy="2986498"/>
          </a:xfrm>
        </p:spPr>
        <p:txBody>
          <a:bodyPr>
            <a:normAutofit/>
          </a:bodyPr>
          <a:lstStyle>
            <a:lvl1pPr algn="ctr">
              <a:defRPr sz="5400">
                <a:solidFill>
                  <a:srgbClr val="00206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2" b="11628"/>
          <a:stretch/>
        </p:blipFill>
        <p:spPr>
          <a:xfrm>
            <a:off x="0" y="0"/>
            <a:ext cx="12192000" cy="285336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429315"/>
            <a:ext cx="12192000" cy="428685"/>
          </a:xfrm>
          <a:prstGeom prst="rect">
            <a:avLst/>
          </a:prstGeom>
        </p:spPr>
      </p:pic>
      <p:pic>
        <p:nvPicPr>
          <p:cNvPr id="13" name="Grafik 12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37" y="201282"/>
            <a:ext cx="2554445" cy="245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760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tzte Folie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3"/>
          <p:cNvSpPr>
            <a:spLocks noGrp="1"/>
          </p:cNvSpPr>
          <p:nvPr>
            <p:ph type="title"/>
          </p:nvPr>
        </p:nvSpPr>
        <p:spPr>
          <a:xfrm>
            <a:off x="838200" y="462517"/>
            <a:ext cx="10515600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ITC Flora Std" panose="00000600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36608435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120557" y="3027663"/>
            <a:ext cx="11903807" cy="2986498"/>
          </a:xfrm>
        </p:spPr>
        <p:txBody>
          <a:bodyPr>
            <a:normAutofit/>
          </a:bodyPr>
          <a:lstStyle>
            <a:lvl1pPr algn="ctr">
              <a:defRPr sz="5400" b="1">
                <a:solidFill>
                  <a:srgbClr val="002060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2" b="11628"/>
          <a:stretch/>
        </p:blipFill>
        <p:spPr>
          <a:xfrm>
            <a:off x="0" y="0"/>
            <a:ext cx="12192000" cy="285336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429315"/>
            <a:ext cx="12192000" cy="428685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8033" y="311394"/>
            <a:ext cx="2542032" cy="2438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3352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„Duales Studium - doppelt erfolgreich!“</a:t>
            </a:r>
            <a:endParaRPr lang="de-DE" dirty="0"/>
          </a:p>
        </p:txBody>
      </p:sp>
      <p:sp>
        <p:nvSpPr>
          <p:cNvPr id="6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5763619" y="6428760"/>
            <a:ext cx="656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0DD2B5-636B-4140-8F4F-AD879023FE6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195075" y="103188"/>
            <a:ext cx="4214284" cy="315556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rgbClr val="262626"/>
                </a:solidFill>
                <a:latin typeface="+mj-lt"/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0464878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0541"/>
            <a:ext cx="10515600" cy="8008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1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„Duales Studium - doppelt erfolgreich!“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5763619" y="6428760"/>
            <a:ext cx="656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0DD2B5-636B-4140-8F4F-AD879023FE6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195075" y="103188"/>
            <a:ext cx="4214284" cy="315556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5356617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3765"/>
            <a:ext cx="10515600" cy="6621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70901"/>
            <a:ext cx="5181600" cy="4522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2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70901"/>
            <a:ext cx="5181600" cy="4522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„Duales Studium - doppelt erfolgreich!“</a:t>
            </a:r>
            <a:endParaRPr lang="de-DE" dirty="0"/>
          </a:p>
        </p:txBody>
      </p:sp>
      <p:sp>
        <p:nvSpPr>
          <p:cNvPr id="9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5763619" y="6428760"/>
            <a:ext cx="656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0DD2B5-636B-4140-8F4F-AD879023FE6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195075" y="103188"/>
            <a:ext cx="4214284" cy="315556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52120547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tzte Folie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3"/>
          <p:cNvSpPr>
            <a:spLocks noGrp="1"/>
          </p:cNvSpPr>
          <p:nvPr>
            <p:ph type="title"/>
          </p:nvPr>
        </p:nvSpPr>
        <p:spPr>
          <a:xfrm>
            <a:off x="838200" y="462517"/>
            <a:ext cx="10515600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j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</p:spTree>
    <p:extLst>
      <p:ext uri="{BB962C8B-B14F-4D97-AF65-F5344CB8AC3E}">
        <p14:creationId xmlns:p14="http://schemas.microsoft.com/office/powerpoint/2010/main" val="19223644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262626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6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5763619" y="6428760"/>
            <a:ext cx="656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0DD2B5-636B-4140-8F4F-AD879023FE6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195075" y="103188"/>
            <a:ext cx="4214284" cy="315556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rgbClr val="262626"/>
                </a:solidFill>
                <a:latin typeface="+mn-lt"/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6390841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0541"/>
            <a:ext cx="10515600" cy="8008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5763619" y="6428760"/>
            <a:ext cx="656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0DD2B5-636B-4140-8F4F-AD879023FE6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195075" y="103188"/>
            <a:ext cx="4214284" cy="315556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rgbClr val="262626"/>
                </a:solidFill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34552391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3765"/>
            <a:ext cx="10515600" cy="6621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70901"/>
            <a:ext cx="5181600" cy="4522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70901"/>
            <a:ext cx="5181600" cy="4522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 dirty="0"/>
          </a:p>
        </p:txBody>
      </p:sp>
      <p:sp>
        <p:nvSpPr>
          <p:cNvPr id="9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5763619" y="6428760"/>
            <a:ext cx="656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0DD2B5-636B-4140-8F4F-AD879023FE6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195075" y="103188"/>
            <a:ext cx="4214284" cy="315556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rgbClr val="262626"/>
                </a:solidFill>
              </a:defRPr>
            </a:lvl1pPr>
          </a:lstStyle>
          <a:p>
            <a:pPr lvl="0"/>
            <a:r>
              <a:rPr lang="de-DE" dirty="0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622029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etzte Folie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el 13"/>
          <p:cNvSpPr>
            <a:spLocks noGrp="1"/>
          </p:cNvSpPr>
          <p:nvPr>
            <p:ph type="title"/>
          </p:nvPr>
        </p:nvSpPr>
        <p:spPr>
          <a:xfrm>
            <a:off x="838200" y="462517"/>
            <a:ext cx="10515600" cy="1325563"/>
          </a:xfrm>
        </p:spPr>
        <p:txBody>
          <a:bodyPr>
            <a:normAutofit/>
          </a:bodyPr>
          <a:lstStyle>
            <a:lvl1pPr algn="ctr">
              <a:defRPr sz="4000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3260" y="2656442"/>
            <a:ext cx="2940557" cy="2821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9598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foli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el 13"/>
          <p:cNvSpPr>
            <a:spLocks noGrp="1"/>
          </p:cNvSpPr>
          <p:nvPr>
            <p:ph type="title"/>
          </p:nvPr>
        </p:nvSpPr>
        <p:spPr>
          <a:xfrm>
            <a:off x="120557" y="3027663"/>
            <a:ext cx="11903807" cy="2986498"/>
          </a:xfrm>
        </p:spPr>
        <p:txBody>
          <a:bodyPr>
            <a:normAutofit/>
          </a:bodyPr>
          <a:lstStyle>
            <a:lvl1pPr algn="ctr">
              <a:defRPr sz="5400">
                <a:solidFill>
                  <a:srgbClr val="002060"/>
                </a:solidFill>
                <a:latin typeface="ITC Flora Std" panose="00000600000000000000" pitchFamily="50" charset="0"/>
                <a:cs typeface="Arial" panose="020B0604020202020204" pitchFamily="34" charset="0"/>
              </a:defRPr>
            </a:lvl1pPr>
          </a:lstStyle>
          <a:p>
            <a:r>
              <a:rPr lang="de-DE" dirty="0"/>
              <a:t>Titelmasterformat durch Klicken bearbeiten</a:t>
            </a:r>
          </a:p>
        </p:txBody>
      </p:sp>
      <p:pic>
        <p:nvPicPr>
          <p:cNvPr id="3" name="Grafik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192" b="11628"/>
          <a:stretch/>
        </p:blipFill>
        <p:spPr>
          <a:xfrm>
            <a:off x="0" y="0"/>
            <a:ext cx="12192000" cy="2853369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6429315"/>
            <a:ext cx="12192000" cy="428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3948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„Duales Studium - doppelt erfolgreich!“</a:t>
            </a:r>
            <a:endParaRPr lang="de-DE" dirty="0"/>
          </a:p>
        </p:txBody>
      </p:sp>
      <p:sp>
        <p:nvSpPr>
          <p:cNvPr id="6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5763619" y="6428760"/>
            <a:ext cx="656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0DD2B5-636B-4140-8F4F-AD879023FE6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3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195075" y="103188"/>
            <a:ext cx="4214284" cy="315556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rgbClr val="262626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9291227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70541"/>
            <a:ext cx="10515600" cy="800819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800"/>
            </a:lvl1pPr>
            <a:lvl2pPr>
              <a:defRPr sz="1600"/>
            </a:lvl2pPr>
            <a:lvl3pPr>
              <a:defRPr sz="1400"/>
            </a:lvl3pPr>
            <a:lvl4pPr>
              <a:defRPr sz="1100"/>
            </a:lvl4pPr>
            <a:lvl5pPr>
              <a:defRPr sz="1100"/>
            </a:lvl5pPr>
          </a:lstStyle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en-US" dirty="0"/>
          </a:p>
        </p:txBody>
      </p:sp>
      <p:sp>
        <p:nvSpPr>
          <p:cNvPr id="7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„Duales Studium - doppelt erfolgreich!“</a:t>
            </a:r>
            <a:endParaRPr lang="de-DE" dirty="0"/>
          </a:p>
        </p:txBody>
      </p:sp>
      <p:sp>
        <p:nvSpPr>
          <p:cNvPr id="8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5763619" y="6428760"/>
            <a:ext cx="656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0DD2B5-636B-4140-8F4F-AD879023FE6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1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195075" y="103188"/>
            <a:ext cx="4214284" cy="315556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rgbClr val="262626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13915852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63765"/>
            <a:ext cx="10515600" cy="662115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570901"/>
            <a:ext cx="5181600" cy="4522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570901"/>
            <a:ext cx="5181600" cy="452225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8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de-DE"/>
              <a:t>„Duales Studium - doppelt erfolgreich!“</a:t>
            </a:r>
            <a:endParaRPr lang="de-DE" dirty="0"/>
          </a:p>
        </p:txBody>
      </p:sp>
      <p:sp>
        <p:nvSpPr>
          <p:cNvPr id="9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5763619" y="6428760"/>
            <a:ext cx="656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0DD2B5-636B-4140-8F4F-AD879023FE6D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2" name="Textplatzhalter 12"/>
          <p:cNvSpPr>
            <a:spLocks noGrp="1"/>
          </p:cNvSpPr>
          <p:nvPr>
            <p:ph type="body" sz="quarter" idx="10"/>
          </p:nvPr>
        </p:nvSpPr>
        <p:spPr>
          <a:xfrm>
            <a:off x="195075" y="103188"/>
            <a:ext cx="4214284" cy="315556"/>
          </a:xfrm>
        </p:spPr>
        <p:txBody>
          <a:bodyPr>
            <a:normAutofit/>
          </a:bodyPr>
          <a:lstStyle>
            <a:lvl1pPr marL="0" indent="0">
              <a:buNone/>
              <a:defRPr sz="1400" baseline="0">
                <a:solidFill>
                  <a:srgbClr val="262626"/>
                </a:solidFill>
              </a:defRPr>
            </a:lvl1pPr>
          </a:lstStyle>
          <a:p>
            <a:pPr lvl="0"/>
            <a:r>
              <a:rPr lang="de-DE"/>
              <a:t>Formatvorlagen des Textmasters bearbeiten</a:t>
            </a:r>
          </a:p>
        </p:txBody>
      </p:sp>
    </p:spTree>
    <p:extLst>
      <p:ext uri="{BB962C8B-B14F-4D97-AF65-F5344CB8AC3E}">
        <p14:creationId xmlns:p14="http://schemas.microsoft.com/office/powerpoint/2010/main" val="2024342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0.xml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7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Relationship Id="rId9" Type="http://schemas.openxmlformats.org/officeDocument/2006/relationships/image" Target="../media/image7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429315"/>
            <a:ext cx="12192000" cy="428685"/>
          </a:xfrm>
          <a:prstGeom prst="rect">
            <a:avLst/>
          </a:prstGeom>
        </p:spPr>
      </p:pic>
      <p:sp>
        <p:nvSpPr>
          <p:cNvPr id="13" name="Titelplatzhalter 12"/>
          <p:cNvSpPr>
            <a:spLocks noGrp="1"/>
          </p:cNvSpPr>
          <p:nvPr>
            <p:ph type="title"/>
          </p:nvPr>
        </p:nvSpPr>
        <p:spPr>
          <a:xfrm>
            <a:off x="448056" y="600570"/>
            <a:ext cx="11256264" cy="597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idx="1"/>
          </p:nvPr>
        </p:nvSpPr>
        <p:spPr>
          <a:xfrm>
            <a:off x="448056" y="1471733"/>
            <a:ext cx="11256264" cy="4649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62626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pPr algn="l"/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5763619" y="6428760"/>
            <a:ext cx="656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0DD2B5-636B-4140-8F4F-AD879023FE6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434" y="-14366"/>
            <a:ext cx="12197434" cy="533474"/>
          </a:xfrm>
          <a:prstGeom prst="rect">
            <a:avLst/>
          </a:prstGeom>
        </p:spPr>
      </p:pic>
      <p:sp>
        <p:nvSpPr>
          <p:cNvPr id="6" name="Ellipse 5"/>
          <p:cNvSpPr/>
          <p:nvPr userDrawn="1"/>
        </p:nvSpPr>
        <p:spPr>
          <a:xfrm>
            <a:off x="10822610" y="5522869"/>
            <a:ext cx="1329616" cy="1271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1967" y="5558302"/>
            <a:ext cx="1250902" cy="120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8846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4" r:id="rId4"/>
    <p:sldLayoutId id="2147483672" r:id="rId5"/>
  </p:sldLayoutIdLst>
  <p:hf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rgbClr val="002060"/>
          </a:solidFill>
          <a:latin typeface="+mn-lt"/>
          <a:ea typeface="+mj-ea"/>
          <a:cs typeface="Arial" panose="020B0604020202020204" pitchFamily="34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rgbClr val="002060"/>
          </a:solidFill>
          <a:latin typeface="+mn-lt"/>
          <a:ea typeface="+mn-ea"/>
          <a:cs typeface="Arial" panose="020B0604020202020204" pitchFamily="34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rgbClr val="002060"/>
          </a:solidFill>
          <a:latin typeface="+mn-lt"/>
          <a:ea typeface="+mn-ea"/>
          <a:cs typeface="Arial" panose="020B0604020202020204" pitchFamily="34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rgbClr val="002060"/>
          </a:solidFill>
          <a:latin typeface="+mn-lt"/>
          <a:ea typeface="+mn-ea"/>
          <a:cs typeface="Arial" panose="020B0604020202020204" pitchFamily="34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rgbClr val="002060"/>
          </a:solidFill>
          <a:latin typeface="+mn-lt"/>
          <a:ea typeface="+mn-ea"/>
          <a:cs typeface="Arial" panose="020B0604020202020204" pitchFamily="34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rgbClr val="002060"/>
          </a:solidFill>
          <a:latin typeface="+mn-lt"/>
          <a:ea typeface="+mn-ea"/>
          <a:cs typeface="Arial" panose="020B060402020202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429315"/>
            <a:ext cx="12192000" cy="428685"/>
          </a:xfrm>
          <a:prstGeom prst="rect">
            <a:avLst/>
          </a:prstGeom>
        </p:spPr>
      </p:pic>
      <p:sp>
        <p:nvSpPr>
          <p:cNvPr id="13" name="Titelplatzhalter 12"/>
          <p:cNvSpPr>
            <a:spLocks noGrp="1"/>
          </p:cNvSpPr>
          <p:nvPr>
            <p:ph type="title"/>
          </p:nvPr>
        </p:nvSpPr>
        <p:spPr>
          <a:xfrm>
            <a:off x="448056" y="600570"/>
            <a:ext cx="11256264" cy="597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idx="1"/>
          </p:nvPr>
        </p:nvSpPr>
        <p:spPr>
          <a:xfrm>
            <a:off x="448056" y="1471733"/>
            <a:ext cx="11256264" cy="4649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DE"/>
              <a:t>„Duales Studium - doppelt erfolgreich!“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5763619" y="6428760"/>
            <a:ext cx="656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0DD2B5-636B-4140-8F4F-AD879023FE6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434" y="-14366"/>
            <a:ext cx="12197434" cy="533474"/>
          </a:xfrm>
          <a:prstGeom prst="rect">
            <a:avLst/>
          </a:prstGeom>
        </p:spPr>
      </p:pic>
      <p:sp>
        <p:nvSpPr>
          <p:cNvPr id="6" name="Ellipse 5"/>
          <p:cNvSpPr/>
          <p:nvPr userDrawn="1"/>
        </p:nvSpPr>
        <p:spPr>
          <a:xfrm>
            <a:off x="10822610" y="5522869"/>
            <a:ext cx="1329616" cy="1271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59" y="5603901"/>
            <a:ext cx="1159319" cy="110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873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</p:sldLayoutIdLst>
  <p:hf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rgbClr val="002060"/>
          </a:solidFill>
          <a:latin typeface="ITC Flora Std" panose="00000600000000000000" pitchFamily="50" charset="0"/>
          <a:ea typeface="+mj-ea"/>
          <a:cs typeface="Arial" panose="020B0604020202020204" pitchFamily="34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rgbClr val="002060"/>
          </a:solidFill>
          <a:latin typeface="ITC Flora Std" panose="00000600000000000000" pitchFamily="50" charset="0"/>
          <a:ea typeface="+mn-ea"/>
          <a:cs typeface="Arial" panose="020B0604020202020204" pitchFamily="34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rgbClr val="002060"/>
          </a:solidFill>
          <a:latin typeface="ITC Flora Std" panose="00000600000000000000" pitchFamily="50" charset="0"/>
          <a:ea typeface="+mn-ea"/>
          <a:cs typeface="Arial" panose="020B0604020202020204" pitchFamily="34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rgbClr val="002060"/>
          </a:solidFill>
          <a:latin typeface="ITC Flora Std" panose="00000600000000000000" pitchFamily="50" charset="0"/>
          <a:ea typeface="+mn-ea"/>
          <a:cs typeface="Arial" panose="020B0604020202020204" pitchFamily="34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rgbClr val="002060"/>
          </a:solidFill>
          <a:latin typeface="ITC Flora Std" panose="00000600000000000000" pitchFamily="50" charset="0"/>
          <a:ea typeface="+mn-ea"/>
          <a:cs typeface="Arial" panose="020B0604020202020204" pitchFamily="34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rgbClr val="002060"/>
          </a:solidFill>
          <a:latin typeface="ITC Flora Std" panose="00000600000000000000" pitchFamily="50" charset="0"/>
          <a:ea typeface="+mn-ea"/>
          <a:cs typeface="Arial" panose="020B060402020202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0" y="6429315"/>
            <a:ext cx="12192000" cy="428685"/>
          </a:xfrm>
          <a:prstGeom prst="rect">
            <a:avLst/>
          </a:prstGeom>
        </p:spPr>
      </p:pic>
      <p:sp>
        <p:nvSpPr>
          <p:cNvPr id="13" name="Titelplatzhalter 12"/>
          <p:cNvSpPr>
            <a:spLocks noGrp="1"/>
          </p:cNvSpPr>
          <p:nvPr>
            <p:ph type="title"/>
          </p:nvPr>
        </p:nvSpPr>
        <p:spPr>
          <a:xfrm>
            <a:off x="448056" y="600570"/>
            <a:ext cx="11256264" cy="59729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/>
              <a:t>Titelmasterformat durch Klicken bearbeiten</a:t>
            </a:r>
          </a:p>
        </p:txBody>
      </p:sp>
      <p:sp>
        <p:nvSpPr>
          <p:cNvPr id="14" name="Textplatzhalter 13"/>
          <p:cNvSpPr>
            <a:spLocks noGrp="1"/>
          </p:cNvSpPr>
          <p:nvPr>
            <p:ph type="body" idx="1"/>
          </p:nvPr>
        </p:nvSpPr>
        <p:spPr>
          <a:xfrm>
            <a:off x="448056" y="1471733"/>
            <a:ext cx="11256264" cy="4649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/>
              <a:t>Formatvorlagen des Textmasters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de-DE"/>
              <a:t>„Duales Studium - doppelt erfolgreich!“</a:t>
            </a:r>
            <a:endParaRPr lang="de-DE" dirty="0"/>
          </a:p>
        </p:txBody>
      </p:sp>
      <p:sp>
        <p:nvSpPr>
          <p:cNvPr id="16" name="Foliennummernplatzhalter 15"/>
          <p:cNvSpPr>
            <a:spLocks noGrp="1"/>
          </p:cNvSpPr>
          <p:nvPr>
            <p:ph type="sldNum" sz="quarter" idx="4"/>
          </p:nvPr>
        </p:nvSpPr>
        <p:spPr>
          <a:xfrm>
            <a:off x="5763619" y="6428760"/>
            <a:ext cx="6560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262626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A0DD2B5-636B-4140-8F4F-AD879023FE6D}" type="slidenum">
              <a:rPr lang="de-DE" smtClean="0"/>
              <a:pPr/>
              <a:t>‹Nr.›</a:t>
            </a:fld>
            <a:endParaRPr lang="de-DE" dirty="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-5434" y="-14366"/>
            <a:ext cx="12197434" cy="533474"/>
          </a:xfrm>
          <a:prstGeom prst="rect">
            <a:avLst/>
          </a:prstGeom>
        </p:spPr>
      </p:pic>
      <p:sp>
        <p:nvSpPr>
          <p:cNvPr id="6" name="Ellipse 5"/>
          <p:cNvSpPr/>
          <p:nvPr userDrawn="1"/>
        </p:nvSpPr>
        <p:spPr>
          <a:xfrm>
            <a:off x="10822610" y="5522869"/>
            <a:ext cx="1329616" cy="1271016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Grafik 4"/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7759" y="5603901"/>
            <a:ext cx="1159319" cy="1100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459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</p:sldLayoutIdLst>
  <p:hf hdr="0" dt="0"/>
  <p:txStyles>
    <p:titleStyle>
      <a:lvl1pPr algn="l" defTabSz="514350" rtl="0" eaLnBrk="1" latinLnBrk="0" hangingPunct="1">
        <a:lnSpc>
          <a:spcPct val="90000"/>
        </a:lnSpc>
        <a:spcBef>
          <a:spcPct val="0"/>
        </a:spcBef>
        <a:buNone/>
        <a:defRPr sz="2475" kern="1200">
          <a:solidFill>
            <a:srgbClr val="002060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28588" indent="-128588" algn="l" defTabSz="514350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857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6429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9001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1572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rgbClr val="002060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141446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63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813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88" indent="-128588" algn="l" defTabSz="514350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7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5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225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algn="l" defTabSz="514350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10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10" Type="http://schemas.openxmlformats.org/officeDocument/2006/relationships/image" Target="../media/image13.pn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6.gif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g"/><Relationship Id="rId3" Type="http://schemas.openxmlformats.org/officeDocument/2006/relationships/image" Target="../media/image18.jpeg"/><Relationship Id="rId7" Type="http://schemas.openxmlformats.org/officeDocument/2006/relationships/image" Target="../media/image2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6.gif"/><Relationship Id="rId4" Type="http://schemas.microsoft.com/office/2007/relationships/hdphoto" Target="../media/hdphoto1.wdp"/><Relationship Id="rId9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tif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854" y="2899731"/>
            <a:ext cx="12016257" cy="3529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3465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0DD2B5-636B-4140-8F4F-AD879023FE6D}" type="slidenum">
              <a:rPr lang="de-DE" smtClean="0"/>
              <a:pPr/>
              <a:t>10</a:t>
            </a:fld>
            <a:endParaRPr lang="de-DE" dirty="0"/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Ehrmann Unternehmenspräsentation</a:t>
            </a:r>
          </a:p>
        </p:txBody>
      </p:sp>
      <p:sp>
        <p:nvSpPr>
          <p:cNvPr id="4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195075" y="103188"/>
            <a:ext cx="4214284" cy="315556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2) Einsteigen bei Ehrmann</a:t>
            </a:r>
          </a:p>
        </p:txBody>
      </p:sp>
      <p:sp>
        <p:nvSpPr>
          <p:cNvPr id="5" name="Titel 5">
            <a:extLst>
              <a:ext uri="{FF2B5EF4-FFF2-40B4-BE49-F238E27FC236}">
                <a16:creationId xmlns:a16="http://schemas.microsoft.com/office/drawing/2014/main" id="{3E3901C0-D670-48B4-8ABB-4FA2A8F177FC}"/>
              </a:ext>
            </a:extLst>
          </p:cNvPr>
          <p:cNvSpPr txBox="1">
            <a:spLocks/>
          </p:cNvSpPr>
          <p:nvPr/>
        </p:nvSpPr>
        <p:spPr>
          <a:xfrm>
            <a:off x="356736" y="1082600"/>
            <a:ext cx="8859791" cy="522871"/>
          </a:xfrm>
          <a:prstGeom prst="rect">
            <a:avLst/>
          </a:prstGeom>
        </p:spPr>
        <p:txBody>
          <a:bodyPr>
            <a:normAutofit fontScale="97500"/>
          </a:bodyPr>
          <a:lstStyle>
            <a:defPPr>
              <a:defRPr lang="de-DE"/>
            </a:defPPr>
            <a:lvl1pPr defTabSz="514350">
              <a:lnSpc>
                <a:spcPct val="90000"/>
              </a:lnSpc>
              <a:spcBef>
                <a:spcPct val="0"/>
              </a:spcBef>
              <a:buNone/>
              <a:defRPr sz="2475" b="1">
                <a:latin typeface="ITC Flora Std" panose="00000600000000000000" pitchFamily="50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5143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75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Flora Std" panose="00000600000000000000" pitchFamily="50" charset="0"/>
                <a:ea typeface="+mj-ea"/>
                <a:cs typeface="Arial" panose="020B0604020202020204" pitchFamily="34" charset="0"/>
              </a:rPr>
              <a:t>Ausbildungsberufe (m/w/d) Ehrmann </a:t>
            </a:r>
            <a:r>
              <a:rPr kumimoji="0" lang="de-DE" sz="2475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Flora Std" panose="00000600000000000000" pitchFamily="50" charset="0"/>
                <a:ea typeface="+mj-ea"/>
                <a:cs typeface="Arial" panose="020B0604020202020204" pitchFamily="34" charset="0"/>
              </a:rPr>
              <a:t>Oberschönegg</a:t>
            </a:r>
            <a:endParaRPr kumimoji="0" lang="de-DE" sz="2475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TC Flora Std" panose="00000600000000000000" pitchFamily="50" charset="0"/>
              <a:ea typeface="+mj-ea"/>
              <a:cs typeface="Arial" panose="020B0604020202020204" pitchFamily="34" charset="0"/>
            </a:endParaRPr>
          </a:p>
        </p:txBody>
      </p:sp>
      <p:sp>
        <p:nvSpPr>
          <p:cNvPr id="6" name="Freihandform: Form 20">
            <a:extLst>
              <a:ext uri="{FF2B5EF4-FFF2-40B4-BE49-F238E27FC236}">
                <a16:creationId xmlns:a16="http://schemas.microsoft.com/office/drawing/2014/main" id="{D9505069-0E3A-44F9-8A32-6E5C38C0C712}"/>
              </a:ext>
            </a:extLst>
          </p:cNvPr>
          <p:cNvSpPr/>
          <p:nvPr/>
        </p:nvSpPr>
        <p:spPr>
          <a:xfrm>
            <a:off x="7849745" y="3190383"/>
            <a:ext cx="3519433" cy="376189"/>
          </a:xfrm>
          <a:custGeom>
            <a:avLst/>
            <a:gdLst>
              <a:gd name="connsiteX0" fmla="*/ 0 w 1723191"/>
              <a:gd name="connsiteY0" fmla="*/ 0 h 1033915"/>
              <a:gd name="connsiteX1" fmla="*/ 1723191 w 1723191"/>
              <a:gd name="connsiteY1" fmla="*/ 0 h 1033915"/>
              <a:gd name="connsiteX2" fmla="*/ 1723191 w 1723191"/>
              <a:gd name="connsiteY2" fmla="*/ 1033915 h 1033915"/>
              <a:gd name="connsiteX3" fmla="*/ 0 w 1723191"/>
              <a:gd name="connsiteY3" fmla="*/ 1033915 h 1033915"/>
              <a:gd name="connsiteX4" fmla="*/ 0 w 1723191"/>
              <a:gd name="connsiteY4" fmla="*/ 0 h 103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191" h="1033915">
                <a:moveTo>
                  <a:pt x="0" y="0"/>
                </a:moveTo>
                <a:lnTo>
                  <a:pt x="1723191" y="0"/>
                </a:lnTo>
                <a:lnTo>
                  <a:pt x="1723191" y="1033915"/>
                </a:lnTo>
                <a:lnTo>
                  <a:pt x="0" y="1033915"/>
                </a:lnTo>
                <a:lnTo>
                  <a:pt x="0" y="0"/>
                </a:lnTo>
                <a:close/>
              </a:path>
            </a:pathLst>
          </a:custGeom>
          <a:solidFill>
            <a:schemeClr val="tx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Technische Ausbildung</a:t>
            </a:r>
          </a:p>
        </p:txBody>
      </p:sp>
      <p:sp>
        <p:nvSpPr>
          <p:cNvPr id="7" name="Freihandform: Form 24">
            <a:extLst>
              <a:ext uri="{FF2B5EF4-FFF2-40B4-BE49-F238E27FC236}">
                <a16:creationId xmlns:a16="http://schemas.microsoft.com/office/drawing/2014/main" id="{E029457D-1A51-4FF1-BDAA-598BBB40FDEE}"/>
              </a:ext>
            </a:extLst>
          </p:cNvPr>
          <p:cNvSpPr/>
          <p:nvPr/>
        </p:nvSpPr>
        <p:spPr>
          <a:xfrm>
            <a:off x="7849744" y="3711044"/>
            <a:ext cx="1683068" cy="601250"/>
          </a:xfrm>
          <a:custGeom>
            <a:avLst/>
            <a:gdLst>
              <a:gd name="connsiteX0" fmla="*/ 0 w 1723191"/>
              <a:gd name="connsiteY0" fmla="*/ 0 h 1033915"/>
              <a:gd name="connsiteX1" fmla="*/ 1723191 w 1723191"/>
              <a:gd name="connsiteY1" fmla="*/ 0 h 1033915"/>
              <a:gd name="connsiteX2" fmla="*/ 1723191 w 1723191"/>
              <a:gd name="connsiteY2" fmla="*/ 1033915 h 1033915"/>
              <a:gd name="connsiteX3" fmla="*/ 0 w 1723191"/>
              <a:gd name="connsiteY3" fmla="*/ 1033915 h 1033915"/>
              <a:gd name="connsiteX4" fmla="*/ 0 w 1723191"/>
              <a:gd name="connsiteY4" fmla="*/ 0 h 103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191" h="1033915">
                <a:moveTo>
                  <a:pt x="0" y="0"/>
                </a:moveTo>
                <a:lnTo>
                  <a:pt x="1723191" y="0"/>
                </a:lnTo>
                <a:lnTo>
                  <a:pt x="1723191" y="1033915"/>
                </a:lnTo>
                <a:lnTo>
                  <a:pt x="0" y="10339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Mechatroniker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Freihandform: Form 25">
            <a:extLst>
              <a:ext uri="{FF2B5EF4-FFF2-40B4-BE49-F238E27FC236}">
                <a16:creationId xmlns:a16="http://schemas.microsoft.com/office/drawing/2014/main" id="{1C558C97-6BC5-4702-AD00-352ACB0FDE48}"/>
              </a:ext>
            </a:extLst>
          </p:cNvPr>
          <p:cNvSpPr/>
          <p:nvPr/>
        </p:nvSpPr>
        <p:spPr>
          <a:xfrm>
            <a:off x="9686110" y="3715061"/>
            <a:ext cx="1683068" cy="601250"/>
          </a:xfrm>
          <a:custGeom>
            <a:avLst/>
            <a:gdLst>
              <a:gd name="connsiteX0" fmla="*/ 0 w 1723191"/>
              <a:gd name="connsiteY0" fmla="*/ 0 h 1033915"/>
              <a:gd name="connsiteX1" fmla="*/ 1723191 w 1723191"/>
              <a:gd name="connsiteY1" fmla="*/ 0 h 1033915"/>
              <a:gd name="connsiteX2" fmla="*/ 1723191 w 1723191"/>
              <a:gd name="connsiteY2" fmla="*/ 1033915 h 1033915"/>
              <a:gd name="connsiteX3" fmla="*/ 0 w 1723191"/>
              <a:gd name="connsiteY3" fmla="*/ 1033915 h 1033915"/>
              <a:gd name="connsiteX4" fmla="*/ 0 w 1723191"/>
              <a:gd name="connsiteY4" fmla="*/ 0 h 103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191" h="1033915">
                <a:moveTo>
                  <a:pt x="0" y="0"/>
                </a:moveTo>
                <a:lnTo>
                  <a:pt x="1723191" y="0"/>
                </a:lnTo>
                <a:lnTo>
                  <a:pt x="1723191" y="1033915"/>
                </a:lnTo>
                <a:lnTo>
                  <a:pt x="0" y="10339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Elektroniker für Betriebstechnik</a:t>
            </a:r>
          </a:p>
        </p:txBody>
      </p:sp>
      <p:sp>
        <p:nvSpPr>
          <p:cNvPr id="9" name="Freihandform: Form 26">
            <a:extLst>
              <a:ext uri="{FF2B5EF4-FFF2-40B4-BE49-F238E27FC236}">
                <a16:creationId xmlns:a16="http://schemas.microsoft.com/office/drawing/2014/main" id="{95793D0B-1C06-44FF-9B17-88B7965EE1C5}"/>
              </a:ext>
            </a:extLst>
          </p:cNvPr>
          <p:cNvSpPr/>
          <p:nvPr/>
        </p:nvSpPr>
        <p:spPr>
          <a:xfrm>
            <a:off x="7849744" y="4448412"/>
            <a:ext cx="1683068" cy="601250"/>
          </a:xfrm>
          <a:custGeom>
            <a:avLst/>
            <a:gdLst>
              <a:gd name="connsiteX0" fmla="*/ 0 w 1723191"/>
              <a:gd name="connsiteY0" fmla="*/ 0 h 1033915"/>
              <a:gd name="connsiteX1" fmla="*/ 1723191 w 1723191"/>
              <a:gd name="connsiteY1" fmla="*/ 0 h 1033915"/>
              <a:gd name="connsiteX2" fmla="*/ 1723191 w 1723191"/>
              <a:gd name="connsiteY2" fmla="*/ 1033915 h 1033915"/>
              <a:gd name="connsiteX3" fmla="*/ 0 w 1723191"/>
              <a:gd name="connsiteY3" fmla="*/ 1033915 h 1033915"/>
              <a:gd name="connsiteX4" fmla="*/ 0 w 1723191"/>
              <a:gd name="connsiteY4" fmla="*/ 0 h 103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191" h="1033915">
                <a:moveTo>
                  <a:pt x="0" y="0"/>
                </a:moveTo>
                <a:lnTo>
                  <a:pt x="1723191" y="0"/>
                </a:lnTo>
                <a:lnTo>
                  <a:pt x="1723191" y="1033915"/>
                </a:lnTo>
                <a:lnTo>
                  <a:pt x="0" y="10339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Industriemechaniker</a:t>
            </a:r>
            <a:endParaRPr kumimoji="0" lang="de-DE" sz="11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Freihandform: Form 27">
            <a:extLst>
              <a:ext uri="{FF2B5EF4-FFF2-40B4-BE49-F238E27FC236}">
                <a16:creationId xmlns:a16="http://schemas.microsoft.com/office/drawing/2014/main" id="{03CABF6A-94FB-406D-A82D-862E52614741}"/>
              </a:ext>
            </a:extLst>
          </p:cNvPr>
          <p:cNvSpPr/>
          <p:nvPr/>
        </p:nvSpPr>
        <p:spPr>
          <a:xfrm>
            <a:off x="9686110" y="4438494"/>
            <a:ext cx="1683068" cy="601250"/>
          </a:xfrm>
          <a:custGeom>
            <a:avLst/>
            <a:gdLst>
              <a:gd name="connsiteX0" fmla="*/ 0 w 1723191"/>
              <a:gd name="connsiteY0" fmla="*/ 0 h 1033915"/>
              <a:gd name="connsiteX1" fmla="*/ 1723191 w 1723191"/>
              <a:gd name="connsiteY1" fmla="*/ 0 h 1033915"/>
              <a:gd name="connsiteX2" fmla="*/ 1723191 w 1723191"/>
              <a:gd name="connsiteY2" fmla="*/ 1033915 h 1033915"/>
              <a:gd name="connsiteX3" fmla="*/ 0 w 1723191"/>
              <a:gd name="connsiteY3" fmla="*/ 1033915 h 1033915"/>
              <a:gd name="connsiteX4" fmla="*/ 0 w 1723191"/>
              <a:gd name="connsiteY4" fmla="*/ 0 h 103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191" h="1033915">
                <a:moveTo>
                  <a:pt x="0" y="0"/>
                </a:moveTo>
                <a:lnTo>
                  <a:pt x="1723191" y="0"/>
                </a:lnTo>
                <a:lnTo>
                  <a:pt x="1723191" y="1033915"/>
                </a:lnTo>
                <a:lnTo>
                  <a:pt x="0" y="10339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Elektroniker für Automatisierungstechnik 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433A9BAF-BC14-4511-8374-140796FE26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30" b="9676"/>
          <a:stretch/>
        </p:blipFill>
        <p:spPr>
          <a:xfrm>
            <a:off x="8786686" y="2035741"/>
            <a:ext cx="1617703" cy="105564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75FDDE7A-C9FE-417E-B4B5-95F72A157FF2}"/>
              </a:ext>
            </a:extLst>
          </p:cNvPr>
          <p:cNvGrpSpPr/>
          <p:nvPr/>
        </p:nvGrpSpPr>
        <p:grpSpPr>
          <a:xfrm>
            <a:off x="4174300" y="2056550"/>
            <a:ext cx="3522146" cy="3915428"/>
            <a:chOff x="838201" y="1464360"/>
            <a:chExt cx="3522146" cy="3915428"/>
          </a:xfrm>
        </p:grpSpPr>
        <p:sp>
          <p:nvSpPr>
            <p:cNvPr id="14" name="Freihandform: Form 35">
              <a:extLst>
                <a:ext uri="{FF2B5EF4-FFF2-40B4-BE49-F238E27FC236}">
                  <a16:creationId xmlns:a16="http://schemas.microsoft.com/office/drawing/2014/main" id="{858B7B0E-2E16-44E9-8B63-9F7FB1A54AC9}"/>
                </a:ext>
              </a:extLst>
            </p:cNvPr>
            <p:cNvSpPr/>
            <p:nvPr/>
          </p:nvSpPr>
          <p:spPr>
            <a:xfrm>
              <a:off x="838201" y="2594537"/>
              <a:ext cx="3521247" cy="376190"/>
            </a:xfrm>
            <a:custGeom>
              <a:avLst/>
              <a:gdLst>
                <a:gd name="connsiteX0" fmla="*/ 0 w 1723191"/>
                <a:gd name="connsiteY0" fmla="*/ 0 h 1033915"/>
                <a:gd name="connsiteX1" fmla="*/ 1723191 w 1723191"/>
                <a:gd name="connsiteY1" fmla="*/ 0 h 1033915"/>
                <a:gd name="connsiteX2" fmla="*/ 1723191 w 1723191"/>
                <a:gd name="connsiteY2" fmla="*/ 1033915 h 1033915"/>
                <a:gd name="connsiteX3" fmla="*/ 0 w 1723191"/>
                <a:gd name="connsiteY3" fmla="*/ 1033915 h 1033915"/>
                <a:gd name="connsiteX4" fmla="*/ 0 w 1723191"/>
                <a:gd name="connsiteY4" fmla="*/ 0 h 103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191" h="1033915">
                  <a:moveTo>
                    <a:pt x="0" y="0"/>
                  </a:moveTo>
                  <a:lnTo>
                    <a:pt x="1723191" y="0"/>
                  </a:lnTo>
                  <a:lnTo>
                    <a:pt x="1723191" y="1033915"/>
                  </a:lnTo>
                  <a:lnTo>
                    <a:pt x="0" y="1033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Molkereispezifische Ausbildung</a:t>
              </a:r>
            </a:p>
          </p:txBody>
        </p:sp>
        <p:sp>
          <p:nvSpPr>
            <p:cNvPr id="15" name="Freihandform: Form 36">
              <a:extLst>
                <a:ext uri="{FF2B5EF4-FFF2-40B4-BE49-F238E27FC236}">
                  <a16:creationId xmlns:a16="http://schemas.microsoft.com/office/drawing/2014/main" id="{B5908CCD-B833-4833-BBE4-493C43FE1968}"/>
                </a:ext>
              </a:extLst>
            </p:cNvPr>
            <p:cNvSpPr/>
            <p:nvPr/>
          </p:nvSpPr>
          <p:spPr>
            <a:xfrm>
              <a:off x="838201" y="3109033"/>
              <a:ext cx="1683068" cy="601250"/>
            </a:xfrm>
            <a:custGeom>
              <a:avLst/>
              <a:gdLst>
                <a:gd name="connsiteX0" fmla="*/ 0 w 1723191"/>
                <a:gd name="connsiteY0" fmla="*/ 0 h 1033915"/>
                <a:gd name="connsiteX1" fmla="*/ 1723191 w 1723191"/>
                <a:gd name="connsiteY1" fmla="*/ 0 h 1033915"/>
                <a:gd name="connsiteX2" fmla="*/ 1723191 w 1723191"/>
                <a:gd name="connsiteY2" fmla="*/ 1033915 h 1033915"/>
                <a:gd name="connsiteX3" fmla="*/ 0 w 1723191"/>
                <a:gd name="connsiteY3" fmla="*/ 1033915 h 1033915"/>
                <a:gd name="connsiteX4" fmla="*/ 0 w 1723191"/>
                <a:gd name="connsiteY4" fmla="*/ 0 h 103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191" h="1033915">
                  <a:moveTo>
                    <a:pt x="0" y="0"/>
                  </a:moveTo>
                  <a:lnTo>
                    <a:pt x="1723191" y="0"/>
                  </a:lnTo>
                  <a:lnTo>
                    <a:pt x="1723191" y="1033915"/>
                  </a:lnTo>
                  <a:lnTo>
                    <a:pt x="0" y="1033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Milchtechnologe</a:t>
              </a:r>
            </a:p>
          </p:txBody>
        </p:sp>
        <p:sp>
          <p:nvSpPr>
            <p:cNvPr id="16" name="Freihandform: Form 37">
              <a:extLst>
                <a:ext uri="{FF2B5EF4-FFF2-40B4-BE49-F238E27FC236}">
                  <a16:creationId xmlns:a16="http://schemas.microsoft.com/office/drawing/2014/main" id="{50C0E237-670F-4CB2-A61E-969FE18919DB}"/>
                </a:ext>
              </a:extLst>
            </p:cNvPr>
            <p:cNvSpPr/>
            <p:nvPr/>
          </p:nvSpPr>
          <p:spPr>
            <a:xfrm>
              <a:off x="2677279" y="3114049"/>
              <a:ext cx="1683068" cy="601250"/>
            </a:xfrm>
            <a:custGeom>
              <a:avLst/>
              <a:gdLst>
                <a:gd name="connsiteX0" fmla="*/ 0 w 1723191"/>
                <a:gd name="connsiteY0" fmla="*/ 0 h 1033915"/>
                <a:gd name="connsiteX1" fmla="*/ 1723191 w 1723191"/>
                <a:gd name="connsiteY1" fmla="*/ 0 h 1033915"/>
                <a:gd name="connsiteX2" fmla="*/ 1723191 w 1723191"/>
                <a:gd name="connsiteY2" fmla="*/ 1033915 h 1033915"/>
                <a:gd name="connsiteX3" fmla="*/ 0 w 1723191"/>
                <a:gd name="connsiteY3" fmla="*/ 1033915 h 1033915"/>
                <a:gd name="connsiteX4" fmla="*/ 0 w 1723191"/>
                <a:gd name="connsiteY4" fmla="*/ 0 h 103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191" h="1033915">
                  <a:moveTo>
                    <a:pt x="0" y="0"/>
                  </a:moveTo>
                  <a:lnTo>
                    <a:pt x="1723191" y="0"/>
                  </a:lnTo>
                  <a:lnTo>
                    <a:pt x="1723191" y="1033915"/>
                  </a:lnTo>
                  <a:lnTo>
                    <a:pt x="0" y="1033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Milchwirtschaftlicher Laborant</a:t>
              </a:r>
            </a:p>
          </p:txBody>
        </p:sp>
        <p:sp>
          <p:nvSpPr>
            <p:cNvPr id="17" name="Freihandform: Form 38">
              <a:extLst>
                <a:ext uri="{FF2B5EF4-FFF2-40B4-BE49-F238E27FC236}">
                  <a16:creationId xmlns:a16="http://schemas.microsoft.com/office/drawing/2014/main" id="{1939F757-A72F-402F-B7B1-151EB013013F}"/>
                </a:ext>
              </a:extLst>
            </p:cNvPr>
            <p:cNvSpPr/>
            <p:nvPr/>
          </p:nvSpPr>
          <p:spPr>
            <a:xfrm>
              <a:off x="2677279" y="3846304"/>
              <a:ext cx="1683068" cy="601250"/>
            </a:xfrm>
            <a:custGeom>
              <a:avLst/>
              <a:gdLst>
                <a:gd name="connsiteX0" fmla="*/ 0 w 1723191"/>
                <a:gd name="connsiteY0" fmla="*/ 0 h 1033915"/>
                <a:gd name="connsiteX1" fmla="*/ 1723191 w 1723191"/>
                <a:gd name="connsiteY1" fmla="*/ 0 h 1033915"/>
                <a:gd name="connsiteX2" fmla="*/ 1723191 w 1723191"/>
                <a:gd name="connsiteY2" fmla="*/ 1033915 h 1033915"/>
                <a:gd name="connsiteX3" fmla="*/ 0 w 1723191"/>
                <a:gd name="connsiteY3" fmla="*/ 1033915 h 1033915"/>
                <a:gd name="connsiteX4" fmla="*/ 0 w 1723191"/>
                <a:gd name="connsiteY4" fmla="*/ 0 h 103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191" h="1033915">
                  <a:moveTo>
                    <a:pt x="0" y="0"/>
                  </a:moveTo>
                  <a:lnTo>
                    <a:pt x="1723191" y="0"/>
                  </a:lnTo>
                  <a:lnTo>
                    <a:pt x="1723191" y="1033915"/>
                  </a:lnTo>
                  <a:lnTo>
                    <a:pt x="0" y="1033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Maschinen- und Anlagenführer</a:t>
              </a:r>
            </a:p>
          </p:txBody>
        </p:sp>
        <p:sp>
          <p:nvSpPr>
            <p:cNvPr id="18" name="Freihandform: Form 39">
              <a:extLst>
                <a:ext uri="{FF2B5EF4-FFF2-40B4-BE49-F238E27FC236}">
                  <a16:creationId xmlns:a16="http://schemas.microsoft.com/office/drawing/2014/main" id="{5C811BB4-3702-45B4-AFFF-EB156FA911E9}"/>
                </a:ext>
              </a:extLst>
            </p:cNvPr>
            <p:cNvSpPr/>
            <p:nvPr/>
          </p:nvSpPr>
          <p:spPr>
            <a:xfrm>
              <a:off x="838201" y="3850160"/>
              <a:ext cx="1683068" cy="601250"/>
            </a:xfrm>
            <a:custGeom>
              <a:avLst/>
              <a:gdLst>
                <a:gd name="connsiteX0" fmla="*/ 0 w 1723191"/>
                <a:gd name="connsiteY0" fmla="*/ 0 h 1033915"/>
                <a:gd name="connsiteX1" fmla="*/ 1723191 w 1723191"/>
                <a:gd name="connsiteY1" fmla="*/ 0 h 1033915"/>
                <a:gd name="connsiteX2" fmla="*/ 1723191 w 1723191"/>
                <a:gd name="connsiteY2" fmla="*/ 1033915 h 1033915"/>
                <a:gd name="connsiteX3" fmla="*/ 0 w 1723191"/>
                <a:gd name="connsiteY3" fmla="*/ 1033915 h 1033915"/>
                <a:gd name="connsiteX4" fmla="*/ 0 w 1723191"/>
                <a:gd name="connsiteY4" fmla="*/ 0 h 103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191" h="1033915">
                  <a:moveTo>
                    <a:pt x="0" y="0"/>
                  </a:moveTo>
                  <a:lnTo>
                    <a:pt x="1723191" y="0"/>
                  </a:lnTo>
                  <a:lnTo>
                    <a:pt x="1723191" y="1033915"/>
                  </a:lnTo>
                  <a:lnTo>
                    <a:pt x="0" y="1033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Fachkraft für Lebensmitteltechnik</a:t>
              </a:r>
            </a:p>
          </p:txBody>
        </p:sp>
        <p:sp>
          <p:nvSpPr>
            <p:cNvPr id="19" name="Freihandform: Form 40">
              <a:extLst>
                <a:ext uri="{FF2B5EF4-FFF2-40B4-BE49-F238E27FC236}">
                  <a16:creationId xmlns:a16="http://schemas.microsoft.com/office/drawing/2014/main" id="{0A35A1E6-8F14-4823-9A7C-38844D1C5120}"/>
                </a:ext>
              </a:extLst>
            </p:cNvPr>
            <p:cNvSpPr/>
            <p:nvPr/>
          </p:nvSpPr>
          <p:spPr>
            <a:xfrm>
              <a:off x="838201" y="4570981"/>
              <a:ext cx="1683068" cy="808807"/>
            </a:xfrm>
            <a:custGeom>
              <a:avLst/>
              <a:gdLst>
                <a:gd name="connsiteX0" fmla="*/ 0 w 1723191"/>
                <a:gd name="connsiteY0" fmla="*/ 0 h 1033915"/>
                <a:gd name="connsiteX1" fmla="*/ 1723191 w 1723191"/>
                <a:gd name="connsiteY1" fmla="*/ 0 h 1033915"/>
                <a:gd name="connsiteX2" fmla="*/ 1723191 w 1723191"/>
                <a:gd name="connsiteY2" fmla="*/ 1033915 h 1033915"/>
                <a:gd name="connsiteX3" fmla="*/ 0 w 1723191"/>
                <a:gd name="connsiteY3" fmla="*/ 1033915 h 1033915"/>
                <a:gd name="connsiteX4" fmla="*/ 0 w 1723191"/>
                <a:gd name="connsiteY4" fmla="*/ 0 h 103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191" h="1033915">
                  <a:moveTo>
                    <a:pt x="0" y="0"/>
                  </a:moveTo>
                  <a:lnTo>
                    <a:pt x="1723191" y="0"/>
                  </a:lnTo>
                  <a:lnTo>
                    <a:pt x="1723191" y="1033915"/>
                  </a:lnTo>
                  <a:lnTo>
                    <a:pt x="0" y="1033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Duales Studium Lebensmitteltechnologie bzw. Lebensmittel-management</a:t>
              </a:r>
            </a:p>
          </p:txBody>
        </p:sp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25ECE544-0865-4F9E-9154-CF8A39A14EE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306" r="4604" b="6814"/>
            <a:stretch/>
          </p:blipFill>
          <p:spPr>
            <a:xfrm>
              <a:off x="858078" y="1464360"/>
              <a:ext cx="1673483" cy="103947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932A5C99-8A8D-4BEE-A757-24BCA901C1B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2686" y="1464360"/>
              <a:ext cx="1552254" cy="103483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9D669D89-3500-4541-A6B3-D785A0860AB8}"/>
              </a:ext>
            </a:extLst>
          </p:cNvPr>
          <p:cNvGrpSpPr/>
          <p:nvPr/>
        </p:nvGrpSpPr>
        <p:grpSpPr>
          <a:xfrm>
            <a:off x="487840" y="2013640"/>
            <a:ext cx="3536042" cy="3044377"/>
            <a:chOff x="8296739" y="1410726"/>
            <a:chExt cx="3536042" cy="3044377"/>
          </a:xfrm>
        </p:grpSpPr>
        <p:sp>
          <p:nvSpPr>
            <p:cNvPr id="23" name="Freihandform: Form 44">
              <a:extLst>
                <a:ext uri="{FF2B5EF4-FFF2-40B4-BE49-F238E27FC236}">
                  <a16:creationId xmlns:a16="http://schemas.microsoft.com/office/drawing/2014/main" id="{99F07D6E-8FAD-4EC4-A82A-0DABA6BC0207}"/>
                </a:ext>
              </a:extLst>
            </p:cNvPr>
            <p:cNvSpPr/>
            <p:nvPr/>
          </p:nvSpPr>
          <p:spPr>
            <a:xfrm>
              <a:off x="8296739" y="2594537"/>
              <a:ext cx="3536042" cy="376189"/>
            </a:xfrm>
            <a:custGeom>
              <a:avLst/>
              <a:gdLst>
                <a:gd name="connsiteX0" fmla="*/ 0 w 1723191"/>
                <a:gd name="connsiteY0" fmla="*/ 0 h 1033915"/>
                <a:gd name="connsiteX1" fmla="*/ 1723191 w 1723191"/>
                <a:gd name="connsiteY1" fmla="*/ 0 h 1033915"/>
                <a:gd name="connsiteX2" fmla="*/ 1723191 w 1723191"/>
                <a:gd name="connsiteY2" fmla="*/ 1033915 h 1033915"/>
                <a:gd name="connsiteX3" fmla="*/ 0 w 1723191"/>
                <a:gd name="connsiteY3" fmla="*/ 1033915 h 1033915"/>
                <a:gd name="connsiteX4" fmla="*/ 0 w 1723191"/>
                <a:gd name="connsiteY4" fmla="*/ 0 h 103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191" h="1033915">
                  <a:moveTo>
                    <a:pt x="0" y="0"/>
                  </a:moveTo>
                  <a:lnTo>
                    <a:pt x="1723191" y="0"/>
                  </a:lnTo>
                  <a:lnTo>
                    <a:pt x="1723191" y="1033915"/>
                  </a:lnTo>
                  <a:lnTo>
                    <a:pt x="0" y="1033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Kaufmännische Ausbildung</a:t>
              </a:r>
            </a:p>
          </p:txBody>
        </p:sp>
        <p:sp>
          <p:nvSpPr>
            <p:cNvPr id="24" name="Freihandform: Form 45">
              <a:extLst>
                <a:ext uri="{FF2B5EF4-FFF2-40B4-BE49-F238E27FC236}">
                  <a16:creationId xmlns:a16="http://schemas.microsoft.com/office/drawing/2014/main" id="{0C4C2962-4A91-4428-8F20-6B6C98F86226}"/>
                </a:ext>
              </a:extLst>
            </p:cNvPr>
            <p:cNvSpPr/>
            <p:nvPr/>
          </p:nvSpPr>
          <p:spPr>
            <a:xfrm>
              <a:off x="8296739" y="3121598"/>
              <a:ext cx="1683068" cy="601250"/>
            </a:xfrm>
            <a:custGeom>
              <a:avLst/>
              <a:gdLst>
                <a:gd name="connsiteX0" fmla="*/ 0 w 1723191"/>
                <a:gd name="connsiteY0" fmla="*/ 0 h 1033915"/>
                <a:gd name="connsiteX1" fmla="*/ 1723191 w 1723191"/>
                <a:gd name="connsiteY1" fmla="*/ 0 h 1033915"/>
                <a:gd name="connsiteX2" fmla="*/ 1723191 w 1723191"/>
                <a:gd name="connsiteY2" fmla="*/ 1033915 h 1033915"/>
                <a:gd name="connsiteX3" fmla="*/ 0 w 1723191"/>
                <a:gd name="connsiteY3" fmla="*/ 1033915 h 1033915"/>
                <a:gd name="connsiteX4" fmla="*/ 0 w 1723191"/>
                <a:gd name="connsiteY4" fmla="*/ 0 h 103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191" h="1033915">
                  <a:moveTo>
                    <a:pt x="0" y="0"/>
                  </a:moveTo>
                  <a:lnTo>
                    <a:pt x="1723191" y="0"/>
                  </a:lnTo>
                  <a:lnTo>
                    <a:pt x="1723191" y="1033915"/>
                  </a:lnTo>
                  <a:lnTo>
                    <a:pt x="0" y="1033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Industriekaufmann</a:t>
              </a:r>
            </a:p>
          </p:txBody>
        </p:sp>
        <p:sp>
          <p:nvSpPr>
            <p:cNvPr id="25" name="Freihandform: Form 46">
              <a:extLst>
                <a:ext uri="{FF2B5EF4-FFF2-40B4-BE49-F238E27FC236}">
                  <a16:creationId xmlns:a16="http://schemas.microsoft.com/office/drawing/2014/main" id="{AC75870C-2044-4309-B200-93FACFCEDDE1}"/>
                </a:ext>
              </a:extLst>
            </p:cNvPr>
            <p:cNvSpPr/>
            <p:nvPr/>
          </p:nvSpPr>
          <p:spPr>
            <a:xfrm>
              <a:off x="10133104" y="3116582"/>
              <a:ext cx="1683068" cy="601250"/>
            </a:xfrm>
            <a:custGeom>
              <a:avLst/>
              <a:gdLst>
                <a:gd name="connsiteX0" fmla="*/ 0 w 1723191"/>
                <a:gd name="connsiteY0" fmla="*/ 0 h 1033915"/>
                <a:gd name="connsiteX1" fmla="*/ 1723191 w 1723191"/>
                <a:gd name="connsiteY1" fmla="*/ 0 h 1033915"/>
                <a:gd name="connsiteX2" fmla="*/ 1723191 w 1723191"/>
                <a:gd name="connsiteY2" fmla="*/ 1033915 h 1033915"/>
                <a:gd name="connsiteX3" fmla="*/ 0 w 1723191"/>
                <a:gd name="connsiteY3" fmla="*/ 1033915 h 1033915"/>
                <a:gd name="connsiteX4" fmla="*/ 0 w 1723191"/>
                <a:gd name="connsiteY4" fmla="*/ 0 h 103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191" h="1033915">
                  <a:moveTo>
                    <a:pt x="0" y="0"/>
                  </a:moveTo>
                  <a:lnTo>
                    <a:pt x="1723191" y="0"/>
                  </a:lnTo>
                  <a:lnTo>
                    <a:pt x="1723191" y="1033915"/>
                  </a:lnTo>
                  <a:lnTo>
                    <a:pt x="0" y="1033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Fachinformatiker für Systemintegration</a:t>
              </a:r>
            </a:p>
          </p:txBody>
        </p:sp>
        <p:sp>
          <p:nvSpPr>
            <p:cNvPr id="26" name="Freihandform: Form 47">
              <a:extLst>
                <a:ext uri="{FF2B5EF4-FFF2-40B4-BE49-F238E27FC236}">
                  <a16:creationId xmlns:a16="http://schemas.microsoft.com/office/drawing/2014/main" id="{E682435A-6D40-4C91-AE49-30E358591C55}"/>
                </a:ext>
              </a:extLst>
            </p:cNvPr>
            <p:cNvSpPr/>
            <p:nvPr/>
          </p:nvSpPr>
          <p:spPr>
            <a:xfrm>
              <a:off x="8296739" y="3853853"/>
              <a:ext cx="1683068" cy="601250"/>
            </a:xfrm>
            <a:custGeom>
              <a:avLst/>
              <a:gdLst>
                <a:gd name="connsiteX0" fmla="*/ 0 w 1723191"/>
                <a:gd name="connsiteY0" fmla="*/ 0 h 1033915"/>
                <a:gd name="connsiteX1" fmla="*/ 1723191 w 1723191"/>
                <a:gd name="connsiteY1" fmla="*/ 0 h 1033915"/>
                <a:gd name="connsiteX2" fmla="*/ 1723191 w 1723191"/>
                <a:gd name="connsiteY2" fmla="*/ 1033915 h 1033915"/>
                <a:gd name="connsiteX3" fmla="*/ 0 w 1723191"/>
                <a:gd name="connsiteY3" fmla="*/ 1033915 h 1033915"/>
                <a:gd name="connsiteX4" fmla="*/ 0 w 1723191"/>
                <a:gd name="connsiteY4" fmla="*/ 0 h 103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191" h="1033915">
                  <a:moveTo>
                    <a:pt x="0" y="0"/>
                  </a:moveTo>
                  <a:lnTo>
                    <a:pt x="1723191" y="0"/>
                  </a:lnTo>
                  <a:lnTo>
                    <a:pt x="1723191" y="1033915"/>
                  </a:lnTo>
                  <a:lnTo>
                    <a:pt x="0" y="1033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Duales Studium BWL Industrie</a:t>
              </a:r>
            </a:p>
          </p:txBody>
        </p:sp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07390BC4-FD0A-4DB0-B6A0-466C03EA651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689" t="15811"/>
            <a:stretch/>
          </p:blipFill>
          <p:spPr>
            <a:xfrm>
              <a:off x="8296739" y="1410726"/>
              <a:ext cx="1794294" cy="108905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F7F73AAF-9010-4030-AAAA-DC27646A70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-1" t="9561" r="406" b="31958"/>
            <a:stretch/>
          </p:blipFill>
          <p:spPr>
            <a:xfrm>
              <a:off x="10284740" y="1424731"/>
              <a:ext cx="1379796" cy="1080266"/>
            </a:xfrm>
            <a:prstGeom prst="roundRect">
              <a:avLst>
                <a:gd name="adj" fmla="val 6949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/>
          </p:spPr>
        </p:pic>
        <p:sp>
          <p:nvSpPr>
            <p:cNvPr id="30" name="Freihandform: Form 46">
              <a:extLst>
                <a:ext uri="{FF2B5EF4-FFF2-40B4-BE49-F238E27FC236}">
                  <a16:creationId xmlns:a16="http://schemas.microsoft.com/office/drawing/2014/main" id="{288472D8-B2A1-4212-8F06-E4A4F6FF8CEA}"/>
                </a:ext>
              </a:extLst>
            </p:cNvPr>
            <p:cNvSpPr/>
            <p:nvPr/>
          </p:nvSpPr>
          <p:spPr>
            <a:xfrm>
              <a:off x="10133105" y="3853853"/>
              <a:ext cx="1683068" cy="601250"/>
            </a:xfrm>
            <a:custGeom>
              <a:avLst/>
              <a:gdLst>
                <a:gd name="connsiteX0" fmla="*/ 0 w 1723191"/>
                <a:gd name="connsiteY0" fmla="*/ 0 h 1033915"/>
                <a:gd name="connsiteX1" fmla="*/ 1723191 w 1723191"/>
                <a:gd name="connsiteY1" fmla="*/ 0 h 1033915"/>
                <a:gd name="connsiteX2" fmla="*/ 1723191 w 1723191"/>
                <a:gd name="connsiteY2" fmla="*/ 1033915 h 1033915"/>
                <a:gd name="connsiteX3" fmla="*/ 0 w 1723191"/>
                <a:gd name="connsiteY3" fmla="*/ 1033915 h 1033915"/>
                <a:gd name="connsiteX4" fmla="*/ 0 w 1723191"/>
                <a:gd name="connsiteY4" fmla="*/ 0 h 1033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23191" h="1033915">
                  <a:moveTo>
                    <a:pt x="0" y="0"/>
                  </a:moveTo>
                  <a:lnTo>
                    <a:pt x="1723191" y="0"/>
                  </a:lnTo>
                  <a:lnTo>
                    <a:pt x="1723191" y="1033915"/>
                  </a:lnTo>
                  <a:lnTo>
                    <a:pt x="0" y="103391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1">
                <a:hueOff val="0"/>
                <a:satOff val="0"/>
                <a:lumOff val="0"/>
                <a:alphaOff val="0"/>
              </a:schemeClr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1910" tIns="41910" rIns="41910" bIns="41910" numCol="1" spcCol="1270" anchor="ctr" anchorCtr="0">
              <a:noAutofit/>
            </a:bodyPr>
            <a:lstStyle/>
            <a:p>
              <a:pPr marL="0" marR="0" lvl="0" indent="0" algn="ctr" defTabSz="4889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11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Fachlagerist</a:t>
              </a:r>
            </a:p>
          </p:txBody>
        </p:sp>
      </p:grpSp>
      <p:sp>
        <p:nvSpPr>
          <p:cNvPr id="29" name="Freihandform: Form 26">
            <a:extLst>
              <a:ext uri="{FF2B5EF4-FFF2-40B4-BE49-F238E27FC236}">
                <a16:creationId xmlns:a16="http://schemas.microsoft.com/office/drawing/2014/main" id="{5F1F54AF-C944-435C-8FE1-B6266B33FF45}"/>
              </a:ext>
            </a:extLst>
          </p:cNvPr>
          <p:cNvSpPr/>
          <p:nvPr/>
        </p:nvSpPr>
        <p:spPr>
          <a:xfrm>
            <a:off x="7849744" y="5185780"/>
            <a:ext cx="1683068" cy="601250"/>
          </a:xfrm>
          <a:custGeom>
            <a:avLst/>
            <a:gdLst>
              <a:gd name="connsiteX0" fmla="*/ 0 w 1723191"/>
              <a:gd name="connsiteY0" fmla="*/ 0 h 1033915"/>
              <a:gd name="connsiteX1" fmla="*/ 1723191 w 1723191"/>
              <a:gd name="connsiteY1" fmla="*/ 0 h 1033915"/>
              <a:gd name="connsiteX2" fmla="*/ 1723191 w 1723191"/>
              <a:gd name="connsiteY2" fmla="*/ 1033915 h 1033915"/>
              <a:gd name="connsiteX3" fmla="*/ 0 w 1723191"/>
              <a:gd name="connsiteY3" fmla="*/ 1033915 h 1033915"/>
              <a:gd name="connsiteX4" fmla="*/ 0 w 1723191"/>
              <a:gd name="connsiteY4" fmla="*/ 0 h 1033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3191" h="1033915">
                <a:moveTo>
                  <a:pt x="0" y="0"/>
                </a:moveTo>
                <a:lnTo>
                  <a:pt x="1723191" y="0"/>
                </a:lnTo>
                <a:lnTo>
                  <a:pt x="1723191" y="1033915"/>
                </a:lnTo>
                <a:lnTo>
                  <a:pt x="0" y="1033915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>
              <a:lumMod val="40000"/>
              <a:lumOff val="60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41910" tIns="41910" rIns="41910" bIns="41910" numCol="1" spcCol="1270" anchor="ctr" anchorCtr="0">
            <a:noAutofit/>
          </a:bodyPr>
          <a:lstStyle/>
          <a:p>
            <a:pPr marL="0" marR="0" lvl="0" indent="0" algn="ctr" defTabSz="48895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1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Anlagenmechaniker</a:t>
            </a:r>
          </a:p>
        </p:txBody>
      </p:sp>
    </p:spTree>
    <p:extLst>
      <p:ext uri="{BB962C8B-B14F-4D97-AF65-F5344CB8AC3E}">
        <p14:creationId xmlns:p14="http://schemas.microsoft.com/office/powerpoint/2010/main" val="21007015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F8051032-6A65-4065-BA1C-31CB39A45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96" y="2941319"/>
            <a:ext cx="11903807" cy="2158441"/>
          </a:xfrm>
        </p:spPr>
        <p:txBody>
          <a:bodyPr/>
          <a:lstStyle/>
          <a:p>
            <a:r>
              <a:rPr lang="de-DE" dirty="0"/>
              <a:t>Praxisphase des Dualen Studiums</a:t>
            </a:r>
            <a:br>
              <a:rPr lang="de-DE" dirty="0"/>
            </a:br>
            <a:r>
              <a:rPr lang="de-DE" dirty="0"/>
              <a:t>bei Ehrmann</a:t>
            </a:r>
          </a:p>
        </p:txBody>
      </p:sp>
      <p:pic>
        <p:nvPicPr>
          <p:cNvPr id="5" name="Picture 2" descr="Studium: Wie man ohne Abi an die Uni kommt">
            <a:extLst>
              <a:ext uri="{FF2B5EF4-FFF2-40B4-BE49-F238E27FC236}">
                <a16:creationId xmlns:a16="http://schemas.microsoft.com/office/drawing/2014/main" id="{E4B0A947-07EA-42B5-9D04-D77786E59A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227" y="4952726"/>
            <a:ext cx="2378291" cy="1335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60291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0DD2B5-636B-4140-8F4F-AD879023FE6D}" type="slidenum">
              <a:rPr lang="de-DE" smtClean="0"/>
              <a:pPr/>
              <a:t>12</a:t>
            </a:fld>
            <a:endParaRPr lang="de-DE" dirty="0"/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Ehrmann Unternehmenspräsentation</a:t>
            </a:r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B6828AD-37A2-4812-9A18-CA75D2C808B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4154" y="62251"/>
            <a:ext cx="2867802" cy="394750"/>
          </a:xfrm>
          <a:prstGeom prst="rect">
            <a:avLst/>
          </a:prstGeom>
        </p:spPr>
      </p:pic>
      <p:sp>
        <p:nvSpPr>
          <p:cNvPr id="7" name="Rechteck: abgerundete Ecken 10">
            <a:extLst>
              <a:ext uri="{FF2B5EF4-FFF2-40B4-BE49-F238E27FC236}">
                <a16:creationId xmlns:a16="http://schemas.microsoft.com/office/drawing/2014/main" id="{D0DB5A9B-6376-4517-BA22-7259ADD089B1}"/>
              </a:ext>
            </a:extLst>
          </p:cNvPr>
          <p:cNvSpPr/>
          <p:nvPr/>
        </p:nvSpPr>
        <p:spPr>
          <a:xfrm>
            <a:off x="969370" y="635038"/>
            <a:ext cx="9919776" cy="799119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de-DE" sz="3200" b="1" dirty="0">
                <a:solidFill>
                  <a:schemeClr val="bg1"/>
                </a:solidFill>
                <a:latin typeface="ITC Flora Std" panose="00000600000000000000" pitchFamily="50" charset="0"/>
                <a:cs typeface="Arial" panose="020B0604020202020204" pitchFamily="34" charset="0"/>
              </a:rPr>
              <a:t>Lebensmitteltechnologie </a:t>
            </a:r>
            <a:r>
              <a:rPr lang="de-DE" sz="2000" dirty="0">
                <a:solidFill>
                  <a:schemeClr val="bg1"/>
                </a:solidFill>
                <a:latin typeface="ITC Flora Std" panose="00000600000000000000" pitchFamily="50" charset="0"/>
                <a:cs typeface="Arial" panose="020B0604020202020204" pitchFamily="34" charset="0"/>
              </a:rPr>
              <a:t>(Bachelor </a:t>
            </a:r>
            <a:r>
              <a:rPr lang="de-DE" sz="2000" dirty="0" err="1">
                <a:solidFill>
                  <a:schemeClr val="bg1"/>
                </a:solidFill>
                <a:latin typeface="ITC Flora Std" panose="00000600000000000000" pitchFamily="50" charset="0"/>
                <a:cs typeface="Arial" panose="020B0604020202020204" pitchFamily="34" charset="0"/>
              </a:rPr>
              <a:t>of</a:t>
            </a:r>
            <a:r>
              <a:rPr lang="de-DE" sz="2000" dirty="0">
                <a:solidFill>
                  <a:schemeClr val="bg1"/>
                </a:solidFill>
                <a:latin typeface="ITC Flora Std" panose="00000600000000000000" pitchFamily="50" charset="0"/>
                <a:cs typeface="Arial" panose="020B0604020202020204" pitchFamily="34" charset="0"/>
              </a:rPr>
              <a:t> Science)</a:t>
            </a:r>
            <a:endParaRPr lang="de-DE" sz="3200" dirty="0">
              <a:solidFill>
                <a:schemeClr val="bg1"/>
              </a:solidFill>
              <a:latin typeface="ITC Flora Std" panose="00000600000000000000" pitchFamily="50" charset="0"/>
              <a:cs typeface="Arial" panose="020B0604020202020204" pitchFamily="34" charset="0"/>
            </a:endParaRP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7F7ED8CA-4796-4E62-B608-5A135E7488E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882" t="24134" r="5750" b="1727"/>
          <a:stretch/>
        </p:blipFill>
        <p:spPr>
          <a:xfrm>
            <a:off x="3499688" y="2400734"/>
            <a:ext cx="4379736" cy="1658661"/>
          </a:xfrm>
          <a:prstGeom prst="rect">
            <a:avLst/>
          </a:prstGeom>
        </p:spPr>
      </p:pic>
      <p:sp>
        <p:nvSpPr>
          <p:cNvPr id="17" name="Rechteck: abgerundete Ecken 11">
            <a:extLst>
              <a:ext uri="{FF2B5EF4-FFF2-40B4-BE49-F238E27FC236}">
                <a16:creationId xmlns:a16="http://schemas.microsoft.com/office/drawing/2014/main" id="{FDFADD3E-F699-4062-A2FA-5D86BB967C3E}"/>
              </a:ext>
            </a:extLst>
          </p:cNvPr>
          <p:cNvSpPr/>
          <p:nvPr/>
        </p:nvSpPr>
        <p:spPr>
          <a:xfrm>
            <a:off x="4530689" y="4827874"/>
            <a:ext cx="2132479" cy="62373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de-DE" dirty="0"/>
              <a:t>Studium mit vertiefter Praxis</a:t>
            </a:r>
          </a:p>
        </p:txBody>
      </p:sp>
      <p:sp>
        <p:nvSpPr>
          <p:cNvPr id="18" name="Pfeil: nach unten 14">
            <a:extLst>
              <a:ext uri="{FF2B5EF4-FFF2-40B4-BE49-F238E27FC236}">
                <a16:creationId xmlns:a16="http://schemas.microsoft.com/office/drawing/2014/main" id="{0F5A6F22-9746-4C61-BEB3-06E8956B0674}"/>
              </a:ext>
            </a:extLst>
          </p:cNvPr>
          <p:cNvSpPr/>
          <p:nvPr/>
        </p:nvSpPr>
        <p:spPr>
          <a:xfrm>
            <a:off x="4998787" y="4239916"/>
            <a:ext cx="1110782" cy="504900"/>
          </a:xfrm>
          <a:prstGeom prst="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195075" y="103188"/>
            <a:ext cx="4214284" cy="315556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3</a:t>
            </a:r>
            <a:r>
              <a:rPr lang="de-DE" dirty="0" smtClean="0">
                <a:solidFill>
                  <a:schemeClr val="bg1"/>
                </a:solidFill>
              </a:rPr>
              <a:t>) Inhalte und Verlauf 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211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AD47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0DD2B5-636B-4140-8F4F-AD879023FE6D}" type="slidenum">
              <a:rPr lang="de-DE" smtClean="0"/>
              <a:pPr/>
              <a:t>13</a:t>
            </a:fld>
            <a:endParaRPr lang="de-DE" dirty="0"/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Ehrmann Unternehmenspräsentation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CE2D9B1D-D0E5-459D-9E5B-789EA8CE755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6924" y="138864"/>
            <a:ext cx="2196255" cy="302312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941" y="764059"/>
            <a:ext cx="3104856" cy="5329881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6BA26CF5-DBDD-44E3-9339-4095901512FD}"/>
              </a:ext>
            </a:extLst>
          </p:cNvPr>
          <p:cNvSpPr/>
          <p:nvPr/>
        </p:nvSpPr>
        <p:spPr>
          <a:xfrm>
            <a:off x="4541620" y="1324344"/>
            <a:ext cx="5955475" cy="2370612"/>
          </a:xfrm>
          <a:prstGeom prst="rect">
            <a:avLst/>
          </a:prstGeom>
          <a:solidFill>
            <a:srgbClr val="C5DC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28600" indent="-228600" fontAlgn="b">
              <a:buAutoNum type="arabicPeriod"/>
            </a:pPr>
            <a:r>
              <a:rPr lang="de-DE" sz="1050" b="1" dirty="0">
                <a:solidFill>
                  <a:schemeClr val="bg2">
                    <a:lumMod val="10000"/>
                  </a:schemeClr>
                </a:solidFill>
              </a:rPr>
              <a:t>Praxiszeit (01.08. - 30.09.) +   2. Praxiszeit (15.02. - 14.03.)</a:t>
            </a:r>
          </a:p>
          <a:p>
            <a:pPr marL="228600" indent="-228600" fontAlgn="b">
              <a:buAutoNum type="arabicPeriod"/>
            </a:pPr>
            <a:endParaRPr lang="de-DE" sz="1050" b="1" dirty="0">
              <a:solidFill>
                <a:schemeClr val="bg2">
                  <a:lumMod val="10000"/>
                </a:schemeClr>
              </a:solidFill>
            </a:endParaRPr>
          </a:p>
          <a:p>
            <a:pPr marL="228600" indent="-228600" fontAlgn="b">
              <a:buAutoNum type="arabicPeriod"/>
            </a:pPr>
            <a:endParaRPr lang="de-DE" sz="1050" b="1" dirty="0">
              <a:solidFill>
                <a:schemeClr val="bg2">
                  <a:lumMod val="10000"/>
                </a:schemeClr>
              </a:solidFill>
            </a:endParaRPr>
          </a:p>
          <a:p>
            <a:pPr fontAlgn="b"/>
            <a:r>
              <a:rPr lang="de-DE" sz="1050" u="sng" dirty="0">
                <a:solidFill>
                  <a:schemeClr val="bg2">
                    <a:lumMod val="10000"/>
                  </a:schemeClr>
                </a:solidFill>
              </a:rPr>
              <a:t>"Der Weg der Milch"</a:t>
            </a:r>
            <a:endParaRPr lang="de-DE" sz="1050" dirty="0">
              <a:solidFill>
                <a:schemeClr val="bg2">
                  <a:lumMod val="10000"/>
                </a:schemeClr>
              </a:solidFill>
            </a:endParaRPr>
          </a:p>
          <a:p>
            <a:pPr fontAlgn="b"/>
            <a:r>
              <a:rPr lang="de-DE" sz="1050" dirty="0">
                <a:solidFill>
                  <a:schemeClr val="bg2">
                    <a:lumMod val="10000"/>
                  </a:schemeClr>
                </a:solidFill>
              </a:rPr>
              <a:t>Milchannahme</a:t>
            </a:r>
          </a:p>
          <a:p>
            <a:pPr fontAlgn="b"/>
            <a:r>
              <a:rPr lang="de-DE" sz="1050" dirty="0" smtClean="0">
                <a:solidFill>
                  <a:schemeClr val="bg2">
                    <a:lumMod val="10000"/>
                  </a:schemeClr>
                </a:solidFill>
              </a:rPr>
              <a:t>Herstellung von Quark </a:t>
            </a:r>
            <a:r>
              <a:rPr lang="de-DE" sz="1050" dirty="0">
                <a:solidFill>
                  <a:schemeClr val="bg2">
                    <a:lumMod val="10000"/>
                  </a:schemeClr>
                </a:solidFill>
              </a:rPr>
              <a:t>+ Dessert + Joghurt + Abfüllung</a:t>
            </a:r>
          </a:p>
          <a:p>
            <a:pPr fontAlgn="b"/>
            <a:r>
              <a:rPr lang="de-DE" sz="1050" dirty="0" smtClean="0">
                <a:solidFill>
                  <a:schemeClr val="bg2">
                    <a:lumMod val="10000"/>
                  </a:schemeClr>
                </a:solidFill>
              </a:rPr>
              <a:t>Qualitätsmanagement/Qualitätssicherung </a:t>
            </a:r>
            <a:r>
              <a:rPr lang="de-DE" sz="1050" dirty="0">
                <a:solidFill>
                  <a:schemeClr val="bg2">
                    <a:lumMod val="10000"/>
                  </a:schemeClr>
                </a:solidFill>
              </a:rPr>
              <a:t>+ Labor</a:t>
            </a:r>
          </a:p>
          <a:p>
            <a:pPr fontAlgn="b"/>
            <a:r>
              <a:rPr lang="de-DE" sz="1050" dirty="0" smtClean="0">
                <a:solidFill>
                  <a:schemeClr val="bg2">
                    <a:lumMod val="10000"/>
                  </a:schemeClr>
                </a:solidFill>
              </a:rPr>
              <a:t>Supply Chain Management </a:t>
            </a:r>
            <a:r>
              <a:rPr lang="de-DE" sz="1050" dirty="0">
                <a:solidFill>
                  <a:schemeClr val="bg2">
                    <a:lumMod val="10000"/>
                  </a:schemeClr>
                </a:solidFill>
              </a:rPr>
              <a:t>(Arbeitsvorbereitung, </a:t>
            </a:r>
            <a:r>
              <a:rPr lang="de-DE" sz="1050" dirty="0" smtClean="0">
                <a:solidFill>
                  <a:schemeClr val="bg2">
                    <a:lumMod val="10000"/>
                  </a:schemeClr>
                </a:solidFill>
              </a:rPr>
              <a:t>Lager, Logistik…)</a:t>
            </a:r>
            <a:endParaRPr lang="de-DE" sz="1050" dirty="0">
              <a:solidFill>
                <a:schemeClr val="bg2">
                  <a:lumMod val="10000"/>
                </a:schemeClr>
              </a:solidFill>
            </a:endParaRPr>
          </a:p>
          <a:p>
            <a:pPr fontAlgn="b"/>
            <a:r>
              <a:rPr lang="de-DE" sz="1050" dirty="0" smtClean="0">
                <a:solidFill>
                  <a:schemeClr val="bg2">
                    <a:lumMod val="10000"/>
                  </a:schemeClr>
                </a:solidFill>
              </a:rPr>
              <a:t>Technik (Werkstatt) </a:t>
            </a:r>
            <a:r>
              <a:rPr lang="de-DE" sz="1050" dirty="0">
                <a:solidFill>
                  <a:schemeClr val="bg2">
                    <a:lumMod val="10000"/>
                  </a:schemeClr>
                </a:solidFill>
              </a:rPr>
              <a:t>+ Projekte</a:t>
            </a:r>
          </a:p>
          <a:p>
            <a:pPr fontAlgn="b"/>
            <a:r>
              <a:rPr lang="de-DE" sz="1050" dirty="0">
                <a:solidFill>
                  <a:schemeClr val="bg2">
                    <a:lumMod val="10000"/>
                  </a:schemeClr>
                </a:solidFill>
              </a:rPr>
              <a:t>Entwicklung (Entwicklung, Spezifikation, Prozesse)</a:t>
            </a:r>
          </a:p>
          <a:p>
            <a:pPr fontAlgn="b"/>
            <a:r>
              <a:rPr lang="de-DE" sz="1050" dirty="0">
                <a:solidFill>
                  <a:schemeClr val="bg2">
                    <a:lumMod val="10000"/>
                  </a:schemeClr>
                </a:solidFill>
              </a:rPr>
              <a:t>Verwaltung (Einkauf/ Controlling/ Marketing/ </a:t>
            </a:r>
            <a:r>
              <a:rPr lang="de-DE" sz="1050" dirty="0" smtClean="0">
                <a:solidFill>
                  <a:schemeClr val="bg2">
                    <a:lumMod val="10000"/>
                  </a:schemeClr>
                </a:solidFill>
              </a:rPr>
              <a:t>Vertrieb/ Personal…)</a:t>
            </a:r>
            <a:endParaRPr lang="de-DE" sz="1050" dirty="0">
              <a:solidFill>
                <a:schemeClr val="bg2">
                  <a:lumMod val="10000"/>
                </a:schemeClr>
              </a:solidFill>
            </a:endParaRPr>
          </a:p>
          <a:p>
            <a:pPr fontAlgn="b"/>
            <a:r>
              <a:rPr lang="de-DE" sz="1050" dirty="0" smtClean="0">
                <a:solidFill>
                  <a:schemeClr val="bg2">
                    <a:lumMod val="10000"/>
                  </a:schemeClr>
                </a:solidFill>
              </a:rPr>
              <a:t>TPM (Total </a:t>
            </a:r>
            <a:r>
              <a:rPr lang="de-DE" sz="1050" dirty="0" err="1" smtClean="0">
                <a:solidFill>
                  <a:schemeClr val="bg2">
                    <a:lumMod val="10000"/>
                  </a:schemeClr>
                </a:solidFill>
              </a:rPr>
              <a:t>Productive</a:t>
            </a:r>
            <a:r>
              <a:rPr lang="de-DE" sz="1050" dirty="0" smtClean="0">
                <a:solidFill>
                  <a:schemeClr val="bg2">
                    <a:lumMod val="10000"/>
                  </a:schemeClr>
                </a:solidFill>
              </a:rPr>
              <a:t> Maintenance – Lean Management)</a:t>
            </a:r>
            <a:endParaRPr lang="de-DE" sz="105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D5ECEA83-CD23-4125-947E-19CE9B9B46B4}"/>
              </a:ext>
            </a:extLst>
          </p:cNvPr>
          <p:cNvSpPr/>
          <p:nvPr/>
        </p:nvSpPr>
        <p:spPr>
          <a:xfrm>
            <a:off x="4541620" y="3792671"/>
            <a:ext cx="5955475" cy="539814"/>
          </a:xfrm>
          <a:prstGeom prst="rect">
            <a:avLst/>
          </a:prstGeom>
          <a:solidFill>
            <a:srgbClr val="C5DC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de-DE" sz="1050" b="1" dirty="0">
                <a:solidFill>
                  <a:schemeClr val="bg2">
                    <a:lumMod val="10000"/>
                  </a:schemeClr>
                </a:solidFill>
              </a:rPr>
              <a:t>3. Praxiszeit / 5. Semester (01.08. - 28.02.)</a:t>
            </a:r>
          </a:p>
          <a:p>
            <a:pPr fontAlgn="b"/>
            <a:r>
              <a:rPr lang="de-DE" sz="1050" dirty="0">
                <a:solidFill>
                  <a:schemeClr val="bg2">
                    <a:lumMod val="10000"/>
                  </a:schemeClr>
                </a:solidFill>
              </a:rPr>
              <a:t>Einteilung im Fachbereich (basierend auf dem Fokus des Studenten)</a:t>
            </a:r>
          </a:p>
          <a:p>
            <a:pPr fontAlgn="b"/>
            <a:r>
              <a:rPr lang="de-DE" sz="1050" dirty="0">
                <a:solidFill>
                  <a:schemeClr val="bg2">
                    <a:lumMod val="10000"/>
                  </a:schemeClr>
                </a:solidFill>
              </a:rPr>
              <a:t>Seminararbeit/Projektarbeit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8EDD4F75-5F9E-4A58-B644-E95FD3538299}"/>
              </a:ext>
            </a:extLst>
          </p:cNvPr>
          <p:cNvSpPr/>
          <p:nvPr/>
        </p:nvSpPr>
        <p:spPr>
          <a:xfrm>
            <a:off x="4541620" y="5010091"/>
            <a:ext cx="5955475" cy="539813"/>
          </a:xfrm>
          <a:prstGeom prst="rect">
            <a:avLst/>
          </a:prstGeom>
          <a:solidFill>
            <a:srgbClr val="C5DC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de-DE" sz="1050" b="1" dirty="0">
                <a:solidFill>
                  <a:schemeClr val="bg2">
                    <a:lumMod val="10000"/>
                  </a:schemeClr>
                </a:solidFill>
              </a:rPr>
              <a:t>4. Praxiszeit (01.08. - 30.09.)</a:t>
            </a:r>
          </a:p>
          <a:p>
            <a:pPr fontAlgn="b"/>
            <a:r>
              <a:rPr lang="de-DE" sz="1050" dirty="0">
                <a:solidFill>
                  <a:schemeClr val="bg2">
                    <a:lumMod val="10000"/>
                  </a:schemeClr>
                </a:solidFill>
              </a:rPr>
              <a:t>Einteilung im Fachbereich (basierend auf dem Fokus des Studenten)</a:t>
            </a:r>
          </a:p>
          <a:p>
            <a:pPr fontAlgn="b"/>
            <a:r>
              <a:rPr lang="de-DE" sz="1050" dirty="0">
                <a:solidFill>
                  <a:schemeClr val="bg2">
                    <a:lumMod val="10000"/>
                  </a:schemeClr>
                </a:solidFill>
              </a:rPr>
              <a:t>Themenaustausch für Bachelorarbeit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39C54A29-B69F-4BC3-9E29-618F434EB8B4}"/>
              </a:ext>
            </a:extLst>
          </p:cNvPr>
          <p:cNvSpPr/>
          <p:nvPr/>
        </p:nvSpPr>
        <p:spPr>
          <a:xfrm>
            <a:off x="4541620" y="5738166"/>
            <a:ext cx="5955475" cy="539813"/>
          </a:xfrm>
          <a:prstGeom prst="rect">
            <a:avLst/>
          </a:prstGeom>
          <a:solidFill>
            <a:srgbClr val="C5DC9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"/>
            <a:r>
              <a:rPr lang="de-DE" sz="105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Bachelorarbeit (07.01. - 14.03.)</a:t>
            </a:r>
            <a:endParaRPr lang="de-DE" sz="1400" b="1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  <a:p>
            <a:pPr fontAlgn="b"/>
            <a:r>
              <a:rPr lang="de-DE" sz="1050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</a:rPr>
              <a:t>Bachelorarbeit im Betrieb</a:t>
            </a:r>
            <a:endParaRPr lang="de-DE" sz="1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</a:endParaRPr>
          </a:p>
        </p:txBody>
      </p:sp>
      <p:cxnSp>
        <p:nvCxnSpPr>
          <p:cNvPr id="7" name="Gerade Verbindung mit Pfeil 6">
            <a:extLst>
              <a:ext uri="{FF2B5EF4-FFF2-40B4-BE49-F238E27FC236}">
                <a16:creationId xmlns:a16="http://schemas.microsoft.com/office/drawing/2014/main" id="{BAF6693A-BC60-4E4A-A4E6-AD1789A53970}"/>
              </a:ext>
            </a:extLst>
          </p:cNvPr>
          <p:cNvCxnSpPr/>
          <p:nvPr/>
        </p:nvCxnSpPr>
        <p:spPr>
          <a:xfrm>
            <a:off x="3843797" y="2297875"/>
            <a:ext cx="591637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A330339E-A19C-49BF-8FC9-0F261F16E693}"/>
              </a:ext>
            </a:extLst>
          </p:cNvPr>
          <p:cNvCxnSpPr/>
          <p:nvPr/>
        </p:nvCxnSpPr>
        <p:spPr>
          <a:xfrm>
            <a:off x="3800254" y="3156857"/>
            <a:ext cx="591637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E293C89F-6BC7-4EF7-AB72-B4C18D067AA7}"/>
              </a:ext>
            </a:extLst>
          </p:cNvPr>
          <p:cNvCxnSpPr/>
          <p:nvPr/>
        </p:nvCxnSpPr>
        <p:spPr>
          <a:xfrm>
            <a:off x="3800254" y="4045527"/>
            <a:ext cx="591637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E982C003-5D2A-4D90-968B-E0155783D232}"/>
              </a:ext>
            </a:extLst>
          </p:cNvPr>
          <p:cNvCxnSpPr/>
          <p:nvPr/>
        </p:nvCxnSpPr>
        <p:spPr>
          <a:xfrm>
            <a:off x="3800254" y="5320145"/>
            <a:ext cx="591637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 Verbindung mit Pfeil 20">
            <a:extLst>
              <a:ext uri="{FF2B5EF4-FFF2-40B4-BE49-F238E27FC236}">
                <a16:creationId xmlns:a16="http://schemas.microsoft.com/office/drawing/2014/main" id="{EBFCA941-A3CD-41EF-861F-CDDA0136679B}"/>
              </a:ext>
            </a:extLst>
          </p:cNvPr>
          <p:cNvCxnSpPr/>
          <p:nvPr/>
        </p:nvCxnSpPr>
        <p:spPr>
          <a:xfrm>
            <a:off x="3800254" y="5864431"/>
            <a:ext cx="591637" cy="0"/>
          </a:xfrm>
          <a:prstGeom prst="straightConnector1">
            <a:avLst/>
          </a:prstGeom>
          <a:ln w="5715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5"/>
          <p:cNvSpPr txBox="1">
            <a:spLocks/>
          </p:cNvSpPr>
          <p:nvPr/>
        </p:nvSpPr>
        <p:spPr>
          <a:xfrm>
            <a:off x="341699" y="98558"/>
            <a:ext cx="7508745" cy="3155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None/>
              <a:defRPr sz="1400" kern="1200" baseline="0">
                <a:solidFill>
                  <a:srgbClr val="262626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dirty="0" smtClean="0">
                <a:solidFill>
                  <a:schemeClr val="bg1"/>
                </a:solidFill>
                <a:latin typeface="+mj-lt"/>
              </a:rPr>
              <a:t>3) Verlauf Praxisphasen</a:t>
            </a:r>
            <a:endParaRPr lang="de-DE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3226442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0DD2B5-636B-4140-8F4F-AD879023FE6D}" type="slidenum">
              <a:rPr lang="de-DE" smtClean="0"/>
              <a:pPr/>
              <a:t>14</a:t>
            </a:fld>
            <a:endParaRPr lang="de-DE" dirty="0"/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Ehrmann Unternehmenspräsentation</a:t>
            </a:r>
          </a:p>
        </p:txBody>
      </p:sp>
      <p:sp>
        <p:nvSpPr>
          <p:cNvPr id="24" name="Titel 5"/>
          <p:cNvSpPr txBox="1">
            <a:spLocks/>
          </p:cNvSpPr>
          <p:nvPr/>
        </p:nvSpPr>
        <p:spPr>
          <a:xfrm>
            <a:off x="439970" y="521948"/>
            <a:ext cx="8859791" cy="5228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Flora Std" panose="00000600000000000000" pitchFamily="50" charset="0"/>
                <a:ea typeface="+mj-ea"/>
                <a:cs typeface="Arial" panose="020B0604020202020204" pitchFamily="34" charset="0"/>
              </a:rPr>
              <a:t>In welchen Bereichen wird der Fokus liegen?</a:t>
            </a:r>
          </a:p>
        </p:txBody>
      </p:sp>
      <p:sp>
        <p:nvSpPr>
          <p:cNvPr id="25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195075" y="103188"/>
            <a:ext cx="4214284" cy="315556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3</a:t>
            </a:r>
            <a:r>
              <a:rPr lang="de-DE" dirty="0" smtClean="0">
                <a:solidFill>
                  <a:schemeClr val="bg1"/>
                </a:solidFill>
              </a:rPr>
              <a:t>) Bereiche und Perspektiven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26" name="Inhaltsplatzhalter 2"/>
          <p:cNvSpPr txBox="1">
            <a:spLocks/>
          </p:cNvSpPr>
          <p:nvPr/>
        </p:nvSpPr>
        <p:spPr>
          <a:xfrm>
            <a:off x="833846" y="1389019"/>
            <a:ext cx="10515600" cy="3273597"/>
          </a:xfrm>
          <a:prstGeom prst="rect">
            <a:avLst/>
          </a:prstGeom>
        </p:spPr>
        <p:txBody>
          <a:bodyPr>
            <a:norm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/>
              <a:t> Qualität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/>
              <a:t> Produktion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/>
              <a:t> </a:t>
            </a:r>
            <a:r>
              <a:rPr lang="de-DE" dirty="0" smtClean="0"/>
              <a:t>Supply  Chain Management</a:t>
            </a:r>
            <a:endParaRPr lang="de-DE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/>
              <a:t> Entwicklung &amp; Marketing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dirty="0"/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/>
              <a:t> Optimierung und Verbesserung von bestehenden Prozessen und Anlagen</a:t>
            </a:r>
          </a:p>
          <a:p>
            <a:pPr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de-DE" dirty="0"/>
              <a:t> Einführung von neuen Prozessen und Anlagen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Ø"/>
            </a:pPr>
            <a:endParaRPr lang="de-DE" dirty="0"/>
          </a:p>
        </p:txBody>
      </p:sp>
      <p:sp>
        <p:nvSpPr>
          <p:cNvPr id="28" name="Inhaltsplatzhalter 2">
            <a:extLst>
              <a:ext uri="{FF2B5EF4-FFF2-40B4-BE49-F238E27FC236}">
                <a16:creationId xmlns:a16="http://schemas.microsoft.com/office/drawing/2014/main" id="{363E69D8-0FF9-47CA-B513-99E14A120114}"/>
              </a:ext>
            </a:extLst>
          </p:cNvPr>
          <p:cNvSpPr txBox="1">
            <a:spLocks/>
          </p:cNvSpPr>
          <p:nvPr/>
        </p:nvSpPr>
        <p:spPr>
          <a:xfrm>
            <a:off x="505819" y="4662616"/>
            <a:ext cx="10417554" cy="125215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no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de-DE" sz="1400" b="1" dirty="0">
                <a:solidFill>
                  <a:schemeClr val="accent6"/>
                </a:solidFill>
                <a:latin typeface="ITC Flora Std" panose="00000600000000000000" pitchFamily="50" charset="0"/>
                <a:cs typeface="Times New Roman" panose="02020603050405020304" pitchFamily="18" charset="0"/>
              </a:rPr>
              <a:t>Berufliche Perspektiven bei Ehrmann</a:t>
            </a:r>
          </a:p>
          <a:p>
            <a:pPr marL="257175" lvl="1" indent="0">
              <a:lnSpc>
                <a:spcPct val="120000"/>
              </a:lnSpc>
              <a:buNone/>
            </a:pPr>
            <a:r>
              <a:rPr lang="de-DE" sz="1400" dirty="0">
                <a:latin typeface="+mj-lt"/>
              </a:rPr>
              <a:t>Übernahme von besonders qualifizierten Fach- und Führungsaufgaben in der Lebensmittelindustrie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à"/>
            </a:pPr>
            <a:r>
              <a:rPr lang="de-DE" sz="1400" dirty="0">
                <a:latin typeface="+mj-lt"/>
              </a:rPr>
              <a:t>Produktions- und Betriebsleitung, Verfahrens- und Produktentwicklung, Anlagenplanung, Qualitätsmanagement &amp; Labor, Einkauf, Marketing, Vertrieb, SCM…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à"/>
            </a:pPr>
            <a:endParaRPr lang="de-DE" sz="14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238391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0DD2B5-636B-4140-8F4F-AD879023FE6D}" type="slidenum">
              <a:rPr lang="de-DE" smtClean="0"/>
              <a:pPr/>
              <a:t>15</a:t>
            </a:fld>
            <a:endParaRPr lang="de-DE" dirty="0"/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Ehrmann Unternehmenspräsentation</a:t>
            </a:r>
          </a:p>
        </p:txBody>
      </p:sp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-740080" y="684197"/>
            <a:ext cx="972768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Flora Std" panose="00000600000000000000" pitchFamily="50" charset="0"/>
                <a:ea typeface="+mn-ea"/>
                <a:cs typeface="Arial" panose="020B0604020202020204" pitchFamily="34" charset="0"/>
              </a:rPr>
              <a:t>Deine Vorteile im Studium bei Ehrmann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B62634A7-9EBC-4189-B38C-0ED1A2EE3BA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95262" y="103188"/>
            <a:ext cx="5900737" cy="315912"/>
          </a:xfrm>
        </p:spPr>
        <p:txBody>
          <a:bodyPr>
            <a:normAutofit/>
          </a:bodyPr>
          <a:lstStyle/>
          <a:p>
            <a:r>
              <a:rPr lang="de-DE" dirty="0" smtClean="0">
                <a:solidFill>
                  <a:schemeClr val="bg1"/>
                </a:solidFill>
                <a:latin typeface="ITC Flora Std" panose="00000600000000000000" pitchFamily="50" charset="0"/>
              </a:rPr>
              <a:t>3) Rahmenbedingungen</a:t>
            </a:r>
            <a:endParaRPr lang="de-DE" dirty="0">
              <a:solidFill>
                <a:schemeClr val="bg1"/>
              </a:solidFill>
              <a:latin typeface="ITC Flora Std" panose="00000600000000000000" pitchFamily="50" charset="0"/>
            </a:endParaRPr>
          </a:p>
          <a:p>
            <a:endParaRPr lang="de-DE" dirty="0">
              <a:solidFill>
                <a:schemeClr val="bg2">
                  <a:lumMod val="25000"/>
                </a:schemeClr>
              </a:solidFill>
              <a:latin typeface="ITC Flora Std" panose="00000600000000000000" pitchFamily="50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645860" y="1397743"/>
            <a:ext cx="5234153" cy="26314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de-DE" sz="1400" b="1" dirty="0"/>
              <a:t>Studiendauer</a:t>
            </a:r>
            <a:r>
              <a:rPr lang="de-DE" sz="1400" dirty="0"/>
              <a:t>: 	</a:t>
            </a:r>
            <a:r>
              <a:rPr lang="de-DE" sz="1400" dirty="0" smtClean="0"/>
              <a:t>	3,5 </a:t>
            </a:r>
            <a:r>
              <a:rPr lang="de-DE" sz="1400" dirty="0"/>
              <a:t>Jahre (7 Sem.)</a:t>
            </a:r>
            <a:endParaRPr lang="de-DE" sz="1400" b="1" dirty="0"/>
          </a:p>
          <a:p>
            <a:pPr lvl="0">
              <a:lnSpc>
                <a:spcPct val="150000"/>
              </a:lnSpc>
            </a:pPr>
            <a:r>
              <a:rPr lang="de-DE" sz="1400" b="1" dirty="0"/>
              <a:t>Zeit mit Betrieb: 	</a:t>
            </a:r>
            <a:r>
              <a:rPr lang="de-DE" sz="1400" dirty="0"/>
              <a:t>2,5 Jahre (5 Sem.)</a:t>
            </a:r>
            <a:r>
              <a:rPr lang="de-DE" sz="1400" b="1" dirty="0"/>
              <a:t/>
            </a:r>
            <a:br>
              <a:rPr lang="de-DE" sz="1400" b="1" dirty="0"/>
            </a:br>
            <a:r>
              <a:rPr lang="de-DE" sz="1400" b="1" dirty="0"/>
              <a:t>Zeit im Betrieb: 	</a:t>
            </a:r>
            <a:r>
              <a:rPr lang="de-DE" sz="1400" b="1" dirty="0" smtClean="0"/>
              <a:t>	</a:t>
            </a:r>
            <a:r>
              <a:rPr lang="de-DE" sz="1400" dirty="0" smtClean="0"/>
              <a:t>ca</a:t>
            </a:r>
            <a:r>
              <a:rPr lang="de-DE" sz="1400" dirty="0"/>
              <a:t>. 1 Jahr</a:t>
            </a:r>
          </a:p>
          <a:p>
            <a:pPr>
              <a:lnSpc>
                <a:spcPct val="150000"/>
              </a:lnSpc>
            </a:pPr>
            <a:r>
              <a:rPr lang="de-DE" sz="1400" b="1" dirty="0">
                <a:solidFill>
                  <a:schemeClr val="dk1"/>
                </a:solidFill>
              </a:rPr>
              <a:t>Vergütung</a:t>
            </a:r>
            <a:r>
              <a:rPr lang="de-DE" sz="1400" dirty="0">
                <a:solidFill>
                  <a:schemeClr val="dk1"/>
                </a:solidFill>
              </a:rPr>
              <a:t>:		Bezahlung beginnt mit 1. Praxistag</a:t>
            </a:r>
          </a:p>
          <a:p>
            <a:pPr>
              <a:lnSpc>
                <a:spcPct val="150000"/>
              </a:lnSpc>
            </a:pPr>
            <a:r>
              <a:rPr lang="de-DE" sz="1400" dirty="0">
                <a:solidFill>
                  <a:schemeClr val="dk1"/>
                </a:solidFill>
              </a:rPr>
              <a:t>			</a:t>
            </a:r>
            <a:r>
              <a:rPr lang="de-DE" sz="1400" dirty="0" smtClean="0">
                <a:solidFill>
                  <a:schemeClr val="dk1"/>
                </a:solidFill>
              </a:rPr>
              <a:t>	Gehalt</a:t>
            </a:r>
            <a:r>
              <a:rPr lang="de-DE" sz="1400">
                <a:solidFill>
                  <a:schemeClr val="dk1"/>
                </a:solidFill>
              </a:rPr>
              <a:t>: </a:t>
            </a:r>
            <a:r>
              <a:rPr lang="de-DE" sz="1400" smtClean="0">
                <a:solidFill>
                  <a:schemeClr val="dk1"/>
                </a:solidFill>
              </a:rPr>
              <a:t>1.299 </a:t>
            </a:r>
            <a:r>
              <a:rPr lang="de-DE" sz="1400" dirty="0" smtClean="0">
                <a:solidFill>
                  <a:schemeClr val="dk1"/>
                </a:solidFill>
              </a:rPr>
              <a:t>€ (entsprechend Tarif)</a:t>
            </a:r>
            <a:endParaRPr lang="de-DE" sz="1400" dirty="0">
              <a:solidFill>
                <a:schemeClr val="dk1"/>
              </a:solidFill>
            </a:endParaRPr>
          </a:p>
          <a:p>
            <a:pPr>
              <a:lnSpc>
                <a:spcPct val="150000"/>
              </a:lnSpc>
            </a:pPr>
            <a:r>
              <a:rPr lang="de-DE" sz="1400" b="1" dirty="0">
                <a:solidFill>
                  <a:schemeClr val="dk1"/>
                </a:solidFill>
              </a:rPr>
              <a:t>Arbeitszeit:		</a:t>
            </a:r>
            <a:r>
              <a:rPr lang="de-DE" sz="1400" dirty="0">
                <a:solidFill>
                  <a:schemeClr val="dk1"/>
                </a:solidFill>
              </a:rPr>
              <a:t>38 Stunden/ </a:t>
            </a:r>
            <a:r>
              <a:rPr lang="de-DE" sz="1400" dirty="0" smtClean="0">
                <a:solidFill>
                  <a:schemeClr val="dk1"/>
                </a:solidFill>
              </a:rPr>
              <a:t>Woche</a:t>
            </a:r>
          </a:p>
          <a:p>
            <a:pPr>
              <a:lnSpc>
                <a:spcPct val="150000"/>
              </a:lnSpc>
            </a:pPr>
            <a:endParaRPr lang="de-DE" sz="1400" dirty="0">
              <a:solidFill>
                <a:schemeClr val="dk1"/>
              </a:solidFill>
            </a:endParaRPr>
          </a:p>
          <a:p>
            <a:pPr lvl="0">
              <a:lnSpc>
                <a:spcPct val="150000"/>
              </a:lnSpc>
            </a:pPr>
            <a:r>
              <a:rPr lang="de-DE" sz="1200" b="1" dirty="0"/>
              <a:t>	</a:t>
            </a:r>
            <a:endParaRPr lang="de-DE" sz="1200" dirty="0"/>
          </a:p>
        </p:txBody>
      </p:sp>
      <p:pic>
        <p:nvPicPr>
          <p:cNvPr id="16" name="Grafik 15"/>
          <p:cNvPicPr>
            <a:picLocks noChangeAspect="1"/>
          </p:cNvPicPr>
          <p:nvPr/>
        </p:nvPicPr>
        <p:blipFill rotWithShape="1">
          <a:blip r:embed="rId2"/>
          <a:srcRect l="949" t="1013" r="11056" b="3593"/>
          <a:stretch/>
        </p:blipFill>
        <p:spPr>
          <a:xfrm>
            <a:off x="5939481" y="1598140"/>
            <a:ext cx="5090984" cy="4270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4534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0DD2B5-636B-4140-8F4F-AD879023FE6D}" type="slidenum">
              <a:rPr lang="de-DE" smtClean="0"/>
              <a:pPr/>
              <a:t>16</a:t>
            </a:fld>
            <a:endParaRPr lang="de-DE" dirty="0"/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Ehrmann Unternehmenspräsentation</a:t>
            </a:r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794DCF7F-B1CD-4144-8E9C-281476CACDEC}"/>
              </a:ext>
            </a:extLst>
          </p:cNvPr>
          <p:cNvSpPr txBox="1">
            <a:spLocks/>
          </p:cNvSpPr>
          <p:nvPr/>
        </p:nvSpPr>
        <p:spPr>
          <a:xfrm>
            <a:off x="838200" y="670541"/>
            <a:ext cx="10515600" cy="800819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rgbClr val="002060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pPr algn="ctr"/>
            <a:r>
              <a:rPr lang="de-DE" b="1"/>
              <a:t>Onboarding Woche für Azubis und duale Studenten</a:t>
            </a:r>
            <a:endParaRPr lang="de-DE" b="1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7433C165-CDB9-4787-9CDB-E79F322368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073" y="2528859"/>
            <a:ext cx="3735227" cy="376012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6F8347A8-996D-4455-95A7-A9E94554D4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4345" y="2537979"/>
            <a:ext cx="3753995" cy="3760129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D0FB6EB-8987-4737-BF44-3B7352F83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5325" y="2519737"/>
            <a:ext cx="3753995" cy="3778371"/>
          </a:xfrm>
          <a:prstGeom prst="rect">
            <a:avLst/>
          </a:prstGeom>
        </p:spPr>
      </p:pic>
      <p:sp>
        <p:nvSpPr>
          <p:cNvPr id="8" name="Inhaltsplatzhalter 2">
            <a:extLst>
              <a:ext uri="{FF2B5EF4-FFF2-40B4-BE49-F238E27FC236}">
                <a16:creationId xmlns:a16="http://schemas.microsoft.com/office/drawing/2014/main" id="{6DD9CE88-12C0-426C-9000-80EEF8B68053}"/>
              </a:ext>
            </a:extLst>
          </p:cNvPr>
          <p:cNvSpPr txBox="1">
            <a:spLocks/>
          </p:cNvSpPr>
          <p:nvPr/>
        </p:nvSpPr>
        <p:spPr>
          <a:xfrm>
            <a:off x="353566" y="1468650"/>
            <a:ext cx="11328362" cy="973559"/>
          </a:xfrm>
          <a:prstGeom prst="rect">
            <a:avLst/>
          </a:prstGeom>
        </p:spPr>
        <p:txBody>
          <a:bodyPr/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rgbClr val="002060"/>
                </a:solidFill>
                <a:latin typeface="+mn-lt"/>
                <a:ea typeface="+mn-ea"/>
                <a:cs typeface="Arial" panose="020B0604020202020204" pitchFamily="34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de-DE" sz="2400">
                <a:sym typeface="Wingdings" panose="05000000000000000000" pitchFamily="2" charset="2"/>
              </a:rPr>
              <a:t> Die </a:t>
            </a:r>
            <a:r>
              <a:rPr lang="de-DE" sz="2400"/>
              <a:t>Onboarding-Woche soll langsam ans Arbeitsleben hinführen und die Möglichkeit geben sich gegenseitig kennenzulernen. 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de-DE"/>
          </a:p>
          <a:p>
            <a:pPr marL="0" indent="0">
              <a:buFont typeface="Arial" panose="020B0604020202020204" pitchFamily="34" charset="0"/>
              <a:buNone/>
            </a:pP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844330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b="1" dirty="0" smtClean="0">
                <a:latin typeface="Arial" panose="020B0604020202020204" pitchFamily="34" charset="0"/>
              </a:rPr>
              <a:t>Interesse? Dann jetzt bewerben auf:</a:t>
            </a:r>
            <a:r>
              <a:rPr lang="de-DE" sz="2800" b="1" smtClean="0">
                <a:latin typeface="Arial" panose="020B0604020202020204" pitchFamily="34" charset="0"/>
              </a:rPr>
              <a:t/>
            </a:r>
            <a:br>
              <a:rPr lang="de-DE" sz="2800" b="1" smtClean="0">
                <a:latin typeface="Arial" panose="020B0604020202020204" pitchFamily="34" charset="0"/>
              </a:rPr>
            </a:br>
            <a:r>
              <a:rPr lang="de-DE" sz="2800" b="1" smtClean="0">
                <a:latin typeface="Arial" panose="020B0604020202020204" pitchFamily="34" charset="0"/>
              </a:rPr>
              <a:t>karriere.ehrmann.de</a:t>
            </a:r>
            <a:br>
              <a:rPr lang="de-DE" sz="2800" b="1" smtClean="0">
                <a:latin typeface="Arial" panose="020B0604020202020204" pitchFamily="34" charset="0"/>
              </a:rPr>
            </a:br>
            <a:endParaRPr lang="de-DE" sz="2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12418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0DD2B5-636B-4140-8F4F-AD879023FE6D}" type="slidenum">
              <a:rPr lang="de-DE" smtClean="0"/>
              <a:pPr/>
              <a:t>2</a:t>
            </a:fld>
            <a:endParaRPr lang="de-DE" dirty="0"/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Ehrmann Unternehmenspräsentation</a:t>
            </a:r>
          </a:p>
        </p:txBody>
      </p:sp>
      <p:sp>
        <p:nvSpPr>
          <p:cNvPr id="35" name="Titel 1"/>
          <p:cNvSpPr txBox="1">
            <a:spLocks/>
          </p:cNvSpPr>
          <p:nvPr/>
        </p:nvSpPr>
        <p:spPr>
          <a:xfrm>
            <a:off x="838200" y="670541"/>
            <a:ext cx="10515600" cy="800819"/>
          </a:xfrm>
          <a:prstGeom prst="rect">
            <a:avLst/>
          </a:prstGeom>
        </p:spPr>
        <p:txBody>
          <a:bodyPr/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rgbClr val="002060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b="1"/>
              <a:t>Agenda</a:t>
            </a:r>
            <a:endParaRPr lang="de-DE" b="1" dirty="0"/>
          </a:p>
        </p:txBody>
      </p:sp>
      <p:sp>
        <p:nvSpPr>
          <p:cNvPr id="8" name="Textfeld 7"/>
          <p:cNvSpPr txBox="1"/>
          <p:nvPr/>
        </p:nvSpPr>
        <p:spPr>
          <a:xfrm>
            <a:off x="838200" y="1471360"/>
            <a:ext cx="5931238" cy="17786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Flora Std" panose="00000600000000000000" pitchFamily="50" charset="0"/>
                <a:ea typeface="+mn-ea"/>
                <a:cs typeface="+mn-cs"/>
              </a:rPr>
              <a:t>Unternehmensvorstellung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Flora Std" panose="00000600000000000000" pitchFamily="50" charset="0"/>
                <a:ea typeface="+mn-ea"/>
                <a:cs typeface="+mn-cs"/>
              </a:rPr>
              <a:t>Einsteigen bei Ehrmann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de-DE" sz="2000" dirty="0" smtClean="0">
                <a:solidFill>
                  <a:srgbClr val="002060"/>
                </a:solidFill>
                <a:latin typeface="ITC Flora Std" panose="00000600000000000000" pitchFamily="50" charset="0"/>
              </a:rPr>
              <a:t>Praxisphasen des dualen Studiums bei Ehrmann</a:t>
            </a:r>
          </a:p>
          <a:p>
            <a:pPr marL="457200" marR="0" lvl="0" indent="-457200" algn="l" defTabSz="914400" rtl="0" eaLnBrk="1" fontAlgn="auto" latinLnBrk="0" hangingPunct="1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kumimoji="0" lang="de-DE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Flora Std" panose="00000600000000000000" pitchFamily="50" charset="0"/>
                <a:ea typeface="+mn-ea"/>
                <a:cs typeface="+mn-cs"/>
              </a:rPr>
              <a:t>On-Boarding</a:t>
            </a:r>
            <a:r>
              <a:rPr kumimoji="0" lang="de-DE" sz="2000" b="0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Flora Std" panose="00000600000000000000" pitchFamily="50" charset="0"/>
                <a:ea typeface="+mn-ea"/>
                <a:cs typeface="+mn-cs"/>
              </a:rPr>
              <a:t> bei Ehrmann</a:t>
            </a:r>
            <a:endParaRPr kumimoji="0" lang="de-DE" sz="2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ITC Flora Std" panose="00000600000000000000" pitchFamily="50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245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0DD2B5-636B-4140-8F4F-AD879023FE6D}" type="slidenum">
              <a:rPr lang="de-DE" smtClean="0"/>
              <a:pPr/>
              <a:t>3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I. Historie &amp; Unternehmensphilosophie</a:t>
            </a:r>
          </a:p>
        </p:txBody>
      </p:sp>
      <p:sp>
        <p:nvSpPr>
          <p:cNvPr id="5" name="Titel 4"/>
          <p:cNvSpPr txBox="1">
            <a:spLocks/>
          </p:cNvSpPr>
          <p:nvPr/>
        </p:nvSpPr>
        <p:spPr>
          <a:xfrm>
            <a:off x="179512" y="700406"/>
            <a:ext cx="8247126" cy="6480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dirty="0"/>
              <a:t>Familien-Molkerei - verwurzelt im Allgäu...</a:t>
            </a:r>
          </a:p>
        </p:txBody>
      </p:sp>
      <p:graphicFrame>
        <p:nvGraphicFramePr>
          <p:cNvPr id="6" name="Diagramm 5"/>
          <p:cNvGraphicFramePr/>
          <p:nvPr>
            <p:extLst/>
          </p:nvPr>
        </p:nvGraphicFramePr>
        <p:xfrm>
          <a:off x="195073" y="1653888"/>
          <a:ext cx="11756135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86" y="4373698"/>
            <a:ext cx="2153746" cy="16006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8632" y="1653888"/>
            <a:ext cx="2212487" cy="16410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1945" y="4365103"/>
            <a:ext cx="2185419" cy="16092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0128" y="1279978"/>
            <a:ext cx="1437920" cy="2015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Ehrmann Unternehmenspräsentation</a:t>
            </a:r>
          </a:p>
        </p:txBody>
      </p:sp>
    </p:spTree>
    <p:extLst>
      <p:ext uri="{BB962C8B-B14F-4D97-AF65-F5344CB8AC3E}">
        <p14:creationId xmlns:p14="http://schemas.microsoft.com/office/powerpoint/2010/main" val="681807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0DD2B5-636B-4140-8F4F-AD879023FE6D}" type="slidenum">
              <a:rPr lang="de-DE" smtClean="0"/>
              <a:pPr/>
              <a:t>4</a:t>
            </a:fld>
            <a:endParaRPr lang="de-DE" dirty="0"/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Ehrmann Unternehmenspräsentation</a:t>
            </a:r>
          </a:p>
        </p:txBody>
      </p:sp>
      <p:sp>
        <p:nvSpPr>
          <p:cNvPr id="12" name="Titel 1"/>
          <p:cNvSpPr txBox="1">
            <a:spLocks/>
          </p:cNvSpPr>
          <p:nvPr/>
        </p:nvSpPr>
        <p:spPr>
          <a:xfrm>
            <a:off x="838200" y="670541"/>
            <a:ext cx="10515600" cy="800819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rgbClr val="002060"/>
                </a:solidFill>
                <a:latin typeface="+mn-lt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b="1"/>
              <a:t>Zahlen &amp; Fakten</a:t>
            </a:r>
            <a:endParaRPr lang="de-DE" b="1" dirty="0"/>
          </a:p>
        </p:txBody>
      </p:sp>
      <p:sp>
        <p:nvSpPr>
          <p:cNvPr id="13" name="Textplatzhalter 5"/>
          <p:cNvSpPr>
            <a:spLocks noGrp="1"/>
          </p:cNvSpPr>
          <p:nvPr>
            <p:ph type="body" sz="quarter" idx="10"/>
          </p:nvPr>
        </p:nvSpPr>
        <p:spPr>
          <a:xfrm>
            <a:off x="195075" y="103188"/>
            <a:ext cx="5316492" cy="315556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1) Unternehmensvorstellung - Zahlen &amp; Fakten</a:t>
            </a:r>
          </a:p>
        </p:txBody>
      </p:sp>
      <p:pic>
        <p:nvPicPr>
          <p:cNvPr id="14" name="Grafik 1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49" r="10618"/>
          <a:stretch/>
        </p:blipFill>
        <p:spPr>
          <a:xfrm>
            <a:off x="2684772" y="1646719"/>
            <a:ext cx="2725784" cy="3594463"/>
          </a:xfrm>
          <a:prstGeom prst="parallelogram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33" t="485" r="3770" b="-485"/>
          <a:stretch/>
        </p:blipFill>
        <p:spPr>
          <a:xfrm>
            <a:off x="570808" y="2088677"/>
            <a:ext cx="2737832" cy="3616860"/>
          </a:xfrm>
          <a:prstGeom prst="parallelogram">
            <a:avLst/>
          </a:prstGeom>
        </p:spPr>
      </p:pic>
      <p:sp>
        <p:nvSpPr>
          <p:cNvPr id="16" name="Textfeld 15"/>
          <p:cNvSpPr txBox="1"/>
          <p:nvPr/>
        </p:nvSpPr>
        <p:spPr>
          <a:xfrm>
            <a:off x="10091100" y="3458737"/>
            <a:ext cx="2048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1400" dirty="0">
                <a:solidFill>
                  <a:srgbClr val="002060"/>
                </a:solidFill>
                <a:latin typeface="Arial"/>
              </a:rPr>
              <a:t>d</a:t>
            </a: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avon</a:t>
            </a: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in Oberschönegg</a:t>
            </a:r>
            <a:b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am Hauptsitz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6BD6755-DC25-4152-9615-6E17B95EF3C2}"/>
              </a:ext>
            </a:extLst>
          </p:cNvPr>
          <p:cNvSpPr txBox="1"/>
          <p:nvPr/>
        </p:nvSpPr>
        <p:spPr>
          <a:xfrm>
            <a:off x="6091646" y="2076705"/>
            <a:ext cx="1050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70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E592D9A4-4807-45AF-A57E-0F4A9DCB9C8F}"/>
              </a:ext>
            </a:extLst>
          </p:cNvPr>
          <p:cNvSpPr txBox="1"/>
          <p:nvPr/>
        </p:nvSpPr>
        <p:spPr>
          <a:xfrm>
            <a:off x="6783979" y="2107482"/>
            <a:ext cx="204864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Länder, in denen unsere Produkte verkauft werden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D2F4BAD5-3DF7-4C8E-A6B6-DB7C277851E2}"/>
              </a:ext>
            </a:extLst>
          </p:cNvPr>
          <p:cNvSpPr txBox="1"/>
          <p:nvPr/>
        </p:nvSpPr>
        <p:spPr>
          <a:xfrm>
            <a:off x="9034076" y="2093713"/>
            <a:ext cx="2081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3200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94B6864-68BC-4B68-B0A7-380428572A8F}"/>
              </a:ext>
            </a:extLst>
          </p:cNvPr>
          <p:cNvSpPr txBox="1"/>
          <p:nvPr/>
        </p:nvSpPr>
        <p:spPr>
          <a:xfrm>
            <a:off x="10018590" y="2461425"/>
            <a:ext cx="204864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Mitarbeiter weltweit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FA04C6B9-0E37-4358-A711-4B5378949596}"/>
              </a:ext>
            </a:extLst>
          </p:cNvPr>
          <p:cNvSpPr txBox="1"/>
          <p:nvPr/>
        </p:nvSpPr>
        <p:spPr>
          <a:xfrm>
            <a:off x="6101291" y="3670718"/>
            <a:ext cx="3287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Millionen Euro Jahresumsatz in 2020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399C7D23-4726-48BA-A934-ECCD0F40B68B}"/>
              </a:ext>
            </a:extLst>
          </p:cNvPr>
          <p:cNvSpPr txBox="1"/>
          <p:nvPr/>
        </p:nvSpPr>
        <p:spPr>
          <a:xfrm>
            <a:off x="6101291" y="3117620"/>
            <a:ext cx="2081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750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FAB73821-6E14-4301-8BEA-88330F3C0054}"/>
              </a:ext>
            </a:extLst>
          </p:cNvPr>
          <p:cNvSpPr txBox="1"/>
          <p:nvPr/>
        </p:nvSpPr>
        <p:spPr>
          <a:xfrm>
            <a:off x="10011571" y="2864998"/>
            <a:ext cx="208134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sz="4400" b="1" dirty="0">
                <a:solidFill>
                  <a:srgbClr val="002060"/>
                </a:solidFill>
                <a:latin typeface="Arial"/>
              </a:rPr>
              <a:t>800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Textfeld 23">
            <a:extLst>
              <a:ext uri="{FF2B5EF4-FFF2-40B4-BE49-F238E27FC236}">
                <a16:creationId xmlns:a16="http://schemas.microsoft.com/office/drawing/2014/main" id="{C1E09303-DECD-46A7-938B-AE12BB17920C}"/>
              </a:ext>
            </a:extLst>
          </p:cNvPr>
          <p:cNvSpPr txBox="1"/>
          <p:nvPr/>
        </p:nvSpPr>
        <p:spPr>
          <a:xfrm>
            <a:off x="6119415" y="4342752"/>
            <a:ext cx="1735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600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8EF9EF43-DEF1-4505-ACC3-745B9C80100F}"/>
              </a:ext>
            </a:extLst>
          </p:cNvPr>
          <p:cNvSpPr txBox="1"/>
          <p:nvPr/>
        </p:nvSpPr>
        <p:spPr>
          <a:xfrm>
            <a:off x="7141965" y="4705487"/>
            <a:ext cx="328748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Millionen kg verarbeitete Milch/Jahr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CAD23B6A-E710-4E8E-BD53-CEBDE14F8DD7}"/>
              </a:ext>
            </a:extLst>
          </p:cNvPr>
          <p:cNvSpPr txBox="1"/>
          <p:nvPr/>
        </p:nvSpPr>
        <p:spPr>
          <a:xfrm>
            <a:off x="7964696" y="1001161"/>
            <a:ext cx="17357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100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86C316DA-988C-4BE0-AA8A-726C63792A77}"/>
              </a:ext>
            </a:extLst>
          </p:cNvPr>
          <p:cNvSpPr txBox="1"/>
          <p:nvPr/>
        </p:nvSpPr>
        <p:spPr>
          <a:xfrm>
            <a:off x="7142243" y="1625857"/>
            <a:ext cx="30692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Jahre Ehrmann im Jahr 2020</a:t>
            </a:r>
            <a:endParaRPr kumimoji="0" lang="de-DE" sz="1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Textfeld 27">
            <a:extLst>
              <a:ext uri="{FF2B5EF4-FFF2-40B4-BE49-F238E27FC236}">
                <a16:creationId xmlns:a16="http://schemas.microsoft.com/office/drawing/2014/main" id="{D291EA7F-B6E3-43CE-880B-BED199E2D9E9}"/>
              </a:ext>
            </a:extLst>
          </p:cNvPr>
          <p:cNvSpPr txBox="1"/>
          <p:nvPr/>
        </p:nvSpPr>
        <p:spPr>
          <a:xfrm>
            <a:off x="5800759" y="5507404"/>
            <a:ext cx="1050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7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Rechteck 28">
            <a:extLst>
              <a:ext uri="{FF2B5EF4-FFF2-40B4-BE49-F238E27FC236}">
                <a16:creationId xmlns:a16="http://schemas.microsoft.com/office/drawing/2014/main" id="{1982AD18-1FF9-4F0F-B56F-61A84C42EBD8}"/>
              </a:ext>
            </a:extLst>
          </p:cNvPr>
          <p:cNvSpPr/>
          <p:nvPr/>
        </p:nvSpPr>
        <p:spPr>
          <a:xfrm>
            <a:off x="5959889" y="5431401"/>
            <a:ext cx="155722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internationale Produktions-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standorte</a:t>
            </a:r>
            <a:endParaRPr kumimoji="0" lang="de-DE" sz="1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3CFF474-FC9B-4EC1-A661-FDAFA1D8F607}"/>
              </a:ext>
            </a:extLst>
          </p:cNvPr>
          <p:cNvSpPr txBox="1"/>
          <p:nvPr/>
        </p:nvSpPr>
        <p:spPr>
          <a:xfrm>
            <a:off x="8151714" y="5552868"/>
            <a:ext cx="105031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</a:t>
            </a:r>
            <a:endParaRPr kumimoji="0" lang="de-DE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4860E9D5-4829-4441-BF69-BE91865FA765}"/>
              </a:ext>
            </a:extLst>
          </p:cNvPr>
          <p:cNvSpPr/>
          <p:nvPr/>
        </p:nvSpPr>
        <p:spPr>
          <a:xfrm>
            <a:off x="8033034" y="5443927"/>
            <a:ext cx="246963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internationale Vertriebs-niederlassungen</a:t>
            </a:r>
          </a:p>
        </p:txBody>
      </p:sp>
    </p:spTree>
    <p:extLst>
      <p:ext uri="{BB962C8B-B14F-4D97-AF65-F5344CB8AC3E}">
        <p14:creationId xmlns:p14="http://schemas.microsoft.com/office/powerpoint/2010/main" val="603541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0DD2B5-636B-4140-8F4F-AD879023FE6D}" type="slidenum">
              <a:rPr lang="de-DE" smtClean="0"/>
              <a:pPr/>
              <a:t>5</a:t>
            </a:fld>
            <a:endParaRPr lang="de-DE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III. Übersicht Unternehmensgruppe</a:t>
            </a:r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Ehrmann Unternehmenspräsentation</a:t>
            </a:r>
          </a:p>
        </p:txBody>
      </p:sp>
      <p:sp>
        <p:nvSpPr>
          <p:cNvPr id="6" name="Titel 5"/>
          <p:cNvSpPr txBox="1">
            <a:spLocks/>
          </p:cNvSpPr>
          <p:nvPr/>
        </p:nvSpPr>
        <p:spPr>
          <a:xfrm>
            <a:off x="199148" y="649761"/>
            <a:ext cx="8588865" cy="6480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5000" dirty="0"/>
              <a:t>Das Unternehmen</a:t>
            </a:r>
          </a:p>
        </p:txBody>
      </p:sp>
      <p:graphicFrame>
        <p:nvGraphicFramePr>
          <p:cNvPr id="7" name="Diagramm 6"/>
          <p:cNvGraphicFramePr/>
          <p:nvPr>
            <p:extLst>
              <p:ext uri="{D42A27DB-BD31-4B8C-83A1-F6EECF244321}">
                <p14:modId xmlns:p14="http://schemas.microsoft.com/office/powerpoint/2010/main" val="4119053180"/>
              </p:ext>
            </p:extLst>
          </p:nvPr>
        </p:nvGraphicFramePr>
        <p:xfrm>
          <a:off x="322218" y="973796"/>
          <a:ext cx="10848882" cy="70729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8" name="Picture 2" descr="S:\Allg\Logos - Vorlagen\Ehrmann\Ehrmann-Logo-4c Kopie.gif"/>
          <p:cNvPicPr>
            <a:picLocks noChangeAspect="1" noChangeArrowheads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08773" y="2448591"/>
            <a:ext cx="1710901" cy="648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32967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0DD2B5-636B-4140-8F4F-AD879023FE6D}" type="slidenum">
              <a:rPr lang="de-DE" smtClean="0"/>
              <a:pPr/>
              <a:t>6</a:t>
            </a:fld>
            <a:endParaRPr lang="de-DE" dirty="0"/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Ehrmann Unternehmenspräsentation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195075" y="103188"/>
            <a:ext cx="4214284" cy="315556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III. Übersicht Unternehmensgruppe</a:t>
            </a:r>
          </a:p>
        </p:txBody>
      </p:sp>
      <p:sp>
        <p:nvSpPr>
          <p:cNvPr id="7" name="Titel 5"/>
          <p:cNvSpPr txBox="1">
            <a:spLocks/>
          </p:cNvSpPr>
          <p:nvPr/>
        </p:nvSpPr>
        <p:spPr>
          <a:xfrm>
            <a:off x="183966" y="611079"/>
            <a:ext cx="8859791" cy="673773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3200" dirty="0"/>
              <a:t>Produktionskompetenz auf der ganzen Welt</a:t>
            </a:r>
          </a:p>
        </p:txBody>
      </p:sp>
      <p:sp>
        <p:nvSpPr>
          <p:cNvPr id="8" name="AutoShape 33"/>
          <p:cNvSpPr>
            <a:spLocks noChangeArrowheads="1"/>
          </p:cNvSpPr>
          <p:nvPr/>
        </p:nvSpPr>
        <p:spPr bwMode="auto">
          <a:xfrm flipH="1">
            <a:off x="2404891" y="6128685"/>
            <a:ext cx="124921" cy="103932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sp>
        <p:nvSpPr>
          <p:cNvPr id="9" name="Inhaltsplatzhalter 5"/>
          <p:cNvSpPr txBox="1">
            <a:spLocks/>
          </p:cNvSpPr>
          <p:nvPr/>
        </p:nvSpPr>
        <p:spPr>
          <a:xfrm>
            <a:off x="2533289" y="6055674"/>
            <a:ext cx="2592288" cy="314974"/>
          </a:xfrm>
          <a:prstGeom prst="rect">
            <a:avLst/>
          </a:prstGeom>
        </p:spPr>
        <p:txBody>
          <a:bodyPr>
            <a:norm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de-DE" sz="1200" dirty="0"/>
              <a:t>Ehrmann Vertriebsstätten</a:t>
            </a:r>
          </a:p>
        </p:txBody>
      </p:sp>
      <p:sp>
        <p:nvSpPr>
          <p:cNvPr id="10" name="AutoShape 33"/>
          <p:cNvSpPr>
            <a:spLocks noChangeArrowheads="1"/>
          </p:cNvSpPr>
          <p:nvPr/>
        </p:nvSpPr>
        <p:spPr bwMode="auto">
          <a:xfrm flipH="1">
            <a:off x="5638053" y="6143723"/>
            <a:ext cx="124921" cy="103932"/>
          </a:xfrm>
          <a:prstGeom prst="flowChartConnector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sp>
        <p:nvSpPr>
          <p:cNvPr id="11" name="Inhaltsplatzhalter 5"/>
          <p:cNvSpPr txBox="1">
            <a:spLocks/>
          </p:cNvSpPr>
          <p:nvPr/>
        </p:nvSpPr>
        <p:spPr>
          <a:xfrm>
            <a:off x="5726816" y="6055674"/>
            <a:ext cx="2762998" cy="31497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600" b="0" i="0" kern="120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1200" dirty="0">
                <a:solidFill>
                  <a:srgbClr val="002060"/>
                </a:solidFill>
                <a:latin typeface="Arial" panose="020B0604020202020204" pitchFamily="34" charset="0"/>
              </a:rPr>
              <a:t>Ehrmann Produktionsstandorte</a:t>
            </a:r>
          </a:p>
        </p:txBody>
      </p:sp>
      <p:grpSp>
        <p:nvGrpSpPr>
          <p:cNvPr id="12" name="Gruppieren 11"/>
          <p:cNvGrpSpPr/>
          <p:nvPr/>
        </p:nvGrpSpPr>
        <p:grpSpPr>
          <a:xfrm>
            <a:off x="1618488" y="1557890"/>
            <a:ext cx="8260371" cy="4295745"/>
            <a:chOff x="769098" y="1642952"/>
            <a:chExt cx="7479792" cy="3776472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769098" y="1642952"/>
              <a:ext cx="7479792" cy="3776472"/>
              <a:chOff x="769098" y="1642952"/>
              <a:chExt cx="7479792" cy="3776472"/>
            </a:xfrm>
          </p:grpSpPr>
          <p:grpSp>
            <p:nvGrpSpPr>
              <p:cNvPr id="23" name="Gruppieren 22"/>
              <p:cNvGrpSpPr/>
              <p:nvPr/>
            </p:nvGrpSpPr>
            <p:grpSpPr>
              <a:xfrm>
                <a:off x="769098" y="1642952"/>
                <a:ext cx="7479792" cy="3776472"/>
                <a:chOff x="769098" y="1642952"/>
                <a:chExt cx="7479792" cy="3776472"/>
              </a:xfrm>
            </p:grpSpPr>
            <p:pic>
              <p:nvPicPr>
                <p:cNvPr id="25" name="Grafik 24"/>
                <p:cNvPicPr>
                  <a:picLocks noChangeAspect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3499" t="6915" r="12138" b="34800"/>
                <a:stretch/>
              </p:blipFill>
              <p:spPr>
                <a:xfrm>
                  <a:off x="769098" y="1642952"/>
                  <a:ext cx="7479792" cy="3776472"/>
                </a:xfrm>
                <a:prstGeom prst="rect">
                  <a:avLst/>
                </a:prstGeom>
                <a:effectLst/>
              </p:spPr>
            </p:pic>
            <p:cxnSp>
              <p:nvCxnSpPr>
                <p:cNvPr id="26" name="Gerader Verbinder 25"/>
                <p:cNvCxnSpPr/>
                <p:nvPr/>
              </p:nvCxnSpPr>
              <p:spPr>
                <a:xfrm>
                  <a:off x="4275507" y="1642952"/>
                  <a:ext cx="0" cy="263977"/>
                </a:xfrm>
                <a:prstGeom prst="line">
                  <a:avLst/>
                </a:prstGeom>
                <a:ln w="15875">
                  <a:solidFill>
                    <a:schemeClr val="accent1">
                      <a:lumMod val="40000"/>
                      <a:lumOff val="6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24" name="Gerader Verbinder 23"/>
              <p:cNvCxnSpPr/>
              <p:nvPr/>
            </p:nvCxnSpPr>
            <p:spPr>
              <a:xfrm>
                <a:off x="4281281" y="1905311"/>
                <a:ext cx="0" cy="263977"/>
              </a:xfrm>
              <a:prstGeom prst="line">
                <a:avLst/>
              </a:prstGeom>
              <a:ln w="19050">
                <a:solidFill>
                  <a:schemeClr val="accent1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4" name="Gerader Verbinder 13"/>
            <p:cNvCxnSpPr/>
            <p:nvPr/>
          </p:nvCxnSpPr>
          <p:spPr>
            <a:xfrm>
              <a:off x="4281204" y="2154393"/>
              <a:ext cx="0" cy="263977"/>
            </a:xfrm>
            <a:prstGeom prst="line">
              <a:avLst/>
            </a:prstGeom>
            <a:ln w="1270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Gerader Verbinder 14"/>
            <p:cNvCxnSpPr/>
            <p:nvPr/>
          </p:nvCxnSpPr>
          <p:spPr>
            <a:xfrm>
              <a:off x="4281699" y="2419980"/>
              <a:ext cx="0" cy="263977"/>
            </a:xfrm>
            <a:prstGeom prst="line">
              <a:avLst/>
            </a:prstGeom>
            <a:ln w="158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r Verbinder 15"/>
            <p:cNvCxnSpPr/>
            <p:nvPr/>
          </p:nvCxnSpPr>
          <p:spPr>
            <a:xfrm>
              <a:off x="4278341" y="2685572"/>
              <a:ext cx="0" cy="263977"/>
            </a:xfrm>
            <a:prstGeom prst="line">
              <a:avLst/>
            </a:prstGeom>
            <a:ln w="158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Gerader Verbinder 16"/>
            <p:cNvCxnSpPr/>
            <p:nvPr/>
          </p:nvCxnSpPr>
          <p:spPr>
            <a:xfrm>
              <a:off x="4288346" y="3114103"/>
              <a:ext cx="7584" cy="281104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r Verbinder 17"/>
            <p:cNvCxnSpPr/>
            <p:nvPr/>
          </p:nvCxnSpPr>
          <p:spPr>
            <a:xfrm>
              <a:off x="4287533" y="3331532"/>
              <a:ext cx="7584" cy="281104"/>
            </a:xfrm>
            <a:prstGeom prst="line">
              <a:avLst/>
            </a:prstGeom>
            <a:ln w="158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Gerader Verbinder 18"/>
            <p:cNvCxnSpPr/>
            <p:nvPr/>
          </p:nvCxnSpPr>
          <p:spPr>
            <a:xfrm>
              <a:off x="4284501" y="3786609"/>
              <a:ext cx="3792" cy="370114"/>
            </a:xfrm>
            <a:prstGeom prst="line">
              <a:avLst/>
            </a:prstGeom>
            <a:ln w="158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Gerader Verbinder 19"/>
            <p:cNvCxnSpPr/>
            <p:nvPr/>
          </p:nvCxnSpPr>
          <p:spPr>
            <a:xfrm>
              <a:off x="4287533" y="4143759"/>
              <a:ext cx="10563" cy="52951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Gerader Verbinder 20"/>
            <p:cNvCxnSpPr/>
            <p:nvPr/>
          </p:nvCxnSpPr>
          <p:spPr>
            <a:xfrm>
              <a:off x="4288346" y="4521137"/>
              <a:ext cx="10563" cy="52951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Gerader Verbinder 21"/>
            <p:cNvCxnSpPr/>
            <p:nvPr/>
          </p:nvCxnSpPr>
          <p:spPr>
            <a:xfrm>
              <a:off x="4280338" y="4888183"/>
              <a:ext cx="10563" cy="529510"/>
            </a:xfrm>
            <a:prstGeom prst="line">
              <a:avLst/>
            </a:prstGeom>
            <a:ln w="19050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AutoShape 33"/>
          <p:cNvSpPr>
            <a:spLocks noChangeArrowheads="1"/>
          </p:cNvSpPr>
          <p:nvPr/>
        </p:nvSpPr>
        <p:spPr bwMode="auto">
          <a:xfrm>
            <a:off x="5368881" y="2886125"/>
            <a:ext cx="79769" cy="82163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sp>
        <p:nvSpPr>
          <p:cNvPr id="28" name="AutoShape 33"/>
          <p:cNvSpPr>
            <a:spLocks noChangeArrowheads="1"/>
          </p:cNvSpPr>
          <p:nvPr/>
        </p:nvSpPr>
        <p:spPr bwMode="auto">
          <a:xfrm>
            <a:off x="5373503" y="3439941"/>
            <a:ext cx="79769" cy="82163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sp>
        <p:nvSpPr>
          <p:cNvPr id="29" name="AutoShape 43"/>
          <p:cNvSpPr>
            <a:spLocks noChangeArrowheads="1"/>
          </p:cNvSpPr>
          <p:nvPr/>
        </p:nvSpPr>
        <p:spPr bwMode="auto">
          <a:xfrm>
            <a:off x="5734482" y="2743874"/>
            <a:ext cx="61200" cy="66017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sp>
        <p:nvSpPr>
          <p:cNvPr id="30" name="AutoShape 43"/>
          <p:cNvSpPr>
            <a:spLocks noChangeArrowheads="1"/>
          </p:cNvSpPr>
          <p:nvPr/>
        </p:nvSpPr>
        <p:spPr bwMode="auto">
          <a:xfrm>
            <a:off x="5855792" y="2758187"/>
            <a:ext cx="78893" cy="81261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sp>
        <p:nvSpPr>
          <p:cNvPr id="31" name="AutoShape 43"/>
          <p:cNvSpPr>
            <a:spLocks noChangeArrowheads="1"/>
          </p:cNvSpPr>
          <p:nvPr/>
        </p:nvSpPr>
        <p:spPr bwMode="auto">
          <a:xfrm>
            <a:off x="5907263" y="2894866"/>
            <a:ext cx="78893" cy="81261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sp>
        <p:nvSpPr>
          <p:cNvPr id="32" name="AutoShape 33"/>
          <p:cNvSpPr>
            <a:spLocks noChangeArrowheads="1"/>
          </p:cNvSpPr>
          <p:nvPr/>
        </p:nvSpPr>
        <p:spPr bwMode="auto">
          <a:xfrm>
            <a:off x="5805182" y="3247365"/>
            <a:ext cx="79769" cy="82163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sp>
        <p:nvSpPr>
          <p:cNvPr id="33" name="AutoShape 33"/>
          <p:cNvSpPr>
            <a:spLocks noChangeArrowheads="1"/>
          </p:cNvSpPr>
          <p:nvPr/>
        </p:nvSpPr>
        <p:spPr bwMode="auto">
          <a:xfrm>
            <a:off x="5705636" y="2998755"/>
            <a:ext cx="79769" cy="82163"/>
          </a:xfrm>
          <a:prstGeom prst="flowChartConnector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sp>
        <p:nvSpPr>
          <p:cNvPr id="34" name="AutoShape 33"/>
          <p:cNvSpPr>
            <a:spLocks noChangeArrowheads="1"/>
          </p:cNvSpPr>
          <p:nvPr/>
        </p:nvSpPr>
        <p:spPr bwMode="auto">
          <a:xfrm>
            <a:off x="5797143" y="2852739"/>
            <a:ext cx="77686" cy="66695"/>
          </a:xfrm>
          <a:prstGeom prst="flowChartConnector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sp>
        <p:nvSpPr>
          <p:cNvPr id="35" name="AutoShape 33"/>
          <p:cNvSpPr>
            <a:spLocks noChangeArrowheads="1"/>
          </p:cNvSpPr>
          <p:nvPr/>
        </p:nvSpPr>
        <p:spPr bwMode="auto">
          <a:xfrm>
            <a:off x="5726224" y="2935497"/>
            <a:ext cx="79769" cy="82163"/>
          </a:xfrm>
          <a:prstGeom prst="flowChartConnector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sp>
        <p:nvSpPr>
          <p:cNvPr id="36" name="AutoShape 33"/>
          <p:cNvSpPr>
            <a:spLocks noChangeArrowheads="1"/>
          </p:cNvSpPr>
          <p:nvPr/>
        </p:nvSpPr>
        <p:spPr bwMode="auto">
          <a:xfrm>
            <a:off x="5778371" y="2953053"/>
            <a:ext cx="79769" cy="82163"/>
          </a:xfrm>
          <a:prstGeom prst="flowChartConnector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sp>
        <p:nvSpPr>
          <p:cNvPr id="37" name="AutoShape 33"/>
          <p:cNvSpPr>
            <a:spLocks noChangeArrowheads="1"/>
          </p:cNvSpPr>
          <p:nvPr/>
        </p:nvSpPr>
        <p:spPr bwMode="auto">
          <a:xfrm>
            <a:off x="7123402" y="2560498"/>
            <a:ext cx="79769" cy="82163"/>
          </a:xfrm>
          <a:prstGeom prst="flowChartConnector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sp>
        <p:nvSpPr>
          <p:cNvPr id="39" name="AutoShape 48"/>
          <p:cNvSpPr>
            <a:spLocks noChangeArrowheads="1"/>
          </p:cNvSpPr>
          <p:nvPr/>
        </p:nvSpPr>
        <p:spPr bwMode="auto">
          <a:xfrm>
            <a:off x="9248248" y="3665559"/>
            <a:ext cx="1445688" cy="874278"/>
          </a:xfrm>
          <a:prstGeom prst="wedgeRectCallout">
            <a:avLst>
              <a:gd name="adj1" fmla="val -285545"/>
              <a:gd name="adj2" fmla="val -124931"/>
            </a:avLst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/>
            <a:endParaRPr lang="de-DE" altLang="de-DE" sz="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AutoShape 51"/>
          <p:cNvSpPr>
            <a:spLocks noChangeArrowheads="1"/>
          </p:cNvSpPr>
          <p:nvPr/>
        </p:nvSpPr>
        <p:spPr bwMode="auto">
          <a:xfrm>
            <a:off x="9943101" y="1775808"/>
            <a:ext cx="1719569" cy="873514"/>
          </a:xfrm>
          <a:prstGeom prst="wedgeRectCallout">
            <a:avLst>
              <a:gd name="adj1" fmla="val -210735"/>
              <a:gd name="adj2" fmla="val 43867"/>
            </a:avLst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/>
            <a:endParaRPr lang="de-DE" altLang="de-DE" sz="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2" name="Gruppieren 41"/>
          <p:cNvGrpSpPr/>
          <p:nvPr/>
        </p:nvGrpSpPr>
        <p:grpSpPr>
          <a:xfrm>
            <a:off x="7555826" y="1284852"/>
            <a:ext cx="1338759" cy="967861"/>
            <a:chOff x="4714496" y="568022"/>
            <a:chExt cx="1212250" cy="850865"/>
          </a:xfrm>
        </p:grpSpPr>
        <p:sp>
          <p:nvSpPr>
            <p:cNvPr id="43" name="AutoShape 51"/>
            <p:cNvSpPr>
              <a:spLocks noChangeArrowheads="1"/>
            </p:cNvSpPr>
            <p:nvPr/>
          </p:nvSpPr>
          <p:spPr bwMode="auto">
            <a:xfrm>
              <a:off x="4714496" y="568022"/>
              <a:ext cx="1212250" cy="850865"/>
            </a:xfrm>
            <a:prstGeom prst="wedgeRectCallout">
              <a:avLst>
                <a:gd name="adj1" fmla="val -176805"/>
                <a:gd name="adj2" fmla="val 113191"/>
              </a:avLst>
            </a:prstGeom>
            <a:solidFill>
              <a:schemeClr val="bg1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9pPr>
            </a:lstStyle>
            <a:p>
              <a:pPr algn="ctr"/>
              <a:endParaRPr lang="de-DE" altLang="de-DE" sz="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4" name="Picture 2" descr="S:\Allg\Logos - Vorlagen\Molkerei Hainichen-Freiberg\Logo_Molkerei_Hainichen.jpg"/>
            <p:cNvPicPr>
              <a:picLocks noChangeAspect="1" noChangeArrowheads="1"/>
            </p:cNvPicPr>
            <p:nvPr/>
          </p:nvPicPr>
          <p:blipFill>
            <a:blip r:embed="rId3" cstate="screen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76" b="99244" l="397" r="99048">
                          <a14:foregroundMark x1="5423" y1="19237" x2="93095" y2="19803"/>
                          <a14:foregroundMark x1="5820" y1="19426" x2="3307" y2="74074"/>
                          <a14:foregroundMark x1="10873" y1="75246" x2="46349" y2="89229"/>
                          <a14:foregroundMark x1="45952" y1="89607" x2="63175" y2="80915"/>
                          <a14:foregroundMark x1="58413" y1="83182" x2="76005" y2="92252"/>
                          <a14:foregroundMark x1="3704" y1="73696" x2="74418" y2="16591"/>
                          <a14:foregroundMark x1="25026" y1="16780" x2="68862" y2="7672"/>
                          <a14:foregroundMark x1="3836" y1="40401" x2="65556" y2="21504"/>
                          <a14:foregroundMark x1="4497" y1="24528" x2="96402" y2="26228"/>
                          <a14:foregroundMark x1="58413" y1="83749" x2="67672" y2="91686"/>
                          <a14:foregroundMark x1="56825" y1="84883" x2="69259" y2="93197"/>
                          <a14:foregroundMark x1="69127" y1="93197" x2="78545" y2="92441"/>
                          <a14:foregroundMark x1="78677" y1="92630" x2="85556" y2="86395"/>
                          <a14:foregroundMark x1="85556" y1="86395" x2="90053" y2="74074"/>
                          <a14:foregroundMark x1="90053" y1="74074" x2="97063" y2="74452"/>
                          <a14:foregroundMark x1="96799" y1="74263" x2="97063" y2="25850"/>
                          <a14:foregroundMark x1="57354" y1="84694" x2="48862" y2="89040"/>
                          <a14:foregroundMark x1="45026" y1="89985" x2="29921" y2="88851"/>
                          <a14:foregroundMark x1="29921" y1="88851" x2="17487" y2="87339"/>
                          <a14:foregroundMark x1="17487" y1="87528" x2="10476" y2="89607"/>
                          <a14:foregroundMark x1="3042" y1="71807" x2="3042" y2="71807"/>
                          <a14:foregroundMark x1="2778" y1="72562" x2="3175" y2="24717"/>
                          <a14:foregroundMark x1="6085" y1="18859" x2="9683" y2="16402"/>
                          <a14:foregroundMark x1="9683" y1="16780" x2="24365" y2="16780"/>
                          <a14:foregroundMark x1="25159" y1="16213" x2="26614" y2="9751"/>
                          <a14:foregroundMark x1="28201" y1="8428" x2="33386" y2="7105"/>
                          <a14:foregroundMark x1="33519" y1="7105" x2="67540" y2="6727"/>
                          <a14:foregroundMark x1="67540" y1="6727" x2="73757" y2="10506"/>
                          <a14:foregroundMark x1="74947" y1="17158" x2="74683" y2="13152"/>
                          <a14:foregroundMark x1="75476" y1="16780" x2="90582" y2="16780"/>
                          <a14:foregroundMark x1="91243" y1="16780" x2="95608" y2="2055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2667" y="610353"/>
              <a:ext cx="1104757" cy="773239"/>
            </a:xfrm>
            <a:prstGeom prst="rect">
              <a:avLst/>
            </a:prstGeom>
            <a:noFill/>
            <a:ln>
              <a:solidFill>
                <a:srgbClr val="0000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5" name="AutoShape 33"/>
          <p:cNvSpPr>
            <a:spLocks noChangeArrowheads="1"/>
          </p:cNvSpPr>
          <p:nvPr/>
        </p:nvSpPr>
        <p:spPr bwMode="auto">
          <a:xfrm>
            <a:off x="9028962" y="3371930"/>
            <a:ext cx="79769" cy="82163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 dirty="0">
              <a:latin typeface="Arial" charset="0"/>
            </a:endParaRPr>
          </a:p>
        </p:txBody>
      </p:sp>
      <p:cxnSp>
        <p:nvCxnSpPr>
          <p:cNvPr id="46" name="Gerader Verbinder 45"/>
          <p:cNvCxnSpPr/>
          <p:nvPr/>
        </p:nvCxnSpPr>
        <p:spPr>
          <a:xfrm>
            <a:off x="5480433" y="2605018"/>
            <a:ext cx="10389" cy="177058"/>
          </a:xfrm>
          <a:prstGeom prst="line">
            <a:avLst/>
          </a:prstGeom>
          <a:ln w="952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grpSp>
        <p:nvGrpSpPr>
          <p:cNvPr id="47" name="Gruppieren 46"/>
          <p:cNvGrpSpPr/>
          <p:nvPr/>
        </p:nvGrpSpPr>
        <p:grpSpPr>
          <a:xfrm>
            <a:off x="3790676" y="2783673"/>
            <a:ext cx="1261168" cy="656266"/>
            <a:chOff x="3421584" y="4999686"/>
            <a:chExt cx="1141992" cy="576936"/>
          </a:xfrm>
        </p:grpSpPr>
        <p:sp>
          <p:nvSpPr>
            <p:cNvPr id="48" name="AutoShape 50"/>
            <p:cNvSpPr>
              <a:spLocks noChangeArrowheads="1"/>
            </p:cNvSpPr>
            <p:nvPr/>
          </p:nvSpPr>
          <p:spPr bwMode="auto">
            <a:xfrm>
              <a:off x="3421584" y="4999686"/>
              <a:ext cx="1141992" cy="576936"/>
            </a:xfrm>
            <a:prstGeom prst="wedgeRectCallout">
              <a:avLst>
                <a:gd name="adj1" fmla="val 112056"/>
                <a:gd name="adj2" fmla="val -27313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9pPr>
            </a:lstStyle>
            <a:p>
              <a:pPr algn="ctr"/>
              <a:endParaRPr lang="de-DE" altLang="de-DE" sz="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49" name="Picture 2" descr="S:\Allg\Logos - Vorlagen\Ehrmann\Ehrmann-Logo-4c Kopie.gif"/>
            <p:cNvPicPr>
              <a:picLocks noChangeAspect="1" noChangeArrowheads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88664" y="5078373"/>
              <a:ext cx="1051543" cy="4195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cxnSp>
        <p:nvCxnSpPr>
          <p:cNvPr id="50" name="Gerader Verbinder 49"/>
          <p:cNvCxnSpPr/>
          <p:nvPr/>
        </p:nvCxnSpPr>
        <p:spPr>
          <a:xfrm flipH="1">
            <a:off x="5500403" y="3035216"/>
            <a:ext cx="1888" cy="123179"/>
          </a:xfrm>
          <a:prstGeom prst="line">
            <a:avLst/>
          </a:prstGeom>
          <a:ln w="19050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 flipH="1">
            <a:off x="5497464" y="3134726"/>
            <a:ext cx="1888" cy="123179"/>
          </a:xfrm>
          <a:prstGeom prst="line">
            <a:avLst/>
          </a:prstGeom>
          <a:ln w="158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5497463" y="3701826"/>
            <a:ext cx="8375" cy="319756"/>
          </a:xfrm>
          <a:prstGeom prst="line">
            <a:avLst/>
          </a:prstGeom>
          <a:ln w="158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AutoShape 33"/>
          <p:cNvSpPr>
            <a:spLocks noChangeArrowheads="1"/>
          </p:cNvSpPr>
          <p:nvPr/>
        </p:nvSpPr>
        <p:spPr bwMode="auto">
          <a:xfrm>
            <a:off x="4133923" y="5268153"/>
            <a:ext cx="95042" cy="94641"/>
          </a:xfrm>
          <a:prstGeom prst="flowChartConnector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pic>
        <p:nvPicPr>
          <p:cNvPr id="54" name="Grafik 5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3364" y="1856338"/>
            <a:ext cx="1201391" cy="691546"/>
          </a:xfrm>
          <a:prstGeom prst="rect">
            <a:avLst/>
          </a:prstGeom>
        </p:spPr>
      </p:pic>
      <p:sp>
        <p:nvSpPr>
          <p:cNvPr id="55" name="AutoShape 33"/>
          <p:cNvSpPr>
            <a:spLocks noChangeArrowheads="1"/>
          </p:cNvSpPr>
          <p:nvPr/>
        </p:nvSpPr>
        <p:spPr bwMode="auto">
          <a:xfrm>
            <a:off x="6090991" y="2348460"/>
            <a:ext cx="79769" cy="82163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sp>
        <p:nvSpPr>
          <p:cNvPr id="56" name="AutoShape 33"/>
          <p:cNvSpPr>
            <a:spLocks noChangeArrowheads="1"/>
          </p:cNvSpPr>
          <p:nvPr/>
        </p:nvSpPr>
        <p:spPr bwMode="auto">
          <a:xfrm>
            <a:off x="5882565" y="2439930"/>
            <a:ext cx="79769" cy="82163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sp>
        <p:nvSpPr>
          <p:cNvPr id="58" name="AutoShape 51"/>
          <p:cNvSpPr>
            <a:spLocks noChangeArrowheads="1"/>
          </p:cNvSpPr>
          <p:nvPr/>
        </p:nvSpPr>
        <p:spPr bwMode="auto">
          <a:xfrm>
            <a:off x="9517689" y="5163811"/>
            <a:ext cx="1224604" cy="518121"/>
          </a:xfrm>
          <a:prstGeom prst="wedgeRectCallout">
            <a:avLst>
              <a:gd name="adj1" fmla="val -356386"/>
              <a:gd name="adj2" fmla="val -454296"/>
            </a:avLst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ctr"/>
            <a:endParaRPr lang="de-DE" altLang="de-DE" sz="800" dirty="0">
              <a:solidFill>
                <a:schemeClr val="accent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0" name="Gruppieren 59"/>
          <p:cNvGrpSpPr/>
          <p:nvPr/>
        </p:nvGrpSpPr>
        <p:grpSpPr>
          <a:xfrm>
            <a:off x="2599744" y="5011828"/>
            <a:ext cx="719102" cy="715824"/>
            <a:chOff x="2074139" y="4673269"/>
            <a:chExt cx="651149" cy="629295"/>
          </a:xfrm>
        </p:grpSpPr>
        <p:sp>
          <p:nvSpPr>
            <p:cNvPr id="61" name="AutoShape 50"/>
            <p:cNvSpPr>
              <a:spLocks noChangeArrowheads="1"/>
            </p:cNvSpPr>
            <p:nvPr/>
          </p:nvSpPr>
          <p:spPr bwMode="auto">
            <a:xfrm>
              <a:off x="2074139" y="4673269"/>
              <a:ext cx="651149" cy="629295"/>
            </a:xfrm>
            <a:prstGeom prst="wedgeRectCallout">
              <a:avLst>
                <a:gd name="adj1" fmla="val 167131"/>
                <a:gd name="adj2" fmla="val 356"/>
              </a:avLst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1pPr>
              <a:lvl2pPr marL="742950" indent="-285750" eaLnBrk="0" hangingPunct="0"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2pPr>
              <a:lvl3pPr marL="1143000" indent="-228600" eaLnBrk="0" hangingPunct="0"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3pPr>
              <a:lvl4pPr marL="1600200" indent="-228600" eaLnBrk="0" hangingPunct="0"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4pPr>
              <a:lvl5pPr marL="2057400" indent="-228600" eaLnBrk="0" hangingPunct="0"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tx1"/>
                  </a:solidFill>
                  <a:latin typeface="Lucida Sans" pitchFamily="34" charset="0"/>
                </a:defRPr>
              </a:lvl9pPr>
            </a:lstStyle>
            <a:p>
              <a:pPr algn="ctr"/>
              <a:endParaRPr lang="de-DE" altLang="de-DE" sz="800" dirty="0">
                <a:solidFill>
                  <a:schemeClr val="accent2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62" name="Grafik 6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46005" y="4719126"/>
              <a:ext cx="507416" cy="543149"/>
            </a:xfrm>
            <a:prstGeom prst="rect">
              <a:avLst/>
            </a:prstGeom>
          </p:spPr>
        </p:pic>
      </p:grpSp>
      <p:sp>
        <p:nvSpPr>
          <p:cNvPr id="64" name="AutoShape 33"/>
          <p:cNvSpPr>
            <a:spLocks noChangeArrowheads="1"/>
          </p:cNvSpPr>
          <p:nvPr/>
        </p:nvSpPr>
        <p:spPr bwMode="auto">
          <a:xfrm>
            <a:off x="7136462" y="2678062"/>
            <a:ext cx="79769" cy="82163"/>
          </a:xfrm>
          <a:prstGeom prst="flowChartConnector">
            <a:avLst/>
          </a:prstGeom>
          <a:solidFill>
            <a:schemeClr val="accent6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algn="r"/>
            <a:endParaRPr lang="de-DE" altLang="de-DE">
              <a:latin typeface="Arial" charset="0"/>
            </a:endParaRPr>
          </a:p>
        </p:txBody>
      </p:sp>
      <p:sp>
        <p:nvSpPr>
          <p:cNvPr id="65" name="AutoShape 51"/>
          <p:cNvSpPr>
            <a:spLocks noChangeArrowheads="1"/>
          </p:cNvSpPr>
          <p:nvPr/>
        </p:nvSpPr>
        <p:spPr bwMode="auto">
          <a:xfrm>
            <a:off x="10082204" y="2751468"/>
            <a:ext cx="1719569" cy="873514"/>
          </a:xfrm>
          <a:prstGeom prst="wedgeRectCallout">
            <a:avLst>
              <a:gd name="adj1" fmla="val -218331"/>
              <a:gd name="adj2" fmla="val -51841"/>
            </a:avLst>
          </a:prstGeom>
          <a:solidFill>
            <a:schemeClr val="bg1"/>
          </a:solidFill>
          <a:ln w="9525">
            <a:solidFill>
              <a:srgbClr val="000099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tx1"/>
                </a:solidFill>
                <a:latin typeface="Lucida Sans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tx1"/>
                </a:solidFill>
                <a:latin typeface="Lucida Sans" pitchFamily="34" charset="0"/>
              </a:defRPr>
            </a:lvl9pPr>
          </a:lstStyle>
          <a:p>
            <a:pPr lvl="0" algn="ctr"/>
            <a:r>
              <a:rPr lang="de-DE" sz="1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LLC  Campina </a:t>
            </a:r>
            <a:r>
              <a:rPr lang="de-DE" sz="18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Russia</a:t>
            </a:r>
            <a:endParaRPr lang="de-DE" sz="1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3523" y="3737447"/>
            <a:ext cx="1374286" cy="676571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6418" y="5196582"/>
            <a:ext cx="869722" cy="459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40406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0DD2B5-636B-4140-8F4F-AD879023FE6D}" type="slidenum">
              <a:rPr lang="de-DE" smtClean="0"/>
              <a:pPr/>
              <a:t>7</a:t>
            </a:fld>
            <a:endParaRPr lang="de-DE" dirty="0"/>
          </a:p>
        </p:txBody>
      </p:sp>
      <p:sp>
        <p:nvSpPr>
          <p:cNvPr id="5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Ehrmann Unternehmenspräsentation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195075" y="103188"/>
            <a:ext cx="4214284" cy="315556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  <a:latin typeface="Arial" panose="020B0604020202020204" pitchFamily="34" charset="0"/>
              </a:rPr>
              <a:t>III. Übersicht Unternehmensgruppe</a:t>
            </a:r>
          </a:p>
        </p:txBody>
      </p:sp>
      <p:sp>
        <p:nvSpPr>
          <p:cNvPr id="7" name="Titel 5"/>
          <p:cNvSpPr txBox="1">
            <a:spLocks/>
          </p:cNvSpPr>
          <p:nvPr/>
        </p:nvSpPr>
        <p:spPr>
          <a:xfrm>
            <a:off x="293616" y="735932"/>
            <a:ext cx="8247126" cy="6480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51435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75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de-DE" sz="4000" dirty="0"/>
              <a:t>Ehrmann SE/GmbH </a:t>
            </a:r>
            <a:r>
              <a:rPr lang="de-DE" sz="4000" dirty="0" err="1"/>
              <a:t>Oberschönegg</a:t>
            </a:r>
            <a:endParaRPr lang="de-DE" sz="4000" dirty="0"/>
          </a:p>
        </p:txBody>
      </p:sp>
      <p:sp>
        <p:nvSpPr>
          <p:cNvPr id="8" name="Inhaltsplatzhalter 6"/>
          <p:cNvSpPr txBox="1">
            <a:spLocks/>
          </p:cNvSpPr>
          <p:nvPr/>
        </p:nvSpPr>
        <p:spPr>
          <a:xfrm>
            <a:off x="199148" y="1608394"/>
            <a:ext cx="5909044" cy="4182806"/>
          </a:xfrm>
          <a:prstGeom prst="rect">
            <a:avLst/>
          </a:prstGeom>
        </p:spPr>
        <p:txBody>
          <a:bodyPr anchor="t">
            <a:normAutofit/>
          </a:bodyPr>
          <a:lstStyle>
            <a:lvl1pPr marL="128588" indent="-128588" algn="l" defTabSz="514350" rtl="0" eaLnBrk="1" latinLnBrk="0" hangingPunct="1">
              <a:lnSpc>
                <a:spcPct val="90000"/>
              </a:lnSpc>
              <a:spcBef>
                <a:spcPts val="563"/>
              </a:spcBef>
              <a:buFont typeface="Arial" panose="020B0604020202020204" pitchFamily="34" charset="0"/>
              <a:buChar char="•"/>
              <a:defRPr sz="1575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857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350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6429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125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9001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1572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141446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67163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928813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185988" indent="-128588" algn="l" defTabSz="514350" rtl="0" eaLnBrk="1" latinLnBrk="0" hangingPunct="1">
              <a:lnSpc>
                <a:spcPct val="90000"/>
              </a:lnSpc>
              <a:spcBef>
                <a:spcPts val="281"/>
              </a:spcBef>
              <a:buFont typeface="Arial" panose="020B0604020202020204" pitchFamily="34" charset="0"/>
              <a:buChar char="•"/>
              <a:defRPr sz="101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de-DE" sz="2000" b="1" dirty="0"/>
              <a:t>Hauptsitz</a:t>
            </a:r>
            <a:r>
              <a:rPr lang="de-DE" sz="2000" dirty="0"/>
              <a:t> der Familienmolkerei Ehrmann seit 1929</a:t>
            </a:r>
          </a:p>
          <a:p>
            <a:pPr>
              <a:lnSpc>
                <a:spcPct val="120000"/>
              </a:lnSpc>
            </a:pPr>
            <a:r>
              <a:rPr lang="de-DE" sz="2000" b="1" dirty="0"/>
              <a:t>Produktion und Vertrieb </a:t>
            </a:r>
            <a:r>
              <a:rPr lang="de-DE" sz="2000" dirty="0"/>
              <a:t>von </a:t>
            </a:r>
            <a:r>
              <a:rPr lang="de-DE" sz="2000" b="1" dirty="0"/>
              <a:t>Joghurt, Quark </a:t>
            </a:r>
            <a:r>
              <a:rPr lang="de-DE" sz="2000" dirty="0"/>
              <a:t>und</a:t>
            </a:r>
            <a:r>
              <a:rPr lang="de-DE" sz="2000" b="1" dirty="0"/>
              <a:t> Dessertspezialitäten, Glasabfüllung, </a:t>
            </a:r>
            <a:r>
              <a:rPr lang="de-DE" sz="2000" b="1" dirty="0" err="1"/>
              <a:t>Sterilabfüllung</a:t>
            </a:r>
            <a:endParaRPr lang="de-DE" sz="2000" b="1" dirty="0"/>
          </a:p>
          <a:p>
            <a:r>
              <a:rPr lang="de-DE" sz="2000" dirty="0"/>
              <a:t>Mitarbeiter am Standort: 800</a:t>
            </a:r>
          </a:p>
          <a:p>
            <a:r>
              <a:rPr lang="de-DE" sz="2000" dirty="0"/>
              <a:t>Verarbeitete Milch pro Jahr: 170 Mio. kg</a:t>
            </a:r>
          </a:p>
        </p:txBody>
      </p:sp>
      <p:pic>
        <p:nvPicPr>
          <p:cNvPr id="9" name="Picture 3" descr="S:\VTMKT_Allg\_Bilddaten Ehrmann alt\Ehrmann AG_allg\Imagebilder\Oberschönegg\OeggAußenaufnahmen_2012\aus676.tif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532784" y="1617103"/>
            <a:ext cx="5068883" cy="3518917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softEdge rad="127000"/>
          </a:effectLst>
          <a:scene3d>
            <a:camera prst="perspectiveFron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Grafik 12"/>
          <p:cNvPicPr>
            <a:picLocks noChangeAspect="1"/>
          </p:cNvPicPr>
          <p:nvPr/>
        </p:nvPicPr>
        <p:blipFill rotWithShape="1">
          <a:blip r:embed="rId3"/>
          <a:srcRect l="5779" t="217"/>
          <a:stretch/>
        </p:blipFill>
        <p:spPr>
          <a:xfrm>
            <a:off x="1962422" y="5101400"/>
            <a:ext cx="764621" cy="1164028"/>
          </a:xfrm>
          <a:prstGeom prst="rect">
            <a:avLst/>
          </a:prstGeom>
        </p:spPr>
      </p:pic>
      <p:pic>
        <p:nvPicPr>
          <p:cNvPr id="14" name="Grafik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6048" y="5221139"/>
            <a:ext cx="910393" cy="1048099"/>
          </a:xfrm>
          <a:prstGeom prst="rect">
            <a:avLst/>
          </a:prstGeom>
        </p:spPr>
      </p:pic>
      <p:pic>
        <p:nvPicPr>
          <p:cNvPr id="17" name="Grafik 1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0515" y="5252706"/>
            <a:ext cx="950444" cy="1009633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7801" y="5232942"/>
            <a:ext cx="965278" cy="1024492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306" y="4498948"/>
            <a:ext cx="1108248" cy="1766480"/>
          </a:xfrm>
          <a:prstGeom prst="rect">
            <a:avLst/>
          </a:prstGeom>
        </p:spPr>
      </p:pic>
      <p:pic>
        <p:nvPicPr>
          <p:cNvPr id="10" name="Grafik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9921" y="5396818"/>
            <a:ext cx="1120533" cy="868610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794" y="5091157"/>
            <a:ext cx="698440" cy="1171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43969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0DD2B5-636B-4140-8F4F-AD879023FE6D}" type="slidenum">
              <a:rPr lang="de-DE" smtClean="0"/>
              <a:pPr/>
              <a:t>8</a:t>
            </a:fld>
            <a:endParaRPr lang="de-DE" dirty="0"/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Ehrmann Unternehmenspräsentation</a:t>
            </a:r>
          </a:p>
        </p:txBody>
      </p:sp>
      <p:pic>
        <p:nvPicPr>
          <p:cNvPr id="5" name="Picture 3" descr="S:\VTMKT_Allg\_Bilddaten Ehrmann alt\Ehrmann AG_allg\Imagebilder\Oberschönegg\OeggAußenaufnahmen_2012\aus676.tif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1" t="3841" r="44911" b="-426"/>
          <a:stretch/>
        </p:blipFill>
        <p:spPr bwMode="auto">
          <a:xfrm>
            <a:off x="246489" y="589359"/>
            <a:ext cx="3908794" cy="5888829"/>
          </a:xfrm>
          <a:prstGeom prst="parallelogram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/>
          <p:cNvSpPr txBox="1"/>
          <p:nvPr/>
        </p:nvSpPr>
        <p:spPr>
          <a:xfrm>
            <a:off x="1780919" y="1135734"/>
            <a:ext cx="4056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Flora Std" panose="00000600000000000000" pitchFamily="50" charset="0"/>
                <a:ea typeface="+mn-ea"/>
                <a:cs typeface="+mn-cs"/>
              </a:rPr>
              <a:t>Ehrmann als Arbeitgeber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3979380" y="2644362"/>
            <a:ext cx="46412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Flora Std" panose="00000600000000000000" pitchFamily="50" charset="0"/>
                <a:ea typeface="+mn-ea"/>
                <a:cs typeface="+mn-cs"/>
              </a:rPr>
              <a:t>Werte mit Mehrwert 	 	</a:t>
            </a:r>
          </a:p>
        </p:txBody>
      </p:sp>
      <p:sp>
        <p:nvSpPr>
          <p:cNvPr id="8" name="Textfeld 7"/>
          <p:cNvSpPr txBox="1"/>
          <p:nvPr/>
        </p:nvSpPr>
        <p:spPr>
          <a:xfrm>
            <a:off x="3979380" y="3106027"/>
            <a:ext cx="5931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Flora Std" panose="00000600000000000000" pitchFamily="50" charset="0"/>
                <a:ea typeface="+mn-ea"/>
                <a:cs typeface="+mn-cs"/>
              </a:rPr>
              <a:t>Wir sind Unternehmer im Unternehmen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3979380" y="3742768"/>
            <a:ext cx="5931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Flora Std" panose="00000600000000000000" pitchFamily="50" charset="0"/>
                <a:ea typeface="+mn-ea"/>
                <a:cs typeface="+mn-cs"/>
              </a:rPr>
              <a:t>Wir gehen offen und respektvoll miteinander um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3979380" y="4693611"/>
            <a:ext cx="59312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2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Flora Std" panose="00000600000000000000" pitchFamily="50" charset="0"/>
                <a:ea typeface="+mn-ea"/>
                <a:cs typeface="+mn-cs"/>
              </a:rPr>
              <a:t>Wir entwickeln uns ständig weiter</a:t>
            </a:r>
          </a:p>
        </p:txBody>
      </p:sp>
    </p:spTree>
    <p:extLst>
      <p:ext uri="{BB962C8B-B14F-4D97-AF65-F5344CB8AC3E}">
        <p14:creationId xmlns:p14="http://schemas.microsoft.com/office/powerpoint/2010/main" val="3505024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liennummernplatzhalt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A0DD2B5-636B-4140-8F4F-AD879023FE6D}" type="slidenum">
              <a:rPr lang="de-DE" smtClean="0"/>
              <a:pPr/>
              <a:t>9</a:t>
            </a:fld>
            <a:endParaRPr lang="de-DE" dirty="0"/>
          </a:p>
        </p:txBody>
      </p:sp>
      <p:sp>
        <p:nvSpPr>
          <p:cNvPr id="11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195073" y="6433072"/>
            <a:ext cx="5120640" cy="365125"/>
          </a:xfrm>
        </p:spPr>
        <p:txBody>
          <a:bodyPr/>
          <a:lstStyle/>
          <a:p>
            <a:r>
              <a:rPr lang="de-DE" dirty="0">
                <a:solidFill>
                  <a:schemeClr val="bg2">
                    <a:lumMod val="25000"/>
                  </a:schemeClr>
                </a:solidFill>
              </a:rPr>
              <a:t>Ehrmann Unternehmenspräsentation</a:t>
            </a:r>
          </a:p>
        </p:txBody>
      </p:sp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5B353C46-473B-4620-9224-AFEB7E44854F}"/>
              </a:ext>
            </a:extLst>
          </p:cNvPr>
          <p:cNvGrpSpPr/>
          <p:nvPr/>
        </p:nvGrpSpPr>
        <p:grpSpPr>
          <a:xfrm>
            <a:off x="2302217" y="1501985"/>
            <a:ext cx="8324015" cy="4338168"/>
            <a:chOff x="2302217" y="1501985"/>
            <a:chExt cx="8324015" cy="4338168"/>
          </a:xfrm>
        </p:grpSpPr>
        <p:sp>
          <p:nvSpPr>
            <p:cNvPr id="13" name="Rechteck 12">
              <a:extLst>
                <a:ext uri="{FF2B5EF4-FFF2-40B4-BE49-F238E27FC236}">
                  <a16:creationId xmlns:a16="http://schemas.microsoft.com/office/drawing/2014/main" id="{AA6C343A-086D-428E-9D0D-B2F29BFA4887}"/>
                </a:ext>
              </a:extLst>
            </p:cNvPr>
            <p:cNvSpPr/>
            <p:nvPr/>
          </p:nvSpPr>
          <p:spPr>
            <a:xfrm>
              <a:off x="2302217" y="1501985"/>
              <a:ext cx="6829043" cy="4219739"/>
            </a:xfrm>
            <a:prstGeom prst="rect">
              <a:avLst/>
            </a:prstGeom>
            <a:noFill/>
          </p:spPr>
        </p:sp>
        <p:sp>
          <p:nvSpPr>
            <p:cNvPr id="14" name="Freihandform: Form 12">
              <a:extLst>
                <a:ext uri="{FF2B5EF4-FFF2-40B4-BE49-F238E27FC236}">
                  <a16:creationId xmlns:a16="http://schemas.microsoft.com/office/drawing/2014/main" id="{35644E09-73D6-430A-A1D9-F93CE1A499EF}"/>
                </a:ext>
              </a:extLst>
            </p:cNvPr>
            <p:cNvSpPr/>
            <p:nvPr/>
          </p:nvSpPr>
          <p:spPr>
            <a:xfrm rot="2808210">
              <a:off x="4566412" y="4453292"/>
              <a:ext cx="472997" cy="5396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6982"/>
                  </a:moveTo>
                  <a:lnTo>
                    <a:pt x="472997" y="2698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ihandform: Form 13">
              <a:extLst>
                <a:ext uri="{FF2B5EF4-FFF2-40B4-BE49-F238E27FC236}">
                  <a16:creationId xmlns:a16="http://schemas.microsoft.com/office/drawing/2014/main" id="{8BDD4D3D-3752-4B7F-9801-E33C44E404D6}"/>
                </a:ext>
              </a:extLst>
            </p:cNvPr>
            <p:cNvSpPr/>
            <p:nvPr/>
          </p:nvSpPr>
          <p:spPr>
            <a:xfrm>
              <a:off x="4684776" y="3564299"/>
              <a:ext cx="824236" cy="5396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6982"/>
                  </a:moveTo>
                  <a:lnTo>
                    <a:pt x="824236" y="2698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Freihandform: Form 14">
              <a:extLst>
                <a:ext uri="{FF2B5EF4-FFF2-40B4-BE49-F238E27FC236}">
                  <a16:creationId xmlns:a16="http://schemas.microsoft.com/office/drawing/2014/main" id="{034081EB-99FF-436D-A6C9-ACACD5037458}"/>
                </a:ext>
              </a:extLst>
            </p:cNvPr>
            <p:cNvSpPr/>
            <p:nvPr/>
          </p:nvSpPr>
          <p:spPr>
            <a:xfrm rot="19105002">
              <a:off x="4590002" y="2678856"/>
              <a:ext cx="752153" cy="53964"/>
            </a:xfrm>
            <a:custGeom>
              <a:avLst/>
              <a:gdLst/>
              <a:ahLst/>
              <a:cxnLst/>
              <a:rect l="0" t="0" r="0" b="0"/>
              <a:pathLst>
                <a:path>
                  <a:moveTo>
                    <a:pt x="0" y="26982"/>
                  </a:moveTo>
                  <a:lnTo>
                    <a:pt x="752153" y="26982"/>
                  </a:lnTo>
                </a:path>
              </a:pathLst>
            </a:custGeom>
            <a:noFill/>
          </p:spPr>
          <p:style>
            <a:lnRef idx="2">
              <a:schemeClr val="accent1">
                <a:shade val="6000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7" name="Ellipse 16">
              <a:extLst>
                <a:ext uri="{FF2B5EF4-FFF2-40B4-BE49-F238E27FC236}">
                  <a16:creationId xmlns:a16="http://schemas.microsoft.com/office/drawing/2014/main" id="{4C9A8FF3-BF99-4E49-9A4D-E0BEEB813623}"/>
                </a:ext>
              </a:extLst>
            </p:cNvPr>
            <p:cNvSpPr/>
            <p:nvPr/>
          </p:nvSpPr>
          <p:spPr>
            <a:xfrm>
              <a:off x="2944504" y="2567592"/>
              <a:ext cx="2047379" cy="2047379"/>
            </a:xfrm>
            <a:prstGeom prst="ellipse">
              <a:avLst/>
            </a:pr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8" name="Freihandform: Form 16">
              <a:extLst>
                <a:ext uri="{FF2B5EF4-FFF2-40B4-BE49-F238E27FC236}">
                  <a16:creationId xmlns:a16="http://schemas.microsoft.com/office/drawing/2014/main" id="{BF91A969-3CB7-4A58-A628-48E026BDA1AC}"/>
                </a:ext>
              </a:extLst>
            </p:cNvPr>
            <p:cNvSpPr/>
            <p:nvPr/>
          </p:nvSpPr>
          <p:spPr>
            <a:xfrm>
              <a:off x="5102962" y="1502813"/>
              <a:ext cx="1146138" cy="1146138"/>
            </a:xfrm>
            <a:custGeom>
              <a:avLst/>
              <a:gdLst>
                <a:gd name="connsiteX0" fmla="*/ 0 w 1146138"/>
                <a:gd name="connsiteY0" fmla="*/ 573069 h 1146138"/>
                <a:gd name="connsiteX1" fmla="*/ 573069 w 1146138"/>
                <a:gd name="connsiteY1" fmla="*/ 0 h 1146138"/>
                <a:gd name="connsiteX2" fmla="*/ 1146138 w 1146138"/>
                <a:gd name="connsiteY2" fmla="*/ 573069 h 1146138"/>
                <a:gd name="connsiteX3" fmla="*/ 573069 w 1146138"/>
                <a:gd name="connsiteY3" fmla="*/ 1146138 h 1146138"/>
                <a:gd name="connsiteX4" fmla="*/ 0 w 1146138"/>
                <a:gd name="connsiteY4" fmla="*/ 573069 h 114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6138" h="1146138">
                  <a:moveTo>
                    <a:pt x="0" y="573069"/>
                  </a:moveTo>
                  <a:cubicBezTo>
                    <a:pt x="0" y="256572"/>
                    <a:pt x="256572" y="0"/>
                    <a:pt x="573069" y="0"/>
                  </a:cubicBezTo>
                  <a:cubicBezTo>
                    <a:pt x="889566" y="0"/>
                    <a:pt x="1146138" y="256572"/>
                    <a:pt x="1146138" y="573069"/>
                  </a:cubicBezTo>
                  <a:cubicBezTo>
                    <a:pt x="1146138" y="889566"/>
                    <a:pt x="889566" y="1146138"/>
                    <a:pt x="573069" y="1146138"/>
                  </a:cubicBezTo>
                  <a:cubicBezTo>
                    <a:pt x="256572" y="1146138"/>
                    <a:pt x="0" y="889566"/>
                    <a:pt x="0" y="57306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3563" tIns="173563" rIns="173563" bIns="173563" numCol="1" spcCol="1270" anchor="ctr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Schüler</a:t>
              </a:r>
            </a:p>
          </p:txBody>
        </p:sp>
        <p:sp>
          <p:nvSpPr>
            <p:cNvPr id="19" name="Freihandform: Form 17">
              <a:extLst>
                <a:ext uri="{FF2B5EF4-FFF2-40B4-BE49-F238E27FC236}">
                  <a16:creationId xmlns:a16="http://schemas.microsoft.com/office/drawing/2014/main" id="{C7DEF207-BDE9-4BE2-8244-2559EA6FD4F8}"/>
                </a:ext>
              </a:extLst>
            </p:cNvPr>
            <p:cNvSpPr/>
            <p:nvPr/>
          </p:nvSpPr>
          <p:spPr>
            <a:xfrm>
              <a:off x="6363715" y="1502813"/>
              <a:ext cx="2837192" cy="1146138"/>
            </a:xfrm>
            <a:custGeom>
              <a:avLst/>
              <a:gdLst>
                <a:gd name="connsiteX0" fmla="*/ 0 w 1719207"/>
                <a:gd name="connsiteY0" fmla="*/ 0 h 1146138"/>
                <a:gd name="connsiteX1" fmla="*/ 1719207 w 1719207"/>
                <a:gd name="connsiteY1" fmla="*/ 0 h 1146138"/>
                <a:gd name="connsiteX2" fmla="*/ 1719207 w 1719207"/>
                <a:gd name="connsiteY2" fmla="*/ 1146138 h 1146138"/>
                <a:gd name="connsiteX3" fmla="*/ 0 w 1719207"/>
                <a:gd name="connsiteY3" fmla="*/ 1146138 h 1146138"/>
                <a:gd name="connsiteX4" fmla="*/ 0 w 1719207"/>
                <a:gd name="connsiteY4" fmla="*/ 0 h 114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207" h="1146138">
                  <a:moveTo>
                    <a:pt x="0" y="0"/>
                  </a:moveTo>
                  <a:lnTo>
                    <a:pt x="1719207" y="0"/>
                  </a:lnTo>
                  <a:lnTo>
                    <a:pt x="1719207" y="1146138"/>
                  </a:lnTo>
                  <a:lnTo>
                    <a:pt x="0" y="1146138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14300" marR="0" lvl="1" indent="-11430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Praktikum</a:t>
              </a:r>
            </a:p>
            <a:p>
              <a:pPr marL="114300" marR="0" lvl="1" indent="-11430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Ausbildung</a:t>
              </a:r>
            </a:p>
            <a:p>
              <a:pPr marL="114300" marR="0" lvl="1" indent="-11430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Duales </a:t>
              </a:r>
              <a:r>
                <a:rPr kumimoji="0" lang="de-DE" sz="13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Studium</a:t>
              </a:r>
            </a:p>
            <a:p>
              <a:pPr marL="114300" marR="0" lvl="1" indent="-11430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lang="de-DE" sz="1300" b="1" dirty="0" smtClean="0">
                  <a:solidFill>
                    <a:srgbClr val="FF0000"/>
                  </a:solidFill>
                  <a:latin typeface="Arial"/>
                </a:rPr>
                <a:t>Studium mit vertiefter Praxis</a:t>
              </a:r>
              <a:endParaRPr kumimoji="0" lang="de-DE" sz="13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20" name="Freihandform: Form 18">
              <a:extLst>
                <a:ext uri="{FF2B5EF4-FFF2-40B4-BE49-F238E27FC236}">
                  <a16:creationId xmlns:a16="http://schemas.microsoft.com/office/drawing/2014/main" id="{0EEB577A-CB2B-4BA3-ADC1-91521D539291}"/>
                </a:ext>
              </a:extLst>
            </p:cNvPr>
            <p:cNvSpPr/>
            <p:nvPr/>
          </p:nvSpPr>
          <p:spPr>
            <a:xfrm>
              <a:off x="5509013" y="3018213"/>
              <a:ext cx="1146138" cy="1146138"/>
            </a:xfrm>
            <a:custGeom>
              <a:avLst/>
              <a:gdLst>
                <a:gd name="connsiteX0" fmla="*/ 0 w 1146138"/>
                <a:gd name="connsiteY0" fmla="*/ 573069 h 1146138"/>
                <a:gd name="connsiteX1" fmla="*/ 573069 w 1146138"/>
                <a:gd name="connsiteY1" fmla="*/ 0 h 1146138"/>
                <a:gd name="connsiteX2" fmla="*/ 1146138 w 1146138"/>
                <a:gd name="connsiteY2" fmla="*/ 573069 h 1146138"/>
                <a:gd name="connsiteX3" fmla="*/ 573069 w 1146138"/>
                <a:gd name="connsiteY3" fmla="*/ 1146138 h 1146138"/>
                <a:gd name="connsiteX4" fmla="*/ 0 w 1146138"/>
                <a:gd name="connsiteY4" fmla="*/ 573069 h 114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46138" h="1146138">
                  <a:moveTo>
                    <a:pt x="0" y="573069"/>
                  </a:moveTo>
                  <a:cubicBezTo>
                    <a:pt x="0" y="256572"/>
                    <a:pt x="256572" y="0"/>
                    <a:pt x="573069" y="0"/>
                  </a:cubicBezTo>
                  <a:cubicBezTo>
                    <a:pt x="889566" y="0"/>
                    <a:pt x="1146138" y="256572"/>
                    <a:pt x="1146138" y="573069"/>
                  </a:cubicBezTo>
                  <a:cubicBezTo>
                    <a:pt x="1146138" y="889566"/>
                    <a:pt x="889566" y="1146138"/>
                    <a:pt x="573069" y="1146138"/>
                  </a:cubicBezTo>
                  <a:cubicBezTo>
                    <a:pt x="256572" y="1146138"/>
                    <a:pt x="0" y="889566"/>
                    <a:pt x="0" y="573069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73563" tIns="173563" rIns="173563" bIns="173563" numCol="1" spcCol="1270" anchor="ctr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Studierende</a:t>
              </a:r>
            </a:p>
          </p:txBody>
        </p:sp>
        <p:sp>
          <p:nvSpPr>
            <p:cNvPr id="21" name="Freihandform: Form 19">
              <a:extLst>
                <a:ext uri="{FF2B5EF4-FFF2-40B4-BE49-F238E27FC236}">
                  <a16:creationId xmlns:a16="http://schemas.microsoft.com/office/drawing/2014/main" id="{45981E93-3BDE-4405-B789-65E1C2468F3A}"/>
                </a:ext>
              </a:extLst>
            </p:cNvPr>
            <p:cNvSpPr/>
            <p:nvPr/>
          </p:nvSpPr>
          <p:spPr>
            <a:xfrm>
              <a:off x="6769765" y="3018213"/>
              <a:ext cx="3120018" cy="1146138"/>
            </a:xfrm>
            <a:custGeom>
              <a:avLst/>
              <a:gdLst>
                <a:gd name="connsiteX0" fmla="*/ 0 w 1719207"/>
                <a:gd name="connsiteY0" fmla="*/ 0 h 1146138"/>
                <a:gd name="connsiteX1" fmla="*/ 1719207 w 1719207"/>
                <a:gd name="connsiteY1" fmla="*/ 0 h 1146138"/>
                <a:gd name="connsiteX2" fmla="*/ 1719207 w 1719207"/>
                <a:gd name="connsiteY2" fmla="*/ 1146138 h 1146138"/>
                <a:gd name="connsiteX3" fmla="*/ 0 w 1719207"/>
                <a:gd name="connsiteY3" fmla="*/ 1146138 h 1146138"/>
                <a:gd name="connsiteX4" fmla="*/ 0 w 1719207"/>
                <a:gd name="connsiteY4" fmla="*/ 0 h 1146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9207" h="1146138">
                  <a:moveTo>
                    <a:pt x="0" y="0"/>
                  </a:moveTo>
                  <a:lnTo>
                    <a:pt x="1719207" y="0"/>
                  </a:lnTo>
                  <a:lnTo>
                    <a:pt x="1719207" y="1146138"/>
                  </a:lnTo>
                  <a:lnTo>
                    <a:pt x="0" y="1146138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14300" marR="0" lvl="1" indent="-11430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Praktikum</a:t>
              </a:r>
            </a:p>
            <a:p>
              <a:pPr marL="114300" marR="0" lvl="1" indent="-11430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Abschlussarbeit</a:t>
              </a:r>
            </a:p>
            <a:p>
              <a:pPr marL="114300" marR="0" lvl="1" indent="-11430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Werkstudent</a:t>
              </a:r>
            </a:p>
            <a:p>
              <a:pPr marL="114300" marR="0" lvl="1" indent="-11430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Direkteinstieg als Young Professional</a:t>
              </a:r>
            </a:p>
          </p:txBody>
        </p:sp>
        <p:sp>
          <p:nvSpPr>
            <p:cNvPr id="22" name="Freihandform: Form 20">
              <a:extLst>
                <a:ext uri="{FF2B5EF4-FFF2-40B4-BE49-F238E27FC236}">
                  <a16:creationId xmlns:a16="http://schemas.microsoft.com/office/drawing/2014/main" id="{74D4A694-8700-4B09-9B78-CCC1356691BD}"/>
                </a:ext>
              </a:extLst>
            </p:cNvPr>
            <p:cNvSpPr/>
            <p:nvPr/>
          </p:nvSpPr>
          <p:spPr>
            <a:xfrm>
              <a:off x="4771012" y="4486239"/>
              <a:ext cx="1228427" cy="1228427"/>
            </a:xfrm>
            <a:custGeom>
              <a:avLst/>
              <a:gdLst>
                <a:gd name="connsiteX0" fmla="*/ 0 w 1228427"/>
                <a:gd name="connsiteY0" fmla="*/ 614214 h 1228427"/>
                <a:gd name="connsiteX1" fmla="*/ 614214 w 1228427"/>
                <a:gd name="connsiteY1" fmla="*/ 0 h 1228427"/>
                <a:gd name="connsiteX2" fmla="*/ 1228428 w 1228427"/>
                <a:gd name="connsiteY2" fmla="*/ 614214 h 1228427"/>
                <a:gd name="connsiteX3" fmla="*/ 614214 w 1228427"/>
                <a:gd name="connsiteY3" fmla="*/ 1228428 h 1228427"/>
                <a:gd name="connsiteX4" fmla="*/ 0 w 1228427"/>
                <a:gd name="connsiteY4" fmla="*/ 614214 h 122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8427" h="1228427">
                  <a:moveTo>
                    <a:pt x="0" y="614214"/>
                  </a:moveTo>
                  <a:cubicBezTo>
                    <a:pt x="0" y="274993"/>
                    <a:pt x="274993" y="0"/>
                    <a:pt x="614214" y="0"/>
                  </a:cubicBezTo>
                  <a:cubicBezTo>
                    <a:pt x="953435" y="0"/>
                    <a:pt x="1228428" y="274993"/>
                    <a:pt x="1228428" y="614214"/>
                  </a:cubicBezTo>
                  <a:cubicBezTo>
                    <a:pt x="1228428" y="953435"/>
                    <a:pt x="953435" y="1228428"/>
                    <a:pt x="614214" y="1228428"/>
                  </a:cubicBezTo>
                  <a:cubicBezTo>
                    <a:pt x="274993" y="1228428"/>
                    <a:pt x="0" y="953435"/>
                    <a:pt x="0" y="614214"/>
                  </a:cubicBez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185614" tIns="185614" rIns="185614" bIns="185614" numCol="1" spcCol="1270" anchor="ctr" anchorCtr="0">
              <a:noAutofit/>
            </a:bodyPr>
            <a:lstStyle/>
            <a:p>
              <a:pPr marL="0" marR="0" lvl="0" indent="0" algn="ctr" defTabSz="4000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de-DE" sz="9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Berufserfahrene</a:t>
              </a:r>
            </a:p>
          </p:txBody>
        </p:sp>
        <p:sp>
          <p:nvSpPr>
            <p:cNvPr id="23" name="Freihandform: Form 21">
              <a:extLst>
                <a:ext uri="{FF2B5EF4-FFF2-40B4-BE49-F238E27FC236}">
                  <a16:creationId xmlns:a16="http://schemas.microsoft.com/office/drawing/2014/main" id="{F50FE1FB-02E5-4B03-80FC-EF15EDB96FEA}"/>
                </a:ext>
              </a:extLst>
            </p:cNvPr>
            <p:cNvSpPr/>
            <p:nvPr/>
          </p:nvSpPr>
          <p:spPr>
            <a:xfrm>
              <a:off x="6149095" y="4611726"/>
              <a:ext cx="4477137" cy="1228427"/>
            </a:xfrm>
            <a:custGeom>
              <a:avLst/>
              <a:gdLst>
                <a:gd name="connsiteX0" fmla="*/ 0 w 1842641"/>
                <a:gd name="connsiteY0" fmla="*/ 0 h 1228427"/>
                <a:gd name="connsiteX1" fmla="*/ 1842641 w 1842641"/>
                <a:gd name="connsiteY1" fmla="*/ 0 h 1228427"/>
                <a:gd name="connsiteX2" fmla="*/ 1842641 w 1842641"/>
                <a:gd name="connsiteY2" fmla="*/ 1228427 h 1228427"/>
                <a:gd name="connsiteX3" fmla="*/ 0 w 1842641"/>
                <a:gd name="connsiteY3" fmla="*/ 1228427 h 1228427"/>
                <a:gd name="connsiteX4" fmla="*/ 0 w 1842641"/>
                <a:gd name="connsiteY4" fmla="*/ 0 h 12284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42641" h="1228427">
                  <a:moveTo>
                    <a:pt x="0" y="0"/>
                  </a:moveTo>
                  <a:lnTo>
                    <a:pt x="1842641" y="0"/>
                  </a:lnTo>
                  <a:lnTo>
                    <a:pt x="1842641" y="1228427"/>
                  </a:lnTo>
                  <a:lnTo>
                    <a:pt x="0" y="1228427"/>
                  </a:lnTo>
                  <a:lnTo>
                    <a:pt x="0" y="0"/>
                  </a:lnTo>
                  <a:close/>
                </a:path>
              </a:pathLst>
            </a:custGeom>
            <a:noFill/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0" tIns="0" rIns="0" bIns="0" numCol="1" spcCol="1270" anchor="ctr" anchorCtr="0">
              <a:noAutofit/>
            </a:bodyPr>
            <a:lstStyle/>
            <a:p>
              <a:pPr marL="114300" marR="0" lvl="1" indent="-11430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Fachkraft</a:t>
              </a:r>
            </a:p>
            <a:p>
              <a:pPr marL="114300" marR="0" lvl="1" indent="-114300" algn="l" defTabSz="57785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lrTx/>
                <a:buSzTx/>
                <a:buFontTx/>
                <a:buChar char="•"/>
                <a:tabLst/>
                <a:defRPr/>
              </a:pPr>
              <a:r>
                <a:rPr kumimoji="0" lang="de-DE" sz="13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Führungskraft</a:t>
              </a:r>
            </a:p>
          </p:txBody>
        </p:sp>
      </p:grpSp>
      <p:sp>
        <p:nvSpPr>
          <p:cNvPr id="24" name="Titel 5"/>
          <p:cNvSpPr txBox="1">
            <a:spLocks/>
          </p:cNvSpPr>
          <p:nvPr/>
        </p:nvSpPr>
        <p:spPr>
          <a:xfrm>
            <a:off x="341116" y="755426"/>
            <a:ext cx="8859791" cy="52287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rgbClr val="002060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ITC Flora Std" panose="00000600000000000000" pitchFamily="50" charset="0"/>
                <a:ea typeface="+mj-ea"/>
                <a:cs typeface="Arial" panose="020B0604020202020204" pitchFamily="34" charset="0"/>
              </a:rPr>
              <a:t>Wie kann ich bei Ehrmann einsteigen?</a:t>
            </a:r>
          </a:p>
        </p:txBody>
      </p:sp>
      <p:sp>
        <p:nvSpPr>
          <p:cNvPr id="25" name="Textplatzhalter 6"/>
          <p:cNvSpPr>
            <a:spLocks noGrp="1"/>
          </p:cNvSpPr>
          <p:nvPr>
            <p:ph type="body" sz="quarter" idx="10"/>
          </p:nvPr>
        </p:nvSpPr>
        <p:spPr>
          <a:xfrm>
            <a:off x="195075" y="103188"/>
            <a:ext cx="4214284" cy="315556"/>
          </a:xfrm>
        </p:spPr>
        <p:txBody>
          <a:bodyPr>
            <a:norm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2) Einsteigen bei Ehrmann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E0ECF2D4-D639-4BD0-99DA-346DB4C1D43E}"/>
              </a:ext>
            </a:extLst>
          </p:cNvPr>
          <p:cNvSpPr/>
          <p:nvPr/>
        </p:nvSpPr>
        <p:spPr>
          <a:xfrm>
            <a:off x="3086100" y="2722233"/>
            <a:ext cx="1764000" cy="1764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03379606-41FC-4F3A-B02E-6525CA5243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2642" y="3202994"/>
            <a:ext cx="1507874" cy="817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320302"/>
      </p:ext>
    </p:extLst>
  </p:cSld>
  <p:clrMapOvr>
    <a:masterClrMapping/>
  </p:clrMapOvr>
</p:sld>
</file>

<file path=ppt/theme/theme1.xml><?xml version="1.0" encoding="utf-8"?>
<a:theme xmlns:a="http://schemas.openxmlformats.org/drawingml/2006/main" name="Inhalt">
  <a:themeElements>
    <a:clrScheme name="Benutzerdefiniert 12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orgab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hrmann_16_9.pptx" id="{F280E2DE-6B3D-46B3-9277-A8676D93ED6F}" vid="{D08FDD41-4A73-4EA7-8A53-EDDAFECFD1D4}"/>
    </a:ext>
  </a:extLst>
</a:theme>
</file>

<file path=ppt/theme/theme2.xml><?xml version="1.0" encoding="utf-8"?>
<a:theme xmlns:a="http://schemas.openxmlformats.org/drawingml/2006/main" name="1_Inhalt">
  <a:themeElements>
    <a:clrScheme name="Benutzerdefiniert 12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orgab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hrmann_16_9.pptx" id="{F280E2DE-6B3D-46B3-9277-A8676D93ED6F}" vid="{D08FDD41-4A73-4EA7-8A53-EDDAFECFD1D4}"/>
    </a:ext>
  </a:extLst>
</a:theme>
</file>

<file path=ppt/theme/theme3.xml><?xml version="1.0" encoding="utf-8"?>
<a:theme xmlns:a="http://schemas.openxmlformats.org/drawingml/2006/main" name="2_Inhalt">
  <a:themeElements>
    <a:clrScheme name="Benutzerdefiniert 12">
      <a:dk1>
        <a:srgbClr val="00206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orgab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hrmann_16_9.pptx" id="{F280E2DE-6B3D-46B3-9277-A8676D93ED6F}" vid="{D08FDD41-4A73-4EA7-8A53-EDDAFECFD1D4}"/>
    </a:ext>
  </a:extLst>
</a:theme>
</file>

<file path=ppt/theme/theme4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Ehrmann_DE_16_9</Template>
  <TotalTime>0</TotalTime>
  <Words>707</Words>
  <Application>Microsoft Office PowerPoint</Application>
  <PresentationFormat>Breitbild</PresentationFormat>
  <Paragraphs>171</Paragraphs>
  <Slides>17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3</vt:i4>
      </vt:variant>
      <vt:variant>
        <vt:lpstr>Folientitel</vt:lpstr>
      </vt:variant>
      <vt:variant>
        <vt:i4>17</vt:i4>
      </vt:variant>
    </vt:vector>
  </HeadingPairs>
  <TitlesOfParts>
    <vt:vector size="26" baseType="lpstr">
      <vt:lpstr>Arial</vt:lpstr>
      <vt:lpstr>Arial Narrow</vt:lpstr>
      <vt:lpstr>Calibri</vt:lpstr>
      <vt:lpstr>ITC Flora Std</vt:lpstr>
      <vt:lpstr>Times New Roman</vt:lpstr>
      <vt:lpstr>Wingdings</vt:lpstr>
      <vt:lpstr>Inhalt</vt:lpstr>
      <vt:lpstr>1_Inhalt</vt:lpstr>
      <vt:lpstr>2_Inhalt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Praxisphase des Dualen Studiums bei Ehrmann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Interesse? Dann jetzt bewerben auf: karriere.ehrmann.de </vt:lpstr>
    </vt:vector>
  </TitlesOfParts>
  <Company>Ehrmann AG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Martha Bauer</dc:creator>
  <cp:lastModifiedBy>Markus Anders</cp:lastModifiedBy>
  <cp:revision>139</cp:revision>
  <cp:lastPrinted>2021-03-10T08:51:44Z</cp:lastPrinted>
  <dcterms:created xsi:type="dcterms:W3CDTF">2020-02-04T09:41:47Z</dcterms:created>
  <dcterms:modified xsi:type="dcterms:W3CDTF">2024-03-25T09:37:57Z</dcterms:modified>
</cp:coreProperties>
</file>