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42"/>
  </p:notesMasterIdLst>
  <p:sldIdLst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  <p:sldId id="359" r:id="rId35"/>
    <p:sldId id="360" r:id="rId36"/>
    <p:sldId id="361" r:id="rId37"/>
    <p:sldId id="362" r:id="rId38"/>
    <p:sldId id="363" r:id="rId39"/>
    <p:sldId id="364" r:id="rId40"/>
    <p:sldId id="25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0" clrIdx="0"/>
  <p:cmAuthor id="1" name="KIBROM" initials="U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56"/>
    <a:srgbClr val="92E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90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3-27T16:22:33.096" idx="11">
    <p:pos x="3350" y="3075"/>
    <p:text>AFTER WE ARE SEPARETED FROM POVERTY WE NEED TO GET MARRIED WITH ENTREPRENUER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3-27T18:06:55.749" idx="20">
    <p:pos x="2428" y="1418"/>
    <p:text>endahazen zelo zetemechewo sebay ab korkah wonber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3-27T16:31:32.093" idx="12">
    <p:pos x="1498" y="1781"/>
    <p:text>U HAVE TO WRITE UR GOAL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3-27T16:39:02.540" idx="13">
    <p:pos x="3022" y="2047"/>
    <p:text>RUNNERS WHO START WITH DECISION TO WIN AND IF I CAN I WILL SEE 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3-27T16:50:49.293" idx="14">
    <p:pos x="1994" y="1648"/>
    <p:text>HOW IS  ENJERA BAKED ?
IF ITS NOT HOT IT CANT BAKE 
WHY ARE WE HOT TO FOOTBALL
WE NEED TP BE HOT PASSION </p:text>
  </p:cm>
  <p:cm authorId="0" dt="2016-03-27T16:56:47.976" idx="15">
    <p:pos x="1781" y="3678"/>
    <p:text>TAY DO KOYNE EYE BALEY ZEYZAZMOYE BALEY...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3-27T17:03:42.717" idx="16">
    <p:pos x="2933" y="1861"/>
    <p:text>IF WE NEED TO EAT AN ORIENG CAN WE SWALLOW IT..
NO WE NEED TO PEAL IT AND DIVIDE IT
TO ACHIEVE A GOAL WE NEED TO PLAN SYSTEMATICALLY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3-27T17:12:53.233" idx="17">
    <p:pos x="744" y="780"/>
    <p:text>FOUR STAGES OF SALARY
1. ZEMENE FISIHA
2.ZEMENE AUDIT
3. ZEMENE FIDA
4.ZEMENE TESFA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3-27T17:23:31.100" idx="18">
    <p:pos x="2995" y="1604"/>
    <p:text>FOOT BALL, DRAMA, MOVIE IS DOMINATING AND TAKING YOUR YOUTH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3-27T17:45:47.628" idx="19">
    <p:pos x="3740" y="3004"/>
    <p:text>stand up from ur seat
if u need to stand up 
mebegesi capitalna tebegeso eyu
take a picture and show it needs small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08T13:11:37.129" idx="2">
    <p:pos x="4285" y="1336"/>
    <p:text>A bird sitting on a tree is never affraid of a branch breaking, b/c her trust is not on the branch but on its own wings.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5207D-BBAF-4CFE-80F6-AD2F152BAB87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05E4B-64D7-401D-9605-D36F62808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7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To be up to it one must have the listed qualities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5D3E411-81C5-45C3-9B47-AF739B30D10F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B546A58-091D-4D12-B215-6127335F24D6}" type="slidenum">
              <a:rPr lang="en-US" altLang="en-US" smtClean="0">
                <a:latin typeface="Verdana" pitchFamily="34" charset="0"/>
              </a:rPr>
              <a:pPr/>
              <a:t>11</a:t>
            </a:fld>
            <a:endParaRPr lang="en-US" altLang="en-US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13DD683-EA03-4B53-9A73-2225F868552D}" type="slidenum">
              <a:rPr lang="en-US" altLang="en-US" smtClean="0">
                <a:latin typeface="Verdana" pitchFamily="34" charset="0"/>
              </a:rPr>
              <a:pPr/>
              <a:t>12</a:t>
            </a:fld>
            <a:endParaRPr lang="en-US" altLang="en-US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DD0FD4F-B7D9-4B56-B44C-B6A9142BB7D1}" type="slidenum">
              <a:rPr lang="en-US" altLang="en-US" smtClean="0">
                <a:latin typeface="Verdana" pitchFamily="34" charset="0"/>
              </a:rPr>
              <a:pPr/>
              <a:t>19</a:t>
            </a:fld>
            <a:endParaRPr lang="en-US" altLang="en-US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Because we need to grow we must look up to Business planning to determine our growth and pathways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C53E5F9-363E-476A-B713-7B9C6728127D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35B226B-E799-45F4-87EB-C597449BB463}" type="slidenum">
              <a:rPr lang="en-US" altLang="en-US" smtClean="0">
                <a:latin typeface="Verdana" pitchFamily="34" charset="0"/>
              </a:rPr>
              <a:pPr/>
              <a:t>38</a:t>
            </a:fld>
            <a:endParaRPr lang="en-US" altLang="en-US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D6BC2-D730-46EF-86A7-2DE603EE42CE}" type="datetime1">
              <a:rPr lang="en-US" altLang="en-US"/>
              <a:pPr>
                <a:defRPr/>
              </a:pPr>
              <a:t>11/15/2024</a:t>
            </a:fld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Entrepreneurship Development Centre Ethiopia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6EABA-D948-4093-9DD9-300776985FE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901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26830-16A0-448C-8C8C-06E93C5EBF7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F907A-923E-4F89-A620-27D80717D8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9025029" y="0"/>
            <a:ext cx="3079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Inspire</a:t>
            </a:r>
            <a:r>
              <a:rPr lang="en-US" sz="18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b="0" i="0" kern="1200" dirty="0" smtClean="0">
                <a:solidFill>
                  <a:srgbClr val="92EF00"/>
                </a:solidFill>
                <a:effectLst/>
                <a:latin typeface="+mn-lt"/>
                <a:ea typeface="+mn-ea"/>
                <a:cs typeface="+mn-cs"/>
              </a:rPr>
              <a:t>Disrupt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</a:t>
            </a:r>
            <a:endParaRPr lang="en-US" sz="2000" b="1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029" y="6409348"/>
            <a:ext cx="3008343" cy="4486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43" y="6427169"/>
            <a:ext cx="3008343" cy="448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7621"/>
            <a:ext cx="3008343" cy="4486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86" y="6429940"/>
            <a:ext cx="3008343" cy="4486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2" y="157403"/>
            <a:ext cx="3810008" cy="874778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3771499" y="2682290"/>
            <a:ext cx="46490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7200" dirty="0" smtClean="0">
                <a:solidFill>
                  <a:prstClr val="white"/>
                </a:solidFill>
              </a:rPr>
              <a:t>THANK YOU</a:t>
            </a:r>
            <a:endParaRPr lang="en-US" sz="7200" dirty="0">
              <a:solidFill>
                <a:prstClr val="white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29860" y="3884005"/>
            <a:ext cx="1732280" cy="17322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26830-16A0-448C-8C8C-06E93C5EBF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F907A-923E-4F89-A620-27D80717D837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2" y="185738"/>
            <a:ext cx="3810008" cy="87477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 flipH="1">
            <a:off x="9256177" y="0"/>
            <a:ext cx="3079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756"/>
                </a:solidFill>
              </a:rPr>
              <a:t>Inspire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srgbClr val="92EF00"/>
                </a:solidFill>
              </a:rPr>
              <a:t>Disrupt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transform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029" y="6409348"/>
            <a:ext cx="3008343" cy="4486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43" y="6427169"/>
            <a:ext cx="3008343" cy="448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7621"/>
            <a:ext cx="3008343" cy="4486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86" y="6429940"/>
            <a:ext cx="3008343" cy="4486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407886" y="1845129"/>
            <a:ext cx="9550400" cy="201612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UY" sz="3200" b="1" dirty="0" smtClean="0">
                <a:latin typeface="Gill Sans Ultra Bold"/>
                <a:ea typeface="+mj-ea"/>
                <a:cs typeface="Gill Sans Ultra Bold"/>
              </a:rPr>
              <a:t>DEVELOPING ENTREPRENEURIAL SKILLS</a:t>
            </a:r>
            <a:endParaRPr lang="es-ES" sz="3200" b="1" dirty="0" smtClean="0">
              <a:latin typeface="Gill Sans Ultra Bold"/>
              <a:ea typeface="+mj-ea"/>
              <a:cs typeface="Gill Sans Ultra Bold"/>
            </a:endParaRPr>
          </a:p>
        </p:txBody>
      </p:sp>
      <p:sp>
        <p:nvSpPr>
          <p:cNvPr id="2051" name="Rectangle 122"/>
          <p:cNvSpPr>
            <a:spLocks noChangeArrowheads="1"/>
          </p:cNvSpPr>
          <p:nvPr/>
        </p:nvSpPr>
        <p:spPr bwMode="auto">
          <a:xfrm>
            <a:off x="5615517" y="5086350"/>
            <a:ext cx="422486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en-US" altLang="en-US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8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657" y="1349829"/>
            <a:ext cx="10972800" cy="98107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FF"/>
                </a:solidFill>
                <a:latin typeface="Verdana"/>
                <a:ea typeface="+mj-ea"/>
                <a:cs typeface="Verdana"/>
              </a:rPr>
              <a:t>WHO IS SELF-EMPLOYED</a:t>
            </a:r>
            <a:endParaRPr lang="en-US" b="1" dirty="0">
              <a:solidFill>
                <a:srgbClr val="0000FF"/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85" y="2722789"/>
            <a:ext cx="10972800" cy="3503839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endParaRPr lang="en-US" sz="1400" b="1" dirty="0" smtClean="0">
              <a:solidFill>
                <a:srgbClr val="800000"/>
              </a:solidFill>
              <a:latin typeface="Verdana"/>
              <a:ea typeface="+mn-ea"/>
              <a:cs typeface="Verdana"/>
            </a:endParaRPr>
          </a:p>
          <a:p>
            <a:pPr>
              <a:defRPr/>
            </a:pPr>
            <a:r>
              <a:rPr lang="en-US" sz="3000" b="1" dirty="0" smtClean="0">
                <a:solidFill>
                  <a:srgbClr val="800000"/>
                </a:solidFill>
                <a:latin typeface="Verdana"/>
                <a:ea typeface="+mn-ea"/>
                <a:cs typeface="Verdana"/>
              </a:rPr>
              <a:t>A situation in which an individual works for himself or herself instead of working for an employer that pays a salary or a wage.</a:t>
            </a:r>
          </a:p>
          <a:p>
            <a:pPr>
              <a:defRPr/>
            </a:pPr>
            <a:endParaRPr lang="en-US" sz="3000" b="1" dirty="0" smtClean="0">
              <a:solidFill>
                <a:srgbClr val="800000"/>
              </a:solidFill>
              <a:latin typeface="Verdana"/>
              <a:ea typeface="+mn-ea"/>
              <a:cs typeface="Verdana"/>
            </a:endParaRPr>
          </a:p>
          <a:p>
            <a:pPr>
              <a:defRPr/>
            </a:pPr>
            <a:r>
              <a:rPr lang="en-US" sz="3000" b="1" dirty="0" smtClean="0">
                <a:solidFill>
                  <a:srgbClr val="800000"/>
                </a:solidFill>
                <a:latin typeface="Verdana"/>
                <a:ea typeface="+mn-ea"/>
                <a:cs typeface="Verdana"/>
              </a:rPr>
              <a:t>A self-employed individual earns his/her income through conducting profitable operations from a trade or business that he/she operates directly.</a:t>
            </a:r>
            <a:endParaRPr lang="en-US" sz="3000" b="1" dirty="0">
              <a:solidFill>
                <a:srgbClr val="800000"/>
              </a:solidFill>
              <a:latin typeface="Verdana"/>
              <a:ea typeface="+mn-ea"/>
              <a:cs typeface="Verdana"/>
            </a:endParaRPr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74DCD5E-CC21-4E13-B8D8-79195F8A13D9}" type="datetime1">
              <a:rPr lang="en-US" altLang="en-US" smtClean="0"/>
              <a:pPr/>
              <a:t>11/15/2024</a:t>
            </a:fld>
            <a:endParaRPr lang="es-ES" altLang="en-US" smtClean="0"/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ES" altLang="en-US" smtClean="0"/>
              <a:t>Entrepreneurship Development Centre Ethiopia</a:t>
            </a: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CF93AD6-261C-428D-BC41-63001EF8811B}" type="slidenum">
              <a:rPr lang="es-ES" altLang="en-US" smtClean="0"/>
              <a:pPr/>
              <a:t>10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42460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029" y="1245054"/>
            <a:ext cx="10972800" cy="888546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MS PGothic" panose="020B0600070205080204" pitchFamily="34" charset="-128"/>
              </a:rPr>
              <a:t>Self </a:t>
            </a:r>
            <a: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MS PGothic" panose="020B0600070205080204" pitchFamily="34" charset="-128"/>
              </a:rPr>
              <a:t>Employment -Advantages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11582400" cy="411842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latin typeface="Verdana" charset="0"/>
                <a:ea typeface="+mn-ea"/>
              </a:rPr>
              <a:t>You are your own boss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latin typeface="Verdana" charset="0"/>
                <a:ea typeface="+mn-ea"/>
              </a:rPr>
              <a:t>Job security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latin typeface="Verdana" charset="0"/>
                <a:ea typeface="+mn-ea"/>
              </a:rPr>
              <a:t>Outlet for creativity 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latin typeface="Verdana" charset="0"/>
                <a:ea typeface="+mn-ea"/>
              </a:rPr>
              <a:t>Independence        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latin typeface="Verdana" charset="0"/>
                <a:ea typeface="+mn-ea"/>
              </a:rPr>
              <a:t>Flexibility in work 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rgbClr val="0000FF"/>
                </a:solidFill>
                <a:latin typeface="Verdana" charset="0"/>
                <a:ea typeface="+mn-ea"/>
              </a:rPr>
              <a:t>   schedule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latin typeface="Verdana" charset="0"/>
                <a:ea typeface="+mn-ea"/>
              </a:rPr>
              <a:t>Potentially unlimited income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latin typeface="Verdana" charset="0"/>
                <a:ea typeface="+mn-ea"/>
              </a:rPr>
              <a:t>Paid what you are worth</a:t>
            </a:r>
          </a:p>
          <a:p>
            <a:pPr>
              <a:defRPr/>
            </a:pPr>
            <a:endParaRPr lang="en-US" dirty="0">
              <a:latin typeface="Verdana" charset="0"/>
              <a:ea typeface="+mn-ea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2133600"/>
            <a:ext cx="5588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8A14371-1A77-43DC-B441-D3C5F4E9D4FE}" type="datetime1">
              <a:rPr lang="en-US" altLang="en-US" smtClean="0"/>
              <a:pPr/>
              <a:t>11/15/2024</a:t>
            </a:fld>
            <a:endParaRPr lang="es-ES" altLang="en-US" smtClean="0"/>
          </a:p>
        </p:txBody>
      </p:sp>
      <p:sp>
        <p:nvSpPr>
          <p:cNvPr id="122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AF8DA2D-CF9D-4A92-948E-BF3CC1E83499}" type="slidenum">
              <a:rPr lang="es-ES" altLang="en-US" smtClean="0"/>
              <a:pPr/>
              <a:t>11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32484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1"/>
            <a:ext cx="10972800" cy="5864225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  <a:defRPr/>
            </a:pPr>
            <a:endParaRPr lang="en-US" sz="4400" b="1" dirty="0" smtClean="0">
              <a:solidFill>
                <a:srgbClr val="FF0000"/>
              </a:solidFill>
              <a:latin typeface="Verdana" charset="0"/>
              <a:ea typeface="+mn-ea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Verdana" charset="0"/>
                <a:ea typeface="+mn-ea"/>
              </a:rPr>
              <a:t>       TAKE </a:t>
            </a:r>
            <a:r>
              <a:rPr lang="en-US" sz="4000" b="1" dirty="0">
                <a:solidFill>
                  <a:srgbClr val="FF0000"/>
                </a:solidFill>
                <a:latin typeface="Verdana" charset="0"/>
                <a:ea typeface="+mn-ea"/>
              </a:rPr>
              <a:t>ADVANTAGE </a:t>
            </a:r>
          </a:p>
          <a:p>
            <a:pPr algn="ctr" eaLnBrk="1" hangingPunct="1">
              <a:buFontTx/>
              <a:buNone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Verdana" charset="0"/>
                <a:ea typeface="+mn-ea"/>
              </a:rPr>
              <a:t>     OF </a:t>
            </a:r>
            <a:r>
              <a:rPr lang="en-US" sz="4000" b="1" dirty="0">
                <a:solidFill>
                  <a:srgbClr val="FF0000"/>
                </a:solidFill>
                <a:latin typeface="Verdana" charset="0"/>
                <a:ea typeface="+mn-ea"/>
              </a:rPr>
              <a:t>YOUR YOUTH</a:t>
            </a:r>
          </a:p>
          <a:p>
            <a:pPr algn="ctr" eaLnBrk="1" hangingPunct="1">
              <a:buFontTx/>
              <a:buNone/>
              <a:defRPr/>
            </a:pPr>
            <a:endParaRPr lang="en-US" sz="4400" b="1" dirty="0">
              <a:latin typeface="Verdana" charset="0"/>
              <a:ea typeface="+mn-ea"/>
            </a:endParaRPr>
          </a:p>
          <a:p>
            <a:pPr algn="ctr" eaLnBrk="1" hangingPunct="1">
              <a:buFontTx/>
              <a:buNone/>
              <a:defRPr/>
            </a:pPr>
            <a:endParaRPr lang="en-US" sz="4400" b="1" dirty="0">
              <a:latin typeface="Verdana" charset="0"/>
              <a:ea typeface="+mn-ea"/>
            </a:endParaRPr>
          </a:p>
          <a:p>
            <a:pPr eaLnBrk="1" hangingPunct="1">
              <a:buFont typeface="Wingdings" charset="0"/>
              <a:buChar char="q"/>
              <a:defRPr/>
            </a:pPr>
            <a:endParaRPr lang="en-US" sz="2800" b="1" dirty="0">
              <a:latin typeface="Verdana" charset="0"/>
              <a:ea typeface="+mn-ea"/>
            </a:endParaRPr>
          </a:p>
          <a:p>
            <a:pPr eaLnBrk="1" hangingPunct="1">
              <a:buFont typeface="Wingdings" charset="0"/>
              <a:buChar char="q"/>
              <a:defRPr/>
            </a:pPr>
            <a:endParaRPr lang="en-US" sz="2800" b="1" dirty="0">
              <a:latin typeface="Verdana" charset="0"/>
              <a:ea typeface="+mn-ea"/>
            </a:endParaRPr>
          </a:p>
          <a:p>
            <a:pPr marL="0" indent="0" eaLnBrk="1" hangingPunct="1">
              <a:buFontTx/>
              <a:buNone/>
              <a:defRPr/>
            </a:pPr>
            <a:endParaRPr lang="en-US" sz="2800" b="1" dirty="0" smtClean="0">
              <a:latin typeface="Verdana" charset="0"/>
              <a:ea typeface="+mn-ea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800" b="1" dirty="0" smtClean="0">
                <a:latin typeface="Verdana" charset="0"/>
                <a:ea typeface="+mn-ea"/>
              </a:rPr>
              <a:t>Start </a:t>
            </a:r>
            <a:r>
              <a:rPr lang="en-US" sz="2800" b="1" dirty="0">
                <a:latin typeface="Verdana" charset="0"/>
                <a:ea typeface="+mn-ea"/>
              </a:rPr>
              <a:t>a business while you are young and stay the course</a:t>
            </a:r>
          </a:p>
          <a:p>
            <a:pPr eaLnBrk="1" hangingPunct="1">
              <a:buFontTx/>
              <a:buNone/>
              <a:defRPr/>
            </a:pPr>
            <a:endParaRPr lang="en-US" sz="4400" b="1" dirty="0">
              <a:latin typeface="Verdana" charset="0"/>
              <a:ea typeface="+mn-ea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817" y="2028371"/>
            <a:ext cx="4165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54CBC51-D058-4DFA-806C-FBF64A0F7083}" type="datetime1">
              <a:rPr lang="en-US" altLang="en-US" smtClean="0"/>
              <a:pPr/>
              <a:t>11/15/2024</a:t>
            </a:fld>
            <a:endParaRPr lang="es-ES" altLang="en-US" smtClean="0"/>
          </a:p>
        </p:txBody>
      </p:sp>
      <p:sp>
        <p:nvSpPr>
          <p:cNvPr id="133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790F9A6-B104-4FF6-8A02-9607292EE406}" type="slidenum">
              <a:rPr lang="es-ES" altLang="en-US" smtClean="0"/>
              <a:pPr/>
              <a:t>12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235859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85" y="979489"/>
            <a:ext cx="4127500" cy="360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785" y="1052513"/>
            <a:ext cx="6337300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5" name="Content Placeholder 2"/>
          <p:cNvSpPr>
            <a:spLocks noGrp="1"/>
          </p:cNvSpPr>
          <p:nvPr>
            <p:ph idx="1"/>
          </p:nvPr>
        </p:nvSpPr>
        <p:spPr>
          <a:xfrm>
            <a:off x="1968501" y="5045077"/>
            <a:ext cx="7871883" cy="1486352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endParaRPr lang="en-US" sz="2000" b="1" dirty="0">
              <a:latin typeface="Verdana" charset="0"/>
              <a:ea typeface="+mn-ea"/>
            </a:endParaRPr>
          </a:p>
          <a:p>
            <a:pPr>
              <a:buFont typeface="Wingdings" charset="0"/>
              <a:buChar char="q"/>
              <a:defRPr/>
            </a:pPr>
            <a:r>
              <a:rPr lang="en-US" sz="2000" b="1" dirty="0">
                <a:latin typeface="Verdana" charset="0"/>
                <a:ea typeface="+mn-ea"/>
              </a:rPr>
              <a:t>You might not need </a:t>
            </a:r>
            <a:r>
              <a:rPr lang="en-US" sz="2000" b="1" dirty="0" smtClean="0">
                <a:latin typeface="Verdana" charset="0"/>
                <a:ea typeface="+mn-ea"/>
              </a:rPr>
              <a:t>as much </a:t>
            </a:r>
            <a:r>
              <a:rPr lang="en-US" sz="2000" b="1" dirty="0">
                <a:latin typeface="Verdana" charset="0"/>
                <a:ea typeface="+mn-ea"/>
              </a:rPr>
              <a:t>money as you think</a:t>
            </a:r>
          </a:p>
          <a:p>
            <a:pPr>
              <a:buFont typeface="Wingdings" charset="0"/>
              <a:buChar char="q"/>
              <a:defRPr/>
            </a:pPr>
            <a:r>
              <a:rPr lang="en-US" sz="2000" b="1" i="1" dirty="0">
                <a:solidFill>
                  <a:srgbClr val="A50021"/>
                </a:solidFill>
                <a:latin typeface="Verdana" charset="0"/>
                <a:ea typeface="+mn-ea"/>
              </a:rPr>
              <a:t>Taking the first step is the key to achieving impact!</a:t>
            </a:r>
          </a:p>
          <a:p>
            <a:pPr>
              <a:buFont typeface="Wingdings" charset="0"/>
              <a:buChar char="q"/>
              <a:defRPr/>
            </a:pPr>
            <a:endParaRPr lang="en-US" sz="2800" b="1" dirty="0">
              <a:latin typeface="Verdana" charset="0"/>
              <a:ea typeface="+mn-ea"/>
            </a:endParaRPr>
          </a:p>
          <a:p>
            <a:pPr>
              <a:buFontTx/>
              <a:buNone/>
              <a:defRPr/>
            </a:pPr>
            <a:endParaRPr lang="en-US" sz="2800" b="1" dirty="0">
              <a:latin typeface="Verdana" charset="0"/>
              <a:ea typeface="+mn-ea"/>
            </a:endParaRPr>
          </a:p>
          <a:p>
            <a:pPr algn="ctr">
              <a:buFontTx/>
              <a:buNone/>
              <a:defRPr/>
            </a:pPr>
            <a:endParaRPr lang="en-US" dirty="0">
              <a:latin typeface="Verdana" charset="0"/>
              <a:ea typeface="+mn-ea"/>
            </a:endParaRPr>
          </a:p>
        </p:txBody>
      </p:sp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2186215" y="4414839"/>
            <a:ext cx="89281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6600" b="1" dirty="0">
                <a:latin typeface="Verdana" pitchFamily="34" charset="0"/>
              </a:rPr>
              <a:t>START SMALL</a:t>
            </a:r>
          </a:p>
        </p:txBody>
      </p:sp>
      <p:sp>
        <p:nvSpPr>
          <p:cNvPr id="14342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4522DF8-98FE-49E8-9132-0D3AD4123DE2}" type="datetime1">
              <a:rPr lang="en-US" altLang="en-US" smtClean="0"/>
              <a:pPr/>
              <a:t>11/15/2024</a:t>
            </a:fld>
            <a:endParaRPr lang="es-ES" altLang="en-US" smtClean="0"/>
          </a:p>
        </p:txBody>
      </p:sp>
      <p:sp>
        <p:nvSpPr>
          <p:cNvPr id="143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3A83433-0837-4780-829E-6BB8E4C9E1B6}" type="slidenum">
              <a:rPr lang="es-ES" altLang="en-US" smtClean="0"/>
              <a:pPr/>
              <a:t>13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104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1"/>
            <a:ext cx="10972800" cy="58277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>
              <a:latin typeface="Verdana" charset="0"/>
              <a:ea typeface="+mn-ea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4800" b="1" dirty="0" smtClean="0">
              <a:solidFill>
                <a:srgbClr val="FF0000"/>
              </a:solidFill>
              <a:latin typeface="Verdana" charset="0"/>
              <a:ea typeface="+mn-ea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Verdana" charset="0"/>
                <a:ea typeface="+mn-ea"/>
              </a:rPr>
              <a:t>JUST </a:t>
            </a:r>
            <a:r>
              <a:rPr lang="en-US" sz="4800" b="1" dirty="0">
                <a:solidFill>
                  <a:srgbClr val="FF0000"/>
                </a:solidFill>
                <a:latin typeface="Verdana" charset="0"/>
                <a:ea typeface="+mn-ea"/>
              </a:rPr>
              <a:t>GO OUT AND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4800" b="1" dirty="0">
                <a:solidFill>
                  <a:srgbClr val="FF0000"/>
                </a:solidFill>
                <a:latin typeface="Verdana" charset="0"/>
                <a:ea typeface="+mn-ea"/>
              </a:rPr>
              <a:t>START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4800" b="1" dirty="0">
                <a:solidFill>
                  <a:srgbClr val="FF0000"/>
                </a:solidFill>
                <a:latin typeface="Verdana" charset="0"/>
                <a:ea typeface="+mn-ea"/>
              </a:rPr>
              <a:t>SOMETHING</a:t>
            </a:r>
            <a:r>
              <a:rPr lang="en-US" sz="4800" b="1" dirty="0">
                <a:latin typeface="Verdana" charset="0"/>
                <a:ea typeface="+mn-ea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4800" b="1" dirty="0">
              <a:latin typeface="Verdana" charset="0"/>
              <a:ea typeface="+mn-ea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b="1" i="1" dirty="0">
                <a:latin typeface="Verdana" charset="0"/>
                <a:ea typeface="+mn-ea"/>
              </a:rPr>
              <a:t>Start early, stay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i="1" dirty="0">
                <a:latin typeface="Verdana" charset="0"/>
                <a:ea typeface="+mn-ea"/>
              </a:rPr>
              <a:t>  the course</a:t>
            </a:r>
          </a:p>
        </p:txBody>
      </p:sp>
      <p:pic>
        <p:nvPicPr>
          <p:cNvPr id="15363" name="t57069591" descr="http://cdn2.fotosearch.com/bthumb/CSP/CSP510/k51066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86" y="2191656"/>
            <a:ext cx="4484914" cy="352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827B4AD-E80C-4A4D-BA7E-95C8D4C2AA8C}" type="datetime1">
              <a:rPr lang="en-US" altLang="en-US" smtClean="0"/>
              <a:pPr/>
              <a:t>11/15/2024</a:t>
            </a:fld>
            <a:endParaRPr lang="es-ES" altLang="en-US" smtClean="0"/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D7EC13B-1F70-4B5B-83EB-DDB69A820602}" type="slidenum">
              <a:rPr lang="es-ES" altLang="en-US" smtClean="0"/>
              <a:pPr/>
              <a:t>14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384822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52513"/>
            <a:ext cx="10972800" cy="5256213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endParaRPr lang="en-US" altLang="en-US" sz="48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dirty="0" smtClean="0">
                <a:solidFill>
                  <a:srgbClr val="FF0000"/>
                </a:solidFill>
                <a:latin typeface="Verdana" pitchFamily="34" charset="0"/>
              </a:rPr>
              <a:t>DON’T BE           </a:t>
            </a:r>
          </a:p>
          <a:p>
            <a:pPr eaLnBrk="1" hangingPunct="1">
              <a:buFontTx/>
              <a:buNone/>
            </a:pPr>
            <a:r>
              <a:rPr lang="en-US" altLang="en-US" sz="4800" b="1" dirty="0" smtClean="0">
                <a:solidFill>
                  <a:srgbClr val="FF0000"/>
                </a:solidFill>
                <a:latin typeface="Verdana" pitchFamily="34" charset="0"/>
              </a:rPr>
              <a:t>AFRAID TO</a:t>
            </a:r>
          </a:p>
          <a:p>
            <a:pPr eaLnBrk="1" hangingPunct="1">
              <a:buFontTx/>
              <a:buNone/>
            </a:pPr>
            <a:r>
              <a:rPr lang="en-US" altLang="en-US" sz="4800" b="1" dirty="0" smtClean="0">
                <a:solidFill>
                  <a:srgbClr val="FF0000"/>
                </a:solidFill>
                <a:latin typeface="Verdana" pitchFamily="34" charset="0"/>
              </a:rPr>
              <a:t>STUMBLE</a:t>
            </a:r>
          </a:p>
          <a:p>
            <a:pPr eaLnBrk="1" hangingPunct="1">
              <a:buFontTx/>
              <a:buNone/>
            </a:pPr>
            <a:endParaRPr lang="en-US" altLang="en-US" sz="4000" b="1" i="1" dirty="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en-US" altLang="en-US" b="1" i="1" dirty="0" smtClean="0">
              <a:latin typeface="Verdana" pitchFamily="34" charset="0"/>
            </a:endParaRPr>
          </a:p>
          <a:p>
            <a:pPr eaLnBrk="1" hangingPunct="1"/>
            <a:r>
              <a:rPr lang="en-US" altLang="en-US" b="1" i="1" dirty="0" smtClean="0">
                <a:latin typeface="Verdana" pitchFamily="34" charset="0"/>
              </a:rPr>
              <a:t>Forget about fear. </a:t>
            </a:r>
          </a:p>
          <a:p>
            <a:pPr eaLnBrk="1" hangingPunct="1"/>
            <a:r>
              <a:rPr lang="en-US" altLang="en-US" b="1" i="1" dirty="0" smtClean="0">
                <a:latin typeface="Verdana" pitchFamily="34" charset="0"/>
              </a:rPr>
              <a:t>Face fear and use it as a fuel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33" y="1052513"/>
            <a:ext cx="638386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BA6C1C5-1B6C-4030-9C56-6689EEC651DC}" type="datetime1">
              <a:rPr lang="en-US" altLang="en-US" smtClean="0"/>
              <a:pPr/>
              <a:t>11/15/2024</a:t>
            </a:fld>
            <a:endParaRPr lang="es-ES" altLang="en-US" smtClean="0"/>
          </a:p>
        </p:txBody>
      </p:sp>
      <p:sp>
        <p:nvSpPr>
          <p:cNvPr id="163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DA7478E-DDCD-4676-8E62-A995D990932B}" type="slidenum">
              <a:rPr lang="es-ES" altLang="en-US" smtClean="0"/>
              <a:pPr/>
              <a:t>15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156842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1551895"/>
            <a:ext cx="10972800" cy="668791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0000FF"/>
                </a:solidFill>
                <a:latin typeface="Verdana"/>
                <a:ea typeface="+mj-ea"/>
                <a:cs typeface="Verdana"/>
              </a:rPr>
              <a:t>Failure is a Function of Trying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910771" y="2681968"/>
            <a:ext cx="10515600" cy="3515632"/>
          </a:xfrm>
        </p:spPr>
        <p:txBody>
          <a:bodyPr/>
          <a:lstStyle/>
          <a:p>
            <a:r>
              <a:rPr lang="en-US" altLang="en-US" b="1" dirty="0" smtClean="0">
                <a:latin typeface="Verdana" pitchFamily="34" charset="0"/>
              </a:rPr>
              <a:t>If you haven’t failed yet, chances are you aren’t trying very hard. </a:t>
            </a:r>
          </a:p>
          <a:p>
            <a:endParaRPr lang="en-US" altLang="en-US" sz="1600" b="1" dirty="0" smtClean="0">
              <a:latin typeface="Verdana" pitchFamily="34" charset="0"/>
            </a:endParaRPr>
          </a:p>
          <a:p>
            <a:r>
              <a:rPr lang="en-US" altLang="en-US" b="1" dirty="0" smtClean="0">
                <a:latin typeface="Verdana" pitchFamily="34" charset="0"/>
              </a:rPr>
              <a:t>Failure is the blacksmith’s hammer that tempers the sword of success. </a:t>
            </a:r>
          </a:p>
          <a:p>
            <a:endParaRPr lang="en-US" altLang="en-US" sz="1600" b="1" dirty="0" smtClean="0">
              <a:latin typeface="Verdana" pitchFamily="34" charset="0"/>
            </a:endParaRPr>
          </a:p>
          <a:p>
            <a:r>
              <a:rPr lang="en-US" altLang="en-US" b="1" dirty="0" smtClean="0">
                <a:latin typeface="Verdana" pitchFamily="34" charset="0"/>
              </a:rPr>
              <a:t>If you want to get really good at something, you have to fail at least a few times. 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0F84CA4-07F8-450D-B554-2E1D0E4BC1C7}" type="datetime1">
              <a:rPr lang="en-US" altLang="en-US" smtClean="0"/>
              <a:pPr/>
              <a:t>11/15/2024</a:t>
            </a:fld>
            <a:endParaRPr lang="es-ES" altLang="en-US" smtClean="0"/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780C98-C091-4354-8309-65FC3C6EDAD5}" type="slidenum">
              <a:rPr lang="es-ES" altLang="en-US" smtClean="0"/>
              <a:pPr/>
              <a:t>16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2129808372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508352"/>
            <a:ext cx="10972800" cy="770391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Verdana"/>
                <a:ea typeface="+mj-ea"/>
                <a:cs typeface="Verdana"/>
              </a:rPr>
              <a:t>Success Lies in Seeing Failure as a Tool </a:t>
            </a:r>
            <a:endParaRPr lang="en-US" sz="3600" dirty="0">
              <a:solidFill>
                <a:srgbClr val="0000FF"/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657" y="2719160"/>
            <a:ext cx="10972800" cy="3376839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Verdana"/>
                <a:ea typeface="+mn-ea"/>
                <a:cs typeface="Verdana"/>
              </a:rPr>
              <a:t>What brought about the failure?</a:t>
            </a: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Verdana"/>
                <a:ea typeface="+mn-ea"/>
                <a:cs typeface="Verdana"/>
              </a:rPr>
              <a:t>How much of it is in my realm of influence?</a:t>
            </a: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Verdana"/>
                <a:ea typeface="+mn-ea"/>
                <a:cs typeface="Verdana"/>
              </a:rPr>
              <a:t>How can I use my influence to turn failure into success?</a:t>
            </a: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Verdana"/>
                <a:ea typeface="+mn-ea"/>
                <a:cs typeface="Verdana"/>
              </a:rPr>
              <a:t>What steps do I need to go through to try again?</a:t>
            </a: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Verdana"/>
                <a:ea typeface="+mn-ea"/>
                <a:cs typeface="Verdana"/>
              </a:rPr>
              <a:t>What can I do every day to ensure that my next try is done more intelligently?</a:t>
            </a: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149A6E6-39CF-47FB-8C6D-B5362F5A5664}" type="datetime1">
              <a:rPr lang="en-US" altLang="en-US" smtClean="0"/>
              <a:pPr/>
              <a:t>11/15/2024</a:t>
            </a:fld>
            <a:endParaRPr lang="es-ES" altLang="en-US" smtClean="0"/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E39963C-A43F-43F4-9F55-FDC50BC9400F}" type="slidenum">
              <a:rPr lang="es-ES" altLang="en-US" smtClean="0"/>
              <a:pPr/>
              <a:t>17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543873084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1" y="1203552"/>
            <a:ext cx="10972800" cy="770391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FF"/>
                </a:solidFill>
                <a:latin typeface="Verdana"/>
                <a:ea typeface="+mj-ea"/>
                <a:cs typeface="Verdana"/>
              </a:rPr>
              <a:t>Failure Builds Character</a:t>
            </a:r>
            <a:r>
              <a:rPr lang="en-US" b="1" dirty="0" smtClean="0">
                <a:solidFill>
                  <a:srgbClr val="0000FF"/>
                </a:solidFill>
                <a:latin typeface="Verdana"/>
                <a:ea typeface="+mj-ea"/>
                <a:cs typeface="Verdana"/>
              </a:rPr>
              <a:t> </a:t>
            </a:r>
            <a:endParaRPr lang="en-US" b="1" dirty="0">
              <a:solidFill>
                <a:srgbClr val="0000FF"/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00088"/>
            <a:ext cx="10972800" cy="3624942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latin typeface="Verdana"/>
                <a:ea typeface="+mn-ea"/>
                <a:cs typeface="Verdana"/>
              </a:rPr>
              <a:t>D</a:t>
            </a:r>
            <a:r>
              <a:rPr lang="en-US" sz="3600" b="1" dirty="0" smtClean="0">
                <a:latin typeface="Verdana"/>
                <a:ea typeface="+mn-ea"/>
                <a:cs typeface="Verdana"/>
              </a:rPr>
              <a:t>iscover </a:t>
            </a:r>
            <a:r>
              <a:rPr lang="en-US" sz="3600" b="1" dirty="0">
                <a:latin typeface="Verdana"/>
                <a:ea typeface="+mn-ea"/>
                <a:cs typeface="Verdana"/>
              </a:rPr>
              <a:t>failure as the biggest motivator</a:t>
            </a:r>
            <a:r>
              <a:rPr lang="en-US" sz="3600" b="1" dirty="0" smtClean="0">
                <a:latin typeface="Verdana"/>
                <a:ea typeface="+mn-ea"/>
                <a:cs typeface="Verdana"/>
              </a:rPr>
              <a:t> </a:t>
            </a:r>
          </a:p>
          <a:p>
            <a:pPr>
              <a:defRPr/>
            </a:pPr>
            <a:endParaRPr lang="en-US" sz="1200" b="1" dirty="0" smtClean="0">
              <a:latin typeface="Verdana"/>
              <a:ea typeface="+mn-ea"/>
              <a:cs typeface="Verdana"/>
            </a:endParaRPr>
          </a:p>
          <a:p>
            <a:pPr>
              <a:defRPr/>
            </a:pPr>
            <a:r>
              <a:rPr lang="en-US" sz="3600" b="1" dirty="0" smtClean="0">
                <a:latin typeface="Verdana"/>
                <a:ea typeface="+mn-ea"/>
                <a:cs typeface="Verdana"/>
              </a:rPr>
              <a:t>Character makes you consistently </a:t>
            </a:r>
            <a:r>
              <a:rPr lang="en-US" sz="3600" b="1" dirty="0">
                <a:latin typeface="Verdana"/>
                <a:ea typeface="+mn-ea"/>
                <a:cs typeface="Verdana"/>
              </a:rPr>
              <a:t>test yourself and learn from failed </a:t>
            </a:r>
            <a:r>
              <a:rPr lang="en-US" sz="3600" b="1" dirty="0" smtClean="0">
                <a:latin typeface="Verdana"/>
                <a:ea typeface="+mn-ea"/>
                <a:cs typeface="Verdana"/>
              </a:rPr>
              <a:t>attempts</a:t>
            </a:r>
          </a:p>
          <a:p>
            <a:pPr>
              <a:defRPr/>
            </a:pPr>
            <a:endParaRPr lang="en-US" sz="1200" b="1" dirty="0" smtClean="0">
              <a:latin typeface="Verdana"/>
              <a:ea typeface="+mn-ea"/>
              <a:cs typeface="Verdana"/>
            </a:endParaRPr>
          </a:p>
          <a:p>
            <a:pPr>
              <a:defRPr/>
            </a:pPr>
            <a:r>
              <a:rPr lang="en-US" sz="3600" b="1" dirty="0">
                <a:latin typeface="Verdana"/>
                <a:ea typeface="+mn-ea"/>
                <a:cs typeface="Verdana"/>
              </a:rPr>
              <a:t>F</a:t>
            </a:r>
            <a:r>
              <a:rPr lang="en-US" sz="3600" b="1" dirty="0" smtClean="0">
                <a:latin typeface="Verdana"/>
                <a:ea typeface="+mn-ea"/>
                <a:cs typeface="Verdana"/>
              </a:rPr>
              <a:t>ailure </a:t>
            </a:r>
            <a:r>
              <a:rPr lang="en-US" sz="3600" b="1" dirty="0">
                <a:latin typeface="Verdana"/>
                <a:ea typeface="+mn-ea"/>
                <a:cs typeface="Verdana"/>
              </a:rPr>
              <a:t>will forge your career </a:t>
            </a:r>
            <a:r>
              <a:rPr lang="en-US" sz="3600" b="1" dirty="0" smtClean="0">
                <a:latin typeface="Verdana"/>
                <a:ea typeface="+mn-ea"/>
                <a:cs typeface="Verdana"/>
              </a:rPr>
              <a:t> </a:t>
            </a:r>
            <a:r>
              <a:rPr lang="en-US" sz="3600" b="1" dirty="0">
                <a:latin typeface="Verdana"/>
                <a:ea typeface="+mn-ea"/>
                <a:cs typeface="Verdana"/>
              </a:rPr>
              <a:t>and your personality </a:t>
            </a:r>
            <a:r>
              <a:rPr lang="en-US" sz="3600" b="1" dirty="0" smtClean="0">
                <a:latin typeface="Verdana"/>
                <a:ea typeface="+mn-ea"/>
                <a:cs typeface="Verdana"/>
              </a:rPr>
              <a:t> </a:t>
            </a:r>
            <a:endParaRPr lang="en-US" sz="3600" b="1" dirty="0">
              <a:latin typeface="Verdana"/>
              <a:ea typeface="+mn-ea"/>
              <a:cs typeface="Verdana"/>
            </a:endParaRP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37B1E91-5262-4F2D-AFD3-79C9EC41367C}" type="datetime1">
              <a:rPr lang="en-US" altLang="en-US" smtClean="0"/>
              <a:pPr/>
              <a:t>11/15/2024</a:t>
            </a:fld>
            <a:endParaRPr lang="es-ES" altLang="en-US" smtClean="0"/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18B093F-52FC-4DC1-967C-8D75550FDD64}" type="slidenum">
              <a:rPr lang="es-ES" altLang="en-US" smtClean="0"/>
              <a:pPr/>
              <a:t>18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3373540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2"/>
          <p:cNvSpPr>
            <a:spLocks noGrp="1"/>
          </p:cNvSpPr>
          <p:nvPr>
            <p:ph idx="1"/>
          </p:nvPr>
        </p:nvSpPr>
        <p:spPr>
          <a:xfrm>
            <a:off x="609600" y="381000"/>
            <a:ext cx="11277600" cy="6400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4800" b="1" dirty="0" smtClean="0">
              <a:latin typeface="Verdana" charset="0"/>
              <a:ea typeface="+mn-ea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800" b="1" dirty="0" smtClean="0">
                <a:latin typeface="Verdana" charset="0"/>
                <a:ea typeface="+mn-ea"/>
              </a:rPr>
              <a:t>FAILURE </a:t>
            </a:r>
            <a:endParaRPr lang="en-US" sz="4800" b="1" dirty="0">
              <a:latin typeface="Verdana" charset="0"/>
              <a:ea typeface="+mn-ea"/>
            </a:endParaRPr>
          </a:p>
          <a:p>
            <a:pPr algn="ctr" eaLnBrk="1" hangingPunct="1">
              <a:buFontTx/>
              <a:buNone/>
              <a:defRPr/>
            </a:pPr>
            <a:endParaRPr lang="en-US" sz="1000" b="1" dirty="0">
              <a:latin typeface="Verdana" charset="0"/>
              <a:ea typeface="+mn-ea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800" b="1" dirty="0">
                <a:latin typeface="Verdana" charset="0"/>
                <a:ea typeface="+mn-ea"/>
              </a:rPr>
              <a:t>IS </a:t>
            </a:r>
          </a:p>
          <a:p>
            <a:pPr algn="ctr" eaLnBrk="1" hangingPunct="1">
              <a:buFontTx/>
              <a:buNone/>
              <a:defRPr/>
            </a:pPr>
            <a:endParaRPr lang="en-US" sz="1000" b="1" dirty="0">
              <a:latin typeface="Verdana" charset="0"/>
              <a:ea typeface="+mn-ea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800" b="1" dirty="0">
                <a:latin typeface="Verdana" charset="0"/>
                <a:ea typeface="+mn-ea"/>
              </a:rPr>
              <a:t>A </a:t>
            </a:r>
          </a:p>
          <a:p>
            <a:pPr algn="ctr" eaLnBrk="1" hangingPunct="1">
              <a:buFontTx/>
              <a:buNone/>
              <a:defRPr/>
            </a:pPr>
            <a:endParaRPr lang="en-US" sz="1000" b="1" dirty="0">
              <a:latin typeface="Verdana" charset="0"/>
              <a:ea typeface="+mn-ea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800" b="1" dirty="0">
                <a:latin typeface="Verdana" charset="0"/>
                <a:ea typeface="+mn-ea"/>
              </a:rPr>
              <a:t>MAGNIFICENT </a:t>
            </a:r>
          </a:p>
          <a:p>
            <a:pPr algn="ctr" eaLnBrk="1" hangingPunct="1">
              <a:buFontTx/>
              <a:buNone/>
              <a:defRPr/>
            </a:pPr>
            <a:endParaRPr lang="en-US" sz="1000" b="1" dirty="0">
              <a:latin typeface="Verdana" charset="0"/>
              <a:ea typeface="+mn-ea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800" b="1" dirty="0">
                <a:latin typeface="Verdana" charset="0"/>
                <a:ea typeface="+mn-ea"/>
              </a:rPr>
              <a:t>TEACHER</a:t>
            </a:r>
          </a:p>
        </p:txBody>
      </p:sp>
      <p:sp>
        <p:nvSpPr>
          <p:cNvPr id="20483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DDA9584-0C78-4643-8FB1-17DF03FA7956}" type="datetime1">
              <a:rPr lang="en-US" altLang="en-US" smtClean="0"/>
              <a:pPr/>
              <a:t>11/15/2024</a:t>
            </a:fld>
            <a:endParaRPr lang="es-ES" altLang="en-US" smtClean="0"/>
          </a:p>
        </p:txBody>
      </p:sp>
      <p:sp>
        <p:nvSpPr>
          <p:cNvPr id="2048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5C80042-B6C1-42AE-9605-055571EC68D7}" type="slidenum">
              <a:rPr lang="es-ES" altLang="en-US" smtClean="0"/>
              <a:pPr/>
              <a:t>19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168282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448708"/>
            <a:ext cx="10972800" cy="72843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latin typeface="Constantia"/>
                <a:ea typeface="+mj-ea"/>
                <a:cs typeface="Constantia"/>
              </a:rPr>
              <a:t>OBJECTIVES</a:t>
            </a:r>
            <a:endParaRPr lang="en-US" b="1" dirty="0">
              <a:solidFill>
                <a:srgbClr val="FF0000"/>
              </a:solidFill>
              <a:latin typeface="Constantia"/>
              <a:ea typeface="+mj-ea"/>
              <a:cs typeface="Constant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2696482"/>
            <a:ext cx="10515600" cy="3268889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dirty="0" smtClean="0">
                <a:latin typeface="Constantia"/>
                <a:ea typeface="+mn-ea"/>
                <a:cs typeface="Constantia"/>
              </a:rPr>
              <a:t>By the end of the session, participants would know the following:</a:t>
            </a:r>
          </a:p>
          <a:p>
            <a:pPr>
              <a:defRPr/>
            </a:pPr>
            <a:r>
              <a:rPr lang="en-US" sz="3000" dirty="0" smtClean="0">
                <a:solidFill>
                  <a:srgbClr val="0000FF"/>
                </a:solidFill>
                <a:latin typeface="Constantia"/>
                <a:ea typeface="+mn-ea"/>
                <a:cs typeface="Constantia"/>
              </a:rPr>
              <a:t>Successful entrepreneurs have specific characteristics</a:t>
            </a:r>
          </a:p>
          <a:p>
            <a:pPr>
              <a:defRPr/>
            </a:pPr>
            <a:r>
              <a:rPr lang="en-US" sz="3000" dirty="0" smtClean="0">
                <a:solidFill>
                  <a:srgbClr val="0000FF"/>
                </a:solidFill>
                <a:latin typeface="Constantia"/>
                <a:ea typeface="+mn-ea"/>
                <a:cs typeface="Constantia"/>
              </a:rPr>
              <a:t>These characteristics are based on competencies associated with entrepreneurs worldwide</a:t>
            </a:r>
          </a:p>
          <a:p>
            <a:pPr>
              <a:defRPr/>
            </a:pPr>
            <a:r>
              <a:rPr lang="en-US" sz="3000" dirty="0" smtClean="0">
                <a:solidFill>
                  <a:srgbClr val="0000FF"/>
                </a:solidFill>
                <a:latin typeface="Constantia"/>
                <a:ea typeface="+mn-ea"/>
                <a:cs typeface="Constantia"/>
              </a:rPr>
              <a:t>Entrepreneurs can be made</a:t>
            </a:r>
          </a:p>
          <a:p>
            <a:pPr>
              <a:defRPr/>
            </a:pPr>
            <a:r>
              <a:rPr lang="en-US" sz="3000" dirty="0" smtClean="0">
                <a:solidFill>
                  <a:srgbClr val="0000FF"/>
                </a:solidFill>
                <a:latin typeface="Constantia"/>
                <a:ea typeface="+mn-ea"/>
                <a:cs typeface="Constantia"/>
              </a:rPr>
              <a:t>Every one could be a successful entrepreneur</a:t>
            </a:r>
            <a:endParaRPr lang="en-US" sz="3000" dirty="0">
              <a:solidFill>
                <a:srgbClr val="0000FF"/>
              </a:solidFill>
              <a:latin typeface="Constantia"/>
              <a:ea typeface="+mn-ea"/>
              <a:cs typeface="Constantia"/>
            </a:endParaRPr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CD1657F-EC66-4EFF-A128-AE6D5A651A51}" type="datetime1">
              <a:rPr lang="en-US" altLang="en-US" smtClean="0"/>
              <a:pPr/>
              <a:t>11/15/2024</a:t>
            </a:fld>
            <a:endParaRPr lang="es-ES" altLang="en-US" smtClean="0"/>
          </a:p>
        </p:txBody>
      </p:sp>
      <p:sp>
        <p:nvSpPr>
          <p:cNvPr id="30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9EE4374-9813-4FB5-8D29-22E126120656}" type="slidenum">
              <a:rPr lang="es-ES" altLang="en-US" smtClean="0"/>
              <a:pPr/>
              <a:t>2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57663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609600" y="381000"/>
            <a:ext cx="10972800" cy="6288088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40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buFontTx/>
              <a:buNone/>
            </a:pPr>
            <a:r>
              <a:rPr lang="en-US" altLang="en-US" sz="4400" b="1" dirty="0" smtClean="0">
                <a:solidFill>
                  <a:srgbClr val="FF0000"/>
                </a:solidFill>
                <a:latin typeface="Verdana" pitchFamily="34" charset="0"/>
              </a:rPr>
              <a:t>DON’T LOOK BACK</a:t>
            </a:r>
          </a:p>
          <a:p>
            <a:pPr>
              <a:buFontTx/>
              <a:buNone/>
            </a:pPr>
            <a:endParaRPr lang="en-US" altLang="en-US" dirty="0" smtClean="0">
              <a:latin typeface="Verdana" pitchFamily="34" charset="0"/>
            </a:endParaRPr>
          </a:p>
          <a:p>
            <a:pPr>
              <a:buFontTx/>
              <a:buNone/>
            </a:pPr>
            <a:endParaRPr lang="en-US" altLang="en-US" dirty="0" smtClean="0">
              <a:latin typeface="Verdana" pitchFamily="34" charset="0"/>
            </a:endParaRPr>
          </a:p>
          <a:p>
            <a:pPr>
              <a:buFontTx/>
              <a:buNone/>
            </a:pPr>
            <a:endParaRPr lang="en-US" altLang="en-US" dirty="0" smtClean="0">
              <a:latin typeface="Verdana" pitchFamily="34" charset="0"/>
            </a:endParaRPr>
          </a:p>
          <a:p>
            <a:pPr>
              <a:buFontTx/>
              <a:buNone/>
            </a:pPr>
            <a:endParaRPr lang="en-US" altLang="en-US" dirty="0" smtClean="0">
              <a:latin typeface="Verdana" pitchFamily="34" charset="0"/>
            </a:endParaRPr>
          </a:p>
          <a:p>
            <a:pPr>
              <a:buFontTx/>
              <a:buNone/>
            </a:pPr>
            <a:endParaRPr lang="en-US" altLang="en-US" dirty="0" smtClean="0">
              <a:latin typeface="Verdana" pitchFamily="34" charset="0"/>
            </a:endParaRPr>
          </a:p>
          <a:p>
            <a:pPr>
              <a:buFontTx/>
              <a:buNone/>
            </a:pPr>
            <a:endParaRPr lang="en-US" altLang="en-US" dirty="0" smtClean="0">
              <a:latin typeface="Verdana" pitchFamily="34" charset="0"/>
            </a:endParaRPr>
          </a:p>
          <a:p>
            <a:pPr>
              <a:buFontTx/>
              <a:buNone/>
            </a:pPr>
            <a:endParaRPr lang="en-US" altLang="en-US" sz="2000" b="1" i="1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b="1" i="1" dirty="0" smtClean="0">
                <a:latin typeface="Verdana" pitchFamily="34" charset="0"/>
              </a:rPr>
              <a:t>Focus on your goal and not what might go wrong</a:t>
            </a:r>
          </a:p>
          <a:p>
            <a:pPr>
              <a:buFont typeface="Wingdings" pitchFamily="2" charset="2"/>
              <a:buChar char="Ø"/>
            </a:pPr>
            <a:endParaRPr lang="en-US" altLang="en-US" dirty="0" smtClean="0">
              <a:latin typeface="Verdana" pitchFamily="34" charset="0"/>
            </a:endParaRPr>
          </a:p>
        </p:txBody>
      </p:sp>
      <p:pic>
        <p:nvPicPr>
          <p:cNvPr id="21507" name="Picture 4" descr="Stock Photo - hat reads new &#10;york. fotosearch &#10;- search stock &#10;photos, pictures, &#10;wall murals, images, &#10;and photo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1" y="1773238"/>
            <a:ext cx="4673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F363B23-277C-4136-826A-376C093EA57D}" type="datetime1">
              <a:rPr lang="en-US" altLang="en-US" smtClean="0"/>
              <a:pPr/>
              <a:t>11/15/2024</a:t>
            </a:fld>
            <a:endParaRPr lang="es-ES" altLang="en-US" smtClean="0"/>
          </a:p>
        </p:txBody>
      </p:sp>
      <p:sp>
        <p:nvSpPr>
          <p:cNvPr id="215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1E83B63-E5CF-49FF-AA0E-8CF61B42B2D0}" type="slidenum">
              <a:rPr lang="es-ES" altLang="en-US" smtClean="0"/>
              <a:pPr/>
              <a:t>20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3819958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1"/>
            <a:ext cx="10972800" cy="476091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4800" b="1" dirty="0">
                <a:latin typeface="Verdana" charset="0"/>
                <a:ea typeface="+mn-ea"/>
              </a:rPr>
              <a:t>FORTUNE </a:t>
            </a:r>
          </a:p>
          <a:p>
            <a:pPr algn="ctr" eaLnBrk="1" hangingPunct="1">
              <a:buFontTx/>
              <a:buNone/>
              <a:defRPr/>
            </a:pPr>
            <a:endParaRPr lang="en-US" sz="2400" b="1" dirty="0">
              <a:latin typeface="Verdana" charset="0"/>
              <a:ea typeface="+mn-ea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800" b="1" dirty="0">
                <a:latin typeface="Verdana" charset="0"/>
                <a:ea typeface="+mn-ea"/>
              </a:rPr>
              <a:t>DOES FAVOUR</a:t>
            </a:r>
          </a:p>
          <a:p>
            <a:pPr algn="ctr" eaLnBrk="1" hangingPunct="1">
              <a:buFontTx/>
              <a:buNone/>
              <a:defRPr/>
            </a:pPr>
            <a:r>
              <a:rPr lang="en-US" sz="4800" b="1" dirty="0">
                <a:latin typeface="Verdana" charset="0"/>
                <a:ea typeface="+mn-ea"/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r>
              <a:rPr lang="en-US" sz="4800" b="1" dirty="0">
                <a:latin typeface="Verdana" charset="0"/>
                <a:ea typeface="+mn-ea"/>
              </a:rPr>
              <a:t>THE BRAVE</a:t>
            </a:r>
          </a:p>
        </p:txBody>
      </p:sp>
      <p:sp>
        <p:nvSpPr>
          <p:cNvPr id="22531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4684321-7823-4E8E-AD96-8E6C5DE13253}" type="datetime1">
              <a:rPr lang="en-US" altLang="en-US" smtClean="0"/>
              <a:pPr/>
              <a:t>11/15/2024</a:t>
            </a:fld>
            <a:endParaRPr lang="es-ES" altLang="en-US" smtClean="0"/>
          </a:p>
        </p:txBody>
      </p:sp>
      <p:sp>
        <p:nvSpPr>
          <p:cNvPr id="225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4B8BF60-D079-4960-8904-9287C27CBFE9}" type="slidenum">
              <a:rPr lang="es-ES" altLang="en-US" smtClean="0"/>
              <a:pPr/>
              <a:t>21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2343838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599" y="2325914"/>
            <a:ext cx="11379200" cy="243477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4400" b="1" dirty="0">
                <a:solidFill>
                  <a:srgbClr val="FF0000"/>
                </a:solidFill>
                <a:latin typeface="Verdana" charset="0"/>
                <a:ea typeface="+mn-ea"/>
              </a:rPr>
              <a:t>KNOW YOUR LIMITS</a:t>
            </a:r>
          </a:p>
          <a:p>
            <a:pPr eaLnBrk="1" hangingPunct="1">
              <a:buFontTx/>
              <a:buNone/>
              <a:defRPr/>
            </a:pPr>
            <a:endParaRPr lang="en-US" dirty="0">
              <a:latin typeface="Verdana" charset="0"/>
              <a:ea typeface="+mn-ea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dirty="0">
                <a:latin typeface="Verdana" charset="0"/>
                <a:ea typeface="+mn-ea"/>
              </a:rPr>
              <a:t> </a:t>
            </a:r>
            <a:r>
              <a:rPr lang="en-US" dirty="0" smtClean="0">
                <a:latin typeface="Verdana" charset="0"/>
                <a:ea typeface="+mn-ea"/>
              </a:rPr>
              <a:t> Identify </a:t>
            </a:r>
            <a:r>
              <a:rPr lang="en-US" dirty="0">
                <a:latin typeface="Verdana" charset="0"/>
                <a:ea typeface="+mn-ea"/>
              </a:rPr>
              <a:t>your weaknesses and find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latin typeface="Verdana" charset="0"/>
                <a:ea typeface="+mn-ea"/>
              </a:rPr>
              <a:t>  people that you can work with who will make up for that</a:t>
            </a:r>
          </a:p>
          <a:p>
            <a:pPr eaLnBrk="1" hangingPunct="1">
              <a:buFontTx/>
              <a:buNone/>
              <a:defRPr/>
            </a:pPr>
            <a:endParaRPr lang="en-US" dirty="0">
              <a:latin typeface="Verdana" charset="0"/>
              <a:ea typeface="+mn-ea"/>
            </a:endParaRPr>
          </a:p>
        </p:txBody>
      </p:sp>
      <p:sp>
        <p:nvSpPr>
          <p:cNvPr id="23555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2A64AC2-16DA-4958-82BB-744F348FB439}" type="datetime1">
              <a:rPr lang="en-US" altLang="en-US" smtClean="0"/>
              <a:pPr/>
              <a:t>11/15/2024</a:t>
            </a:fld>
            <a:endParaRPr lang="es-ES" altLang="en-US" smtClean="0"/>
          </a:p>
        </p:txBody>
      </p:sp>
      <p:sp>
        <p:nvSpPr>
          <p:cNvPr id="2355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EB847D9-FA33-4AA2-A39B-61DF3E488E26}" type="slidenum">
              <a:rPr lang="es-ES" altLang="en-US" smtClean="0"/>
              <a:pPr/>
              <a:t>22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4143115243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2"/>
          <p:cNvSpPr>
            <a:spLocks noGrp="1"/>
          </p:cNvSpPr>
          <p:nvPr>
            <p:ph idx="1"/>
          </p:nvPr>
        </p:nvSpPr>
        <p:spPr>
          <a:xfrm>
            <a:off x="609600" y="1230086"/>
            <a:ext cx="10972800" cy="4633686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4000" b="1" dirty="0">
              <a:latin typeface="Verdana" charset="0"/>
              <a:ea typeface="+mn-ea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000" b="1" dirty="0">
                <a:latin typeface="Verdana" charset="0"/>
                <a:ea typeface="+mn-ea"/>
              </a:rPr>
              <a:t>YOU MAY NOT HAVE </a:t>
            </a:r>
          </a:p>
          <a:p>
            <a:pPr algn="ctr" eaLnBrk="1" hangingPunct="1">
              <a:buFontTx/>
              <a:buNone/>
              <a:defRPr/>
            </a:pPr>
            <a:endParaRPr lang="en-US" sz="4000" b="1" dirty="0">
              <a:latin typeface="Verdana" charset="0"/>
              <a:ea typeface="+mn-ea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000" b="1" dirty="0">
                <a:latin typeface="Verdana" charset="0"/>
                <a:ea typeface="+mn-ea"/>
              </a:rPr>
              <a:t>TO GO IT </a:t>
            </a:r>
          </a:p>
          <a:p>
            <a:pPr algn="ctr" eaLnBrk="1" hangingPunct="1">
              <a:buFontTx/>
              <a:buNone/>
              <a:defRPr/>
            </a:pPr>
            <a:endParaRPr lang="en-US" sz="4000" b="1" dirty="0">
              <a:latin typeface="Verdana" charset="0"/>
              <a:ea typeface="+mn-ea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000" b="1" dirty="0">
                <a:latin typeface="Verdana" charset="0"/>
                <a:ea typeface="+mn-ea"/>
              </a:rPr>
              <a:t>ALONE</a:t>
            </a:r>
            <a:endParaRPr lang="en-US" sz="4000" dirty="0">
              <a:latin typeface="Verdana" charset="0"/>
              <a:ea typeface="+mn-ea"/>
            </a:endParaRPr>
          </a:p>
        </p:txBody>
      </p:sp>
      <p:sp>
        <p:nvSpPr>
          <p:cNvPr id="24579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5318C0A-89AA-4638-A7B5-506B5814CBFB}" type="datetime1">
              <a:rPr lang="en-US" altLang="en-US" smtClean="0"/>
              <a:pPr/>
              <a:t>11/15/2024</a:t>
            </a:fld>
            <a:endParaRPr lang="es-ES" altLang="en-US" smtClean="0"/>
          </a:p>
        </p:txBody>
      </p:sp>
      <p:sp>
        <p:nvSpPr>
          <p:cNvPr id="2458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386FFDC-AE50-4692-A3D0-C14CB354DE7E}" type="slidenum">
              <a:rPr lang="es-ES" altLang="en-US" smtClean="0"/>
              <a:pPr/>
              <a:t>23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3256242233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228098" y="950244"/>
            <a:ext cx="11582400" cy="5260207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b="1" dirty="0" smtClean="0">
              <a:solidFill>
                <a:srgbClr val="FF0000"/>
              </a:solidFill>
              <a:latin typeface="Verdana" charset="0"/>
              <a:ea typeface="+mn-ea"/>
            </a:endParaRPr>
          </a:p>
          <a:p>
            <a:pPr algn="ctr" eaLnBrk="1" hangingPunct="1">
              <a:buFontTx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Verdana" charset="0"/>
                <a:ea typeface="+mn-ea"/>
              </a:rPr>
              <a:t>PICK </a:t>
            </a:r>
            <a:r>
              <a:rPr lang="en-US" b="1" dirty="0">
                <a:solidFill>
                  <a:srgbClr val="FF0000"/>
                </a:solidFill>
                <a:latin typeface="Verdana" charset="0"/>
                <a:ea typeface="+mn-ea"/>
              </a:rPr>
              <a:t>THE RIGHT PARTNERS</a:t>
            </a:r>
          </a:p>
          <a:p>
            <a:pPr eaLnBrk="1" hangingPunct="1">
              <a:buFontTx/>
              <a:buNone/>
              <a:defRPr/>
            </a:pPr>
            <a:endParaRPr lang="en-US" b="1" dirty="0">
              <a:latin typeface="Verdana" charset="0"/>
              <a:ea typeface="+mn-ea"/>
            </a:endParaRPr>
          </a:p>
          <a:p>
            <a:pPr algn="ctr" eaLnBrk="1" hangingPunct="1">
              <a:buFontTx/>
              <a:buNone/>
              <a:defRPr/>
            </a:pPr>
            <a:r>
              <a:rPr lang="en-US" b="1" dirty="0">
                <a:latin typeface="Verdana" charset="0"/>
                <a:ea typeface="+mn-ea"/>
              </a:rPr>
              <a:t>You have to understand</a:t>
            </a:r>
          </a:p>
          <a:p>
            <a:pPr algn="ctr" eaLnBrk="1" hangingPunct="1">
              <a:buFontTx/>
              <a:buNone/>
              <a:defRPr/>
            </a:pPr>
            <a:r>
              <a:rPr lang="en-US" b="1" dirty="0">
                <a:latin typeface="Verdana" charset="0"/>
                <a:ea typeface="+mn-ea"/>
              </a:rPr>
              <a:t>  each other, and be able to work together</a:t>
            </a:r>
          </a:p>
          <a:p>
            <a:pPr>
              <a:defRPr/>
            </a:pPr>
            <a:endParaRPr lang="en-US" dirty="0">
              <a:latin typeface="Verdana" charset="0"/>
              <a:ea typeface="+mn-ea"/>
            </a:endParaRPr>
          </a:p>
        </p:txBody>
      </p:sp>
      <p:grpSp>
        <p:nvGrpSpPr>
          <p:cNvPr id="25603" name="Group 269"/>
          <p:cNvGrpSpPr>
            <a:grpSpLocks/>
          </p:cNvGrpSpPr>
          <p:nvPr/>
        </p:nvGrpSpPr>
        <p:grpSpPr bwMode="auto">
          <a:xfrm>
            <a:off x="8128000" y="3505201"/>
            <a:ext cx="3657600" cy="2957513"/>
            <a:chOff x="0" y="2208"/>
            <a:chExt cx="1772" cy="1911"/>
          </a:xfrm>
        </p:grpSpPr>
        <p:graphicFrame>
          <p:nvGraphicFramePr>
            <p:cNvPr id="25607" name="Object 5"/>
            <p:cNvGraphicFramePr>
              <a:graphicFrameLocks noChangeAspect="1"/>
            </p:cNvGraphicFramePr>
            <p:nvPr/>
          </p:nvGraphicFramePr>
          <p:xfrm>
            <a:off x="336" y="2208"/>
            <a:ext cx="960" cy="8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4" name="Bitmap Image" r:id="rId3" imgW="3315163" imgH="2809524" progId="Paint.Picture">
                    <p:embed/>
                  </p:oleObj>
                </mc:Choice>
                <mc:Fallback>
                  <p:oleObj name="Bitmap Image" r:id="rId3" imgW="3315163" imgH="2809524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2208"/>
                          <a:ext cx="960" cy="8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5608" name="Group 271"/>
            <p:cNvGrpSpPr>
              <a:grpSpLocks/>
            </p:cNvGrpSpPr>
            <p:nvPr/>
          </p:nvGrpSpPr>
          <p:grpSpPr bwMode="auto">
            <a:xfrm>
              <a:off x="0" y="2688"/>
              <a:ext cx="1772" cy="1431"/>
              <a:chOff x="3412" y="729"/>
              <a:chExt cx="1772" cy="1431"/>
            </a:xfrm>
          </p:grpSpPr>
          <p:sp>
            <p:nvSpPr>
              <p:cNvPr id="25609" name="Rectangle 272"/>
              <p:cNvSpPr>
                <a:spLocks noChangeArrowheads="1"/>
              </p:cNvSpPr>
              <p:nvPr/>
            </p:nvSpPr>
            <p:spPr bwMode="auto">
              <a:xfrm rot="-6451970">
                <a:off x="4371" y="1225"/>
                <a:ext cx="31" cy="347"/>
              </a:xfrm>
              <a:prstGeom prst="rect">
                <a:avLst/>
              </a:prstGeom>
              <a:solidFill>
                <a:srgbClr val="FF9900"/>
              </a:solidFill>
              <a:ln w="381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5610" name="Oval 273"/>
              <p:cNvSpPr>
                <a:spLocks noChangeArrowheads="1"/>
              </p:cNvSpPr>
              <p:nvPr/>
            </p:nvSpPr>
            <p:spPr bwMode="auto">
              <a:xfrm rot="365175">
                <a:off x="4146" y="1372"/>
                <a:ext cx="125" cy="68"/>
              </a:xfrm>
              <a:prstGeom prst="ellipse">
                <a:avLst/>
              </a:prstGeom>
              <a:solidFill>
                <a:srgbClr val="FFCC00"/>
              </a:solidFill>
              <a:ln w="381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5611" name="Oval 274"/>
              <p:cNvSpPr>
                <a:spLocks noChangeArrowheads="1"/>
              </p:cNvSpPr>
              <p:nvPr/>
            </p:nvSpPr>
            <p:spPr bwMode="auto">
              <a:xfrm rot="365175">
                <a:off x="4128" y="1383"/>
                <a:ext cx="174" cy="91"/>
              </a:xfrm>
              <a:prstGeom prst="ellipse">
                <a:avLst/>
              </a:prstGeom>
              <a:solidFill>
                <a:srgbClr val="FFCC00"/>
              </a:solidFill>
              <a:ln w="381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5612" name="Oval 275"/>
              <p:cNvSpPr>
                <a:spLocks noChangeArrowheads="1"/>
              </p:cNvSpPr>
              <p:nvPr/>
            </p:nvSpPr>
            <p:spPr bwMode="auto">
              <a:xfrm>
                <a:off x="3452" y="729"/>
                <a:ext cx="124" cy="20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5613" name="Oval 276"/>
              <p:cNvSpPr>
                <a:spLocks noChangeArrowheads="1"/>
              </p:cNvSpPr>
              <p:nvPr/>
            </p:nvSpPr>
            <p:spPr bwMode="auto">
              <a:xfrm>
                <a:off x="3535" y="794"/>
                <a:ext cx="41" cy="59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5614" name="Oval 277"/>
              <p:cNvSpPr>
                <a:spLocks noChangeArrowheads="1"/>
              </p:cNvSpPr>
              <p:nvPr/>
            </p:nvSpPr>
            <p:spPr bwMode="auto">
              <a:xfrm>
                <a:off x="3617" y="729"/>
                <a:ext cx="124" cy="20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5615" name="Oval 278"/>
              <p:cNvSpPr>
                <a:spLocks noChangeArrowheads="1"/>
              </p:cNvSpPr>
              <p:nvPr/>
            </p:nvSpPr>
            <p:spPr bwMode="auto">
              <a:xfrm>
                <a:off x="3700" y="794"/>
                <a:ext cx="41" cy="59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5616" name="Oval 279"/>
              <p:cNvSpPr>
                <a:spLocks noChangeArrowheads="1"/>
              </p:cNvSpPr>
              <p:nvPr/>
            </p:nvSpPr>
            <p:spPr bwMode="auto">
              <a:xfrm rot="1428801" flipH="1">
                <a:off x="3581" y="1846"/>
                <a:ext cx="248" cy="123"/>
              </a:xfrm>
              <a:prstGeom prst="ellipse">
                <a:avLst/>
              </a:prstGeom>
              <a:solidFill>
                <a:srgbClr val="FFCC00"/>
              </a:solidFill>
              <a:ln w="381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5617" name="Rectangle 280"/>
              <p:cNvSpPr>
                <a:spLocks noChangeArrowheads="1"/>
              </p:cNvSpPr>
              <p:nvPr/>
            </p:nvSpPr>
            <p:spPr bwMode="auto">
              <a:xfrm rot="21109807" flipH="1">
                <a:off x="3664" y="1183"/>
                <a:ext cx="32" cy="347"/>
              </a:xfrm>
              <a:prstGeom prst="rect">
                <a:avLst/>
              </a:prstGeom>
              <a:solidFill>
                <a:srgbClr val="FF9900"/>
              </a:solidFill>
              <a:ln w="381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5618" name="Rectangle 281"/>
              <p:cNvSpPr>
                <a:spLocks noChangeArrowheads="1"/>
              </p:cNvSpPr>
              <p:nvPr/>
            </p:nvSpPr>
            <p:spPr bwMode="auto">
              <a:xfrm rot="490193" flipH="1">
                <a:off x="3664" y="1530"/>
                <a:ext cx="32" cy="346"/>
              </a:xfrm>
              <a:prstGeom prst="rect">
                <a:avLst/>
              </a:prstGeom>
              <a:solidFill>
                <a:srgbClr val="FF9900"/>
              </a:solidFill>
              <a:ln w="381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5619" name="Oval 282"/>
              <p:cNvSpPr>
                <a:spLocks noChangeArrowheads="1"/>
              </p:cNvSpPr>
              <p:nvPr/>
            </p:nvSpPr>
            <p:spPr bwMode="auto">
              <a:xfrm rot="-4189820">
                <a:off x="3395" y="1878"/>
                <a:ext cx="248" cy="124"/>
              </a:xfrm>
              <a:prstGeom prst="ellipse">
                <a:avLst/>
              </a:prstGeom>
              <a:solidFill>
                <a:srgbClr val="FFCC00"/>
              </a:solidFill>
              <a:ln w="381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5620" name="Rectangle 283"/>
              <p:cNvSpPr>
                <a:spLocks noChangeArrowheads="1"/>
              </p:cNvSpPr>
              <p:nvPr/>
            </p:nvSpPr>
            <p:spPr bwMode="auto">
              <a:xfrm rot="21109807" flipH="1">
                <a:off x="3541" y="1183"/>
                <a:ext cx="31" cy="347"/>
              </a:xfrm>
              <a:prstGeom prst="rect">
                <a:avLst/>
              </a:prstGeom>
              <a:solidFill>
                <a:srgbClr val="FF9900"/>
              </a:solidFill>
              <a:ln w="381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5621" name="Rectangle 284"/>
              <p:cNvSpPr>
                <a:spLocks noChangeArrowheads="1"/>
              </p:cNvSpPr>
              <p:nvPr/>
            </p:nvSpPr>
            <p:spPr bwMode="auto">
              <a:xfrm rot="490193" flipH="1">
                <a:off x="3541" y="1530"/>
                <a:ext cx="31" cy="346"/>
              </a:xfrm>
              <a:prstGeom prst="rect">
                <a:avLst/>
              </a:prstGeom>
              <a:solidFill>
                <a:srgbClr val="FF9900"/>
              </a:solidFill>
              <a:ln w="381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5622" name="Freeform 285"/>
              <p:cNvSpPr>
                <a:spLocks/>
              </p:cNvSpPr>
              <p:nvPr/>
            </p:nvSpPr>
            <p:spPr bwMode="auto">
              <a:xfrm>
                <a:off x="3486" y="977"/>
                <a:ext cx="207" cy="82"/>
              </a:xfrm>
              <a:custGeom>
                <a:avLst/>
                <a:gdLst>
                  <a:gd name="T0" fmla="*/ 0 w 768"/>
                  <a:gd name="T1" fmla="*/ 0 h 144"/>
                  <a:gd name="T2" fmla="*/ 0 w 768"/>
                  <a:gd name="T3" fmla="*/ 1 h 144"/>
                  <a:gd name="T4" fmla="*/ 0 w 768"/>
                  <a:gd name="T5" fmla="*/ 1 h 144"/>
                  <a:gd name="T6" fmla="*/ 0 w 768"/>
                  <a:gd name="T7" fmla="*/ 1 h 144"/>
                  <a:gd name="T8" fmla="*/ 0 w 768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8"/>
                  <a:gd name="T16" fmla="*/ 0 h 144"/>
                  <a:gd name="T17" fmla="*/ 768 w 76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8" h="144">
                    <a:moveTo>
                      <a:pt x="0" y="0"/>
                    </a:moveTo>
                    <a:cubicBezTo>
                      <a:pt x="40" y="36"/>
                      <a:pt x="80" y="72"/>
                      <a:pt x="144" y="96"/>
                    </a:cubicBezTo>
                    <a:cubicBezTo>
                      <a:pt x="208" y="120"/>
                      <a:pt x="296" y="144"/>
                      <a:pt x="384" y="144"/>
                    </a:cubicBezTo>
                    <a:cubicBezTo>
                      <a:pt x="472" y="144"/>
                      <a:pt x="608" y="120"/>
                      <a:pt x="672" y="96"/>
                    </a:cubicBezTo>
                    <a:cubicBezTo>
                      <a:pt x="736" y="72"/>
                      <a:pt x="752" y="36"/>
                      <a:pt x="768" y="0"/>
                    </a:cubicBezTo>
                  </a:path>
                </a:pathLst>
              </a:custGeom>
              <a:solidFill>
                <a:srgbClr val="FF0000"/>
              </a:solidFill>
              <a:ln w="63500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3" name="Rectangle 286"/>
              <p:cNvSpPr>
                <a:spLocks noChangeArrowheads="1"/>
              </p:cNvSpPr>
              <p:nvPr/>
            </p:nvSpPr>
            <p:spPr bwMode="auto">
              <a:xfrm rot="-3599707">
                <a:off x="3570" y="1106"/>
                <a:ext cx="32" cy="347"/>
              </a:xfrm>
              <a:prstGeom prst="rect">
                <a:avLst/>
              </a:prstGeom>
              <a:solidFill>
                <a:srgbClr val="FF9900"/>
              </a:solidFill>
              <a:ln w="381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5624" name="Rectangle 287"/>
              <p:cNvSpPr>
                <a:spLocks noChangeArrowheads="1"/>
              </p:cNvSpPr>
              <p:nvPr/>
            </p:nvSpPr>
            <p:spPr bwMode="auto">
              <a:xfrm rot="9319129" flipH="1">
                <a:off x="3765" y="1164"/>
                <a:ext cx="47" cy="432"/>
              </a:xfrm>
              <a:prstGeom prst="rect">
                <a:avLst/>
              </a:prstGeom>
              <a:solidFill>
                <a:srgbClr val="FF9900"/>
              </a:solidFill>
              <a:ln w="381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5625" name="Oval 288"/>
              <p:cNvSpPr>
                <a:spLocks noChangeArrowheads="1"/>
              </p:cNvSpPr>
              <p:nvPr/>
            </p:nvSpPr>
            <p:spPr bwMode="auto">
              <a:xfrm rot="21234825" flipH="1">
                <a:off x="4098" y="1401"/>
                <a:ext cx="174" cy="91"/>
              </a:xfrm>
              <a:prstGeom prst="ellipse">
                <a:avLst/>
              </a:prstGeom>
              <a:solidFill>
                <a:srgbClr val="FFCC00"/>
              </a:solidFill>
              <a:ln w="381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5626" name="Oval 289"/>
              <p:cNvSpPr>
                <a:spLocks noChangeArrowheads="1"/>
              </p:cNvSpPr>
              <p:nvPr/>
            </p:nvSpPr>
            <p:spPr bwMode="auto">
              <a:xfrm rot="20291873" flipH="1">
                <a:off x="4054" y="1353"/>
                <a:ext cx="122" cy="87"/>
              </a:xfrm>
              <a:prstGeom prst="ellipse">
                <a:avLst/>
              </a:prstGeom>
              <a:solidFill>
                <a:srgbClr val="FFCC00"/>
              </a:solidFill>
              <a:ln w="381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5627" name="Oval 290"/>
              <p:cNvSpPr>
                <a:spLocks noChangeArrowheads="1"/>
              </p:cNvSpPr>
              <p:nvPr/>
            </p:nvSpPr>
            <p:spPr bwMode="auto">
              <a:xfrm flipH="1">
                <a:off x="4835" y="768"/>
                <a:ext cx="123" cy="215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5628" name="Oval 291"/>
              <p:cNvSpPr>
                <a:spLocks noChangeArrowheads="1"/>
              </p:cNvSpPr>
              <p:nvPr/>
            </p:nvSpPr>
            <p:spPr bwMode="auto">
              <a:xfrm flipH="1">
                <a:off x="4835" y="836"/>
                <a:ext cx="41" cy="61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5629" name="Oval 292"/>
              <p:cNvSpPr>
                <a:spLocks noChangeArrowheads="1"/>
              </p:cNvSpPr>
              <p:nvPr/>
            </p:nvSpPr>
            <p:spPr bwMode="auto">
              <a:xfrm flipH="1">
                <a:off x="4672" y="768"/>
                <a:ext cx="123" cy="215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5630" name="Oval 293"/>
              <p:cNvSpPr>
                <a:spLocks noChangeArrowheads="1"/>
              </p:cNvSpPr>
              <p:nvPr/>
            </p:nvSpPr>
            <p:spPr bwMode="auto">
              <a:xfrm flipH="1">
                <a:off x="4672" y="836"/>
                <a:ext cx="41" cy="61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5631" name="Oval 294"/>
              <p:cNvSpPr>
                <a:spLocks noChangeArrowheads="1"/>
              </p:cNvSpPr>
              <p:nvPr/>
            </p:nvSpPr>
            <p:spPr bwMode="auto">
              <a:xfrm rot="-1428801">
                <a:off x="4585" y="1933"/>
                <a:ext cx="245" cy="128"/>
              </a:xfrm>
              <a:prstGeom prst="ellipse">
                <a:avLst/>
              </a:prstGeom>
              <a:solidFill>
                <a:srgbClr val="FFCC00"/>
              </a:solidFill>
              <a:ln w="381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5632" name="Rectangle 295"/>
              <p:cNvSpPr>
                <a:spLocks noChangeArrowheads="1"/>
              </p:cNvSpPr>
              <p:nvPr/>
            </p:nvSpPr>
            <p:spPr bwMode="auto">
              <a:xfrm rot="490193">
                <a:off x="4717" y="1241"/>
                <a:ext cx="31" cy="362"/>
              </a:xfrm>
              <a:prstGeom prst="rect">
                <a:avLst/>
              </a:prstGeom>
              <a:solidFill>
                <a:srgbClr val="FF9900"/>
              </a:solidFill>
              <a:ln w="381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5633" name="Rectangle 296"/>
              <p:cNvSpPr>
                <a:spLocks noChangeArrowheads="1"/>
              </p:cNvSpPr>
              <p:nvPr/>
            </p:nvSpPr>
            <p:spPr bwMode="auto">
              <a:xfrm rot="-490193">
                <a:off x="4717" y="1603"/>
                <a:ext cx="31" cy="361"/>
              </a:xfrm>
              <a:prstGeom prst="rect">
                <a:avLst/>
              </a:prstGeom>
              <a:solidFill>
                <a:srgbClr val="FF9900"/>
              </a:solidFill>
              <a:ln w="381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5634" name="Oval 297"/>
              <p:cNvSpPr>
                <a:spLocks noChangeArrowheads="1"/>
              </p:cNvSpPr>
              <p:nvPr/>
            </p:nvSpPr>
            <p:spPr bwMode="auto">
              <a:xfrm rot="4189820" flipH="1">
                <a:off x="4762" y="1969"/>
                <a:ext cx="259" cy="123"/>
              </a:xfrm>
              <a:prstGeom prst="ellipse">
                <a:avLst/>
              </a:prstGeom>
              <a:solidFill>
                <a:srgbClr val="FFCC00"/>
              </a:solidFill>
              <a:ln w="381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5635" name="Rectangle 298"/>
              <p:cNvSpPr>
                <a:spLocks noChangeArrowheads="1"/>
              </p:cNvSpPr>
              <p:nvPr/>
            </p:nvSpPr>
            <p:spPr bwMode="auto">
              <a:xfrm rot="490193">
                <a:off x="4839" y="1241"/>
                <a:ext cx="31" cy="362"/>
              </a:xfrm>
              <a:prstGeom prst="rect">
                <a:avLst/>
              </a:prstGeom>
              <a:solidFill>
                <a:srgbClr val="FF9900"/>
              </a:solidFill>
              <a:ln w="381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5636" name="Rectangle 299"/>
              <p:cNvSpPr>
                <a:spLocks noChangeArrowheads="1"/>
              </p:cNvSpPr>
              <p:nvPr/>
            </p:nvSpPr>
            <p:spPr bwMode="auto">
              <a:xfrm rot="-490193">
                <a:off x="4839" y="1603"/>
                <a:ext cx="31" cy="361"/>
              </a:xfrm>
              <a:prstGeom prst="rect">
                <a:avLst/>
              </a:prstGeom>
              <a:solidFill>
                <a:srgbClr val="FF9900"/>
              </a:solidFill>
              <a:ln w="381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5637" name="Freeform 300"/>
              <p:cNvSpPr>
                <a:spLocks/>
              </p:cNvSpPr>
              <p:nvPr/>
            </p:nvSpPr>
            <p:spPr bwMode="auto">
              <a:xfrm flipH="1">
                <a:off x="4720" y="1027"/>
                <a:ext cx="204" cy="85"/>
              </a:xfrm>
              <a:custGeom>
                <a:avLst/>
                <a:gdLst>
                  <a:gd name="T0" fmla="*/ 0 w 768"/>
                  <a:gd name="T1" fmla="*/ 0 h 144"/>
                  <a:gd name="T2" fmla="*/ 0 w 768"/>
                  <a:gd name="T3" fmla="*/ 1 h 144"/>
                  <a:gd name="T4" fmla="*/ 0 w 768"/>
                  <a:gd name="T5" fmla="*/ 1 h 144"/>
                  <a:gd name="T6" fmla="*/ 0 w 768"/>
                  <a:gd name="T7" fmla="*/ 1 h 144"/>
                  <a:gd name="T8" fmla="*/ 0 w 768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8"/>
                  <a:gd name="T16" fmla="*/ 0 h 144"/>
                  <a:gd name="T17" fmla="*/ 768 w 76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8" h="144">
                    <a:moveTo>
                      <a:pt x="0" y="0"/>
                    </a:moveTo>
                    <a:cubicBezTo>
                      <a:pt x="40" y="36"/>
                      <a:pt x="80" y="72"/>
                      <a:pt x="144" y="96"/>
                    </a:cubicBezTo>
                    <a:cubicBezTo>
                      <a:pt x="208" y="120"/>
                      <a:pt x="296" y="144"/>
                      <a:pt x="384" y="144"/>
                    </a:cubicBezTo>
                    <a:cubicBezTo>
                      <a:pt x="472" y="144"/>
                      <a:pt x="608" y="120"/>
                      <a:pt x="672" y="96"/>
                    </a:cubicBezTo>
                    <a:cubicBezTo>
                      <a:pt x="736" y="72"/>
                      <a:pt x="752" y="36"/>
                      <a:pt x="768" y="0"/>
                    </a:cubicBezTo>
                  </a:path>
                </a:pathLst>
              </a:custGeom>
              <a:solidFill>
                <a:srgbClr val="FF0000"/>
              </a:solidFill>
              <a:ln w="63500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8" name="Rectangle 301"/>
              <p:cNvSpPr>
                <a:spLocks noChangeArrowheads="1"/>
              </p:cNvSpPr>
              <p:nvPr/>
            </p:nvSpPr>
            <p:spPr bwMode="auto">
              <a:xfrm rot="-6582546">
                <a:off x="4523" y="1154"/>
                <a:ext cx="32" cy="342"/>
              </a:xfrm>
              <a:prstGeom prst="rect">
                <a:avLst/>
              </a:prstGeom>
              <a:solidFill>
                <a:srgbClr val="FF9900"/>
              </a:solidFill>
              <a:ln w="381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grpSp>
            <p:nvGrpSpPr>
              <p:cNvPr id="25639" name="Group 302"/>
              <p:cNvGrpSpPr>
                <a:grpSpLocks/>
              </p:cNvGrpSpPr>
              <p:nvPr/>
            </p:nvGrpSpPr>
            <p:grpSpPr bwMode="auto">
              <a:xfrm>
                <a:off x="4947" y="1215"/>
                <a:ext cx="237" cy="602"/>
                <a:chOff x="2304" y="2929"/>
                <a:chExt cx="312" cy="677"/>
              </a:xfrm>
            </p:grpSpPr>
            <p:sp>
              <p:nvSpPr>
                <p:cNvPr id="25642" name="Freeform 303"/>
                <p:cNvSpPr>
                  <a:spLocks/>
                </p:cNvSpPr>
                <p:nvPr/>
              </p:nvSpPr>
              <p:spPr bwMode="auto">
                <a:xfrm rot="-7706443">
                  <a:off x="2436" y="3228"/>
                  <a:ext cx="144" cy="216"/>
                </a:xfrm>
                <a:custGeom>
                  <a:avLst/>
                  <a:gdLst>
                    <a:gd name="T0" fmla="*/ 1 w 252"/>
                    <a:gd name="T1" fmla="*/ 0 h 360"/>
                    <a:gd name="T2" fmla="*/ 1 w 252"/>
                    <a:gd name="T3" fmla="*/ 1 h 360"/>
                    <a:gd name="T4" fmla="*/ 1 w 252"/>
                    <a:gd name="T5" fmla="*/ 1 h 360"/>
                    <a:gd name="T6" fmla="*/ 0 w 252"/>
                    <a:gd name="T7" fmla="*/ 1 h 360"/>
                    <a:gd name="T8" fmla="*/ 1 w 252"/>
                    <a:gd name="T9" fmla="*/ 0 h 3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"/>
                    <a:gd name="T16" fmla="*/ 0 h 360"/>
                    <a:gd name="T17" fmla="*/ 252 w 252"/>
                    <a:gd name="T18" fmla="*/ 360 h 3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" h="360">
                      <a:moveTo>
                        <a:pt x="30" y="0"/>
                      </a:moveTo>
                      <a:lnTo>
                        <a:pt x="252" y="336"/>
                      </a:lnTo>
                      <a:lnTo>
                        <a:pt x="222" y="360"/>
                      </a:lnTo>
                      <a:lnTo>
                        <a:pt x="0" y="24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8100" cap="rnd">
                  <a:solidFill>
                    <a:srgbClr val="99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3" name="Freeform 304"/>
                <p:cNvSpPr>
                  <a:spLocks/>
                </p:cNvSpPr>
                <p:nvPr/>
              </p:nvSpPr>
              <p:spPr bwMode="auto">
                <a:xfrm rot="-6973187">
                  <a:off x="2242" y="3025"/>
                  <a:ext cx="336" cy="144"/>
                </a:xfrm>
                <a:custGeom>
                  <a:avLst/>
                  <a:gdLst>
                    <a:gd name="T0" fmla="*/ 8 w 396"/>
                    <a:gd name="T1" fmla="*/ 80 h 138"/>
                    <a:gd name="T2" fmla="*/ 3 w 396"/>
                    <a:gd name="T3" fmla="*/ 382 h 138"/>
                    <a:gd name="T4" fmla="*/ 0 w 396"/>
                    <a:gd name="T5" fmla="*/ 281 h 138"/>
                    <a:gd name="T6" fmla="*/ 7 w 396"/>
                    <a:gd name="T7" fmla="*/ 0 h 138"/>
                    <a:gd name="T8" fmla="*/ 8 w 396"/>
                    <a:gd name="T9" fmla="*/ 80 h 1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6"/>
                    <a:gd name="T16" fmla="*/ 0 h 138"/>
                    <a:gd name="T17" fmla="*/ 396 w 396"/>
                    <a:gd name="T18" fmla="*/ 138 h 1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6" h="138">
                      <a:moveTo>
                        <a:pt x="396" y="30"/>
                      </a:moveTo>
                      <a:lnTo>
                        <a:pt x="12" y="138"/>
                      </a:lnTo>
                      <a:lnTo>
                        <a:pt x="0" y="102"/>
                      </a:lnTo>
                      <a:lnTo>
                        <a:pt x="390" y="0"/>
                      </a:lnTo>
                      <a:lnTo>
                        <a:pt x="396" y="3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8100" cap="rnd">
                  <a:solidFill>
                    <a:srgbClr val="99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5644" name="Group 305"/>
                <p:cNvGrpSpPr>
                  <a:grpSpLocks/>
                </p:cNvGrpSpPr>
                <p:nvPr/>
              </p:nvGrpSpPr>
              <p:grpSpPr bwMode="auto">
                <a:xfrm rot="10496183">
                  <a:off x="2304" y="3456"/>
                  <a:ext cx="210" cy="150"/>
                  <a:chOff x="2526" y="552"/>
                  <a:chExt cx="210" cy="150"/>
                </a:xfrm>
              </p:grpSpPr>
              <p:sp>
                <p:nvSpPr>
                  <p:cNvPr id="25645" name="Freeform 306"/>
                  <p:cNvSpPr>
                    <a:spLocks/>
                  </p:cNvSpPr>
                  <p:nvPr/>
                </p:nvSpPr>
                <p:spPr bwMode="auto">
                  <a:xfrm>
                    <a:off x="2538" y="618"/>
                    <a:ext cx="150" cy="84"/>
                  </a:xfrm>
                  <a:custGeom>
                    <a:avLst/>
                    <a:gdLst>
                      <a:gd name="T0" fmla="*/ 2147483647 w 25"/>
                      <a:gd name="T1" fmla="*/ 0 h 14"/>
                      <a:gd name="T2" fmla="*/ 2147483647 w 25"/>
                      <a:gd name="T3" fmla="*/ 2147483647 h 14"/>
                      <a:gd name="T4" fmla="*/ 2147483647 w 25"/>
                      <a:gd name="T5" fmla="*/ 2147483647 h 14"/>
                      <a:gd name="T6" fmla="*/ 0 w 25"/>
                      <a:gd name="T7" fmla="*/ 2147483647 h 14"/>
                      <a:gd name="T8" fmla="*/ 2147483647 w 25"/>
                      <a:gd name="T9" fmla="*/ 0 h 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"/>
                      <a:gd name="T16" fmla="*/ 0 h 14"/>
                      <a:gd name="T17" fmla="*/ 25 w 25"/>
                      <a:gd name="T18" fmla="*/ 14 h 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" h="14">
                        <a:moveTo>
                          <a:pt x="12" y="0"/>
                        </a:moveTo>
                        <a:cubicBezTo>
                          <a:pt x="18" y="0"/>
                          <a:pt x="24" y="2"/>
                          <a:pt x="24" y="6"/>
                        </a:cubicBezTo>
                        <a:cubicBezTo>
                          <a:pt x="25" y="9"/>
                          <a:pt x="20" y="13"/>
                          <a:pt x="13" y="13"/>
                        </a:cubicBezTo>
                        <a:cubicBezTo>
                          <a:pt x="6" y="14"/>
                          <a:pt x="1" y="12"/>
                          <a:pt x="0" y="8"/>
                        </a:cubicBezTo>
                        <a:cubicBezTo>
                          <a:pt x="0" y="5"/>
                          <a:pt x="5" y="1"/>
                          <a:pt x="12" y="0"/>
                        </a:cubicBezTo>
                        <a:close/>
                      </a:path>
                    </a:pathLst>
                  </a:custGeom>
                  <a:solidFill>
                    <a:srgbClr val="FFCC00"/>
                  </a:solidFill>
                  <a:ln w="38100" cap="rnd">
                    <a:solidFill>
                      <a:srgbClr val="99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46" name="Freeform 307"/>
                  <p:cNvSpPr>
                    <a:spLocks/>
                  </p:cNvSpPr>
                  <p:nvPr/>
                </p:nvSpPr>
                <p:spPr bwMode="auto">
                  <a:xfrm>
                    <a:off x="2526" y="552"/>
                    <a:ext cx="210" cy="120"/>
                  </a:xfrm>
                  <a:custGeom>
                    <a:avLst/>
                    <a:gdLst>
                      <a:gd name="T0" fmla="*/ 2147483647 w 35"/>
                      <a:gd name="T1" fmla="*/ 2147483647 h 20"/>
                      <a:gd name="T2" fmla="*/ 2147483647 w 35"/>
                      <a:gd name="T3" fmla="*/ 2147483647 h 20"/>
                      <a:gd name="T4" fmla="*/ 2147483647 w 35"/>
                      <a:gd name="T5" fmla="*/ 2147483647 h 20"/>
                      <a:gd name="T6" fmla="*/ 2147483647 w 35"/>
                      <a:gd name="T7" fmla="*/ 2147483647 h 20"/>
                      <a:gd name="T8" fmla="*/ 2147483647 w 35"/>
                      <a:gd name="T9" fmla="*/ 2147483647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"/>
                      <a:gd name="T16" fmla="*/ 0 h 20"/>
                      <a:gd name="T17" fmla="*/ 35 w 35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" h="20">
                        <a:moveTo>
                          <a:pt x="17" y="1"/>
                        </a:moveTo>
                        <a:cubicBezTo>
                          <a:pt x="26" y="0"/>
                          <a:pt x="34" y="3"/>
                          <a:pt x="34" y="8"/>
                        </a:cubicBezTo>
                        <a:cubicBezTo>
                          <a:pt x="35" y="13"/>
                          <a:pt x="28" y="18"/>
                          <a:pt x="18" y="19"/>
                        </a:cubicBezTo>
                        <a:cubicBezTo>
                          <a:pt x="9" y="20"/>
                          <a:pt x="1" y="16"/>
                          <a:pt x="1" y="12"/>
                        </a:cubicBezTo>
                        <a:cubicBezTo>
                          <a:pt x="0" y="7"/>
                          <a:pt x="7" y="2"/>
                          <a:pt x="17" y="1"/>
                        </a:cubicBezTo>
                        <a:close/>
                      </a:path>
                    </a:pathLst>
                  </a:custGeom>
                  <a:solidFill>
                    <a:srgbClr val="FFCC00"/>
                  </a:solidFill>
                  <a:ln w="38100" cap="rnd">
                    <a:solidFill>
                      <a:srgbClr val="99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5640" name="Rectangle 308"/>
              <p:cNvSpPr>
                <a:spLocks noChangeArrowheads="1"/>
              </p:cNvSpPr>
              <p:nvPr/>
            </p:nvSpPr>
            <p:spPr bwMode="auto">
              <a:xfrm rot="-4643925">
                <a:off x="3868" y="1224"/>
                <a:ext cx="48" cy="288"/>
              </a:xfrm>
              <a:prstGeom prst="rect">
                <a:avLst/>
              </a:prstGeom>
              <a:solidFill>
                <a:srgbClr val="FF9900"/>
              </a:solidFill>
              <a:ln w="381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5641" name="Oval 309"/>
              <p:cNvSpPr>
                <a:spLocks noChangeArrowheads="1"/>
              </p:cNvSpPr>
              <p:nvPr/>
            </p:nvSpPr>
            <p:spPr bwMode="auto">
              <a:xfrm rot="3181459" flipH="1">
                <a:off x="3847" y="1577"/>
                <a:ext cx="174" cy="91"/>
              </a:xfrm>
              <a:prstGeom prst="ellipse">
                <a:avLst/>
              </a:prstGeom>
              <a:solidFill>
                <a:srgbClr val="FFCC00"/>
              </a:solidFill>
              <a:ln w="381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25604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2A9949E-D063-4A9B-929F-BCD8830E6782}" type="datetime1">
              <a:rPr lang="en-US" altLang="en-US" smtClean="0"/>
              <a:pPr/>
              <a:t>11/15/2024</a:t>
            </a:fld>
            <a:endParaRPr lang="es-ES" altLang="en-US" smtClean="0"/>
          </a:p>
        </p:txBody>
      </p:sp>
      <p:sp>
        <p:nvSpPr>
          <p:cNvPr id="256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10B8894-6542-4684-AACE-5DBF9E58F114}" type="slidenum">
              <a:rPr lang="es-ES" altLang="en-US" smtClean="0"/>
              <a:pPr/>
              <a:t>24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3588057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11582400" cy="61722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4400" b="1" dirty="0" smtClean="0">
              <a:latin typeface="Verdana" charset="0"/>
              <a:ea typeface="+mn-ea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400" b="1" dirty="0" smtClean="0">
                <a:latin typeface="Verdana" charset="0"/>
                <a:ea typeface="+mn-ea"/>
              </a:rPr>
              <a:t>FIGHT </a:t>
            </a:r>
            <a:endParaRPr lang="en-US" sz="4400" b="1" dirty="0">
              <a:latin typeface="Verdana" charset="0"/>
              <a:ea typeface="+mn-ea"/>
            </a:endParaRPr>
          </a:p>
          <a:p>
            <a:pPr algn="ctr" eaLnBrk="1" hangingPunct="1">
              <a:defRPr/>
            </a:pPr>
            <a:endParaRPr lang="en-US" sz="2400" b="1" dirty="0">
              <a:latin typeface="Verdana" charset="0"/>
              <a:ea typeface="+mn-ea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400" b="1" dirty="0">
                <a:latin typeface="Verdana" charset="0"/>
                <a:ea typeface="+mn-ea"/>
              </a:rPr>
              <a:t>INEXPERIENCE </a:t>
            </a:r>
          </a:p>
          <a:p>
            <a:pPr algn="ctr" eaLnBrk="1" hangingPunct="1">
              <a:buFontTx/>
              <a:buNone/>
              <a:defRPr/>
            </a:pPr>
            <a:endParaRPr lang="en-US" sz="2400" b="1" dirty="0">
              <a:latin typeface="Verdana" charset="0"/>
              <a:ea typeface="+mn-ea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400" b="1" dirty="0">
                <a:latin typeface="Verdana" charset="0"/>
                <a:ea typeface="+mn-ea"/>
              </a:rPr>
              <a:t>WITH </a:t>
            </a:r>
          </a:p>
          <a:p>
            <a:pPr algn="ctr" eaLnBrk="1" hangingPunct="1">
              <a:buFontTx/>
              <a:buNone/>
              <a:defRPr/>
            </a:pPr>
            <a:endParaRPr lang="en-US" sz="2400" b="1" dirty="0">
              <a:latin typeface="Verdana" charset="0"/>
              <a:ea typeface="+mn-ea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400" b="1" dirty="0">
                <a:latin typeface="Verdana" charset="0"/>
                <a:ea typeface="+mn-ea"/>
              </a:rPr>
              <a:t>EXPERT ADVICE</a:t>
            </a:r>
          </a:p>
          <a:p>
            <a:pPr>
              <a:defRPr/>
            </a:pPr>
            <a:endParaRPr lang="en-US" dirty="0">
              <a:latin typeface="Verdana" charset="0"/>
              <a:ea typeface="+mn-ea"/>
            </a:endParaRPr>
          </a:p>
        </p:txBody>
      </p:sp>
      <p:sp>
        <p:nvSpPr>
          <p:cNvPr id="26627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DDAC4E0-9316-402F-B523-D26321D0DD77}" type="datetime1">
              <a:rPr lang="en-US" altLang="en-US" smtClean="0"/>
              <a:pPr/>
              <a:t>11/15/2024</a:t>
            </a:fld>
            <a:endParaRPr lang="es-ES" altLang="en-US" smtClean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A937513-7E2F-4CF4-B559-70071DA94802}" type="slidenum">
              <a:rPr lang="es-ES" altLang="en-US" smtClean="0"/>
              <a:pPr/>
              <a:t>25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499931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30085"/>
            <a:ext cx="11582400" cy="4677229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4800" b="1" dirty="0">
              <a:latin typeface="Verdana" charset="0"/>
              <a:ea typeface="+mn-ea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800" b="1" dirty="0">
                <a:solidFill>
                  <a:srgbClr val="FF0000"/>
                </a:solidFill>
                <a:latin typeface="Constantia"/>
                <a:ea typeface="+mn-ea"/>
                <a:cs typeface="Constantia"/>
              </a:rPr>
              <a:t>LEARN AS YOU GO</a:t>
            </a:r>
          </a:p>
          <a:p>
            <a:pPr eaLnBrk="1" hangingPunct="1">
              <a:buFontTx/>
              <a:buNone/>
              <a:defRPr/>
            </a:pPr>
            <a:endParaRPr lang="en-US" sz="2800" b="1" i="1" dirty="0">
              <a:latin typeface="Berlin Sans FB" charset="0"/>
              <a:ea typeface="+mn-ea"/>
            </a:endParaRPr>
          </a:p>
          <a:p>
            <a:pPr eaLnBrk="1" hangingPunct="1">
              <a:buFont typeface="Wingdings" charset="0"/>
              <a:buChar char="ü"/>
              <a:defRPr/>
            </a:pPr>
            <a:r>
              <a:rPr lang="en-US" sz="3600" b="1" i="1" dirty="0">
                <a:latin typeface="Berlin Sans FB" charset="0"/>
                <a:ea typeface="+mn-ea"/>
              </a:rPr>
              <a:t> Never underestimate </a:t>
            </a:r>
            <a:r>
              <a:rPr lang="en-US" sz="3600" b="1" i="1" dirty="0" smtClean="0">
                <a:latin typeface="Berlin Sans FB" charset="0"/>
                <a:ea typeface="+mn-ea"/>
              </a:rPr>
              <a:t>knowledge</a:t>
            </a:r>
          </a:p>
          <a:p>
            <a:pPr marL="0" indent="0" eaLnBrk="1" hangingPunct="1">
              <a:buFontTx/>
              <a:buNone/>
              <a:defRPr/>
            </a:pPr>
            <a:endParaRPr lang="en-US" sz="3600" b="1" i="1" dirty="0">
              <a:latin typeface="Berlin Sans FB" charset="0"/>
              <a:ea typeface="+mn-ea"/>
            </a:endParaRPr>
          </a:p>
          <a:p>
            <a:pPr eaLnBrk="1" hangingPunct="1">
              <a:buFont typeface="Wingdings" charset="0"/>
              <a:buChar char="ü"/>
              <a:defRPr/>
            </a:pPr>
            <a:r>
              <a:rPr lang="en-US" sz="3600" b="1" i="1" dirty="0">
                <a:latin typeface="Berlin Sans FB" charset="0"/>
                <a:ea typeface="+mn-ea"/>
              </a:rPr>
              <a:t>Entrepreneurship is a process and not an event</a:t>
            </a:r>
          </a:p>
        </p:txBody>
      </p:sp>
      <p:sp>
        <p:nvSpPr>
          <p:cNvPr id="27651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D92578C-B391-4DDB-B72A-B1091785F80F}" type="datetime1">
              <a:rPr lang="en-US" altLang="en-US" smtClean="0"/>
              <a:pPr/>
              <a:t>11/15/2024</a:t>
            </a:fld>
            <a:endParaRPr lang="es-ES" altLang="en-US" smtClean="0"/>
          </a:p>
        </p:txBody>
      </p:sp>
      <p:sp>
        <p:nvSpPr>
          <p:cNvPr id="276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6439B63-298E-4669-87C8-CCFF4016205E}" type="slidenum">
              <a:rPr lang="es-ES" altLang="en-US" smtClean="0"/>
              <a:pPr/>
              <a:t>26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1080384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06400" y="304800"/>
            <a:ext cx="112776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4400" b="1" dirty="0" smtClean="0">
              <a:solidFill>
                <a:srgbClr val="00B050"/>
              </a:solidFill>
              <a:latin typeface="Verdana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4400" b="1" dirty="0" smtClean="0">
                <a:solidFill>
                  <a:srgbClr val="00B050"/>
                </a:solidFill>
                <a:latin typeface="Constantia" pitchFamily="18" charset="0"/>
              </a:rPr>
              <a:t>EXPECT TO GROW</a:t>
            </a:r>
          </a:p>
          <a:p>
            <a:pPr eaLnBrk="1" hangingPunct="1">
              <a:buFontTx/>
              <a:buNone/>
            </a:pPr>
            <a:endParaRPr lang="en-US" altLang="en-US" sz="4400" b="1" dirty="0" smtClean="0">
              <a:latin typeface="Verdana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sz="4400" b="1" dirty="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en-US" altLang="en-US" sz="4400" b="1" dirty="0" smtClean="0">
              <a:latin typeface="Verdana" pitchFamily="34" charset="0"/>
            </a:endParaRPr>
          </a:p>
          <a:p>
            <a:pPr eaLnBrk="1" hangingPunct="1"/>
            <a:r>
              <a:rPr lang="en-US" altLang="en-US" b="1" i="1" dirty="0" smtClean="0">
                <a:latin typeface="Verdana" pitchFamily="34" charset="0"/>
              </a:rPr>
              <a:t>It</a:t>
            </a:r>
            <a:r>
              <a:rPr lang="ja-JP" altLang="en-US" b="1" i="1" dirty="0" smtClean="0">
                <a:latin typeface="Verdana" pitchFamily="34" charset="0"/>
              </a:rPr>
              <a:t>’</a:t>
            </a:r>
            <a:r>
              <a:rPr lang="en-US" altLang="ja-JP" b="1" i="1" dirty="0" smtClean="0">
                <a:latin typeface="Verdana" pitchFamily="34" charset="0"/>
              </a:rPr>
              <a:t>s great to have a Business Plan</a:t>
            </a:r>
          </a:p>
          <a:p>
            <a:pPr eaLnBrk="1" hangingPunct="1">
              <a:buFontTx/>
              <a:buNone/>
            </a:pPr>
            <a:endParaRPr lang="en-US" altLang="en-US" sz="2000" b="1" i="1" dirty="0" smtClean="0">
              <a:latin typeface="Verdana" pitchFamily="34" charset="0"/>
            </a:endParaRPr>
          </a:p>
          <a:p>
            <a:pPr eaLnBrk="1" hangingPunct="1"/>
            <a:r>
              <a:rPr lang="en-US" altLang="en-US" b="1" i="1" dirty="0" smtClean="0">
                <a:latin typeface="Verdana" pitchFamily="34" charset="0"/>
              </a:rPr>
              <a:t>Winners plan and control the game they play</a:t>
            </a:r>
          </a:p>
          <a:p>
            <a:endParaRPr lang="en-US" altLang="en-US" dirty="0" smtClean="0">
              <a:latin typeface="Verdana" pitchFamily="34" charset="0"/>
            </a:endParaRPr>
          </a:p>
        </p:txBody>
      </p:sp>
      <p:pic>
        <p:nvPicPr>
          <p:cNvPr id="28675" name="Picture 2" descr="C:\Users\empretec\Pictures\stock-photo-young-seedling-growing-in-a-soil-close-up-with-shallow-dof-886269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673" y="1668690"/>
            <a:ext cx="353483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A157CAE-73B5-40A3-9192-DEF4E534E31E}" type="datetime1">
              <a:rPr lang="en-US" altLang="en-US" smtClean="0"/>
              <a:pPr/>
              <a:t>11/15/2024</a:t>
            </a:fld>
            <a:endParaRPr lang="es-ES" altLang="en-US" smtClean="0"/>
          </a:p>
        </p:txBody>
      </p:sp>
      <p:sp>
        <p:nvSpPr>
          <p:cNvPr id="286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FDCF1AB-6D69-455D-BC37-0EF5AE081518}" type="slidenum">
              <a:rPr lang="es-ES" altLang="en-US" smtClean="0"/>
              <a:pPr/>
              <a:t>27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3604307612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/>
          <p:cNvSpPr>
            <a:spLocks noGrp="1"/>
          </p:cNvSpPr>
          <p:nvPr>
            <p:ph idx="1"/>
          </p:nvPr>
        </p:nvSpPr>
        <p:spPr>
          <a:xfrm>
            <a:off x="609600" y="1179286"/>
            <a:ext cx="11582400" cy="4800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4000" b="1" dirty="0" smtClean="0">
              <a:solidFill>
                <a:srgbClr val="FF0000"/>
              </a:solidFill>
              <a:latin typeface="Verdana" charset="0"/>
              <a:ea typeface="+mn-ea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Verdana" charset="0"/>
                <a:ea typeface="+mn-ea"/>
              </a:rPr>
              <a:t>SEE THE GLASS HALF FULL</a:t>
            </a:r>
            <a:endParaRPr lang="en-US" sz="4000" b="1" dirty="0">
              <a:solidFill>
                <a:srgbClr val="FF0000"/>
              </a:solidFill>
              <a:latin typeface="Verdana" charset="0"/>
              <a:ea typeface="+mn-ea"/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latin typeface="Verdana" charset="0"/>
              <a:ea typeface="+mn-ea"/>
            </a:endParaRPr>
          </a:p>
          <a:p>
            <a:pPr eaLnBrk="1" hangingPunct="1">
              <a:defRPr/>
            </a:pPr>
            <a:r>
              <a:rPr lang="en-US" i="1" dirty="0">
                <a:latin typeface="Verdana" charset="0"/>
                <a:ea typeface="+mn-ea"/>
              </a:rPr>
              <a:t>Celebrate the little successes when </a:t>
            </a:r>
          </a:p>
          <a:p>
            <a:pPr eaLnBrk="1" hangingPunct="1">
              <a:buFontTx/>
              <a:buNone/>
              <a:defRPr/>
            </a:pPr>
            <a:r>
              <a:rPr lang="en-US" i="1" dirty="0">
                <a:latin typeface="Verdana" charset="0"/>
                <a:ea typeface="+mn-ea"/>
              </a:rPr>
              <a:t>  they happen, and not to worry about</a:t>
            </a:r>
          </a:p>
          <a:p>
            <a:pPr eaLnBrk="1" hangingPunct="1">
              <a:buFontTx/>
              <a:buNone/>
              <a:defRPr/>
            </a:pPr>
            <a:r>
              <a:rPr lang="en-US" i="1" dirty="0">
                <a:latin typeface="Verdana" charset="0"/>
                <a:ea typeface="+mn-ea"/>
              </a:rPr>
              <a:t>  failures all the time. </a:t>
            </a:r>
          </a:p>
          <a:p>
            <a:pPr eaLnBrk="1" hangingPunct="1">
              <a:buFontTx/>
              <a:buNone/>
              <a:defRPr/>
            </a:pPr>
            <a:endParaRPr lang="en-US" i="1" dirty="0">
              <a:latin typeface="Verdana" charset="0"/>
              <a:ea typeface="+mn-ea"/>
            </a:endParaRPr>
          </a:p>
          <a:p>
            <a:pPr eaLnBrk="1" hangingPunct="1">
              <a:defRPr/>
            </a:pPr>
            <a:r>
              <a:rPr lang="en-US" i="1" dirty="0">
                <a:latin typeface="Verdana" charset="0"/>
                <a:ea typeface="+mn-ea"/>
              </a:rPr>
              <a:t>Be proud of where you have come from</a:t>
            </a:r>
          </a:p>
          <a:p>
            <a:pPr>
              <a:defRPr/>
            </a:pPr>
            <a:endParaRPr lang="en-US" dirty="0">
              <a:latin typeface="Verdana" charset="0"/>
              <a:ea typeface="+mn-ea"/>
            </a:endParaRPr>
          </a:p>
        </p:txBody>
      </p:sp>
      <p:sp>
        <p:nvSpPr>
          <p:cNvPr id="29699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11D02D1-F86C-4249-B635-782940C51DC2}" type="datetime1">
              <a:rPr lang="en-US" altLang="en-US" smtClean="0"/>
              <a:pPr/>
              <a:t>11/15/2024</a:t>
            </a:fld>
            <a:endParaRPr lang="es-ES" altLang="en-US" smtClean="0"/>
          </a:p>
        </p:txBody>
      </p:sp>
      <p:sp>
        <p:nvSpPr>
          <p:cNvPr id="2970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465B9A9-7ABA-48D8-A7B1-9C1EE367F1DB}" type="slidenum">
              <a:rPr lang="es-ES" altLang="en-US" smtClean="0"/>
              <a:pPr/>
              <a:t>28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169049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1"/>
          </p:nvPr>
        </p:nvSpPr>
        <p:spPr>
          <a:xfrm>
            <a:off x="508000" y="1426029"/>
            <a:ext cx="11582400" cy="4495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4400" b="1" dirty="0">
              <a:latin typeface="Verdana" charset="0"/>
              <a:ea typeface="+mn-ea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400" b="1" dirty="0">
                <a:latin typeface="Verdana" charset="0"/>
                <a:ea typeface="+mn-ea"/>
              </a:rPr>
              <a:t>CONFIDENCE</a:t>
            </a:r>
          </a:p>
          <a:p>
            <a:pPr algn="ctr" eaLnBrk="1" hangingPunct="1">
              <a:buFontTx/>
              <a:buNone/>
              <a:defRPr/>
            </a:pPr>
            <a:r>
              <a:rPr lang="en-US" sz="4400" b="1" dirty="0">
                <a:latin typeface="Verdana" charset="0"/>
                <a:ea typeface="+mn-ea"/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r>
              <a:rPr lang="en-US" sz="4400" b="1" dirty="0">
                <a:latin typeface="Verdana" charset="0"/>
                <a:ea typeface="+mn-ea"/>
              </a:rPr>
              <a:t>BREEDS </a:t>
            </a:r>
          </a:p>
          <a:p>
            <a:pPr algn="ctr" eaLnBrk="1" hangingPunct="1">
              <a:buFontTx/>
              <a:buNone/>
              <a:defRPr/>
            </a:pPr>
            <a:endParaRPr lang="en-US" sz="4400" b="1" dirty="0">
              <a:latin typeface="Verdana" charset="0"/>
              <a:ea typeface="+mn-ea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400" b="1" dirty="0">
                <a:latin typeface="Verdana" charset="0"/>
                <a:ea typeface="+mn-ea"/>
              </a:rPr>
              <a:t>SUCCESS</a:t>
            </a:r>
          </a:p>
          <a:p>
            <a:pPr>
              <a:defRPr/>
            </a:pPr>
            <a:endParaRPr lang="en-US" dirty="0">
              <a:latin typeface="Verdana" charset="0"/>
              <a:ea typeface="+mn-ea"/>
            </a:endParaRPr>
          </a:p>
        </p:txBody>
      </p:sp>
      <p:sp>
        <p:nvSpPr>
          <p:cNvPr id="30723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432B0E6-39B4-4327-833E-BF426AE8D7E9}" type="datetime1">
              <a:rPr lang="en-US" altLang="en-US" smtClean="0"/>
              <a:pPr/>
              <a:t>11/15/2024</a:t>
            </a:fld>
            <a:endParaRPr lang="es-ES" altLang="en-US" smtClean="0"/>
          </a:p>
        </p:txBody>
      </p:sp>
      <p:sp>
        <p:nvSpPr>
          <p:cNvPr id="307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3124417-CB7B-46DA-A29A-CEA94E9E8302}" type="slidenum">
              <a:rPr lang="es-ES" altLang="en-US" smtClean="0"/>
              <a:pPr/>
              <a:t>29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16383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0229" y="1741715"/>
            <a:ext cx="10972800" cy="68217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  <a:ea typeface="MS PGothic" panose="020B0600070205080204" pitchFamily="34" charset="-128"/>
              </a:rPr>
              <a:t>ENTREPRENEURSHIP</a:t>
            </a:r>
            <a:endParaRPr lang="en-US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  <a:ea typeface="MS PGothic" panose="020B0600070205080204" pitchFamily="34" charset="-128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69710"/>
            <a:ext cx="11480800" cy="3250519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b="1" dirty="0" smtClean="0">
              <a:solidFill>
                <a:srgbClr val="0000FF"/>
              </a:solidFill>
              <a:latin typeface="Constantia"/>
              <a:ea typeface="+mn-ea"/>
              <a:cs typeface="Constantia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b="1" dirty="0" smtClean="0">
                <a:solidFill>
                  <a:srgbClr val="0000FF"/>
                </a:solidFill>
                <a:latin typeface="Constantia"/>
                <a:ea typeface="+mn-ea"/>
                <a:cs typeface="Constantia"/>
              </a:rPr>
              <a:t>DEFINITION</a:t>
            </a:r>
            <a:r>
              <a:rPr lang="en-US" b="1" dirty="0">
                <a:solidFill>
                  <a:srgbClr val="0000FF"/>
                </a:solidFill>
                <a:latin typeface="Constantia"/>
                <a:ea typeface="+mn-ea"/>
                <a:cs typeface="Constantia"/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rgbClr val="0000FF"/>
                </a:solidFill>
                <a:latin typeface="Constantia"/>
                <a:ea typeface="+mn-ea"/>
                <a:cs typeface="Constantia"/>
              </a:rPr>
              <a:t>It is the practice of starting new 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rgbClr val="0000FF"/>
                </a:solidFill>
                <a:latin typeface="Constantia"/>
                <a:ea typeface="+mn-ea"/>
                <a:cs typeface="Constantia"/>
              </a:rPr>
              <a:t>organizations, particularly new 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rgbClr val="0000FF"/>
                </a:solidFill>
                <a:latin typeface="Constantia"/>
                <a:ea typeface="+mn-ea"/>
                <a:cs typeface="Constantia"/>
              </a:rPr>
              <a:t>businesses generally in response to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rgbClr val="0000FF"/>
                </a:solidFill>
                <a:latin typeface="Constantia"/>
                <a:ea typeface="+mn-ea"/>
                <a:cs typeface="Constantia"/>
              </a:rPr>
              <a:t>identified opportunities</a:t>
            </a: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EA7FD3C-7795-42E5-BE48-AE57DC1C143D}" type="datetime1">
              <a:rPr lang="en-US" altLang="en-US" smtClean="0"/>
              <a:pPr/>
              <a:t>11/15/2024</a:t>
            </a:fld>
            <a:endParaRPr lang="es-ES" altLang="en-US" smtClean="0"/>
          </a:p>
        </p:txBody>
      </p:sp>
      <p:sp>
        <p:nvSpPr>
          <p:cNvPr id="41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831CC64-7338-425F-A5A5-DBF5277461B2}" type="slidenum">
              <a:rPr lang="es-ES" altLang="en-US" smtClean="0"/>
              <a:pPr/>
              <a:t>3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54843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0392229" cy="2739571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dirty="0">
              <a:latin typeface="Verdana" charset="0"/>
              <a:ea typeface="+mn-ea"/>
            </a:endParaRPr>
          </a:p>
          <a:p>
            <a:pPr algn="ctr" eaLnBrk="1" hangingPunct="1">
              <a:buFontTx/>
              <a:buNone/>
              <a:defRPr/>
            </a:pPr>
            <a:endParaRPr lang="en-US" dirty="0">
              <a:latin typeface="Verdana" charset="0"/>
              <a:ea typeface="+mn-ea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400" b="1" dirty="0">
                <a:latin typeface="Verdana" charset="0"/>
                <a:ea typeface="+mn-ea"/>
              </a:rPr>
              <a:t>BE HONEST WITH</a:t>
            </a:r>
          </a:p>
          <a:p>
            <a:pPr algn="ctr" eaLnBrk="1" hangingPunct="1">
              <a:buFontTx/>
              <a:buNone/>
              <a:defRPr/>
            </a:pPr>
            <a:r>
              <a:rPr lang="en-US" sz="4400" b="1" dirty="0">
                <a:latin typeface="Verdana" charset="0"/>
                <a:ea typeface="+mn-ea"/>
              </a:rPr>
              <a:t> YOURSELF</a:t>
            </a:r>
          </a:p>
        </p:txBody>
      </p:sp>
      <p:sp>
        <p:nvSpPr>
          <p:cNvPr id="31747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1F3FD86-A78D-4165-84EF-09D225C7520B}" type="datetime1">
              <a:rPr lang="en-US" altLang="en-US" smtClean="0"/>
              <a:pPr/>
              <a:t>11/15/2024</a:t>
            </a:fld>
            <a:endParaRPr lang="es-ES" altLang="en-US" smtClean="0"/>
          </a:p>
        </p:txBody>
      </p:sp>
      <p:sp>
        <p:nvSpPr>
          <p:cNvPr id="3174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710E148-EFB3-4A05-8648-473A694ED103}" type="slidenum">
              <a:rPr lang="es-ES" altLang="en-US" smtClean="0"/>
              <a:pPr/>
              <a:t>30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126658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1582400" cy="3262086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 smtClean="0">
              <a:latin typeface="Verdana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4000" b="1" i="1" dirty="0" smtClean="0">
                <a:solidFill>
                  <a:srgbClr val="FF0000"/>
                </a:solidFill>
                <a:latin typeface="Verdana" pitchFamily="34" charset="0"/>
              </a:rPr>
              <a:t>TRUST YOUR INSTINCTS</a:t>
            </a:r>
          </a:p>
          <a:p>
            <a:pPr algn="ctr" eaLnBrk="1" hangingPunct="1">
              <a:buFontTx/>
              <a:buNone/>
            </a:pPr>
            <a:endParaRPr lang="en-US" altLang="en-US" sz="4000" b="1" i="1" dirty="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r>
              <a:rPr lang="ja-JP" altLang="en-US" sz="4000" b="1" i="1" dirty="0" smtClean="0">
                <a:latin typeface="Verdana" pitchFamily="34" charset="0"/>
              </a:rPr>
              <a:t>“</a:t>
            </a:r>
            <a:r>
              <a:rPr lang="en-US" altLang="ja-JP" sz="4000" b="1" i="1" dirty="0" smtClean="0">
                <a:latin typeface="Verdana" pitchFamily="34" charset="0"/>
              </a:rPr>
              <a:t>You don</a:t>
            </a:r>
            <a:r>
              <a:rPr lang="ja-JP" altLang="en-US" sz="4000" b="1" i="1" dirty="0" smtClean="0">
                <a:latin typeface="Verdana" pitchFamily="34" charset="0"/>
              </a:rPr>
              <a:t>’</a:t>
            </a:r>
            <a:r>
              <a:rPr lang="en-US" altLang="ja-JP" sz="4000" b="1" i="1" dirty="0" smtClean="0">
                <a:latin typeface="Verdana" pitchFamily="34" charset="0"/>
              </a:rPr>
              <a:t>t always have to listen to what others say</a:t>
            </a:r>
            <a:r>
              <a:rPr lang="ja-JP" altLang="en-US" sz="4000" b="1" i="1" dirty="0" smtClean="0">
                <a:latin typeface="Verdana" pitchFamily="34" charset="0"/>
              </a:rPr>
              <a:t>”</a:t>
            </a:r>
            <a:endParaRPr lang="en-US" altLang="en-US" sz="4000" b="1" i="1" dirty="0" smtClean="0">
              <a:latin typeface="Verdana" pitchFamily="34" charset="0"/>
            </a:endParaRPr>
          </a:p>
        </p:txBody>
      </p:sp>
      <p:sp>
        <p:nvSpPr>
          <p:cNvPr id="32771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B5E7097-75C9-434D-9DB0-7BF6C8F9D5A6}" type="datetime1">
              <a:rPr lang="en-US" altLang="en-US" smtClean="0"/>
              <a:pPr/>
              <a:t>11/15/2024</a:t>
            </a:fld>
            <a:endParaRPr lang="es-ES" altLang="en-US" smtClean="0"/>
          </a:p>
        </p:txBody>
      </p:sp>
      <p:sp>
        <p:nvSpPr>
          <p:cNvPr id="327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0DD752E-3C67-4C39-A65F-25FCC106F1D8}" type="slidenum">
              <a:rPr lang="es-ES" altLang="en-US" smtClean="0"/>
              <a:pPr/>
              <a:t>31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6477720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2"/>
          <p:cNvSpPr>
            <a:spLocks noGrp="1"/>
          </p:cNvSpPr>
          <p:nvPr>
            <p:ph idx="1"/>
          </p:nvPr>
        </p:nvSpPr>
        <p:spPr>
          <a:xfrm>
            <a:off x="609600" y="1389743"/>
            <a:ext cx="11219543" cy="4256314"/>
          </a:xfrm>
        </p:spPr>
        <p:txBody>
          <a:bodyPr/>
          <a:lstStyle/>
          <a:p>
            <a:pPr eaLnBrk="1" hangingPunct="1">
              <a:defRPr/>
            </a:pPr>
            <a:endParaRPr lang="en-US" b="1" dirty="0" smtClean="0">
              <a:latin typeface="Verdana" charset="0"/>
              <a:ea typeface="+mn-ea"/>
            </a:endParaRPr>
          </a:p>
          <a:p>
            <a:pPr eaLnBrk="1" hangingPunct="1">
              <a:defRPr/>
            </a:pPr>
            <a:r>
              <a:rPr lang="en-US" b="1" dirty="0" smtClean="0">
                <a:latin typeface="Verdana" charset="0"/>
                <a:ea typeface="+mn-ea"/>
              </a:rPr>
              <a:t>SUCCESS </a:t>
            </a:r>
            <a:r>
              <a:rPr lang="en-US" b="1" dirty="0">
                <a:latin typeface="Verdana" charset="0"/>
                <a:ea typeface="+mn-ea"/>
              </a:rPr>
              <a:t>DOES NOT COME SUDDENLY</a:t>
            </a:r>
          </a:p>
          <a:p>
            <a:pPr eaLnBrk="1" hangingPunct="1">
              <a:buFontTx/>
              <a:buNone/>
              <a:defRPr/>
            </a:pPr>
            <a:endParaRPr lang="en-US" sz="1800" b="1" dirty="0">
              <a:latin typeface="Verdana" charset="0"/>
              <a:ea typeface="+mn-ea"/>
            </a:endParaRPr>
          </a:p>
          <a:p>
            <a:pPr eaLnBrk="1" hangingPunct="1">
              <a:defRPr/>
            </a:pPr>
            <a:r>
              <a:rPr lang="en-US" b="1" dirty="0" smtClean="0">
                <a:latin typeface="Verdana" charset="0"/>
                <a:ea typeface="+mn-ea"/>
              </a:rPr>
              <a:t>SUCCESS COMES </a:t>
            </a:r>
            <a:r>
              <a:rPr lang="en-US" b="1" dirty="0">
                <a:latin typeface="Verdana" charset="0"/>
                <a:ea typeface="+mn-ea"/>
              </a:rPr>
              <a:t>THROUGH WORKING HARD </a:t>
            </a:r>
          </a:p>
          <a:p>
            <a:pPr eaLnBrk="1" hangingPunct="1">
              <a:defRPr/>
            </a:pPr>
            <a:endParaRPr lang="en-US" sz="1800" b="1" dirty="0">
              <a:latin typeface="Verdana" charset="0"/>
              <a:ea typeface="+mn-ea"/>
            </a:endParaRPr>
          </a:p>
          <a:p>
            <a:pPr eaLnBrk="1" hangingPunct="1">
              <a:defRPr/>
            </a:pPr>
            <a:r>
              <a:rPr lang="en-US" b="1" dirty="0">
                <a:latin typeface="Verdana" charset="0"/>
                <a:ea typeface="+mn-ea"/>
              </a:rPr>
              <a:t>WORKING SMART AND </a:t>
            </a:r>
          </a:p>
          <a:p>
            <a:pPr eaLnBrk="1" hangingPunct="1">
              <a:defRPr/>
            </a:pPr>
            <a:endParaRPr lang="en-US" sz="1800" b="1" dirty="0">
              <a:latin typeface="Verdana" charset="0"/>
              <a:ea typeface="+mn-ea"/>
            </a:endParaRPr>
          </a:p>
          <a:p>
            <a:pPr eaLnBrk="1" hangingPunct="1">
              <a:defRPr/>
            </a:pPr>
            <a:r>
              <a:rPr lang="en-US" b="1" dirty="0">
                <a:latin typeface="Verdana" charset="0"/>
                <a:ea typeface="+mn-ea"/>
              </a:rPr>
              <a:t>USING THE EXPERIENCE YOU HAVE GAINED ALONG THE WAY</a:t>
            </a:r>
          </a:p>
        </p:txBody>
      </p:sp>
      <p:sp>
        <p:nvSpPr>
          <p:cNvPr id="33795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A9C2453-975A-4284-BA17-8D9631A10AAA}" type="datetime1">
              <a:rPr lang="en-US" altLang="en-US" smtClean="0"/>
              <a:pPr/>
              <a:t>11/15/2024</a:t>
            </a:fld>
            <a:endParaRPr lang="es-ES" altLang="en-US" smtClean="0"/>
          </a:p>
        </p:txBody>
      </p:sp>
      <p:sp>
        <p:nvSpPr>
          <p:cNvPr id="3379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591E2B9-7ACB-48AD-9C7D-80EFF37BE560}" type="slidenum">
              <a:rPr lang="es-ES" altLang="en-US" smtClean="0"/>
              <a:pPr/>
              <a:t>32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29172998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580572" y="1012371"/>
            <a:ext cx="11379200" cy="51562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n-US" altLang="en-US" sz="4800" dirty="0" smtClean="0">
                <a:latin typeface="Comic Sans MS" pitchFamily="66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sz="4800" b="1" dirty="0" smtClean="0">
                <a:latin typeface="Comic Sans MS" pitchFamily="66" charset="0"/>
              </a:rPr>
              <a:t>“WE ARE WHAT WE </a:t>
            </a:r>
          </a:p>
          <a:p>
            <a:pPr algn="ctr" eaLnBrk="1" hangingPunct="1">
              <a:buFontTx/>
              <a:buNone/>
            </a:pPr>
            <a:r>
              <a:rPr lang="en-US" altLang="en-US" sz="4800" b="1" dirty="0" smtClean="0">
                <a:latin typeface="Comic Sans MS" pitchFamily="66" charset="0"/>
              </a:rPr>
              <a:t>REPEATEDLY DO. </a:t>
            </a:r>
          </a:p>
          <a:p>
            <a:pPr algn="ctr" eaLnBrk="1" hangingPunct="1">
              <a:buFontTx/>
              <a:buNone/>
            </a:pPr>
            <a:r>
              <a:rPr lang="en-US" altLang="en-US" sz="4800" b="1" dirty="0" smtClean="0">
                <a:latin typeface="Comic Sans MS" pitchFamily="66" charset="0"/>
              </a:rPr>
              <a:t>EXCELLENCE, THEN, IS</a:t>
            </a:r>
          </a:p>
          <a:p>
            <a:pPr algn="ctr" eaLnBrk="1" hangingPunct="1">
              <a:buFontTx/>
              <a:buNone/>
            </a:pPr>
            <a:r>
              <a:rPr lang="en-US" altLang="en-US" sz="4800" b="1" dirty="0" smtClean="0">
                <a:latin typeface="Comic Sans MS" pitchFamily="66" charset="0"/>
              </a:rPr>
              <a:t> NOT AN ACT, BUT A </a:t>
            </a:r>
          </a:p>
          <a:p>
            <a:pPr algn="ctr" eaLnBrk="1" hangingPunct="1">
              <a:buFontTx/>
              <a:buNone/>
            </a:pPr>
            <a:r>
              <a:rPr lang="en-US" altLang="en-US" sz="4800" b="1" dirty="0" smtClean="0">
                <a:latin typeface="Comic Sans MS" pitchFamily="66" charset="0"/>
              </a:rPr>
              <a:t>HABIT”</a:t>
            </a:r>
            <a:endParaRPr lang="en-US" altLang="ja-JP" sz="4800" b="1" dirty="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en-US" altLang="en-US" sz="1600" b="1" dirty="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1600" b="1" dirty="0" smtClean="0">
                <a:latin typeface="Comic Sans MS" pitchFamily="66" charset="0"/>
              </a:rPr>
              <a:t>                                                               </a:t>
            </a:r>
            <a:r>
              <a:rPr lang="en-US" altLang="en-US" sz="1800" b="1" dirty="0" smtClean="0">
                <a:latin typeface="Comic Sans MS" pitchFamily="66" charset="0"/>
              </a:rPr>
              <a:t>Aristotle</a:t>
            </a:r>
          </a:p>
        </p:txBody>
      </p:sp>
      <p:sp>
        <p:nvSpPr>
          <p:cNvPr id="34819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2D6DF76-2290-421E-A925-4F245D82A3FC}" type="datetime1">
              <a:rPr lang="en-US" altLang="en-US" smtClean="0"/>
              <a:pPr/>
              <a:t>11/15/2024</a:t>
            </a:fld>
            <a:endParaRPr lang="es-ES" altLang="en-US" smtClean="0"/>
          </a:p>
        </p:txBody>
      </p:sp>
      <p:sp>
        <p:nvSpPr>
          <p:cNvPr id="348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8903079-95E3-4BC8-8E12-1193A05F5E6E}" type="slidenum">
              <a:rPr lang="es-ES" altLang="en-US" smtClean="0"/>
              <a:pPr/>
              <a:t>33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38789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551542" y="2354943"/>
            <a:ext cx="11379200" cy="339271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dirty="0" smtClean="0">
                <a:latin typeface="Verdana" pitchFamily="34" charset="0"/>
              </a:rPr>
              <a:t> </a:t>
            </a:r>
            <a:r>
              <a:rPr lang="en-US" altLang="en-US" sz="5400" b="1" dirty="0" smtClean="0">
                <a:latin typeface="Verdana" pitchFamily="34" charset="0"/>
              </a:rPr>
              <a:t>BEING A WINNER OR A LOSER, IT’S </a:t>
            </a:r>
            <a:r>
              <a:rPr lang="en-US" altLang="en-US" sz="5400" b="1" dirty="0" smtClean="0">
                <a:solidFill>
                  <a:srgbClr val="FF0000"/>
                </a:solidFill>
                <a:latin typeface="Verdana" pitchFamily="34" charset="0"/>
              </a:rPr>
              <a:t>YOUR</a:t>
            </a:r>
            <a:r>
              <a:rPr lang="en-US" altLang="en-US" sz="5400" b="1" dirty="0" smtClean="0">
                <a:latin typeface="Verdana" pitchFamily="34" charset="0"/>
              </a:rPr>
              <a:t> DECISION, AND </a:t>
            </a:r>
            <a:r>
              <a:rPr lang="en-US" altLang="en-US" sz="5400" b="1" dirty="0" smtClean="0">
                <a:solidFill>
                  <a:srgbClr val="FF0000"/>
                </a:solidFill>
                <a:latin typeface="Verdana" pitchFamily="34" charset="0"/>
              </a:rPr>
              <a:t>YOUR</a:t>
            </a:r>
            <a:r>
              <a:rPr lang="en-US" altLang="en-US" sz="5400" b="1" dirty="0" smtClean="0">
                <a:latin typeface="Verdana" pitchFamily="34" charset="0"/>
              </a:rPr>
              <a:t> CHOICE</a:t>
            </a:r>
          </a:p>
        </p:txBody>
      </p:sp>
      <p:sp>
        <p:nvSpPr>
          <p:cNvPr id="35843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568CA4E-DB14-4953-8E4F-C5FC22E04432}" type="datetime1">
              <a:rPr lang="en-US" altLang="en-US" smtClean="0"/>
              <a:pPr/>
              <a:t>11/15/2024</a:t>
            </a:fld>
            <a:endParaRPr lang="es-ES" altLang="en-US" smtClean="0"/>
          </a:p>
        </p:txBody>
      </p:sp>
      <p:sp>
        <p:nvSpPr>
          <p:cNvPr id="3584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DB2D64C-6B7D-4648-94E5-6235E66B20C8}" type="slidenum">
              <a:rPr lang="es-ES" altLang="en-US" smtClean="0"/>
              <a:pPr/>
              <a:t>34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93069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257" y="1535339"/>
            <a:ext cx="10515600" cy="4351338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Verdana"/>
                <a:ea typeface="+mn-ea"/>
                <a:cs typeface="Verdana"/>
              </a:rPr>
              <a:t>GET OUT OF YOUR COMFORT ZONES AND</a:t>
            </a:r>
          </a:p>
          <a:p>
            <a:pPr>
              <a:defRPr/>
            </a:pPr>
            <a:endParaRPr lang="en-US" sz="4000" b="1" dirty="0" smtClean="0">
              <a:latin typeface="Verdana"/>
              <a:ea typeface="+mn-ea"/>
              <a:cs typeface="Verdana"/>
            </a:endParaRPr>
          </a:p>
          <a:p>
            <a:pPr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Verdana"/>
                <a:ea typeface="+mn-ea"/>
                <a:cs typeface="Verdana"/>
              </a:rPr>
              <a:t>CHALLENGE YOURSELF TO ACT TOWARDS ACHIEVING ENTREPRENEURIAL SUCCESS</a:t>
            </a:r>
            <a:endParaRPr lang="en-US" sz="4000" b="1" dirty="0">
              <a:solidFill>
                <a:srgbClr val="0000FF"/>
              </a:solidFill>
              <a:latin typeface="Verdana"/>
              <a:ea typeface="+mn-ea"/>
              <a:cs typeface="Verdana"/>
            </a:endParaRPr>
          </a:p>
        </p:txBody>
      </p:sp>
      <p:sp>
        <p:nvSpPr>
          <p:cNvPr id="36867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1E67CCC-F8DB-4457-9E6A-5272BAF492D0}" type="datetime1">
              <a:rPr lang="en-US" altLang="en-US" smtClean="0"/>
              <a:pPr/>
              <a:t>11/15/2024</a:t>
            </a:fld>
            <a:endParaRPr lang="es-ES" altLang="en-US" smtClean="0"/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21DDB79-B8E5-474F-94DD-3580270C03F3}" type="slidenum">
              <a:rPr lang="es-ES" altLang="en-US" smtClean="0"/>
              <a:pPr/>
              <a:t>35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24410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ontent Placeholder 2"/>
          <p:cNvSpPr>
            <a:spLocks noGrp="1"/>
          </p:cNvSpPr>
          <p:nvPr>
            <p:ph idx="1"/>
          </p:nvPr>
        </p:nvSpPr>
        <p:spPr>
          <a:xfrm>
            <a:off x="566057" y="1117600"/>
            <a:ext cx="11379200" cy="5167086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4800" dirty="0">
                <a:latin typeface="Berlin Sans FB" charset="0"/>
                <a:ea typeface="+mn-ea"/>
              </a:rPr>
              <a:t>  </a:t>
            </a:r>
            <a:endParaRPr lang="en-US" sz="4800" dirty="0" smtClean="0">
              <a:latin typeface="Berlin Sans FB" charset="0"/>
              <a:ea typeface="+mn-ea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5000" b="1" dirty="0" smtClean="0">
                <a:latin typeface="Berlin Sans FB" charset="0"/>
                <a:ea typeface="+mn-ea"/>
              </a:rPr>
              <a:t>WE </a:t>
            </a:r>
            <a:r>
              <a:rPr lang="en-US" sz="5000" b="1" dirty="0">
                <a:latin typeface="Berlin Sans FB" charset="0"/>
                <a:ea typeface="+mn-ea"/>
              </a:rPr>
              <a:t>EITHER MAKE </a:t>
            </a:r>
          </a:p>
          <a:p>
            <a:pPr algn="ctr" eaLnBrk="1" hangingPunct="1">
              <a:buFontTx/>
              <a:buNone/>
              <a:defRPr/>
            </a:pPr>
            <a:r>
              <a:rPr lang="en-US" sz="5000" b="1" dirty="0">
                <a:latin typeface="Berlin Sans FB" charset="0"/>
                <a:ea typeface="+mn-ea"/>
              </a:rPr>
              <a:t>OURSELVES MISERABLE, </a:t>
            </a:r>
          </a:p>
          <a:p>
            <a:pPr algn="ctr" eaLnBrk="1" hangingPunct="1">
              <a:buFontTx/>
              <a:buNone/>
              <a:defRPr/>
            </a:pPr>
            <a:r>
              <a:rPr lang="en-US" sz="5000" b="1" dirty="0">
                <a:latin typeface="Berlin Sans FB" charset="0"/>
                <a:ea typeface="+mn-ea"/>
              </a:rPr>
              <a:t>OR WE MAKE OURSELVES </a:t>
            </a:r>
          </a:p>
          <a:p>
            <a:pPr algn="ctr" eaLnBrk="1" hangingPunct="1">
              <a:buFontTx/>
              <a:buNone/>
              <a:defRPr/>
            </a:pPr>
            <a:r>
              <a:rPr lang="en-US" sz="5000" b="1" dirty="0">
                <a:latin typeface="Berlin Sans FB" charset="0"/>
                <a:ea typeface="+mn-ea"/>
              </a:rPr>
              <a:t>HAPPY. THE AMOUNT </a:t>
            </a:r>
          </a:p>
          <a:p>
            <a:pPr algn="ctr" eaLnBrk="1" hangingPunct="1">
              <a:buFontTx/>
              <a:buNone/>
              <a:defRPr/>
            </a:pPr>
            <a:r>
              <a:rPr lang="en-US" sz="5000" b="1" dirty="0">
                <a:latin typeface="Berlin Sans FB" charset="0"/>
                <a:ea typeface="+mn-ea"/>
              </a:rPr>
              <a:t>OF WORK IS THE SAME</a:t>
            </a:r>
          </a:p>
          <a:p>
            <a:pPr algn="r" eaLnBrk="1" hangingPunct="1">
              <a:buFontTx/>
              <a:buNone/>
              <a:defRPr/>
            </a:pPr>
            <a:endParaRPr lang="en-US" sz="1600" i="1" dirty="0">
              <a:latin typeface="Berlin Sans FB" charset="0"/>
              <a:ea typeface="+mn-ea"/>
            </a:endParaRPr>
          </a:p>
          <a:p>
            <a:pPr algn="r" eaLnBrk="1" hangingPunct="1">
              <a:buFontTx/>
              <a:buNone/>
              <a:defRPr/>
            </a:pPr>
            <a:endParaRPr lang="en-US" sz="1600" i="1" dirty="0">
              <a:latin typeface="Berlin Sans FB" charset="0"/>
              <a:ea typeface="+mn-ea"/>
            </a:endParaRPr>
          </a:p>
        </p:txBody>
      </p:sp>
      <p:sp>
        <p:nvSpPr>
          <p:cNvPr id="37891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DB09F8D-5D77-4988-9ABB-37E8A8DD8BDD}" type="datetime1">
              <a:rPr lang="en-US" altLang="en-US" smtClean="0"/>
              <a:pPr/>
              <a:t>11/15/2024</a:t>
            </a:fld>
            <a:endParaRPr lang="es-ES" altLang="en-US" smtClean="0"/>
          </a:p>
        </p:txBody>
      </p:sp>
      <p:sp>
        <p:nvSpPr>
          <p:cNvPr id="3789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6DEA033-202C-49BB-B9EC-5E5197E904F9}" type="slidenum">
              <a:rPr lang="es-ES" altLang="en-US" smtClean="0"/>
              <a:pPr/>
              <a:t>36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241704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609600" y="1364343"/>
            <a:ext cx="11379200" cy="4296228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en-US" altLang="en-US" sz="3600" b="1" dirty="0" smtClean="0">
              <a:latin typeface="Constantia" pitchFamily="18" charset="0"/>
            </a:endParaRPr>
          </a:p>
          <a:p>
            <a:pPr>
              <a:buFontTx/>
              <a:buNone/>
            </a:pPr>
            <a:endParaRPr lang="en-US" altLang="en-US" sz="1400" b="1" dirty="0" smtClean="0">
              <a:latin typeface="Constantia" pitchFamily="18" charset="0"/>
            </a:endParaRPr>
          </a:p>
          <a:p>
            <a:pPr>
              <a:buFontTx/>
              <a:buNone/>
            </a:pPr>
            <a:r>
              <a:rPr lang="en-US" altLang="en-US" sz="3600" b="1" dirty="0" smtClean="0">
                <a:latin typeface="Constantia" pitchFamily="18" charset="0"/>
              </a:rPr>
              <a:t>Put the academic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Constantia" pitchFamily="18" charset="0"/>
              </a:rPr>
              <a:t>honours</a:t>
            </a:r>
            <a:r>
              <a:rPr lang="en-US" altLang="en-US" sz="36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altLang="en-US" sz="3600" b="1" dirty="0" smtClean="0">
                <a:latin typeface="Constantia" pitchFamily="18" charset="0"/>
              </a:rPr>
              <a:t>away</a:t>
            </a:r>
            <a:r>
              <a:rPr lang="en-US" altLang="en-US" sz="36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</a:p>
          <a:p>
            <a:pPr>
              <a:buFontTx/>
              <a:buNone/>
            </a:pPr>
            <a:r>
              <a:rPr lang="en-US" altLang="en-US" sz="3600" b="1" dirty="0" smtClean="0">
                <a:latin typeface="Constantia" pitchFamily="18" charset="0"/>
              </a:rPr>
              <a:t>where they belong…..</a:t>
            </a:r>
          </a:p>
          <a:p>
            <a:pPr>
              <a:buFontTx/>
              <a:buNone/>
            </a:pPr>
            <a:endParaRPr lang="en-US" altLang="en-US" sz="3600" b="1" i="1" dirty="0" smtClean="0">
              <a:solidFill>
                <a:srgbClr val="00B050"/>
              </a:solidFill>
              <a:latin typeface="Constantia" pitchFamily="18" charset="0"/>
            </a:endParaRPr>
          </a:p>
          <a:p>
            <a:pPr>
              <a:buFontTx/>
              <a:buNone/>
            </a:pPr>
            <a:r>
              <a:rPr lang="en-US" altLang="en-US" b="1" i="1" dirty="0" smtClean="0">
                <a:solidFill>
                  <a:srgbClr val="00B050"/>
                </a:solidFill>
                <a:latin typeface="Verdana" pitchFamily="34" charset="0"/>
              </a:rPr>
              <a:t>….right on the wall…</a:t>
            </a:r>
          </a:p>
          <a:p>
            <a:pPr>
              <a:buFontTx/>
              <a:buNone/>
            </a:pPr>
            <a:endParaRPr lang="en-US" altLang="en-US" b="1" i="1" dirty="0" smtClean="0">
              <a:solidFill>
                <a:srgbClr val="00B050"/>
              </a:solidFill>
              <a:latin typeface="Verdana" pitchFamily="34" charset="0"/>
            </a:endParaRPr>
          </a:p>
          <a:p>
            <a:pPr>
              <a:buFontTx/>
              <a:buNone/>
            </a:pPr>
            <a:r>
              <a:rPr lang="en-US" altLang="en-US" b="1" i="1" dirty="0" smtClean="0">
                <a:solidFill>
                  <a:srgbClr val="00B050"/>
                </a:solidFill>
                <a:latin typeface="Verdana" pitchFamily="34" charset="0"/>
              </a:rPr>
              <a:t>….then move on to                         self employment → </a:t>
            </a:r>
          </a:p>
          <a:p>
            <a:pPr>
              <a:buFontTx/>
              <a:buNone/>
            </a:pPr>
            <a:endParaRPr lang="en-US" altLang="en-US" dirty="0" smtClean="0">
              <a:latin typeface="Verdana" pitchFamily="34" charset="0"/>
            </a:endParaRPr>
          </a:p>
        </p:txBody>
      </p:sp>
      <p:pic>
        <p:nvPicPr>
          <p:cNvPr id="38915" name="Picture 3" descr="Silhouette of a Man Graduating from Business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886" y="2931885"/>
            <a:ext cx="4876800" cy="363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D107764-6162-45EF-ABF9-FF43824AA06E}" type="datetime1">
              <a:rPr lang="en-US" altLang="en-US" smtClean="0"/>
              <a:pPr/>
              <a:t>11/15/2024</a:t>
            </a:fld>
            <a:endParaRPr lang="es-ES" altLang="en-US" smtClean="0"/>
          </a:p>
        </p:txBody>
      </p:sp>
      <p:sp>
        <p:nvSpPr>
          <p:cNvPr id="389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BD35D1D-96EC-4807-A090-3B575BA8674C}" type="slidenum">
              <a:rPr lang="es-ES" altLang="en-US" smtClean="0"/>
              <a:pPr/>
              <a:t>37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31031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11277600" cy="65532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dirty="0">
                <a:latin typeface="Verdana" charset="0"/>
                <a:ea typeface="+mn-ea"/>
              </a:rPr>
              <a:t> </a:t>
            </a:r>
            <a:endParaRPr lang="en-US" dirty="0" smtClean="0">
              <a:latin typeface="Verdana" charset="0"/>
              <a:ea typeface="+mn-ea"/>
            </a:endParaRPr>
          </a:p>
          <a:p>
            <a:pPr algn="ctr" eaLnBrk="1" hangingPunct="1">
              <a:buFontTx/>
              <a:buNone/>
              <a:defRPr/>
            </a:pPr>
            <a:r>
              <a:rPr lang="en-US" dirty="0" smtClean="0">
                <a:latin typeface="Verdana" charset="0"/>
                <a:ea typeface="+mn-ea"/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endParaRPr lang="en-US" sz="4000" b="1" dirty="0" smtClean="0">
              <a:latin typeface="Verdana" charset="0"/>
              <a:ea typeface="+mn-ea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6600" b="1" dirty="0" smtClean="0">
                <a:latin typeface="Verdana" charset="0"/>
                <a:ea typeface="+mn-ea"/>
              </a:rPr>
              <a:t>GO </a:t>
            </a:r>
            <a:r>
              <a:rPr lang="en-US" sz="6600" b="1" dirty="0">
                <a:latin typeface="Verdana" charset="0"/>
                <a:ea typeface="+mn-ea"/>
              </a:rPr>
              <a:t>OUT AND </a:t>
            </a:r>
            <a:r>
              <a:rPr lang="en-US" sz="6600" b="1" dirty="0" smtClean="0">
                <a:latin typeface="Verdana" charset="0"/>
                <a:ea typeface="+mn-ea"/>
              </a:rPr>
              <a:t>ACT NOW!!!</a:t>
            </a:r>
            <a:endParaRPr lang="en-US" sz="6600" b="1" dirty="0">
              <a:latin typeface="Verdana" charset="0"/>
              <a:ea typeface="+mn-ea"/>
            </a:endParaRPr>
          </a:p>
        </p:txBody>
      </p:sp>
      <p:sp>
        <p:nvSpPr>
          <p:cNvPr id="39939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632F6E5-3A0F-4304-943A-3F48E604DC6A}" type="datetime1">
              <a:rPr lang="en-US" altLang="en-US" smtClean="0"/>
              <a:pPr/>
              <a:t>11/15/2024</a:t>
            </a:fld>
            <a:endParaRPr lang="es-ES" altLang="en-US" smtClean="0"/>
          </a:p>
        </p:txBody>
      </p:sp>
      <p:sp>
        <p:nvSpPr>
          <p:cNvPr id="3994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66F9340-D26F-4ADB-998E-E51B91C7EB6F}" type="slidenum">
              <a:rPr lang="es-ES" altLang="en-US" smtClean="0"/>
              <a:pPr/>
              <a:t>38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10990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98286" y="1389972"/>
            <a:ext cx="109728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MS PGothic" panose="020B0600070205080204" pitchFamily="34" charset="-128"/>
              </a:rPr>
              <a:t>Characteristics </a:t>
            </a:r>
            <a:r>
              <a:rPr lang="en-US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MS PGothic" panose="020B0600070205080204" pitchFamily="34" charset="-128"/>
              </a:rPr>
              <a:t>of an Entrepreneur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085" y="2683328"/>
            <a:ext cx="11277600" cy="277404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0000FF"/>
                </a:solidFill>
                <a:latin typeface="Verdana" charset="0"/>
                <a:ea typeface="+mn-ea"/>
              </a:rPr>
              <a:t>Entrepreneur has </a:t>
            </a:r>
            <a:r>
              <a:rPr lang="en-US" b="1" i="1" dirty="0">
                <a:solidFill>
                  <a:srgbClr val="0000FF"/>
                </a:solidFill>
                <a:latin typeface="Verdana" charset="0"/>
                <a:ea typeface="+mn-ea"/>
              </a:rPr>
              <a:t>enthusiastic </a:t>
            </a:r>
            <a:r>
              <a:rPr lang="en-US" b="1" i="1" dirty="0" smtClean="0">
                <a:solidFill>
                  <a:srgbClr val="0000FF"/>
                </a:solidFill>
                <a:latin typeface="Verdana" charset="0"/>
                <a:ea typeface="+mn-ea"/>
              </a:rPr>
              <a:t>vision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i="1" dirty="0">
              <a:solidFill>
                <a:srgbClr val="0000FF"/>
              </a:solidFill>
              <a:latin typeface="Verdana" charset="0"/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0000FF"/>
                </a:solidFill>
                <a:latin typeface="Verdana" charset="0"/>
                <a:ea typeface="+mn-ea"/>
              </a:rPr>
              <a:t>Vision is supported by </a:t>
            </a:r>
            <a:r>
              <a:rPr lang="en-US" b="1" i="1" dirty="0">
                <a:solidFill>
                  <a:srgbClr val="0000FF"/>
                </a:solidFill>
                <a:latin typeface="Verdana" charset="0"/>
                <a:ea typeface="+mn-ea"/>
              </a:rPr>
              <a:t>specific ideas</a:t>
            </a:r>
            <a:r>
              <a:rPr lang="en-US" dirty="0">
                <a:solidFill>
                  <a:srgbClr val="0000FF"/>
                </a:solidFill>
                <a:latin typeface="Verdana" charset="0"/>
                <a:ea typeface="+mn-ea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Verdana" charset="0"/>
                <a:ea typeface="+mn-ea"/>
              </a:rPr>
              <a:t>and may not normally be </a:t>
            </a:r>
            <a:r>
              <a:rPr lang="en-US" dirty="0">
                <a:solidFill>
                  <a:srgbClr val="0000FF"/>
                </a:solidFill>
                <a:latin typeface="Verdana" charset="0"/>
                <a:ea typeface="+mn-ea"/>
              </a:rPr>
              <a:t>available on the </a:t>
            </a:r>
            <a:r>
              <a:rPr lang="en-US" dirty="0" smtClean="0">
                <a:solidFill>
                  <a:srgbClr val="0000FF"/>
                </a:solidFill>
                <a:latin typeface="Verdana" charset="0"/>
                <a:ea typeface="+mn-ea"/>
              </a:rPr>
              <a:t>market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1800" dirty="0">
              <a:solidFill>
                <a:srgbClr val="0000FF"/>
              </a:solidFill>
              <a:latin typeface="Verdana" charset="0"/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0000FF"/>
                </a:solidFill>
                <a:latin typeface="Verdana" charset="0"/>
                <a:ea typeface="+mn-ea"/>
              </a:rPr>
              <a:t>The </a:t>
            </a:r>
            <a:r>
              <a:rPr lang="en-US" b="1" i="1" dirty="0">
                <a:solidFill>
                  <a:srgbClr val="0000FF"/>
                </a:solidFill>
                <a:latin typeface="Verdana" charset="0"/>
                <a:ea typeface="+mn-ea"/>
              </a:rPr>
              <a:t>overall blueprint</a:t>
            </a:r>
            <a:r>
              <a:rPr lang="en-US" dirty="0">
                <a:solidFill>
                  <a:srgbClr val="0000FF"/>
                </a:solidFill>
                <a:latin typeface="Verdana" charset="0"/>
                <a:ea typeface="+mn-ea"/>
              </a:rPr>
              <a:t> to realize the vision is clear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solidFill>
                <a:srgbClr val="0000FF"/>
              </a:solidFill>
              <a:latin typeface="Verdana" charset="0"/>
              <a:ea typeface="+mn-ea"/>
            </a:endParaRPr>
          </a:p>
        </p:txBody>
      </p:sp>
      <p:sp>
        <p:nvSpPr>
          <p:cNvPr id="5124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B24521C-F939-405F-8041-8115183222CA}" type="datetime1">
              <a:rPr lang="en-US" altLang="en-US" smtClean="0"/>
              <a:pPr/>
              <a:t>11/15/2024</a:t>
            </a:fld>
            <a:endParaRPr lang="es-ES" altLang="en-US" smtClean="0"/>
          </a:p>
        </p:txBody>
      </p:sp>
      <p:sp>
        <p:nvSpPr>
          <p:cNvPr id="51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9179A0B-170B-4DA7-AB75-48EF53649B45}" type="slidenum">
              <a:rPr lang="es-ES" altLang="en-US" smtClean="0"/>
              <a:pPr/>
              <a:t>4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280453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24114" y="1436915"/>
            <a:ext cx="10972800" cy="89943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MS PGothic" panose="020B0600070205080204" pitchFamily="34" charset="-128"/>
              </a:rPr>
              <a:t>Characteristics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MS PGothic" panose="020B0600070205080204" pitchFamily="34" charset="-128"/>
              </a:rPr>
              <a:t>, </a:t>
            </a:r>
            <a:r>
              <a:rPr lang="en-US" alt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MS PGothic" panose="020B0600070205080204" pitchFamily="34" charset="-128"/>
              </a:rPr>
              <a:t>Cont</a:t>
            </a:r>
            <a:r>
              <a:rPr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MS PGothic" panose="020B0600070205080204" pitchFamily="34" charset="-128"/>
              </a:rPr>
              <a:t>’</a:t>
            </a:r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MS PGothic" panose="020B0600070205080204" pitchFamily="34" charset="-128"/>
              </a:rPr>
              <a:t>d</a:t>
            </a:r>
            <a:endParaRPr lang="en-US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057" y="2352677"/>
            <a:ext cx="11379200" cy="3656238"/>
          </a:xfrm>
        </p:spPr>
        <p:txBody>
          <a:bodyPr/>
          <a:lstStyle/>
          <a:p>
            <a:pPr eaLnBrk="1" hangingPunct="1">
              <a:defRPr/>
            </a:pPr>
            <a:endParaRPr lang="en-US" sz="2800" dirty="0" smtClean="0">
              <a:solidFill>
                <a:srgbClr val="0000FF"/>
              </a:solidFill>
              <a:latin typeface="Verdana" charset="0"/>
              <a:ea typeface="+mn-ea"/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0000FF"/>
                </a:solidFill>
                <a:latin typeface="Verdana" charset="0"/>
                <a:ea typeface="+mn-ea"/>
              </a:rPr>
              <a:t>With </a:t>
            </a:r>
            <a:r>
              <a:rPr lang="en-US" sz="2800" b="1" i="1" dirty="0">
                <a:solidFill>
                  <a:srgbClr val="0000FF"/>
                </a:solidFill>
                <a:latin typeface="Verdana" charset="0"/>
                <a:ea typeface="+mn-ea"/>
              </a:rPr>
              <a:t>persistence and determination</a:t>
            </a:r>
            <a:r>
              <a:rPr lang="en-US" sz="2800" dirty="0">
                <a:solidFill>
                  <a:srgbClr val="0000FF"/>
                </a:solidFill>
                <a:latin typeface="Verdana" charset="0"/>
                <a:ea typeface="+mn-ea"/>
              </a:rPr>
              <a:t>, the entrepreneur develops strategies to change the vision into </a:t>
            </a:r>
            <a:r>
              <a:rPr lang="en-US" sz="2800" dirty="0" smtClean="0">
                <a:solidFill>
                  <a:srgbClr val="0000FF"/>
                </a:solidFill>
                <a:latin typeface="Verdana" charset="0"/>
                <a:ea typeface="+mn-ea"/>
              </a:rPr>
              <a:t>reality</a:t>
            </a:r>
          </a:p>
          <a:p>
            <a:pPr eaLnBrk="1" hangingPunct="1">
              <a:defRPr/>
            </a:pPr>
            <a:endParaRPr lang="en-US" sz="1400" dirty="0">
              <a:solidFill>
                <a:srgbClr val="0000FF"/>
              </a:solidFill>
              <a:latin typeface="Verdana" charset="0"/>
              <a:ea typeface="+mn-ea"/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rgbClr val="0000FF"/>
                </a:solidFill>
                <a:latin typeface="Verdana" charset="0"/>
                <a:ea typeface="+mn-ea"/>
              </a:rPr>
              <a:t>The Entrepreneur takes the </a:t>
            </a:r>
            <a:r>
              <a:rPr lang="en-US" sz="2800" b="1" i="1" dirty="0">
                <a:solidFill>
                  <a:srgbClr val="0000FF"/>
                </a:solidFill>
                <a:latin typeface="Verdana" charset="0"/>
                <a:ea typeface="+mn-ea"/>
              </a:rPr>
              <a:t>initial responsibility</a:t>
            </a:r>
            <a:r>
              <a:rPr lang="en-US" sz="2800" dirty="0">
                <a:solidFill>
                  <a:srgbClr val="0000FF"/>
                </a:solidFill>
                <a:latin typeface="Verdana" charset="0"/>
                <a:ea typeface="+mn-ea"/>
              </a:rPr>
              <a:t> to cause a vision to become </a:t>
            </a:r>
            <a:r>
              <a:rPr lang="en-US" sz="2800" dirty="0" smtClean="0">
                <a:solidFill>
                  <a:srgbClr val="0000FF"/>
                </a:solidFill>
                <a:latin typeface="Verdana" charset="0"/>
                <a:ea typeface="+mn-ea"/>
              </a:rPr>
              <a:t>successful</a:t>
            </a:r>
          </a:p>
          <a:p>
            <a:pPr eaLnBrk="1" hangingPunct="1">
              <a:defRPr/>
            </a:pPr>
            <a:endParaRPr lang="en-US" sz="1400" dirty="0">
              <a:solidFill>
                <a:srgbClr val="0000FF"/>
              </a:solidFill>
              <a:latin typeface="Verdana" charset="0"/>
              <a:ea typeface="+mn-ea"/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0000FF"/>
                </a:solidFill>
                <a:latin typeface="Verdana" charset="0"/>
                <a:ea typeface="+mn-ea"/>
              </a:rPr>
              <a:t>The Entrepreneur takes </a:t>
            </a:r>
            <a:r>
              <a:rPr lang="en-US" sz="2800" b="1" i="1" dirty="0">
                <a:solidFill>
                  <a:srgbClr val="0000FF"/>
                </a:solidFill>
                <a:latin typeface="Verdana" charset="0"/>
                <a:ea typeface="+mn-ea"/>
              </a:rPr>
              <a:t>prudent </a:t>
            </a:r>
            <a:r>
              <a:rPr lang="en-US" sz="2800" b="1" i="1" dirty="0" smtClean="0">
                <a:solidFill>
                  <a:srgbClr val="0000FF"/>
                </a:solidFill>
                <a:latin typeface="Verdana" charset="0"/>
                <a:ea typeface="+mn-ea"/>
              </a:rPr>
              <a:t>risks</a:t>
            </a:r>
          </a:p>
          <a:p>
            <a:pPr eaLnBrk="1" hangingPunct="1">
              <a:defRPr/>
            </a:pPr>
            <a:endParaRPr lang="en-US" sz="1400" b="1" i="1" dirty="0" smtClean="0">
              <a:solidFill>
                <a:srgbClr val="0000FF"/>
              </a:solidFill>
              <a:latin typeface="Verdana" charset="0"/>
              <a:ea typeface="+mn-ea"/>
            </a:endParaRPr>
          </a:p>
          <a:p>
            <a:pPr marL="0" indent="0" eaLnBrk="1" hangingPunct="1">
              <a:buFontTx/>
              <a:buNone/>
              <a:defRPr/>
            </a:pPr>
            <a:endParaRPr lang="en-US" sz="2800" b="1" i="1" dirty="0">
              <a:solidFill>
                <a:srgbClr val="0000FF"/>
              </a:solidFill>
              <a:latin typeface="Verdana" charset="0"/>
              <a:ea typeface="+mn-ea"/>
            </a:endParaRPr>
          </a:p>
          <a:p>
            <a:pPr eaLnBrk="1" hangingPunct="1">
              <a:defRPr/>
            </a:pPr>
            <a:endParaRPr lang="en-US" sz="2800" b="1" i="1" dirty="0">
              <a:latin typeface="Verdana" charset="0"/>
              <a:ea typeface="+mn-ea"/>
            </a:endParaRPr>
          </a:p>
        </p:txBody>
      </p:sp>
      <p:sp>
        <p:nvSpPr>
          <p:cNvPr id="6148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B558AF8-9DFE-4363-A781-1CC38764EAB1}" type="datetime1">
              <a:rPr lang="en-US" altLang="en-US" smtClean="0"/>
              <a:pPr/>
              <a:t>11/15/2024</a:t>
            </a:fld>
            <a:endParaRPr lang="es-ES" altLang="en-US" smtClean="0"/>
          </a:p>
        </p:txBody>
      </p:sp>
      <p:sp>
        <p:nvSpPr>
          <p:cNvPr id="61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511CA79-48EC-44E0-9F7D-D3D8EEEF3BA7}" type="slidenum">
              <a:rPr lang="es-ES" altLang="en-US" smtClean="0"/>
              <a:pPr/>
              <a:t>5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368440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14" y="1450296"/>
            <a:ext cx="10972800" cy="712333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MS PGothic" panose="020B0600070205080204" pitchFamily="34" charset="-128"/>
              </a:rPr>
              <a:t>Characteristics, Cont</a:t>
            </a:r>
            <a:r>
              <a:rPr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MS PGothic" panose="020B0600070205080204" pitchFamily="34" charset="-128"/>
              </a:rPr>
              <a:t>’</a:t>
            </a:r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MS PGothic" panose="020B0600070205080204" pitchFamily="34" charset="-128"/>
              </a:rPr>
              <a:t>d</a:t>
            </a:r>
            <a:endParaRPr lang="en-US" altLang="en-US" dirty="0" smtClean="0">
              <a:ea typeface="MS PGothic" panose="020B0600070205080204" pitchFamily="34" charset="-128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80572" y="2950029"/>
            <a:ext cx="10972800" cy="3029857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FF"/>
                </a:solidFill>
                <a:latin typeface="Verdana" pitchFamily="34" charset="0"/>
              </a:rPr>
              <a:t>Entrepreneur promotes the vision with </a:t>
            </a:r>
            <a:r>
              <a:rPr lang="en-US" altLang="en-US" b="1" i="1" dirty="0" smtClean="0">
                <a:solidFill>
                  <a:srgbClr val="0000FF"/>
                </a:solidFill>
                <a:latin typeface="Verdana" pitchFamily="34" charset="0"/>
              </a:rPr>
              <a:t>enthusiastic passion – </a:t>
            </a:r>
            <a:r>
              <a:rPr lang="en-US" altLang="en-US" i="1" dirty="0" smtClean="0">
                <a:solidFill>
                  <a:srgbClr val="0000FF"/>
                </a:solidFill>
                <a:latin typeface="Verdana" pitchFamily="34" charset="0"/>
              </a:rPr>
              <a:t>Follow your heart</a:t>
            </a:r>
            <a:endParaRPr lang="en-US" altLang="en-US" dirty="0" smtClean="0">
              <a:solidFill>
                <a:srgbClr val="0000FF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dirty="0" smtClean="0">
                <a:solidFill>
                  <a:srgbClr val="0000FF"/>
                </a:solidFill>
                <a:latin typeface="Verdana" pitchFamily="34" charset="0"/>
              </a:rPr>
              <a:t>The entrepreneur is usually a critical </a:t>
            </a:r>
            <a:r>
              <a:rPr lang="en-US" altLang="en-US" b="1" i="1" dirty="0" smtClean="0">
                <a:solidFill>
                  <a:srgbClr val="0000FF"/>
                </a:solidFill>
                <a:latin typeface="Verdana" pitchFamily="34" charset="0"/>
              </a:rPr>
              <a:t>thinker and a decision maker</a:t>
            </a:r>
          </a:p>
          <a:p>
            <a:pPr eaLnBrk="1" hangingPunct="1"/>
            <a:r>
              <a:rPr lang="en-US" altLang="en-US" dirty="0" smtClean="0">
                <a:solidFill>
                  <a:srgbClr val="0000FF"/>
                </a:solidFill>
                <a:latin typeface="Verdana" pitchFamily="34" charset="0"/>
              </a:rPr>
              <a:t>He seeks </a:t>
            </a:r>
            <a:r>
              <a:rPr lang="en-US" altLang="en-US" b="1" i="1" dirty="0" smtClean="0">
                <a:solidFill>
                  <a:srgbClr val="0000FF"/>
                </a:solidFill>
                <a:latin typeface="Verdana" pitchFamily="34" charset="0"/>
              </a:rPr>
              <a:t>information</a:t>
            </a:r>
            <a:r>
              <a:rPr lang="en-US" altLang="en-US" dirty="0" smtClean="0">
                <a:solidFill>
                  <a:srgbClr val="0000FF"/>
                </a:solidFill>
                <a:latin typeface="Verdana" pitchFamily="34" charset="0"/>
              </a:rPr>
              <a:t> to enable him take decisions</a:t>
            </a:r>
          </a:p>
          <a:p>
            <a:r>
              <a:rPr lang="en-US" altLang="en-US" dirty="0" smtClean="0">
                <a:solidFill>
                  <a:srgbClr val="0000FF"/>
                </a:solidFill>
                <a:latin typeface="Verdana" pitchFamily="34" charset="0"/>
              </a:rPr>
              <a:t>He </a:t>
            </a:r>
            <a:r>
              <a:rPr lang="en-US" altLang="en-US" b="1" i="1" dirty="0" smtClean="0">
                <a:solidFill>
                  <a:srgbClr val="0000FF"/>
                </a:solidFill>
                <a:latin typeface="Verdana" pitchFamily="34" charset="0"/>
              </a:rPr>
              <a:t>commits</a:t>
            </a:r>
            <a:r>
              <a:rPr lang="en-US" altLang="en-US" dirty="0" smtClean="0">
                <a:solidFill>
                  <a:srgbClr val="0000FF"/>
                </a:solidFill>
                <a:latin typeface="Verdana" pitchFamily="34" charset="0"/>
              </a:rPr>
              <a:t> himself to completing his tasks</a:t>
            </a:r>
          </a:p>
        </p:txBody>
      </p:sp>
      <p:sp>
        <p:nvSpPr>
          <p:cNvPr id="717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ED2693B-BD12-460D-96F7-DB39CC8622A1}" type="datetime1">
              <a:rPr lang="en-US" altLang="en-US" smtClean="0"/>
              <a:pPr/>
              <a:t>11/15/2024</a:t>
            </a:fld>
            <a:endParaRPr lang="es-ES" altLang="en-US" smtClean="0"/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A6BD61C-93A3-472F-97E3-045CFA0FC1F3}" type="slidenum">
              <a:rPr lang="es-ES" altLang="en-US" smtClean="0"/>
              <a:pPr/>
              <a:t>6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107461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371" y="1363209"/>
            <a:ext cx="10972800" cy="639762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  <a:ea typeface="MS PGothic" panose="020B0600070205080204" pitchFamily="34" charset="-128"/>
              </a:rPr>
              <a:t>Not every one is up to it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986971" y="2439762"/>
            <a:ext cx="10972800" cy="361269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latin typeface="Constantia"/>
                <a:ea typeface="+mn-ea"/>
                <a:cs typeface="Constantia"/>
              </a:rPr>
              <a:t>Need to be organized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latin typeface="Constantia"/>
                <a:ea typeface="+mn-ea"/>
                <a:cs typeface="Constantia"/>
              </a:rPr>
              <a:t>Need to set achievable goals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latin typeface="Constantia"/>
                <a:ea typeface="+mn-ea"/>
                <a:cs typeface="Constantia"/>
              </a:rPr>
              <a:t>Systematic planner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latin typeface="Constantia"/>
                <a:ea typeface="+mn-ea"/>
                <a:cs typeface="Constantia"/>
              </a:rPr>
              <a:t>Confident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latin typeface="Constantia"/>
                <a:ea typeface="+mn-ea"/>
                <a:cs typeface="Constantia"/>
              </a:rPr>
              <a:t>Persistent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latin typeface="Constantia"/>
                <a:ea typeface="+mn-ea"/>
                <a:cs typeface="Constantia"/>
              </a:rPr>
              <a:t>Work hard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latin typeface="Constantia"/>
                <a:ea typeface="+mn-ea"/>
                <a:cs typeface="Constantia"/>
              </a:rPr>
              <a:t>Self-starter</a:t>
            </a:r>
          </a:p>
          <a:p>
            <a:pPr>
              <a:defRPr/>
            </a:pPr>
            <a:endParaRPr lang="en-US" dirty="0">
              <a:latin typeface="Verdana" charset="0"/>
              <a:ea typeface="+mn-ea"/>
            </a:endParaRPr>
          </a:p>
        </p:txBody>
      </p:sp>
      <p:sp>
        <p:nvSpPr>
          <p:cNvPr id="8196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C4F5A41-990C-4869-B1A8-C953DDE02F6D}" type="datetime1">
              <a:rPr lang="en-US" altLang="en-US" smtClean="0"/>
              <a:pPr/>
              <a:t>11/15/2024</a:t>
            </a:fld>
            <a:endParaRPr lang="es-ES" altLang="en-US" smtClean="0"/>
          </a:p>
        </p:txBody>
      </p:sp>
      <p:sp>
        <p:nvSpPr>
          <p:cNvPr id="81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4B73375-8C40-429E-B06E-3142AE982AB5}" type="slidenum">
              <a:rPr lang="es-ES" altLang="en-US" smtClean="0"/>
              <a:pPr/>
              <a:t>7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27804540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971" y="1600200"/>
            <a:ext cx="11480800" cy="2347686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4400" b="1" dirty="0">
              <a:latin typeface="Verdana" charset="0"/>
              <a:ea typeface="+mn-ea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400" b="1" dirty="0">
                <a:latin typeface="Verdana" charset="0"/>
                <a:ea typeface="+mn-ea"/>
              </a:rPr>
              <a:t>EVERYONE CAN BE A SUCCESSFUL ENTREPRENEUR</a:t>
            </a:r>
          </a:p>
        </p:txBody>
      </p:sp>
      <p:sp>
        <p:nvSpPr>
          <p:cNvPr id="9219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98A960D-87DD-49B9-9322-AA615DEB4044}" type="datetime1">
              <a:rPr lang="en-US" altLang="en-US" smtClean="0"/>
              <a:pPr/>
              <a:t>11/15/2024</a:t>
            </a:fld>
            <a:endParaRPr lang="es-ES" altLang="en-US" smtClean="0"/>
          </a:p>
        </p:txBody>
      </p:sp>
      <p:sp>
        <p:nvSpPr>
          <p:cNvPr id="92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7690964-079F-4277-84E6-15796B47FDF1}" type="slidenum">
              <a:rPr lang="es-ES" altLang="en-US" smtClean="0"/>
              <a:pPr/>
              <a:t>8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30660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657" y="1451429"/>
            <a:ext cx="10972800" cy="798285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MS PGothic" panose="020B0600070205080204" pitchFamily="34" charset="-128"/>
              </a:rPr>
              <a:t>……….but you will need: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609600" y="2496457"/>
            <a:ext cx="10972800" cy="358503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400" b="1" i="1" dirty="0">
                <a:solidFill>
                  <a:srgbClr val="0000FF"/>
                </a:solidFill>
                <a:latin typeface="Comic Sans MS" charset="0"/>
                <a:ea typeface="+mn-ea"/>
              </a:rPr>
              <a:t>Motivation</a:t>
            </a:r>
          </a:p>
          <a:p>
            <a:pPr eaLnBrk="1" hangingPunct="1">
              <a:defRPr/>
            </a:pPr>
            <a:endParaRPr lang="en-US" sz="1100" b="1" i="1" dirty="0">
              <a:solidFill>
                <a:srgbClr val="0000FF"/>
              </a:solidFill>
              <a:latin typeface="Comic Sans MS" charset="0"/>
              <a:ea typeface="+mn-ea"/>
            </a:endParaRP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rgbClr val="0000FF"/>
                </a:solidFill>
                <a:latin typeface="Comic Sans MS" charset="0"/>
                <a:ea typeface="+mn-ea"/>
              </a:rPr>
              <a:t>Dedication</a:t>
            </a:r>
          </a:p>
          <a:p>
            <a:pPr eaLnBrk="1" hangingPunct="1">
              <a:defRPr/>
            </a:pPr>
            <a:endParaRPr lang="en-US" sz="1100" b="1" i="1" dirty="0" smtClean="0">
              <a:solidFill>
                <a:srgbClr val="0000FF"/>
              </a:solidFill>
              <a:latin typeface="Comic Sans MS" charset="0"/>
              <a:ea typeface="+mn-ea"/>
            </a:endParaRP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rgbClr val="0000FF"/>
                </a:solidFill>
                <a:latin typeface="Comic Sans MS" charset="0"/>
                <a:ea typeface="+mn-ea"/>
              </a:rPr>
              <a:t>Passion</a:t>
            </a:r>
            <a:endParaRPr lang="en-US" sz="2400" b="1" i="1" dirty="0">
              <a:solidFill>
                <a:srgbClr val="0000FF"/>
              </a:solidFill>
              <a:latin typeface="Comic Sans MS" charset="0"/>
              <a:ea typeface="+mn-ea"/>
            </a:endParaRPr>
          </a:p>
          <a:p>
            <a:pPr eaLnBrk="1" hangingPunct="1">
              <a:defRPr/>
            </a:pPr>
            <a:endParaRPr lang="en-US" sz="1100" b="1" i="1" dirty="0">
              <a:solidFill>
                <a:srgbClr val="0000FF"/>
              </a:solidFill>
              <a:latin typeface="Comic Sans MS" charset="0"/>
              <a:ea typeface="+mn-ea"/>
            </a:endParaRPr>
          </a:p>
          <a:p>
            <a:pPr eaLnBrk="1" hangingPunct="1">
              <a:defRPr/>
            </a:pPr>
            <a:r>
              <a:rPr lang="en-US" sz="2400" b="1" i="1" dirty="0">
                <a:solidFill>
                  <a:srgbClr val="0000FF"/>
                </a:solidFill>
                <a:latin typeface="Comic Sans MS" charset="0"/>
                <a:ea typeface="+mn-ea"/>
              </a:rPr>
              <a:t>Energy</a:t>
            </a:r>
          </a:p>
          <a:p>
            <a:pPr eaLnBrk="1" hangingPunct="1">
              <a:defRPr/>
            </a:pPr>
            <a:endParaRPr lang="en-US" sz="1100" b="1" i="1" dirty="0">
              <a:solidFill>
                <a:srgbClr val="0000FF"/>
              </a:solidFill>
              <a:latin typeface="Comic Sans MS" charset="0"/>
              <a:ea typeface="+mn-ea"/>
            </a:endParaRPr>
          </a:p>
          <a:p>
            <a:pPr eaLnBrk="1" hangingPunct="1">
              <a:defRPr/>
            </a:pPr>
            <a:r>
              <a:rPr lang="en-US" sz="2400" b="1" i="1" dirty="0">
                <a:solidFill>
                  <a:srgbClr val="0000FF"/>
                </a:solidFill>
                <a:latin typeface="Comic Sans MS" charset="0"/>
                <a:ea typeface="+mn-ea"/>
              </a:rPr>
              <a:t>Inspiration</a:t>
            </a:r>
          </a:p>
          <a:p>
            <a:pPr marL="0" indent="0" eaLnBrk="1" hangingPunct="1">
              <a:buFontTx/>
              <a:buNone/>
              <a:defRPr/>
            </a:pPr>
            <a:endParaRPr lang="en-US" sz="1100" b="1" i="1" dirty="0">
              <a:solidFill>
                <a:srgbClr val="0000FF"/>
              </a:solidFill>
              <a:latin typeface="Comic Sans MS" charset="0"/>
              <a:ea typeface="+mn-ea"/>
            </a:endParaRP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rgbClr val="0000FF"/>
                </a:solidFill>
                <a:latin typeface="Comic Sans MS" charset="0"/>
                <a:ea typeface="+mn-ea"/>
              </a:rPr>
              <a:t>Innovation</a:t>
            </a:r>
          </a:p>
          <a:p>
            <a:pPr eaLnBrk="1" hangingPunct="1">
              <a:defRPr/>
            </a:pPr>
            <a:endParaRPr lang="en-US" sz="1100" b="1" i="1" dirty="0" smtClean="0">
              <a:solidFill>
                <a:srgbClr val="0000FF"/>
              </a:solidFill>
              <a:latin typeface="Comic Sans MS" charset="0"/>
              <a:ea typeface="+mn-ea"/>
            </a:endParaRPr>
          </a:p>
          <a:p>
            <a:pPr marL="0" indent="0">
              <a:buFontTx/>
              <a:buNone/>
              <a:defRPr/>
            </a:pPr>
            <a:endParaRPr lang="en-US" sz="2400" dirty="0">
              <a:solidFill>
                <a:srgbClr val="0000FF"/>
              </a:solidFill>
              <a:latin typeface="Verdana" charset="0"/>
              <a:ea typeface="+mn-ea"/>
            </a:endParaRPr>
          </a:p>
        </p:txBody>
      </p:sp>
      <p:sp>
        <p:nvSpPr>
          <p:cNvPr id="1024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74860DF-47FD-4E19-B61D-19BD16FEF569}" type="datetime1">
              <a:rPr lang="en-US" altLang="en-US" smtClean="0"/>
              <a:pPr/>
              <a:t>11/15/2024</a:t>
            </a:fld>
            <a:endParaRPr lang="es-ES" altLang="en-US" smtClean="0"/>
          </a:p>
        </p:txBody>
      </p:sp>
      <p:sp>
        <p:nvSpPr>
          <p:cNvPr id="102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FAFFF45-BA76-4ECC-AEC7-7C4F0DC99645}" type="slidenum">
              <a:rPr lang="es-ES" altLang="en-US" smtClean="0"/>
              <a:pPr/>
              <a:t>9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38306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923</Words>
  <Application>Microsoft Office PowerPoint</Application>
  <PresentationFormat>Custom</PresentationFormat>
  <Paragraphs>322</Paragraphs>
  <Slides>39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Office Theme</vt:lpstr>
      <vt:lpstr>1_Office Theme</vt:lpstr>
      <vt:lpstr>Bitmap Image</vt:lpstr>
      <vt:lpstr>DEVELOPING ENTREPRENEURIAL SKILLS</vt:lpstr>
      <vt:lpstr>OBJECTIVES</vt:lpstr>
      <vt:lpstr>ENTREPRENEURSHIP</vt:lpstr>
      <vt:lpstr>Characteristics of an Entrepreneur</vt:lpstr>
      <vt:lpstr>Characteristics, Cont’d</vt:lpstr>
      <vt:lpstr>Characteristics, Cont’d</vt:lpstr>
      <vt:lpstr>Not every one is up to it</vt:lpstr>
      <vt:lpstr>PowerPoint Presentation</vt:lpstr>
      <vt:lpstr>……….but you will need:</vt:lpstr>
      <vt:lpstr>WHO IS SELF-EMPLOYED</vt:lpstr>
      <vt:lpstr>Self Employment -Advantages</vt:lpstr>
      <vt:lpstr>PowerPoint Presentation</vt:lpstr>
      <vt:lpstr>PowerPoint Presentation</vt:lpstr>
      <vt:lpstr>PowerPoint Presentation</vt:lpstr>
      <vt:lpstr>PowerPoint Presentation</vt:lpstr>
      <vt:lpstr>Failure is a Function of Trying</vt:lpstr>
      <vt:lpstr>Success Lies in Seeing Failure as a Tool </vt:lpstr>
      <vt:lpstr>Failure Builds Character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 Tech</dc:creator>
  <cp:lastModifiedBy>user</cp:lastModifiedBy>
  <cp:revision>68</cp:revision>
  <dcterms:created xsi:type="dcterms:W3CDTF">2024-05-23T05:45:00Z</dcterms:created>
  <dcterms:modified xsi:type="dcterms:W3CDTF">2024-11-15T02:16:44Z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2A78A84EF1E448BEBE2BA4A552AB660A_13</vt:lpwstr>
  </property>
  <property fmtid="{D5CDD505-2E9C-101B-9397-08002B2CF9AE}" pid="3" name="KSOProductBuildVer">
    <vt:lpwstr>1033-12.2.0.13472</vt:lpwstr>
  </property>
</Properties>
</file>