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1" autoAdjust="0"/>
    <p:restoredTop sz="99470" autoAdjust="0"/>
  </p:normalViewPr>
  <p:slideViewPr>
    <p:cSldViewPr>
      <p:cViewPr varScale="1">
        <p:scale>
          <a:sx n="79" d="100"/>
          <a:sy n="79" d="100"/>
        </p:scale>
        <p:origin x="1685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4/05/2026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‹Nr.›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://www.businessmodelgeneration.com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microsoft.com/office/2007/relationships/hdphoto" Target="../media/hdphoto1.wd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wmf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39077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4514850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48602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4522788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24" name="Picture 220" descr="C:\Documents and Settings\coxj\Local Settings\Temporary Internet Files\Content.IE5\K8D8XAL1\MC900014715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1925" y="5743575"/>
            <a:ext cx="410731" cy="451713"/>
          </a:xfrm>
          <a:prstGeom prst="rect">
            <a:avLst/>
          </a:prstGeom>
          <a:noFill/>
        </p:spPr>
      </p:pic>
      <p:pic>
        <p:nvPicPr>
          <p:cNvPr id="21727" name="Picture 223" descr="C:\Documents and Settings\coxj\Local Settings\Temporary Internet Files\Content.IE5\K8D8XAL1\MC900437338[1]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00575" y="5734417"/>
            <a:ext cx="457200" cy="513983"/>
          </a:xfrm>
          <a:prstGeom prst="rect">
            <a:avLst/>
          </a:prstGeom>
          <a:noFill/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39598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19300">
                <a:tc rowSpan="2">
                  <a:txBody>
                    <a:bodyPr/>
                    <a:lstStyle/>
                    <a:p>
                      <a:r>
                        <a:rPr lang="en-AU" sz="1200" b="1" dirty="0"/>
                        <a:t>           Key</a:t>
                      </a:r>
                      <a:r>
                        <a:rPr lang="en-AU" sz="1200" b="1" baseline="0" dirty="0"/>
                        <a:t> Partners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Key Activities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Customer </a:t>
                      </a:r>
                    </a:p>
                    <a:p>
                      <a:r>
                        <a:rPr lang="en-AU" sz="1200" b="1" dirty="0"/>
                        <a:t>         Relationships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/>
                        <a:t>      Customer Segments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    Key Resources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/>
                        <a:t>             Channels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 gridSpan="3">
                  <a:txBody>
                    <a:bodyPr/>
                    <a:lstStyle/>
                    <a:p>
                      <a:r>
                        <a:rPr lang="en-AU" sz="1200" b="1"/>
                        <a:t>              Cost Structure</a:t>
                      </a:r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/>
                        <a:t>           Revenue Streams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632">
                <a:tc gridSpan="6">
                  <a:txBody>
                    <a:bodyPr/>
                    <a:lstStyle/>
                    <a:p>
                      <a:endParaRPr lang="en-AU" sz="100" b="1" dirty="0"/>
                    </a:p>
                  </a:txBody>
                  <a:tcPr marL="82296" marR="8229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316">
                <a:tc gridSpan="3">
                  <a:txBody>
                    <a:bodyPr/>
                    <a:lstStyle/>
                    <a:p>
                      <a:r>
                        <a:rPr lang="en-AU" sz="1200" b="1" dirty="0"/>
                        <a:t>       Social &amp; Environmental</a:t>
                      </a:r>
                      <a:r>
                        <a:rPr lang="en-AU" sz="1200" b="1" baseline="0" dirty="0"/>
                        <a:t> Cost</a:t>
                      </a:r>
                      <a:endParaRPr lang="en-AU" sz="1200" b="0" baseline="0" dirty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dirty="0">
                          <a:latin typeface="Comic Sans MS" pitchFamily="66" charset="0"/>
                        </a:rPr>
                        <a:t>          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/>
                        <a:t>            Social &amp; Environmental</a:t>
                      </a:r>
                      <a:r>
                        <a:rPr lang="en-AU" sz="1200" b="1" baseline="0"/>
                        <a:t> Benefit</a:t>
                      </a:r>
                      <a:endParaRPr lang="en-AU" sz="1200" b="0" baseline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>
                          <a:latin typeface="Comic Sans MS" pitchFamily="66" charset="0"/>
                        </a:rPr>
                        <a:t>          </a:t>
                      </a:r>
                      <a:endParaRPr lang="en-AU" sz="1100" b="0" baseline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>
                          <a:hlinkClick r:id="rId13"/>
                        </a:rPr>
                        <a:t>http://www.businessmodelgeneration.com</a:t>
                      </a:r>
                      <a:endParaRPr lang="en-AU" sz="700" dirty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247"/>
          <p:cNvGrpSpPr/>
          <p:nvPr/>
        </p:nvGrpSpPr>
        <p:grpSpPr>
          <a:xfrm>
            <a:off x="-2494897" y="677862"/>
            <a:ext cx="1508125" cy="1074738"/>
            <a:chOff x="5410200" y="2819400"/>
            <a:chExt cx="1508125" cy="1074738"/>
          </a:xfrm>
        </p:grpSpPr>
        <p:pic>
          <p:nvPicPr>
            <p:cNvPr id="24" name="Picture 43" descr="trans_postit_pink.gif"/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7" name="TextBox 246"/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r>
                <a:rPr lang="en-AU" sz="1400" b="1" dirty="0">
                  <a:latin typeface="Bradley Hand ITC" pitchFamily="66" charset="0"/>
                </a:rPr>
                <a:t>Double click </a:t>
              </a:r>
              <a:r>
                <a:rPr lang="en-AU" sz="1400" b="1">
                  <a:latin typeface="Bradley Hand ITC" pitchFamily="66" charset="0"/>
                </a:rPr>
                <a:t>on each post-it to write your text. Drag &amp; drop into the relevant field.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3" name="Group 247">
            <a:extLst>
              <a:ext uri="{FF2B5EF4-FFF2-40B4-BE49-F238E27FC236}">
                <a16:creationId xmlns:a16="http://schemas.microsoft.com/office/drawing/2014/main" id="{946C7904-4599-16CB-03BE-B5AD78A1FBF1}"/>
              </a:ext>
            </a:extLst>
          </p:cNvPr>
          <p:cNvGrpSpPr/>
          <p:nvPr/>
        </p:nvGrpSpPr>
        <p:grpSpPr>
          <a:xfrm>
            <a:off x="-2664703" y="3107312"/>
            <a:ext cx="1508125" cy="1074738"/>
            <a:chOff x="5410200" y="2819400"/>
            <a:chExt cx="1508125" cy="1074738"/>
          </a:xfrm>
        </p:grpSpPr>
        <p:pic>
          <p:nvPicPr>
            <p:cNvPr id="5" name="Picture 43" descr="trans_postit_pink.gif">
              <a:extLst>
                <a:ext uri="{FF2B5EF4-FFF2-40B4-BE49-F238E27FC236}">
                  <a16:creationId xmlns:a16="http://schemas.microsoft.com/office/drawing/2014/main" id="{AEB368A6-9B05-D687-9711-60CB8DF6E2F6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246">
              <a:extLst>
                <a:ext uri="{FF2B5EF4-FFF2-40B4-BE49-F238E27FC236}">
                  <a16:creationId xmlns:a16="http://schemas.microsoft.com/office/drawing/2014/main" id="{0F9AEE37-F23B-ED81-E97A-D2776F29A97B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7" name="Group 247">
            <a:extLst>
              <a:ext uri="{FF2B5EF4-FFF2-40B4-BE49-F238E27FC236}">
                <a16:creationId xmlns:a16="http://schemas.microsoft.com/office/drawing/2014/main" id="{D53F0A14-B0DD-B76E-4900-AA04AE7E4784}"/>
              </a:ext>
            </a:extLst>
          </p:cNvPr>
          <p:cNvGrpSpPr/>
          <p:nvPr/>
        </p:nvGrpSpPr>
        <p:grpSpPr>
          <a:xfrm>
            <a:off x="-2554546" y="1778540"/>
            <a:ext cx="1508125" cy="1074738"/>
            <a:chOff x="5410200" y="2819400"/>
            <a:chExt cx="1508125" cy="1074738"/>
          </a:xfrm>
        </p:grpSpPr>
        <p:pic>
          <p:nvPicPr>
            <p:cNvPr id="8" name="Picture 43" descr="trans_postit_pink.gif">
              <a:extLst>
                <a:ext uri="{FF2B5EF4-FFF2-40B4-BE49-F238E27FC236}">
                  <a16:creationId xmlns:a16="http://schemas.microsoft.com/office/drawing/2014/main" id="{4B81E6B1-B851-CDFA-D1E5-4648DFF1B7A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246">
              <a:extLst>
                <a:ext uri="{FF2B5EF4-FFF2-40B4-BE49-F238E27FC236}">
                  <a16:creationId xmlns:a16="http://schemas.microsoft.com/office/drawing/2014/main" id="{0BCA62A0-DF29-8B52-7B48-48E18BD69571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10" name="Group 247">
            <a:extLst>
              <a:ext uri="{FF2B5EF4-FFF2-40B4-BE49-F238E27FC236}">
                <a16:creationId xmlns:a16="http://schemas.microsoft.com/office/drawing/2014/main" id="{2DAA9D1C-BAFA-DE51-5C0B-FD219B959627}"/>
              </a:ext>
            </a:extLst>
          </p:cNvPr>
          <p:cNvGrpSpPr/>
          <p:nvPr/>
        </p:nvGrpSpPr>
        <p:grpSpPr>
          <a:xfrm>
            <a:off x="-2524431" y="4243387"/>
            <a:ext cx="1508125" cy="1074738"/>
            <a:chOff x="5410200" y="2819400"/>
            <a:chExt cx="1508125" cy="1074738"/>
          </a:xfrm>
        </p:grpSpPr>
        <p:pic>
          <p:nvPicPr>
            <p:cNvPr id="11" name="Picture 43" descr="trans_postit_pink.gif">
              <a:extLst>
                <a:ext uri="{FF2B5EF4-FFF2-40B4-BE49-F238E27FC236}">
                  <a16:creationId xmlns:a16="http://schemas.microsoft.com/office/drawing/2014/main" id="{6F6677E8-B4DA-832C-B7DB-49FB5DD17B7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Box 246">
              <a:extLst>
                <a:ext uri="{FF2B5EF4-FFF2-40B4-BE49-F238E27FC236}">
                  <a16:creationId xmlns:a16="http://schemas.microsoft.com/office/drawing/2014/main" id="{341BFE2B-1771-AC2B-27D2-32545B7960B8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r>
                <a:rPr lang="en-AU" sz="1400" b="1">
                  <a:latin typeface="Bradley Hand ITC" pitchFamily="66" charset="0"/>
                </a:rPr>
                <a:t>. 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13" name="Group 247">
            <a:extLst>
              <a:ext uri="{FF2B5EF4-FFF2-40B4-BE49-F238E27FC236}">
                <a16:creationId xmlns:a16="http://schemas.microsoft.com/office/drawing/2014/main" id="{E933FE6A-BAFF-1EA0-9240-FB83780A7637}"/>
              </a:ext>
            </a:extLst>
          </p:cNvPr>
          <p:cNvGrpSpPr/>
          <p:nvPr/>
        </p:nvGrpSpPr>
        <p:grpSpPr>
          <a:xfrm>
            <a:off x="-2545170" y="5384326"/>
            <a:ext cx="1508125" cy="1074738"/>
            <a:chOff x="5410200" y="2819400"/>
            <a:chExt cx="1508125" cy="1074738"/>
          </a:xfrm>
        </p:grpSpPr>
        <p:pic>
          <p:nvPicPr>
            <p:cNvPr id="14" name="Picture 43" descr="trans_postit_pink.gif">
              <a:extLst>
                <a:ext uri="{FF2B5EF4-FFF2-40B4-BE49-F238E27FC236}">
                  <a16:creationId xmlns:a16="http://schemas.microsoft.com/office/drawing/2014/main" id="{C8C97A0C-0D0C-542F-2794-27EC0406DB1F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" name="TextBox 246">
              <a:extLst>
                <a:ext uri="{FF2B5EF4-FFF2-40B4-BE49-F238E27FC236}">
                  <a16:creationId xmlns:a16="http://schemas.microsoft.com/office/drawing/2014/main" id="{424A03FD-2FC0-9D9A-0124-187D43ADBA15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27" name="Group 247">
            <a:extLst>
              <a:ext uri="{FF2B5EF4-FFF2-40B4-BE49-F238E27FC236}">
                <a16:creationId xmlns:a16="http://schemas.microsoft.com/office/drawing/2014/main" id="{E89ED9C3-128D-5B85-B195-8D063EFAD692}"/>
              </a:ext>
            </a:extLst>
          </p:cNvPr>
          <p:cNvGrpSpPr/>
          <p:nvPr/>
        </p:nvGrpSpPr>
        <p:grpSpPr>
          <a:xfrm>
            <a:off x="9839326" y="605631"/>
            <a:ext cx="1508125" cy="1074738"/>
            <a:chOff x="5410200" y="2819400"/>
            <a:chExt cx="1508125" cy="1074738"/>
          </a:xfrm>
        </p:grpSpPr>
        <p:pic>
          <p:nvPicPr>
            <p:cNvPr id="28" name="Picture 43" descr="trans_postit_pink.gif">
              <a:extLst>
                <a:ext uri="{FF2B5EF4-FFF2-40B4-BE49-F238E27FC236}">
                  <a16:creationId xmlns:a16="http://schemas.microsoft.com/office/drawing/2014/main" id="{65958256-B4B8-046E-AE0A-574BB2F27F98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9" name="TextBox 246">
              <a:extLst>
                <a:ext uri="{FF2B5EF4-FFF2-40B4-BE49-F238E27FC236}">
                  <a16:creationId xmlns:a16="http://schemas.microsoft.com/office/drawing/2014/main" id="{D5AEF501-61D3-27E5-2E9F-4F2D7B548EF3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30" name="Group 247">
            <a:extLst>
              <a:ext uri="{FF2B5EF4-FFF2-40B4-BE49-F238E27FC236}">
                <a16:creationId xmlns:a16="http://schemas.microsoft.com/office/drawing/2014/main" id="{C08629CA-93E5-1A79-4A4D-02285EC5A0C4}"/>
              </a:ext>
            </a:extLst>
          </p:cNvPr>
          <p:cNvGrpSpPr/>
          <p:nvPr/>
        </p:nvGrpSpPr>
        <p:grpSpPr>
          <a:xfrm>
            <a:off x="9669520" y="3035081"/>
            <a:ext cx="1508125" cy="1074738"/>
            <a:chOff x="5410200" y="2819400"/>
            <a:chExt cx="1508125" cy="1074738"/>
          </a:xfrm>
        </p:grpSpPr>
        <p:pic>
          <p:nvPicPr>
            <p:cNvPr id="31" name="Picture 43" descr="trans_postit_pink.gif">
              <a:extLst>
                <a:ext uri="{FF2B5EF4-FFF2-40B4-BE49-F238E27FC236}">
                  <a16:creationId xmlns:a16="http://schemas.microsoft.com/office/drawing/2014/main" id="{1B6B00DA-06DA-4953-CB76-3EAF1F699D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" name="TextBox 246">
              <a:extLst>
                <a:ext uri="{FF2B5EF4-FFF2-40B4-BE49-F238E27FC236}">
                  <a16:creationId xmlns:a16="http://schemas.microsoft.com/office/drawing/2014/main" id="{3B3D03EC-5133-F3FD-8209-C29EFD1C73A7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33" name="Group 247">
            <a:extLst>
              <a:ext uri="{FF2B5EF4-FFF2-40B4-BE49-F238E27FC236}">
                <a16:creationId xmlns:a16="http://schemas.microsoft.com/office/drawing/2014/main" id="{2A1DFEE1-D1A7-E13F-1242-53020C4101EB}"/>
              </a:ext>
            </a:extLst>
          </p:cNvPr>
          <p:cNvGrpSpPr/>
          <p:nvPr/>
        </p:nvGrpSpPr>
        <p:grpSpPr>
          <a:xfrm>
            <a:off x="9779677" y="1706309"/>
            <a:ext cx="1508125" cy="1074738"/>
            <a:chOff x="5410200" y="2819400"/>
            <a:chExt cx="1508125" cy="1074738"/>
          </a:xfrm>
        </p:grpSpPr>
        <p:pic>
          <p:nvPicPr>
            <p:cNvPr id="34" name="Picture 43" descr="trans_postit_pink.gif">
              <a:extLst>
                <a:ext uri="{FF2B5EF4-FFF2-40B4-BE49-F238E27FC236}">
                  <a16:creationId xmlns:a16="http://schemas.microsoft.com/office/drawing/2014/main" id="{EF1E5321-EEBA-60E2-A054-B1AC6D7C84CC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5" name="TextBox 246">
              <a:extLst>
                <a:ext uri="{FF2B5EF4-FFF2-40B4-BE49-F238E27FC236}">
                  <a16:creationId xmlns:a16="http://schemas.microsoft.com/office/drawing/2014/main" id="{A66E5E48-B580-FC31-2006-C0DEA3E33166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36" name="Group 247">
            <a:extLst>
              <a:ext uri="{FF2B5EF4-FFF2-40B4-BE49-F238E27FC236}">
                <a16:creationId xmlns:a16="http://schemas.microsoft.com/office/drawing/2014/main" id="{99E6421C-EE31-E2AA-47A0-2B24D25AF061}"/>
              </a:ext>
            </a:extLst>
          </p:cNvPr>
          <p:cNvGrpSpPr/>
          <p:nvPr/>
        </p:nvGrpSpPr>
        <p:grpSpPr>
          <a:xfrm>
            <a:off x="9777033" y="4171156"/>
            <a:ext cx="1508125" cy="1074738"/>
            <a:chOff x="5410200" y="2819400"/>
            <a:chExt cx="1508125" cy="1074738"/>
          </a:xfrm>
        </p:grpSpPr>
        <p:pic>
          <p:nvPicPr>
            <p:cNvPr id="37" name="Picture 43" descr="trans_postit_pink.gif">
              <a:extLst>
                <a:ext uri="{FF2B5EF4-FFF2-40B4-BE49-F238E27FC236}">
                  <a16:creationId xmlns:a16="http://schemas.microsoft.com/office/drawing/2014/main" id="{BAB1A984-8FB3-D414-23B8-429770966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8" name="TextBox 246">
              <a:extLst>
                <a:ext uri="{FF2B5EF4-FFF2-40B4-BE49-F238E27FC236}">
                  <a16:creationId xmlns:a16="http://schemas.microsoft.com/office/drawing/2014/main" id="{34B9E1A6-7212-9DE4-18F7-77A0629B4870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39" name="Group 247">
            <a:extLst>
              <a:ext uri="{FF2B5EF4-FFF2-40B4-BE49-F238E27FC236}">
                <a16:creationId xmlns:a16="http://schemas.microsoft.com/office/drawing/2014/main" id="{E93E0E8E-94C1-0ADD-8CD9-72B6D95517F8}"/>
              </a:ext>
            </a:extLst>
          </p:cNvPr>
          <p:cNvGrpSpPr/>
          <p:nvPr/>
        </p:nvGrpSpPr>
        <p:grpSpPr>
          <a:xfrm>
            <a:off x="9725490" y="5312095"/>
            <a:ext cx="1508125" cy="1074738"/>
            <a:chOff x="5410200" y="2819400"/>
            <a:chExt cx="1508125" cy="1074738"/>
          </a:xfrm>
        </p:grpSpPr>
        <p:pic>
          <p:nvPicPr>
            <p:cNvPr id="40" name="Picture 43" descr="trans_postit_pink.gif">
              <a:extLst>
                <a:ext uri="{FF2B5EF4-FFF2-40B4-BE49-F238E27FC236}">
                  <a16:creationId xmlns:a16="http://schemas.microsoft.com/office/drawing/2014/main" id="{F396E8AF-2636-8E95-7EA7-B59D26DBA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" name="TextBox 246">
              <a:extLst>
                <a:ext uri="{FF2B5EF4-FFF2-40B4-BE49-F238E27FC236}">
                  <a16:creationId xmlns:a16="http://schemas.microsoft.com/office/drawing/2014/main" id="{E64BC877-17AF-CB33-A4DE-7836A7303DA7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42" name="Group 247">
            <a:extLst>
              <a:ext uri="{FF2B5EF4-FFF2-40B4-BE49-F238E27FC236}">
                <a16:creationId xmlns:a16="http://schemas.microsoft.com/office/drawing/2014/main" id="{8B78A220-7C03-A37C-8E9C-79C5B541C26A}"/>
              </a:ext>
            </a:extLst>
          </p:cNvPr>
          <p:cNvGrpSpPr/>
          <p:nvPr/>
        </p:nvGrpSpPr>
        <p:grpSpPr>
          <a:xfrm>
            <a:off x="11471275" y="603344"/>
            <a:ext cx="1508125" cy="1074738"/>
            <a:chOff x="5410200" y="2819400"/>
            <a:chExt cx="1508125" cy="1074738"/>
          </a:xfrm>
        </p:grpSpPr>
        <p:pic>
          <p:nvPicPr>
            <p:cNvPr id="43" name="Picture 43" descr="trans_postit_pink.gif">
              <a:extLst>
                <a:ext uri="{FF2B5EF4-FFF2-40B4-BE49-F238E27FC236}">
                  <a16:creationId xmlns:a16="http://schemas.microsoft.com/office/drawing/2014/main" id="{589D13D4-7DFB-28F5-B40A-A70C02464E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4" name="TextBox 246">
              <a:extLst>
                <a:ext uri="{FF2B5EF4-FFF2-40B4-BE49-F238E27FC236}">
                  <a16:creationId xmlns:a16="http://schemas.microsoft.com/office/drawing/2014/main" id="{6182FA50-1011-9C9A-E5FF-003EDA9FD719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45" name="Group 247">
            <a:extLst>
              <a:ext uri="{FF2B5EF4-FFF2-40B4-BE49-F238E27FC236}">
                <a16:creationId xmlns:a16="http://schemas.microsoft.com/office/drawing/2014/main" id="{5F0F586F-9444-1D68-4F1E-BD2C554652AA}"/>
              </a:ext>
            </a:extLst>
          </p:cNvPr>
          <p:cNvGrpSpPr/>
          <p:nvPr/>
        </p:nvGrpSpPr>
        <p:grpSpPr>
          <a:xfrm>
            <a:off x="11301469" y="3032794"/>
            <a:ext cx="1508125" cy="1074738"/>
            <a:chOff x="5410200" y="2819400"/>
            <a:chExt cx="1508125" cy="1074738"/>
          </a:xfrm>
        </p:grpSpPr>
        <p:pic>
          <p:nvPicPr>
            <p:cNvPr id="46" name="Picture 43" descr="trans_postit_pink.gif">
              <a:extLst>
                <a:ext uri="{FF2B5EF4-FFF2-40B4-BE49-F238E27FC236}">
                  <a16:creationId xmlns:a16="http://schemas.microsoft.com/office/drawing/2014/main" id="{6FAC7612-D6B0-1697-B5EA-F4947355B5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 cstate="print">
              <a:duotone>
                <a:prstClr val="black"/>
                <a:srgbClr val="FFFF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7" name="TextBox 246">
              <a:extLst>
                <a:ext uri="{FF2B5EF4-FFF2-40B4-BE49-F238E27FC236}">
                  <a16:creationId xmlns:a16="http://schemas.microsoft.com/office/drawing/2014/main" id="{561EE828-0064-1B63-0C40-A9B45F359424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48" name="Group 247">
            <a:extLst>
              <a:ext uri="{FF2B5EF4-FFF2-40B4-BE49-F238E27FC236}">
                <a16:creationId xmlns:a16="http://schemas.microsoft.com/office/drawing/2014/main" id="{2B257EB5-16C7-435E-CEA2-E36647A9AFC6}"/>
              </a:ext>
            </a:extLst>
          </p:cNvPr>
          <p:cNvGrpSpPr/>
          <p:nvPr/>
        </p:nvGrpSpPr>
        <p:grpSpPr>
          <a:xfrm>
            <a:off x="11411626" y="1704022"/>
            <a:ext cx="1508125" cy="1074738"/>
            <a:chOff x="5410200" y="2819400"/>
            <a:chExt cx="1508125" cy="1074738"/>
          </a:xfrm>
        </p:grpSpPr>
        <p:pic>
          <p:nvPicPr>
            <p:cNvPr id="49" name="Picture 43" descr="trans_postit_pink.gif">
              <a:extLst>
                <a:ext uri="{FF2B5EF4-FFF2-40B4-BE49-F238E27FC236}">
                  <a16:creationId xmlns:a16="http://schemas.microsoft.com/office/drawing/2014/main" id="{1F4B46D1-40BC-FB67-95E2-42BF7C4DA321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0" name="TextBox 246">
              <a:extLst>
                <a:ext uri="{FF2B5EF4-FFF2-40B4-BE49-F238E27FC236}">
                  <a16:creationId xmlns:a16="http://schemas.microsoft.com/office/drawing/2014/main" id="{27EAF85C-3FBD-111C-E7E8-0AA0DAA2FE86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51" name="Group 247">
            <a:extLst>
              <a:ext uri="{FF2B5EF4-FFF2-40B4-BE49-F238E27FC236}">
                <a16:creationId xmlns:a16="http://schemas.microsoft.com/office/drawing/2014/main" id="{74520D72-3115-BC4B-F1CD-92C33254BA3C}"/>
              </a:ext>
            </a:extLst>
          </p:cNvPr>
          <p:cNvGrpSpPr/>
          <p:nvPr/>
        </p:nvGrpSpPr>
        <p:grpSpPr>
          <a:xfrm>
            <a:off x="11408982" y="4168869"/>
            <a:ext cx="1508125" cy="1074738"/>
            <a:chOff x="5410200" y="2819400"/>
            <a:chExt cx="1508125" cy="1074738"/>
          </a:xfrm>
        </p:grpSpPr>
        <p:pic>
          <p:nvPicPr>
            <p:cNvPr id="52" name="Picture 43" descr="trans_postit_pink.gif">
              <a:extLst>
                <a:ext uri="{FF2B5EF4-FFF2-40B4-BE49-F238E27FC236}">
                  <a16:creationId xmlns:a16="http://schemas.microsoft.com/office/drawing/2014/main" id="{7C3420FF-6365-6568-CDFD-E5FB263F3B38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3" name="TextBox 246">
              <a:extLst>
                <a:ext uri="{FF2B5EF4-FFF2-40B4-BE49-F238E27FC236}">
                  <a16:creationId xmlns:a16="http://schemas.microsoft.com/office/drawing/2014/main" id="{5D35A294-62D9-78A6-E713-3C862658A47E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  <p:grpSp>
        <p:nvGrpSpPr>
          <p:cNvPr id="54" name="Group 247">
            <a:extLst>
              <a:ext uri="{FF2B5EF4-FFF2-40B4-BE49-F238E27FC236}">
                <a16:creationId xmlns:a16="http://schemas.microsoft.com/office/drawing/2014/main" id="{7447F39F-FCCC-7D10-D774-2A1E12CB6D22}"/>
              </a:ext>
            </a:extLst>
          </p:cNvPr>
          <p:cNvGrpSpPr/>
          <p:nvPr/>
        </p:nvGrpSpPr>
        <p:grpSpPr>
          <a:xfrm>
            <a:off x="11357439" y="5309808"/>
            <a:ext cx="1508125" cy="1074738"/>
            <a:chOff x="5410200" y="2819400"/>
            <a:chExt cx="1508125" cy="1074738"/>
          </a:xfrm>
        </p:grpSpPr>
        <p:pic>
          <p:nvPicPr>
            <p:cNvPr id="55" name="Picture 43" descr="trans_postit_pink.gif">
              <a:extLst>
                <a:ext uri="{FF2B5EF4-FFF2-40B4-BE49-F238E27FC236}">
                  <a16:creationId xmlns:a16="http://schemas.microsoft.com/office/drawing/2014/main" id="{E4144C90-407B-ED36-B753-FB3464EFA22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6" name="TextBox 246">
              <a:extLst>
                <a:ext uri="{FF2B5EF4-FFF2-40B4-BE49-F238E27FC236}">
                  <a16:creationId xmlns:a16="http://schemas.microsoft.com/office/drawing/2014/main" id="{032E270A-E76C-93E5-13C9-C66D509A51CF}"/>
                </a:ext>
              </a:extLst>
            </p:cNvPr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endParaRPr lang="en-AU" sz="1400" b="1" dirty="0">
                <a:latin typeface="Bradley Hand ITC" pitchFamily="66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Bildschirmpräsentation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Comic Sans MS</vt:lpstr>
      <vt:lpstr>Office Theme</vt:lpstr>
      <vt:lpstr>Business Model Canvas - </vt:lpstr>
    </vt:vector>
  </TitlesOfParts>
  <Company>World Vision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template</dc:title>
  <dc:creator>This version: James Cox</dc:creator>
  <dc:description>Full credit to  http://www.businessmodelgeneration.com and its users for this template. I have made enhancements to its useability by using a table as the underlying format.</dc:description>
  <cp:lastModifiedBy>hswt</cp:lastModifiedBy>
  <cp:revision>47</cp:revision>
  <dcterms:created xsi:type="dcterms:W3CDTF">2011-03-15T01:24:59Z</dcterms:created>
  <dcterms:modified xsi:type="dcterms:W3CDTF">2026-05-04T15:15:30Z</dcterms:modified>
</cp:coreProperties>
</file>