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92"/>
  </p:notesMasterIdLst>
  <p:sldIdLst>
    <p:sldId id="256" r:id="rId3"/>
    <p:sldId id="368" r:id="rId4"/>
    <p:sldId id="257" r:id="rId5"/>
    <p:sldId id="258" r:id="rId6"/>
    <p:sldId id="259" r:id="rId7"/>
    <p:sldId id="260" r:id="rId8"/>
    <p:sldId id="262" r:id="rId9"/>
    <p:sldId id="263" r:id="rId10"/>
    <p:sldId id="264" r:id="rId11"/>
    <p:sldId id="265" r:id="rId12"/>
    <p:sldId id="332" r:id="rId13"/>
    <p:sldId id="334" r:id="rId14"/>
    <p:sldId id="333" r:id="rId15"/>
    <p:sldId id="290" r:id="rId16"/>
    <p:sldId id="276" r:id="rId17"/>
    <p:sldId id="277" r:id="rId18"/>
    <p:sldId id="278" r:id="rId19"/>
    <p:sldId id="279" r:id="rId20"/>
    <p:sldId id="280" r:id="rId21"/>
    <p:sldId id="281" r:id="rId22"/>
    <p:sldId id="282" r:id="rId23"/>
    <p:sldId id="359" r:id="rId24"/>
    <p:sldId id="358" r:id="rId25"/>
    <p:sldId id="291" r:id="rId26"/>
    <p:sldId id="284" r:id="rId27"/>
    <p:sldId id="285" r:id="rId28"/>
    <p:sldId id="286" r:id="rId29"/>
    <p:sldId id="287" r:id="rId30"/>
    <p:sldId id="322" r:id="rId31"/>
    <p:sldId id="331" r:id="rId32"/>
    <p:sldId id="335" r:id="rId33"/>
    <p:sldId id="330" r:id="rId34"/>
    <p:sldId id="336" r:id="rId35"/>
    <p:sldId id="337" r:id="rId36"/>
    <p:sldId id="338" r:id="rId37"/>
    <p:sldId id="355" r:id="rId38"/>
    <p:sldId id="356" r:id="rId39"/>
    <p:sldId id="339" r:id="rId40"/>
    <p:sldId id="340" r:id="rId41"/>
    <p:sldId id="341" r:id="rId42"/>
    <p:sldId id="342" r:id="rId43"/>
    <p:sldId id="357" r:id="rId44"/>
    <p:sldId id="343" r:id="rId45"/>
    <p:sldId id="344" r:id="rId46"/>
    <p:sldId id="345" r:id="rId47"/>
    <p:sldId id="346" r:id="rId48"/>
    <p:sldId id="349" r:id="rId49"/>
    <p:sldId id="350" r:id="rId50"/>
    <p:sldId id="351" r:id="rId51"/>
    <p:sldId id="352" r:id="rId52"/>
    <p:sldId id="353" r:id="rId53"/>
    <p:sldId id="354" r:id="rId54"/>
    <p:sldId id="292" r:id="rId55"/>
    <p:sldId id="360" r:id="rId56"/>
    <p:sldId id="324" r:id="rId57"/>
    <p:sldId id="325" r:id="rId58"/>
    <p:sldId id="326" r:id="rId59"/>
    <p:sldId id="361" r:id="rId60"/>
    <p:sldId id="362" r:id="rId61"/>
    <p:sldId id="363" r:id="rId62"/>
    <p:sldId id="364" r:id="rId63"/>
    <p:sldId id="365" r:id="rId64"/>
    <p:sldId id="366" r:id="rId65"/>
    <p:sldId id="367" r:id="rId66"/>
    <p:sldId id="321" r:id="rId67"/>
    <p:sldId id="295" r:id="rId68"/>
    <p:sldId id="296" r:id="rId69"/>
    <p:sldId id="298" r:id="rId70"/>
    <p:sldId id="299" r:id="rId71"/>
    <p:sldId id="300" r:id="rId72"/>
    <p:sldId id="301" r:id="rId73"/>
    <p:sldId id="302" r:id="rId74"/>
    <p:sldId id="303" r:id="rId75"/>
    <p:sldId id="304" r:id="rId76"/>
    <p:sldId id="305" r:id="rId77"/>
    <p:sldId id="306" r:id="rId78"/>
    <p:sldId id="307" r:id="rId79"/>
    <p:sldId id="308" r:id="rId80"/>
    <p:sldId id="309" r:id="rId81"/>
    <p:sldId id="310" r:id="rId82"/>
    <p:sldId id="311" r:id="rId83"/>
    <p:sldId id="312" r:id="rId84"/>
    <p:sldId id="313" r:id="rId85"/>
    <p:sldId id="314" r:id="rId86"/>
    <p:sldId id="315" r:id="rId87"/>
    <p:sldId id="316" r:id="rId88"/>
    <p:sldId id="317" r:id="rId89"/>
    <p:sldId id="318" r:id="rId90"/>
    <p:sldId id="320" r:id="rId91"/>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284" y="8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0A4F66-CD56-4273-89A2-B2B75732DA7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DC69597-5562-45FC-8267-193B3D0A0161}">
      <dgm:prSet phldrT="[Text]" custT="1"/>
      <dgm:spPr>
        <a:solidFill>
          <a:schemeClr val="accent6"/>
        </a:solidFill>
        <a:ln>
          <a:solidFill>
            <a:schemeClr val="accent6"/>
          </a:solidFill>
        </a:ln>
      </dgm:spPr>
      <dgm:t>
        <a:bodyPr/>
        <a:lstStyle/>
        <a:p>
          <a:r>
            <a:rPr lang="en-US" sz="2200" b="1" dirty="0"/>
            <a:t>Core</a:t>
          </a:r>
        </a:p>
      </dgm:t>
    </dgm:pt>
    <dgm:pt modelId="{7DE373FB-2953-49D2-9707-6B89C059B0ED}" type="parTrans" cxnId="{DDEF6FC2-5593-4768-94FD-7674956A1737}">
      <dgm:prSet/>
      <dgm:spPr/>
      <dgm:t>
        <a:bodyPr/>
        <a:lstStyle/>
        <a:p>
          <a:endParaRPr lang="en-US"/>
        </a:p>
      </dgm:t>
    </dgm:pt>
    <dgm:pt modelId="{7337675E-ACFB-48D4-9FBA-DB92CEF67124}" type="sibTrans" cxnId="{DDEF6FC2-5593-4768-94FD-7674956A1737}">
      <dgm:prSet/>
      <dgm:spPr/>
      <dgm:t>
        <a:bodyPr/>
        <a:lstStyle/>
        <a:p>
          <a:endParaRPr lang="en-US"/>
        </a:p>
      </dgm:t>
    </dgm:pt>
    <dgm:pt modelId="{CE5CF076-E288-4DB0-A6DE-42A3376A3619}">
      <dgm:prSet phldrT="[Text]"/>
      <dgm:spPr/>
      <dgm:t>
        <a:bodyPr/>
        <a:lstStyle/>
        <a:p>
          <a:r>
            <a:rPr lang="en-US" dirty="0"/>
            <a:t>are actors who directly deal with the products. </a:t>
          </a:r>
        </a:p>
      </dgm:t>
    </dgm:pt>
    <dgm:pt modelId="{7690A676-C497-4DC2-84E1-D6FD1B8A9195}" type="parTrans" cxnId="{E8A0C402-3E4A-409A-9829-AB248C9803C0}">
      <dgm:prSet/>
      <dgm:spPr/>
      <dgm:t>
        <a:bodyPr/>
        <a:lstStyle/>
        <a:p>
          <a:endParaRPr lang="en-US"/>
        </a:p>
      </dgm:t>
    </dgm:pt>
    <dgm:pt modelId="{E42F83B3-886E-42F7-B553-9817C307EBE9}" type="sibTrans" cxnId="{E8A0C402-3E4A-409A-9829-AB248C9803C0}">
      <dgm:prSet/>
      <dgm:spPr/>
      <dgm:t>
        <a:bodyPr/>
        <a:lstStyle/>
        <a:p>
          <a:endParaRPr lang="en-US"/>
        </a:p>
      </dgm:t>
    </dgm:pt>
    <dgm:pt modelId="{248490F7-B488-468D-A860-243F7162526E}">
      <dgm:prSet phldrT="[Text]"/>
      <dgm:spPr/>
      <dgm:t>
        <a:bodyPr/>
        <a:lstStyle/>
        <a:p>
          <a:r>
            <a:rPr lang="en-US" dirty="0"/>
            <a:t>Activities:  producing, processing, trading and owning the produces. </a:t>
          </a:r>
        </a:p>
      </dgm:t>
    </dgm:pt>
    <dgm:pt modelId="{8EEF242B-FB62-4656-9E4A-A465B81B58D3}" type="parTrans" cxnId="{4EFC5BD0-A354-45F7-AAD8-DBDD92EFF5E4}">
      <dgm:prSet/>
      <dgm:spPr/>
      <dgm:t>
        <a:bodyPr/>
        <a:lstStyle/>
        <a:p>
          <a:endParaRPr lang="en-US"/>
        </a:p>
      </dgm:t>
    </dgm:pt>
    <dgm:pt modelId="{EB1E7DC9-FFD2-4431-93C0-F4A3115D8B4E}" type="sibTrans" cxnId="{4EFC5BD0-A354-45F7-AAD8-DBDD92EFF5E4}">
      <dgm:prSet/>
      <dgm:spPr/>
      <dgm:t>
        <a:bodyPr/>
        <a:lstStyle/>
        <a:p>
          <a:endParaRPr lang="en-US"/>
        </a:p>
      </dgm:t>
    </dgm:pt>
    <dgm:pt modelId="{A1ED349D-3196-4829-BF07-A7759D78D348}">
      <dgm:prSet phldrT="[Text]" custT="1"/>
      <dgm:spPr>
        <a:solidFill>
          <a:schemeClr val="accent2">
            <a:lumMod val="60000"/>
            <a:lumOff val="40000"/>
          </a:schemeClr>
        </a:solidFill>
        <a:ln>
          <a:solidFill>
            <a:schemeClr val="accent2">
              <a:lumMod val="60000"/>
              <a:lumOff val="40000"/>
            </a:schemeClr>
          </a:solidFill>
        </a:ln>
      </dgm:spPr>
      <dgm:t>
        <a:bodyPr/>
        <a:lstStyle/>
        <a:p>
          <a:r>
            <a:rPr lang="en-US" sz="2200" b="1" dirty="0"/>
            <a:t>Supporter</a:t>
          </a:r>
        </a:p>
      </dgm:t>
    </dgm:pt>
    <dgm:pt modelId="{0A00DE66-294F-447C-B9F8-B2B59770D6C8}" type="parTrans" cxnId="{8F22313B-BBA9-4D6C-A5C9-4300A94C94ED}">
      <dgm:prSet/>
      <dgm:spPr/>
      <dgm:t>
        <a:bodyPr/>
        <a:lstStyle/>
        <a:p>
          <a:endParaRPr lang="en-US"/>
        </a:p>
      </dgm:t>
    </dgm:pt>
    <dgm:pt modelId="{E69EC139-16B5-4771-B3E5-05F7F13B9342}" type="sibTrans" cxnId="{8F22313B-BBA9-4D6C-A5C9-4300A94C94ED}">
      <dgm:prSet/>
      <dgm:spPr/>
      <dgm:t>
        <a:bodyPr/>
        <a:lstStyle/>
        <a:p>
          <a:endParaRPr lang="en-US"/>
        </a:p>
      </dgm:t>
    </dgm:pt>
    <dgm:pt modelId="{03747711-4A0D-4839-85E9-01C080FFA965}">
      <dgm:prSet phldrT="[Text]"/>
      <dgm:spPr/>
      <dgm:t>
        <a:bodyPr/>
        <a:lstStyle/>
        <a:p>
          <a:r>
            <a:rPr lang="en-US" dirty="0"/>
            <a:t>are various services providing actors, who never directly deal with the product</a:t>
          </a:r>
        </a:p>
      </dgm:t>
    </dgm:pt>
    <dgm:pt modelId="{7C02644B-EB1E-4E0C-B287-BF47A503DE3A}" type="parTrans" cxnId="{B31E4ECC-1FD9-4E1F-8A4B-60FEB4225829}">
      <dgm:prSet/>
      <dgm:spPr/>
      <dgm:t>
        <a:bodyPr/>
        <a:lstStyle/>
        <a:p>
          <a:endParaRPr lang="en-US"/>
        </a:p>
      </dgm:t>
    </dgm:pt>
    <dgm:pt modelId="{C0A9FB26-23F8-48E9-9634-6232BBC33F46}" type="sibTrans" cxnId="{B31E4ECC-1FD9-4E1F-8A4B-60FEB4225829}">
      <dgm:prSet/>
      <dgm:spPr/>
      <dgm:t>
        <a:bodyPr/>
        <a:lstStyle/>
        <a:p>
          <a:endParaRPr lang="en-US"/>
        </a:p>
      </dgm:t>
    </dgm:pt>
    <dgm:pt modelId="{367ED2EA-FAD2-41CC-84F3-14249AF7570B}">
      <dgm:prSet phldrT="[Text]"/>
      <dgm:spPr/>
      <dgm:t>
        <a:bodyPr/>
        <a:lstStyle/>
        <a:p>
          <a:r>
            <a:rPr lang="en-US" dirty="0"/>
            <a:t>are services that play supporting role to enhance the operation of the different stages of the value chain and the chain as a whole.</a:t>
          </a:r>
        </a:p>
      </dgm:t>
    </dgm:pt>
    <dgm:pt modelId="{5493DD2A-F745-4D92-88E0-7FD2521D0939}" type="parTrans" cxnId="{C8575B5E-EC5E-4D13-A152-17768973BBEE}">
      <dgm:prSet/>
      <dgm:spPr/>
      <dgm:t>
        <a:bodyPr/>
        <a:lstStyle/>
        <a:p>
          <a:endParaRPr lang="en-US"/>
        </a:p>
      </dgm:t>
    </dgm:pt>
    <dgm:pt modelId="{E57306C4-64EF-4FFD-8689-64A49C1747AF}" type="sibTrans" cxnId="{C8575B5E-EC5E-4D13-A152-17768973BBEE}">
      <dgm:prSet/>
      <dgm:spPr/>
      <dgm:t>
        <a:bodyPr/>
        <a:lstStyle/>
        <a:p>
          <a:endParaRPr lang="en-US"/>
        </a:p>
      </dgm:t>
    </dgm:pt>
    <dgm:pt modelId="{989483C1-F76E-47E0-AEDF-3467CA32C8A7}">
      <dgm:prSet phldrT="[Text]" custT="1"/>
      <dgm:spPr>
        <a:solidFill>
          <a:schemeClr val="accent3"/>
        </a:solidFill>
        <a:ln>
          <a:solidFill>
            <a:schemeClr val="accent3"/>
          </a:solidFill>
        </a:ln>
      </dgm:spPr>
      <dgm:t>
        <a:bodyPr/>
        <a:lstStyle/>
        <a:p>
          <a:r>
            <a:rPr lang="en-US" sz="2200" b="1" dirty="0"/>
            <a:t>Influencer</a:t>
          </a:r>
        </a:p>
      </dgm:t>
    </dgm:pt>
    <dgm:pt modelId="{E92E908F-7501-4009-909F-2131290D5A85}" type="parTrans" cxnId="{AC888E07-2C64-4E6A-B1AE-8129EBB2C11D}">
      <dgm:prSet/>
      <dgm:spPr/>
      <dgm:t>
        <a:bodyPr/>
        <a:lstStyle/>
        <a:p>
          <a:endParaRPr lang="en-US"/>
        </a:p>
      </dgm:t>
    </dgm:pt>
    <dgm:pt modelId="{D38A242A-F30E-4B09-8CFC-113145C65C14}" type="sibTrans" cxnId="{AC888E07-2C64-4E6A-B1AE-8129EBB2C11D}">
      <dgm:prSet/>
      <dgm:spPr/>
      <dgm:t>
        <a:bodyPr/>
        <a:lstStyle/>
        <a:p>
          <a:endParaRPr lang="en-US"/>
        </a:p>
      </dgm:t>
    </dgm:pt>
    <dgm:pt modelId="{82BC67BA-D967-4467-8533-9E8D2A0440CD}">
      <dgm:prSet phldrT="[Text]"/>
      <dgm:spPr/>
      <dgm:t>
        <a:bodyPr/>
        <a:lstStyle/>
        <a:p>
          <a:r>
            <a:rPr lang="en-US" dirty="0"/>
            <a:t>Specific policy and regulatory service elements influencing value chain performance include land tenure security, market and trade regulations, investment incentives, legal services, and taxation.</a:t>
          </a:r>
        </a:p>
      </dgm:t>
    </dgm:pt>
    <dgm:pt modelId="{B406316F-845B-4936-8793-D7C3759AC785}" type="parTrans" cxnId="{1BD25E5B-E175-440B-B80B-86787FA58388}">
      <dgm:prSet/>
      <dgm:spPr/>
      <dgm:t>
        <a:bodyPr/>
        <a:lstStyle/>
        <a:p>
          <a:endParaRPr lang="en-US"/>
        </a:p>
      </dgm:t>
    </dgm:pt>
    <dgm:pt modelId="{9A0CD25C-B473-420C-99A4-4681D6D575C6}" type="sibTrans" cxnId="{1BD25E5B-E175-440B-B80B-86787FA58388}">
      <dgm:prSet/>
      <dgm:spPr/>
      <dgm:t>
        <a:bodyPr/>
        <a:lstStyle/>
        <a:p>
          <a:endParaRPr lang="en-US"/>
        </a:p>
      </dgm:t>
    </dgm:pt>
    <dgm:pt modelId="{D54313A8-7C34-400A-A921-8EEC5B9BEE1A}" type="pres">
      <dgm:prSet presAssocID="{DD0A4F66-CD56-4273-89A2-B2B75732DA78}" presName="linearFlow" presStyleCnt="0">
        <dgm:presLayoutVars>
          <dgm:dir/>
          <dgm:animLvl val="lvl"/>
          <dgm:resizeHandles val="exact"/>
        </dgm:presLayoutVars>
      </dgm:prSet>
      <dgm:spPr/>
    </dgm:pt>
    <dgm:pt modelId="{E4FE7C9C-A042-4BA9-8DAA-31FEBF3E8EFA}" type="pres">
      <dgm:prSet presAssocID="{9DC69597-5562-45FC-8267-193B3D0A0161}" presName="composite" presStyleCnt="0"/>
      <dgm:spPr/>
    </dgm:pt>
    <dgm:pt modelId="{3447167B-FB48-46F8-9727-A0FE51610430}" type="pres">
      <dgm:prSet presAssocID="{9DC69597-5562-45FC-8267-193B3D0A0161}" presName="parentText" presStyleLbl="alignNode1" presStyleIdx="0" presStyleCnt="3">
        <dgm:presLayoutVars>
          <dgm:chMax val="1"/>
          <dgm:bulletEnabled val="1"/>
        </dgm:presLayoutVars>
      </dgm:prSet>
      <dgm:spPr/>
    </dgm:pt>
    <dgm:pt modelId="{421B2BDB-BD67-454A-A482-C8E0715F6AEE}" type="pres">
      <dgm:prSet presAssocID="{9DC69597-5562-45FC-8267-193B3D0A0161}" presName="descendantText" presStyleLbl="alignAcc1" presStyleIdx="0" presStyleCnt="3" custLinFactNeighborY="7747">
        <dgm:presLayoutVars>
          <dgm:bulletEnabled val="1"/>
        </dgm:presLayoutVars>
      </dgm:prSet>
      <dgm:spPr/>
    </dgm:pt>
    <dgm:pt modelId="{2B5FECFD-4473-4C78-A356-A906A4C07797}" type="pres">
      <dgm:prSet presAssocID="{7337675E-ACFB-48D4-9FBA-DB92CEF67124}" presName="sp" presStyleCnt="0"/>
      <dgm:spPr/>
    </dgm:pt>
    <dgm:pt modelId="{C9EBD3C9-22F2-402D-9A6D-C49E074D34DB}" type="pres">
      <dgm:prSet presAssocID="{A1ED349D-3196-4829-BF07-A7759D78D348}" presName="composite" presStyleCnt="0"/>
      <dgm:spPr/>
    </dgm:pt>
    <dgm:pt modelId="{C5B478C1-7C2A-4248-816B-C02A14EB4831}" type="pres">
      <dgm:prSet presAssocID="{A1ED349D-3196-4829-BF07-A7759D78D348}" presName="parentText" presStyleLbl="alignNode1" presStyleIdx="1" presStyleCnt="3" custScaleY="94879">
        <dgm:presLayoutVars>
          <dgm:chMax val="1"/>
          <dgm:bulletEnabled val="1"/>
        </dgm:presLayoutVars>
      </dgm:prSet>
      <dgm:spPr/>
    </dgm:pt>
    <dgm:pt modelId="{854A1CC3-CE86-40B8-9F1E-AD0BEDCA67C8}" type="pres">
      <dgm:prSet presAssocID="{A1ED349D-3196-4829-BF07-A7759D78D348}" presName="descendantText" presStyleLbl="alignAcc1" presStyleIdx="1" presStyleCnt="3" custScaleY="129695">
        <dgm:presLayoutVars>
          <dgm:bulletEnabled val="1"/>
        </dgm:presLayoutVars>
      </dgm:prSet>
      <dgm:spPr/>
    </dgm:pt>
    <dgm:pt modelId="{677EBD9A-2CEB-42A6-A5C4-4F775F2C0BB6}" type="pres">
      <dgm:prSet presAssocID="{E69EC139-16B5-4771-B3E5-05F7F13B9342}" presName="sp" presStyleCnt="0"/>
      <dgm:spPr/>
    </dgm:pt>
    <dgm:pt modelId="{AE62EFC0-F2D1-4D81-9D4B-5AE320FB25C3}" type="pres">
      <dgm:prSet presAssocID="{989483C1-F76E-47E0-AEDF-3467CA32C8A7}" presName="composite" presStyleCnt="0"/>
      <dgm:spPr/>
    </dgm:pt>
    <dgm:pt modelId="{1AAC13DD-BB03-4454-9245-8FCB8AFDE6A2}" type="pres">
      <dgm:prSet presAssocID="{989483C1-F76E-47E0-AEDF-3467CA32C8A7}" presName="parentText" presStyleLbl="alignNode1" presStyleIdx="2" presStyleCnt="3">
        <dgm:presLayoutVars>
          <dgm:chMax val="1"/>
          <dgm:bulletEnabled val="1"/>
        </dgm:presLayoutVars>
      </dgm:prSet>
      <dgm:spPr/>
    </dgm:pt>
    <dgm:pt modelId="{464E6916-D522-418A-9C54-BE0695A2B1C2}" type="pres">
      <dgm:prSet presAssocID="{989483C1-F76E-47E0-AEDF-3467CA32C8A7}" presName="descendantText" presStyleLbl="alignAcc1" presStyleIdx="2" presStyleCnt="3" custScaleY="103813" custLinFactNeighborX="-44" custLinFactNeighborY="12094">
        <dgm:presLayoutVars>
          <dgm:bulletEnabled val="1"/>
        </dgm:presLayoutVars>
      </dgm:prSet>
      <dgm:spPr/>
    </dgm:pt>
  </dgm:ptLst>
  <dgm:cxnLst>
    <dgm:cxn modelId="{E8A0C402-3E4A-409A-9829-AB248C9803C0}" srcId="{9DC69597-5562-45FC-8267-193B3D0A0161}" destId="{CE5CF076-E288-4DB0-A6DE-42A3376A3619}" srcOrd="0" destOrd="0" parTransId="{7690A676-C497-4DC2-84E1-D6FD1B8A9195}" sibTransId="{E42F83B3-886E-42F7-B553-9817C307EBE9}"/>
    <dgm:cxn modelId="{AC888E07-2C64-4E6A-B1AE-8129EBB2C11D}" srcId="{DD0A4F66-CD56-4273-89A2-B2B75732DA78}" destId="{989483C1-F76E-47E0-AEDF-3467CA32C8A7}" srcOrd="2" destOrd="0" parTransId="{E92E908F-7501-4009-909F-2131290D5A85}" sibTransId="{D38A242A-F30E-4B09-8CFC-113145C65C14}"/>
    <dgm:cxn modelId="{13ED6308-4AF9-4702-A55B-24192B5B2E3B}" type="presOf" srcId="{A1ED349D-3196-4829-BF07-A7759D78D348}" destId="{C5B478C1-7C2A-4248-816B-C02A14EB4831}" srcOrd="0" destOrd="0" presId="urn:microsoft.com/office/officeart/2005/8/layout/chevron2"/>
    <dgm:cxn modelId="{133C9C17-AE3E-4640-B1C6-0905A7F12ED0}" type="presOf" srcId="{248490F7-B488-468D-A860-243F7162526E}" destId="{421B2BDB-BD67-454A-A482-C8E0715F6AEE}" srcOrd="0" destOrd="1" presId="urn:microsoft.com/office/officeart/2005/8/layout/chevron2"/>
    <dgm:cxn modelId="{F2715F33-F27D-4075-ACD9-5E3745BD4D78}" type="presOf" srcId="{03747711-4A0D-4839-85E9-01C080FFA965}" destId="{854A1CC3-CE86-40B8-9F1E-AD0BEDCA67C8}" srcOrd="0" destOrd="0" presId="urn:microsoft.com/office/officeart/2005/8/layout/chevron2"/>
    <dgm:cxn modelId="{EECD5C35-1B1B-45AA-8D76-59BA47C73D71}" type="presOf" srcId="{9DC69597-5562-45FC-8267-193B3D0A0161}" destId="{3447167B-FB48-46F8-9727-A0FE51610430}" srcOrd="0" destOrd="0" presId="urn:microsoft.com/office/officeart/2005/8/layout/chevron2"/>
    <dgm:cxn modelId="{8F22313B-BBA9-4D6C-A5C9-4300A94C94ED}" srcId="{DD0A4F66-CD56-4273-89A2-B2B75732DA78}" destId="{A1ED349D-3196-4829-BF07-A7759D78D348}" srcOrd="1" destOrd="0" parTransId="{0A00DE66-294F-447C-B9F8-B2B59770D6C8}" sibTransId="{E69EC139-16B5-4771-B3E5-05F7F13B9342}"/>
    <dgm:cxn modelId="{1BD25E5B-E175-440B-B80B-86787FA58388}" srcId="{989483C1-F76E-47E0-AEDF-3467CA32C8A7}" destId="{82BC67BA-D967-4467-8533-9E8D2A0440CD}" srcOrd="0" destOrd="0" parTransId="{B406316F-845B-4936-8793-D7C3759AC785}" sibTransId="{9A0CD25C-B473-420C-99A4-4681D6D575C6}"/>
    <dgm:cxn modelId="{C8575B5E-EC5E-4D13-A152-17768973BBEE}" srcId="{A1ED349D-3196-4829-BF07-A7759D78D348}" destId="{367ED2EA-FAD2-41CC-84F3-14249AF7570B}" srcOrd="1" destOrd="0" parTransId="{5493DD2A-F745-4D92-88E0-7FD2521D0939}" sibTransId="{E57306C4-64EF-4FFD-8689-64A49C1747AF}"/>
    <dgm:cxn modelId="{6DD4CF64-9600-470F-95FB-C6DD62EABA65}" type="presOf" srcId="{CE5CF076-E288-4DB0-A6DE-42A3376A3619}" destId="{421B2BDB-BD67-454A-A482-C8E0715F6AEE}" srcOrd="0" destOrd="0" presId="urn:microsoft.com/office/officeart/2005/8/layout/chevron2"/>
    <dgm:cxn modelId="{A5971CA2-E8EA-4922-A0B1-487CA0599B5A}" type="presOf" srcId="{367ED2EA-FAD2-41CC-84F3-14249AF7570B}" destId="{854A1CC3-CE86-40B8-9F1E-AD0BEDCA67C8}" srcOrd="0" destOrd="1" presId="urn:microsoft.com/office/officeart/2005/8/layout/chevron2"/>
    <dgm:cxn modelId="{A1783BA6-A21E-4D2A-A3EB-4377E5A9EFEB}" type="presOf" srcId="{DD0A4F66-CD56-4273-89A2-B2B75732DA78}" destId="{D54313A8-7C34-400A-A921-8EEC5B9BEE1A}" srcOrd="0" destOrd="0" presId="urn:microsoft.com/office/officeart/2005/8/layout/chevron2"/>
    <dgm:cxn modelId="{DDEF6FC2-5593-4768-94FD-7674956A1737}" srcId="{DD0A4F66-CD56-4273-89A2-B2B75732DA78}" destId="{9DC69597-5562-45FC-8267-193B3D0A0161}" srcOrd="0" destOrd="0" parTransId="{7DE373FB-2953-49D2-9707-6B89C059B0ED}" sibTransId="{7337675E-ACFB-48D4-9FBA-DB92CEF67124}"/>
    <dgm:cxn modelId="{B31E4ECC-1FD9-4E1F-8A4B-60FEB4225829}" srcId="{A1ED349D-3196-4829-BF07-A7759D78D348}" destId="{03747711-4A0D-4839-85E9-01C080FFA965}" srcOrd="0" destOrd="0" parTransId="{7C02644B-EB1E-4E0C-B287-BF47A503DE3A}" sibTransId="{C0A9FB26-23F8-48E9-9634-6232BBC33F46}"/>
    <dgm:cxn modelId="{4EFC5BD0-A354-45F7-AAD8-DBDD92EFF5E4}" srcId="{9DC69597-5562-45FC-8267-193B3D0A0161}" destId="{248490F7-B488-468D-A860-243F7162526E}" srcOrd="1" destOrd="0" parTransId="{8EEF242B-FB62-4656-9E4A-A465B81B58D3}" sibTransId="{EB1E7DC9-FFD2-4431-93C0-F4A3115D8B4E}"/>
    <dgm:cxn modelId="{DB7CC9DD-C31F-4DEC-9F1E-A7848969EB7E}" type="presOf" srcId="{82BC67BA-D967-4467-8533-9E8D2A0440CD}" destId="{464E6916-D522-418A-9C54-BE0695A2B1C2}" srcOrd="0" destOrd="0" presId="urn:microsoft.com/office/officeart/2005/8/layout/chevron2"/>
    <dgm:cxn modelId="{D3F826DE-E7D8-4684-81BD-035543315D0F}" type="presOf" srcId="{989483C1-F76E-47E0-AEDF-3467CA32C8A7}" destId="{1AAC13DD-BB03-4454-9245-8FCB8AFDE6A2}" srcOrd="0" destOrd="0" presId="urn:microsoft.com/office/officeart/2005/8/layout/chevron2"/>
    <dgm:cxn modelId="{9F90BB29-7DF2-467B-8F53-6A7A14DDB1D5}" type="presParOf" srcId="{D54313A8-7C34-400A-A921-8EEC5B9BEE1A}" destId="{E4FE7C9C-A042-4BA9-8DAA-31FEBF3E8EFA}" srcOrd="0" destOrd="0" presId="urn:microsoft.com/office/officeart/2005/8/layout/chevron2"/>
    <dgm:cxn modelId="{9BEC000E-F6A0-46FB-8E77-9523309061A4}" type="presParOf" srcId="{E4FE7C9C-A042-4BA9-8DAA-31FEBF3E8EFA}" destId="{3447167B-FB48-46F8-9727-A0FE51610430}" srcOrd="0" destOrd="0" presId="urn:microsoft.com/office/officeart/2005/8/layout/chevron2"/>
    <dgm:cxn modelId="{3F0051CE-9F39-405B-8193-634E8D5CF2F4}" type="presParOf" srcId="{E4FE7C9C-A042-4BA9-8DAA-31FEBF3E8EFA}" destId="{421B2BDB-BD67-454A-A482-C8E0715F6AEE}" srcOrd="1" destOrd="0" presId="urn:microsoft.com/office/officeart/2005/8/layout/chevron2"/>
    <dgm:cxn modelId="{1F90DE0D-CEDC-4BBD-B45E-687CDB355D88}" type="presParOf" srcId="{D54313A8-7C34-400A-A921-8EEC5B9BEE1A}" destId="{2B5FECFD-4473-4C78-A356-A906A4C07797}" srcOrd="1" destOrd="0" presId="urn:microsoft.com/office/officeart/2005/8/layout/chevron2"/>
    <dgm:cxn modelId="{6D254FE9-2F34-4231-ABB7-2C18B5468AB8}" type="presParOf" srcId="{D54313A8-7C34-400A-A921-8EEC5B9BEE1A}" destId="{C9EBD3C9-22F2-402D-9A6D-C49E074D34DB}" srcOrd="2" destOrd="0" presId="urn:microsoft.com/office/officeart/2005/8/layout/chevron2"/>
    <dgm:cxn modelId="{7A71BB9A-2177-48A8-B688-981014AC6A3B}" type="presParOf" srcId="{C9EBD3C9-22F2-402D-9A6D-C49E074D34DB}" destId="{C5B478C1-7C2A-4248-816B-C02A14EB4831}" srcOrd="0" destOrd="0" presId="urn:microsoft.com/office/officeart/2005/8/layout/chevron2"/>
    <dgm:cxn modelId="{754F2688-C953-4A52-8E01-3CD4DF9C6684}" type="presParOf" srcId="{C9EBD3C9-22F2-402D-9A6D-C49E074D34DB}" destId="{854A1CC3-CE86-40B8-9F1E-AD0BEDCA67C8}" srcOrd="1" destOrd="0" presId="urn:microsoft.com/office/officeart/2005/8/layout/chevron2"/>
    <dgm:cxn modelId="{0BF09300-84B8-4F65-9F5D-2F809EEA5B1D}" type="presParOf" srcId="{D54313A8-7C34-400A-A921-8EEC5B9BEE1A}" destId="{677EBD9A-2CEB-42A6-A5C4-4F775F2C0BB6}" srcOrd="3" destOrd="0" presId="urn:microsoft.com/office/officeart/2005/8/layout/chevron2"/>
    <dgm:cxn modelId="{CEEF145A-07D7-4DB5-BA2C-FE36B8F21F1C}" type="presParOf" srcId="{D54313A8-7C34-400A-A921-8EEC5B9BEE1A}" destId="{AE62EFC0-F2D1-4D81-9D4B-5AE320FB25C3}" srcOrd="4" destOrd="0" presId="urn:microsoft.com/office/officeart/2005/8/layout/chevron2"/>
    <dgm:cxn modelId="{EFB2235C-92E0-4413-B744-75DF86E4FD3D}" type="presParOf" srcId="{AE62EFC0-F2D1-4D81-9D4B-5AE320FB25C3}" destId="{1AAC13DD-BB03-4454-9245-8FCB8AFDE6A2}" srcOrd="0" destOrd="0" presId="urn:microsoft.com/office/officeart/2005/8/layout/chevron2"/>
    <dgm:cxn modelId="{92EF5B98-3325-4F8E-8232-CCB6D15DFE3B}" type="presParOf" srcId="{AE62EFC0-F2D1-4D81-9D4B-5AE320FB25C3}" destId="{464E6916-D522-418A-9C54-BE0695A2B1C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64E71E-AA53-4A9E-BB1F-5335AC05C7E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de-DE"/>
        </a:p>
      </dgm:t>
    </dgm:pt>
    <dgm:pt modelId="{63A2F044-D35F-4BD9-96A8-E51B633F227B}">
      <dgm:prSet phldrT="[Text]" custT="1"/>
      <dgm:spPr>
        <a:xfrm>
          <a:off x="491753" y="352874"/>
          <a:ext cx="3654560" cy="705749"/>
        </a:xfrm>
        <a:solidFill>
          <a:srgbClr val="ED7D31">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marL="0" lvl="0" indent="0" algn="l" defTabSz="889000">
            <a:lnSpc>
              <a:spcPct val="90000"/>
            </a:lnSpc>
            <a:spcBef>
              <a:spcPct val="0"/>
            </a:spcBef>
            <a:spcAft>
              <a:spcPct val="35000"/>
            </a:spcAft>
            <a:buNone/>
          </a:pPr>
          <a:r>
            <a:rPr lang="en-US" sz="2400" b="1" i="0" kern="1200" dirty="0"/>
            <a:t>identifying the actors</a:t>
          </a:r>
          <a:r>
            <a:rPr lang="en-US" sz="2400" i="0" kern="1200" dirty="0"/>
            <a:t> </a:t>
          </a:r>
          <a:endParaRPr lang="de-DE" sz="2400" i="0" kern="1200" dirty="0">
            <a:solidFill>
              <a:srgbClr val="FFFFFF"/>
            </a:solidFill>
            <a:latin typeface="Georgia" panose="02040502050405020303" pitchFamily="18" charset="0"/>
            <a:ea typeface="+mn-ea"/>
            <a:cs typeface="+mn-cs"/>
          </a:endParaRPr>
        </a:p>
      </dgm:t>
    </dgm:pt>
    <dgm:pt modelId="{5313EF1E-2809-401F-8C7E-BECF2146F7FC}" type="parTrans" cxnId="{DEA4D1D5-4B00-4702-9443-205A6A7DBB4E}">
      <dgm:prSet/>
      <dgm:spPr/>
      <dgm:t>
        <a:bodyPr/>
        <a:lstStyle/>
        <a:p>
          <a:endParaRPr lang="de-DE" sz="1800">
            <a:latin typeface="Georgia" panose="02040502050405020303" pitchFamily="18" charset="0"/>
          </a:endParaRPr>
        </a:p>
      </dgm:t>
    </dgm:pt>
    <dgm:pt modelId="{E7A89D9E-C9F0-4708-8CF2-1FB50409735E}" type="sibTrans" cxnId="{DEA4D1D5-4B00-4702-9443-205A6A7DBB4E}">
      <dgm:prSet/>
      <dgm:spPr>
        <a:xfrm>
          <a:off x="-3988759" y="-612344"/>
          <a:ext cx="4753434" cy="4753434"/>
        </a:xfrm>
        <a:noFill/>
        <a:ln w="12700" cap="flat" cmpd="sng" algn="ctr">
          <a:solidFill>
            <a:srgbClr val="ED7D31">
              <a:hueOff val="0"/>
              <a:satOff val="0"/>
              <a:lumOff val="0"/>
              <a:alphaOff val="0"/>
            </a:srgbClr>
          </a:solidFill>
          <a:prstDash val="solid"/>
          <a:miter lim="800000"/>
        </a:ln>
        <a:effectLst/>
      </dgm:spPr>
      <dgm:t>
        <a:bodyPr/>
        <a:lstStyle/>
        <a:p>
          <a:endParaRPr lang="de-DE" sz="1800">
            <a:latin typeface="Georgia" panose="02040502050405020303" pitchFamily="18" charset="0"/>
          </a:endParaRPr>
        </a:p>
      </dgm:t>
    </dgm:pt>
    <dgm:pt modelId="{D216B01E-C9F9-4C23-AAB6-0A05AA5EA2FC}">
      <dgm:prSet phldrT="[Text]" custT="1"/>
      <dgm:spPr>
        <a:xfrm>
          <a:off x="748293" y="1411498"/>
          <a:ext cx="3398020" cy="705749"/>
        </a:xfrm>
        <a:solidFill>
          <a:srgbClr val="A5A5A5">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sz="2400" b="1" i="0" dirty="0"/>
            <a:t>specifying the operations</a:t>
          </a:r>
          <a:endParaRPr lang="de-DE" sz="2400" i="0" dirty="0">
            <a:solidFill>
              <a:srgbClr val="FFFFFF"/>
            </a:solidFill>
            <a:latin typeface="Georgia" panose="02040502050405020303" pitchFamily="18" charset="0"/>
            <a:ea typeface="+mn-ea"/>
            <a:cs typeface="+mn-cs"/>
          </a:endParaRPr>
        </a:p>
      </dgm:t>
    </dgm:pt>
    <dgm:pt modelId="{7DCB03F2-21AA-413E-AC99-F233A09DEE14}" type="parTrans" cxnId="{BBA1C00D-1C65-4F90-BB31-D121AA046FEA}">
      <dgm:prSet/>
      <dgm:spPr/>
      <dgm:t>
        <a:bodyPr/>
        <a:lstStyle/>
        <a:p>
          <a:endParaRPr lang="de-DE" sz="1800">
            <a:latin typeface="Georgia" panose="02040502050405020303" pitchFamily="18" charset="0"/>
          </a:endParaRPr>
        </a:p>
      </dgm:t>
    </dgm:pt>
    <dgm:pt modelId="{57526A31-F5A4-40D5-B9AB-49FFB7731DCC}" type="sibTrans" cxnId="{BBA1C00D-1C65-4F90-BB31-D121AA046FEA}">
      <dgm:prSet/>
      <dgm:spPr/>
      <dgm:t>
        <a:bodyPr/>
        <a:lstStyle/>
        <a:p>
          <a:endParaRPr lang="de-DE" sz="1800">
            <a:latin typeface="Georgia" panose="02040502050405020303" pitchFamily="18" charset="0"/>
          </a:endParaRPr>
        </a:p>
      </dgm:t>
    </dgm:pt>
    <dgm:pt modelId="{FF92EF8D-7C00-46E9-B261-2CE33F1D40A6}">
      <dgm:prSet phldrT="[Text]" custT="1"/>
      <dgm:spPr>
        <a:xfrm>
          <a:off x="491753" y="2470122"/>
          <a:ext cx="3654560" cy="705749"/>
        </a:xfrm>
        <a:solidFill>
          <a:srgbClr val="FFC00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marL="0" lvl="0" indent="0" algn="l" defTabSz="889000">
            <a:lnSpc>
              <a:spcPct val="90000"/>
            </a:lnSpc>
            <a:spcBef>
              <a:spcPct val="0"/>
            </a:spcBef>
            <a:spcAft>
              <a:spcPct val="35000"/>
            </a:spcAft>
            <a:buNone/>
          </a:pPr>
          <a:r>
            <a:rPr lang="en-US" sz="2400" b="1" i="0" kern="1200" dirty="0"/>
            <a:t>indicating the transactions and prices</a:t>
          </a:r>
          <a:r>
            <a:rPr lang="en-US" sz="2400" i="0" kern="1200" dirty="0"/>
            <a:t>. </a:t>
          </a:r>
          <a:endParaRPr lang="de-DE" sz="2400" i="0" kern="1200" dirty="0">
            <a:solidFill>
              <a:srgbClr val="FFFFFF"/>
            </a:solidFill>
            <a:latin typeface="Georgia" panose="02040502050405020303" pitchFamily="18" charset="0"/>
            <a:ea typeface="+mn-ea"/>
            <a:cs typeface="+mn-cs"/>
          </a:endParaRPr>
        </a:p>
      </dgm:t>
    </dgm:pt>
    <dgm:pt modelId="{3EED7647-C5C5-403F-BA44-6F1997DA51A5}" type="parTrans" cxnId="{D932FA32-CFD2-47A5-8A5E-981C118DD8AA}">
      <dgm:prSet/>
      <dgm:spPr/>
      <dgm:t>
        <a:bodyPr/>
        <a:lstStyle/>
        <a:p>
          <a:endParaRPr lang="de-DE" sz="1800">
            <a:latin typeface="Georgia" panose="02040502050405020303" pitchFamily="18" charset="0"/>
          </a:endParaRPr>
        </a:p>
      </dgm:t>
    </dgm:pt>
    <dgm:pt modelId="{E601094B-577D-4974-999D-EC7B5674D98B}" type="sibTrans" cxnId="{D932FA32-CFD2-47A5-8A5E-981C118DD8AA}">
      <dgm:prSet/>
      <dgm:spPr/>
      <dgm:t>
        <a:bodyPr/>
        <a:lstStyle/>
        <a:p>
          <a:endParaRPr lang="de-DE" sz="1800">
            <a:latin typeface="Georgia" panose="02040502050405020303" pitchFamily="18" charset="0"/>
          </a:endParaRPr>
        </a:p>
      </dgm:t>
    </dgm:pt>
    <dgm:pt modelId="{42F36896-4014-4340-A04F-03186FE9B55E}" type="pres">
      <dgm:prSet presAssocID="{4064E71E-AA53-4A9E-BB1F-5335AC05C7EC}" presName="Name0" presStyleCnt="0">
        <dgm:presLayoutVars>
          <dgm:chMax val="7"/>
          <dgm:chPref val="7"/>
          <dgm:dir/>
        </dgm:presLayoutVars>
      </dgm:prSet>
      <dgm:spPr/>
    </dgm:pt>
    <dgm:pt modelId="{83F4FCE4-D07E-439E-A085-CDE9B0812F99}" type="pres">
      <dgm:prSet presAssocID="{4064E71E-AA53-4A9E-BB1F-5335AC05C7EC}" presName="Name1" presStyleCnt="0"/>
      <dgm:spPr/>
    </dgm:pt>
    <dgm:pt modelId="{C8582DB6-95EF-49FC-8E17-4E8826CC479D}" type="pres">
      <dgm:prSet presAssocID="{4064E71E-AA53-4A9E-BB1F-5335AC05C7EC}" presName="cycle" presStyleCnt="0"/>
      <dgm:spPr/>
    </dgm:pt>
    <dgm:pt modelId="{8A07FD66-9CBC-4674-8AAF-CF10D4A77741}" type="pres">
      <dgm:prSet presAssocID="{4064E71E-AA53-4A9E-BB1F-5335AC05C7EC}" presName="srcNode" presStyleLbl="node1" presStyleIdx="0" presStyleCnt="3"/>
      <dgm:spPr/>
    </dgm:pt>
    <dgm:pt modelId="{D0AF0216-EADE-4604-81F3-4F44ED1A2DAE}" type="pres">
      <dgm:prSet presAssocID="{4064E71E-AA53-4A9E-BB1F-5335AC05C7EC}" presName="conn" presStyleLbl="parChTrans1D2" presStyleIdx="0" presStyleCnt="1"/>
      <dgm:spPr>
        <a:prstGeom prst="blockArc">
          <a:avLst>
            <a:gd name="adj1" fmla="val 18900000"/>
            <a:gd name="adj2" fmla="val 2700000"/>
            <a:gd name="adj3" fmla="val 454"/>
          </a:avLst>
        </a:prstGeom>
      </dgm:spPr>
    </dgm:pt>
    <dgm:pt modelId="{5EC8A00B-ED4E-4754-82A8-1FE92138B458}" type="pres">
      <dgm:prSet presAssocID="{4064E71E-AA53-4A9E-BB1F-5335AC05C7EC}" presName="extraNode" presStyleLbl="node1" presStyleIdx="0" presStyleCnt="3"/>
      <dgm:spPr/>
    </dgm:pt>
    <dgm:pt modelId="{3D399860-168D-4FE3-87A0-24E87E65D6C0}" type="pres">
      <dgm:prSet presAssocID="{4064E71E-AA53-4A9E-BB1F-5335AC05C7EC}" presName="dstNode" presStyleLbl="node1" presStyleIdx="0" presStyleCnt="3"/>
      <dgm:spPr/>
    </dgm:pt>
    <dgm:pt modelId="{B3A7E564-0FC4-4FF9-95C0-DD3E691D4865}" type="pres">
      <dgm:prSet presAssocID="{63A2F044-D35F-4BD9-96A8-E51B633F227B}" presName="text_1" presStyleLbl="node1" presStyleIdx="0" presStyleCnt="3">
        <dgm:presLayoutVars>
          <dgm:bulletEnabled val="1"/>
        </dgm:presLayoutVars>
      </dgm:prSet>
      <dgm:spPr>
        <a:prstGeom prst="rect">
          <a:avLst/>
        </a:prstGeom>
      </dgm:spPr>
    </dgm:pt>
    <dgm:pt modelId="{28BE3267-45EF-4E8E-8211-E4E0A76E624E}" type="pres">
      <dgm:prSet presAssocID="{63A2F044-D35F-4BD9-96A8-E51B633F227B}" presName="accent_1" presStyleCnt="0"/>
      <dgm:spPr/>
    </dgm:pt>
    <dgm:pt modelId="{FDE2CD0F-86EF-4C27-96FA-57EF02D51D5E}" type="pres">
      <dgm:prSet presAssocID="{63A2F044-D35F-4BD9-96A8-E51B633F227B}" presName="accentRepeatNode" presStyleLbl="solidFgAcc1" presStyleIdx="0" presStyleCnt="3"/>
      <dgm:spPr>
        <a:xfrm>
          <a:off x="50660" y="264655"/>
          <a:ext cx="882186" cy="882186"/>
        </a:xfrm>
        <a:prstGeom prst="ellipse">
          <a:avLst/>
        </a:prstGeom>
        <a:solidFill>
          <a:srgbClr val="FFFFFF">
            <a:hueOff val="0"/>
            <a:satOff val="0"/>
            <a:lumOff val="0"/>
            <a:alphaOff val="0"/>
          </a:srgbClr>
        </a:solidFill>
        <a:ln w="12700" cap="flat" cmpd="sng" algn="ctr">
          <a:solidFill>
            <a:srgbClr val="ED7D31">
              <a:hueOff val="0"/>
              <a:satOff val="0"/>
              <a:lumOff val="0"/>
              <a:alphaOff val="0"/>
            </a:srgbClr>
          </a:solidFill>
          <a:prstDash val="solid"/>
          <a:miter lim="800000"/>
        </a:ln>
        <a:effectLst/>
      </dgm:spPr>
    </dgm:pt>
    <dgm:pt modelId="{EA277B99-948E-4E0A-A0FF-87C1DF6E5578}" type="pres">
      <dgm:prSet presAssocID="{D216B01E-C9F9-4C23-AAB6-0A05AA5EA2FC}" presName="text_2" presStyleLbl="node1" presStyleIdx="1" presStyleCnt="3">
        <dgm:presLayoutVars>
          <dgm:bulletEnabled val="1"/>
        </dgm:presLayoutVars>
      </dgm:prSet>
      <dgm:spPr>
        <a:prstGeom prst="rect">
          <a:avLst/>
        </a:prstGeom>
      </dgm:spPr>
    </dgm:pt>
    <dgm:pt modelId="{DCD05072-6DD0-436C-B4B5-F1D420E367F1}" type="pres">
      <dgm:prSet presAssocID="{D216B01E-C9F9-4C23-AAB6-0A05AA5EA2FC}" presName="accent_2" presStyleCnt="0"/>
      <dgm:spPr/>
    </dgm:pt>
    <dgm:pt modelId="{F5323237-0664-441B-8F5B-6F1BCD3899E2}" type="pres">
      <dgm:prSet presAssocID="{D216B01E-C9F9-4C23-AAB6-0A05AA5EA2FC}" presName="accentRepeatNode" presStyleLbl="solidFgAcc1" presStyleIdx="1" presStyleCnt="3"/>
      <dgm:spPr>
        <a:xfrm>
          <a:off x="307200" y="1323279"/>
          <a:ext cx="882186" cy="882186"/>
        </a:xfrm>
        <a:prstGeom prst="ellipse">
          <a:avLst/>
        </a:prstGeom>
        <a:solidFill>
          <a:srgbClr val="FFFFFF">
            <a:hueOff val="0"/>
            <a:satOff val="0"/>
            <a:lumOff val="0"/>
            <a:alphaOff val="0"/>
          </a:srgbClr>
        </a:solidFill>
        <a:ln w="12700" cap="flat" cmpd="sng" algn="ctr">
          <a:solidFill>
            <a:srgbClr val="A5A5A5">
              <a:hueOff val="0"/>
              <a:satOff val="0"/>
              <a:lumOff val="0"/>
              <a:alphaOff val="0"/>
            </a:srgbClr>
          </a:solidFill>
          <a:prstDash val="solid"/>
          <a:miter lim="800000"/>
        </a:ln>
        <a:effectLst/>
      </dgm:spPr>
    </dgm:pt>
    <dgm:pt modelId="{0BA2EB9A-CA6C-4516-9660-449FD563ACA5}" type="pres">
      <dgm:prSet presAssocID="{FF92EF8D-7C00-46E9-B261-2CE33F1D40A6}" presName="text_3" presStyleLbl="node1" presStyleIdx="2" presStyleCnt="3">
        <dgm:presLayoutVars>
          <dgm:bulletEnabled val="1"/>
        </dgm:presLayoutVars>
      </dgm:prSet>
      <dgm:spPr>
        <a:prstGeom prst="rect">
          <a:avLst/>
        </a:prstGeom>
      </dgm:spPr>
    </dgm:pt>
    <dgm:pt modelId="{B1809992-9984-42AB-84AE-876F44219563}" type="pres">
      <dgm:prSet presAssocID="{FF92EF8D-7C00-46E9-B261-2CE33F1D40A6}" presName="accent_3" presStyleCnt="0"/>
      <dgm:spPr/>
    </dgm:pt>
    <dgm:pt modelId="{B3723B3E-09CB-4DD2-9899-A8D5CA0BD9D3}" type="pres">
      <dgm:prSet presAssocID="{FF92EF8D-7C00-46E9-B261-2CE33F1D40A6}" presName="accentRepeatNode" presStyleLbl="solidFgAcc1" presStyleIdx="2" presStyleCnt="3"/>
      <dgm:spPr>
        <a:xfrm>
          <a:off x="50660" y="2381903"/>
          <a:ext cx="882186" cy="882186"/>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miter lim="800000"/>
        </a:ln>
        <a:effectLst/>
      </dgm:spPr>
    </dgm:pt>
  </dgm:ptLst>
  <dgm:cxnLst>
    <dgm:cxn modelId="{BBA1C00D-1C65-4F90-BB31-D121AA046FEA}" srcId="{4064E71E-AA53-4A9E-BB1F-5335AC05C7EC}" destId="{D216B01E-C9F9-4C23-AAB6-0A05AA5EA2FC}" srcOrd="1" destOrd="0" parTransId="{7DCB03F2-21AA-413E-AC99-F233A09DEE14}" sibTransId="{57526A31-F5A4-40D5-B9AB-49FFB7731DCC}"/>
    <dgm:cxn modelId="{198FBF1E-92A8-4366-9D3B-5EBABB8F9DD9}" type="presOf" srcId="{E7A89D9E-C9F0-4708-8CF2-1FB50409735E}" destId="{D0AF0216-EADE-4604-81F3-4F44ED1A2DAE}" srcOrd="0" destOrd="0" presId="urn:microsoft.com/office/officeart/2008/layout/VerticalCurvedList"/>
    <dgm:cxn modelId="{D932FA32-CFD2-47A5-8A5E-981C118DD8AA}" srcId="{4064E71E-AA53-4A9E-BB1F-5335AC05C7EC}" destId="{FF92EF8D-7C00-46E9-B261-2CE33F1D40A6}" srcOrd="2" destOrd="0" parTransId="{3EED7647-C5C5-403F-BA44-6F1997DA51A5}" sibTransId="{E601094B-577D-4974-999D-EC7B5674D98B}"/>
    <dgm:cxn modelId="{CA2C1E5D-1A1B-4D34-853B-04575700D770}" type="presOf" srcId="{FF92EF8D-7C00-46E9-B261-2CE33F1D40A6}" destId="{0BA2EB9A-CA6C-4516-9660-449FD563ACA5}" srcOrd="0" destOrd="0" presId="urn:microsoft.com/office/officeart/2008/layout/VerticalCurvedList"/>
    <dgm:cxn modelId="{3FE9C850-1BAF-439D-BED3-0F69EC15C3BE}" type="presOf" srcId="{63A2F044-D35F-4BD9-96A8-E51B633F227B}" destId="{B3A7E564-0FC4-4FF9-95C0-DD3E691D4865}" srcOrd="0" destOrd="0" presId="urn:microsoft.com/office/officeart/2008/layout/VerticalCurvedList"/>
    <dgm:cxn modelId="{B4E43480-1526-4238-9492-DE6C74EC8EB7}" type="presOf" srcId="{D216B01E-C9F9-4C23-AAB6-0A05AA5EA2FC}" destId="{EA277B99-948E-4E0A-A0FF-87C1DF6E5578}" srcOrd="0" destOrd="0" presId="urn:microsoft.com/office/officeart/2008/layout/VerticalCurvedList"/>
    <dgm:cxn modelId="{37193D80-2FC3-4A77-9005-A7854356FF89}" type="presOf" srcId="{4064E71E-AA53-4A9E-BB1F-5335AC05C7EC}" destId="{42F36896-4014-4340-A04F-03186FE9B55E}" srcOrd="0" destOrd="0" presId="urn:microsoft.com/office/officeart/2008/layout/VerticalCurvedList"/>
    <dgm:cxn modelId="{DEA4D1D5-4B00-4702-9443-205A6A7DBB4E}" srcId="{4064E71E-AA53-4A9E-BB1F-5335AC05C7EC}" destId="{63A2F044-D35F-4BD9-96A8-E51B633F227B}" srcOrd="0" destOrd="0" parTransId="{5313EF1E-2809-401F-8C7E-BECF2146F7FC}" sibTransId="{E7A89D9E-C9F0-4708-8CF2-1FB50409735E}"/>
    <dgm:cxn modelId="{F0D3D24F-5001-46F8-8D63-C85E7E855877}" type="presParOf" srcId="{42F36896-4014-4340-A04F-03186FE9B55E}" destId="{83F4FCE4-D07E-439E-A085-CDE9B0812F99}" srcOrd="0" destOrd="0" presId="urn:microsoft.com/office/officeart/2008/layout/VerticalCurvedList"/>
    <dgm:cxn modelId="{6DBDDBA0-9F93-41EA-AC71-621208631DCC}" type="presParOf" srcId="{83F4FCE4-D07E-439E-A085-CDE9B0812F99}" destId="{C8582DB6-95EF-49FC-8E17-4E8826CC479D}" srcOrd="0" destOrd="0" presId="urn:microsoft.com/office/officeart/2008/layout/VerticalCurvedList"/>
    <dgm:cxn modelId="{021EFEF8-2B82-4D25-9559-0C00A5C0F450}" type="presParOf" srcId="{C8582DB6-95EF-49FC-8E17-4E8826CC479D}" destId="{8A07FD66-9CBC-4674-8AAF-CF10D4A77741}" srcOrd="0" destOrd="0" presId="urn:microsoft.com/office/officeart/2008/layout/VerticalCurvedList"/>
    <dgm:cxn modelId="{9D9E37D7-1B3C-4D49-A5A5-C02146A93F26}" type="presParOf" srcId="{C8582DB6-95EF-49FC-8E17-4E8826CC479D}" destId="{D0AF0216-EADE-4604-81F3-4F44ED1A2DAE}" srcOrd="1" destOrd="0" presId="urn:microsoft.com/office/officeart/2008/layout/VerticalCurvedList"/>
    <dgm:cxn modelId="{CBD391BA-144F-4362-B417-59D36E5AA0E6}" type="presParOf" srcId="{C8582DB6-95EF-49FC-8E17-4E8826CC479D}" destId="{5EC8A00B-ED4E-4754-82A8-1FE92138B458}" srcOrd="2" destOrd="0" presId="urn:microsoft.com/office/officeart/2008/layout/VerticalCurvedList"/>
    <dgm:cxn modelId="{D6A0873D-EF3D-49F0-AA4E-2A74440B1CD6}" type="presParOf" srcId="{C8582DB6-95EF-49FC-8E17-4E8826CC479D}" destId="{3D399860-168D-4FE3-87A0-24E87E65D6C0}" srcOrd="3" destOrd="0" presId="urn:microsoft.com/office/officeart/2008/layout/VerticalCurvedList"/>
    <dgm:cxn modelId="{C791C3B0-67C4-4834-9B02-51C023763617}" type="presParOf" srcId="{83F4FCE4-D07E-439E-A085-CDE9B0812F99}" destId="{B3A7E564-0FC4-4FF9-95C0-DD3E691D4865}" srcOrd="1" destOrd="0" presId="urn:microsoft.com/office/officeart/2008/layout/VerticalCurvedList"/>
    <dgm:cxn modelId="{8CA192FD-2CD4-4B19-BF7B-A613BBEFEDB0}" type="presParOf" srcId="{83F4FCE4-D07E-439E-A085-CDE9B0812F99}" destId="{28BE3267-45EF-4E8E-8211-E4E0A76E624E}" srcOrd="2" destOrd="0" presId="urn:microsoft.com/office/officeart/2008/layout/VerticalCurvedList"/>
    <dgm:cxn modelId="{22A84896-E7C6-4490-887F-1EA25307A356}" type="presParOf" srcId="{28BE3267-45EF-4E8E-8211-E4E0A76E624E}" destId="{FDE2CD0F-86EF-4C27-96FA-57EF02D51D5E}" srcOrd="0" destOrd="0" presId="urn:microsoft.com/office/officeart/2008/layout/VerticalCurvedList"/>
    <dgm:cxn modelId="{EFA971E1-D2EB-4696-B27E-24BF55BAC1D5}" type="presParOf" srcId="{83F4FCE4-D07E-439E-A085-CDE9B0812F99}" destId="{EA277B99-948E-4E0A-A0FF-87C1DF6E5578}" srcOrd="3" destOrd="0" presId="urn:microsoft.com/office/officeart/2008/layout/VerticalCurvedList"/>
    <dgm:cxn modelId="{36FF0E7A-0A3D-4EBD-BC68-0FD85ED96C44}" type="presParOf" srcId="{83F4FCE4-D07E-439E-A085-CDE9B0812F99}" destId="{DCD05072-6DD0-436C-B4B5-F1D420E367F1}" srcOrd="4" destOrd="0" presId="urn:microsoft.com/office/officeart/2008/layout/VerticalCurvedList"/>
    <dgm:cxn modelId="{2C4BC4C9-DB49-492F-83B0-AD85A25B8D82}" type="presParOf" srcId="{DCD05072-6DD0-436C-B4B5-F1D420E367F1}" destId="{F5323237-0664-441B-8F5B-6F1BCD3899E2}" srcOrd="0" destOrd="0" presId="urn:microsoft.com/office/officeart/2008/layout/VerticalCurvedList"/>
    <dgm:cxn modelId="{D7C0A27D-F991-4E9D-AA4C-59DCF883AA72}" type="presParOf" srcId="{83F4FCE4-D07E-439E-A085-CDE9B0812F99}" destId="{0BA2EB9A-CA6C-4516-9660-449FD563ACA5}" srcOrd="5" destOrd="0" presId="urn:microsoft.com/office/officeart/2008/layout/VerticalCurvedList"/>
    <dgm:cxn modelId="{A04B64BF-5FB9-4D70-AAE4-B886D0CD8E95}" type="presParOf" srcId="{83F4FCE4-D07E-439E-A085-CDE9B0812F99}" destId="{B1809992-9984-42AB-84AE-876F44219563}" srcOrd="6" destOrd="0" presId="urn:microsoft.com/office/officeart/2008/layout/VerticalCurvedList"/>
    <dgm:cxn modelId="{8CAF97F9-EC25-4E98-B40C-A0191B2AEA0F}" type="presParOf" srcId="{B1809992-9984-42AB-84AE-876F44219563}" destId="{B3723B3E-09CB-4DD2-9899-A8D5CA0BD9D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7167B-FB48-46F8-9727-A0FE51610430}">
      <dsp:nvSpPr>
        <dsp:cNvPr id="0" name=""/>
        <dsp:cNvSpPr/>
      </dsp:nvSpPr>
      <dsp:spPr>
        <a:xfrm rot="5400000">
          <a:off x="-264844" y="287734"/>
          <a:ext cx="1765626" cy="1235938"/>
        </a:xfrm>
        <a:prstGeom prst="chevron">
          <a:avLst/>
        </a:prstGeom>
        <a:solidFill>
          <a:schemeClr val="accent6"/>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Core</a:t>
          </a:r>
        </a:p>
      </dsp:txBody>
      <dsp:txXfrm rot="-5400000">
        <a:off x="0" y="640859"/>
        <a:ext cx="1235938" cy="529688"/>
      </dsp:txXfrm>
    </dsp:sp>
    <dsp:sp modelId="{421B2BDB-BD67-454A-A482-C8E0715F6AEE}">
      <dsp:nvSpPr>
        <dsp:cNvPr id="0" name=""/>
        <dsp:cNvSpPr/>
      </dsp:nvSpPr>
      <dsp:spPr>
        <a:xfrm rot="5400000">
          <a:off x="5111440" y="-3763702"/>
          <a:ext cx="1147657" cy="889866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are actors who directly deal with the products. </a:t>
          </a:r>
        </a:p>
        <a:p>
          <a:pPr marL="228600" lvl="1" indent="-228600" algn="l" defTabSz="933450">
            <a:lnSpc>
              <a:spcPct val="90000"/>
            </a:lnSpc>
            <a:spcBef>
              <a:spcPct val="0"/>
            </a:spcBef>
            <a:spcAft>
              <a:spcPct val="15000"/>
            </a:spcAft>
            <a:buChar char="•"/>
          </a:pPr>
          <a:r>
            <a:rPr lang="en-US" sz="2100" kern="1200" dirty="0"/>
            <a:t>Activities:  producing, processing, trading and owning the produces. </a:t>
          </a:r>
        </a:p>
      </dsp:txBody>
      <dsp:txXfrm rot="-5400000">
        <a:off x="1235938" y="167824"/>
        <a:ext cx="8842637" cy="1035609"/>
      </dsp:txXfrm>
    </dsp:sp>
    <dsp:sp modelId="{C5B478C1-7C2A-4248-816B-C02A14EB4831}">
      <dsp:nvSpPr>
        <dsp:cNvPr id="0" name=""/>
        <dsp:cNvSpPr/>
      </dsp:nvSpPr>
      <dsp:spPr>
        <a:xfrm rot="5400000">
          <a:off x="-219635" y="1992056"/>
          <a:ext cx="1675209" cy="1235938"/>
        </a:xfrm>
        <a:prstGeom prst="chevron">
          <a:avLst/>
        </a:prstGeom>
        <a:solidFill>
          <a:schemeClr val="accent2">
            <a:lumMod val="60000"/>
            <a:lumOff val="40000"/>
          </a:schemeClr>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Supporter</a:t>
          </a:r>
        </a:p>
      </dsp:txBody>
      <dsp:txXfrm rot="-5400000">
        <a:off x="1" y="2390389"/>
        <a:ext cx="1235938" cy="439271"/>
      </dsp:txXfrm>
    </dsp:sp>
    <dsp:sp modelId="{854A1CC3-CE86-40B8-9F1E-AD0BEDCA67C8}">
      <dsp:nvSpPr>
        <dsp:cNvPr id="0" name=""/>
        <dsp:cNvSpPr/>
      </dsp:nvSpPr>
      <dsp:spPr>
        <a:xfrm rot="5400000">
          <a:off x="4941042" y="-2103080"/>
          <a:ext cx="1488454" cy="889866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are various services providing actors, who never directly deal with the product</a:t>
          </a:r>
        </a:p>
        <a:p>
          <a:pPr marL="228600" lvl="1" indent="-228600" algn="l" defTabSz="933450">
            <a:lnSpc>
              <a:spcPct val="90000"/>
            </a:lnSpc>
            <a:spcBef>
              <a:spcPct val="0"/>
            </a:spcBef>
            <a:spcAft>
              <a:spcPct val="15000"/>
            </a:spcAft>
            <a:buChar char="•"/>
          </a:pPr>
          <a:r>
            <a:rPr lang="en-US" sz="2100" kern="1200" dirty="0"/>
            <a:t>are services that play supporting role to enhance the operation of the different stages of the value chain and the chain as a whole.</a:t>
          </a:r>
        </a:p>
      </dsp:txBody>
      <dsp:txXfrm rot="-5400000">
        <a:off x="1235939" y="1674683"/>
        <a:ext cx="8826001" cy="1343134"/>
      </dsp:txXfrm>
    </dsp:sp>
    <dsp:sp modelId="{1AAC13DD-BB03-4454-9245-8FCB8AFDE6A2}">
      <dsp:nvSpPr>
        <dsp:cNvPr id="0" name=""/>
        <dsp:cNvSpPr/>
      </dsp:nvSpPr>
      <dsp:spPr>
        <a:xfrm rot="5400000">
          <a:off x="-264844" y="3547860"/>
          <a:ext cx="1765626" cy="1235938"/>
        </a:xfrm>
        <a:prstGeom prst="chevron">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Influencer</a:t>
          </a:r>
        </a:p>
      </dsp:txBody>
      <dsp:txXfrm rot="-5400000">
        <a:off x="0" y="3900985"/>
        <a:ext cx="1235938" cy="529688"/>
      </dsp:txXfrm>
    </dsp:sp>
    <dsp:sp modelId="{464E6916-D522-418A-9C54-BE0695A2B1C2}">
      <dsp:nvSpPr>
        <dsp:cNvPr id="0" name=""/>
        <dsp:cNvSpPr/>
      </dsp:nvSpPr>
      <dsp:spPr>
        <a:xfrm rot="5400000">
          <a:off x="5085645" y="-453687"/>
          <a:ext cx="1191417" cy="889866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Specific policy and regulatory service elements influencing value chain performance include land tenure security, market and trade regulations, investment incentives, legal services, and taxation.</a:t>
          </a:r>
        </a:p>
      </dsp:txBody>
      <dsp:txXfrm rot="-5400000">
        <a:off x="1232023" y="3458095"/>
        <a:ext cx="8840501" cy="10750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F0216-EADE-4604-81F3-4F44ED1A2DAE}">
      <dsp:nvSpPr>
        <dsp:cNvPr id="0" name=""/>
        <dsp:cNvSpPr/>
      </dsp:nvSpPr>
      <dsp:spPr>
        <a:xfrm>
          <a:off x="-4757174" y="-729163"/>
          <a:ext cx="5666256" cy="5666256"/>
        </a:xfrm>
        <a:prstGeom prst="blockArc">
          <a:avLst>
            <a:gd name="adj1" fmla="val 18900000"/>
            <a:gd name="adj2" fmla="val 2700000"/>
            <a:gd name="adj3" fmla="val 454"/>
          </a:avLst>
        </a:pr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3A7E564-0FC4-4FF9-95C0-DD3E691D4865}">
      <dsp:nvSpPr>
        <dsp:cNvPr id="0" name=""/>
        <dsp:cNvSpPr/>
      </dsp:nvSpPr>
      <dsp:spPr>
        <a:xfrm>
          <a:off x="584670" y="420792"/>
          <a:ext cx="4448603" cy="841585"/>
        </a:xfrm>
        <a:prstGeom prst="rect">
          <a:avLst/>
        </a:prstGeom>
        <a:solidFill>
          <a:srgbClr val="ED7D31">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8009" tIns="60960" rIns="60960" bIns="60960" numCol="1" spcCol="1270" anchor="ctr" anchorCtr="0">
          <a:noAutofit/>
        </a:bodyPr>
        <a:lstStyle/>
        <a:p>
          <a:pPr marL="0" lvl="0" indent="0" algn="l" defTabSz="889000">
            <a:lnSpc>
              <a:spcPct val="90000"/>
            </a:lnSpc>
            <a:spcBef>
              <a:spcPct val="0"/>
            </a:spcBef>
            <a:spcAft>
              <a:spcPct val="35000"/>
            </a:spcAft>
            <a:buNone/>
          </a:pPr>
          <a:r>
            <a:rPr lang="en-US" sz="2400" b="1" i="0" kern="1200" dirty="0"/>
            <a:t>identifying the actors</a:t>
          </a:r>
          <a:r>
            <a:rPr lang="en-US" sz="2400" i="0" kern="1200" dirty="0"/>
            <a:t> </a:t>
          </a:r>
          <a:endParaRPr lang="de-DE" sz="2400" i="0" kern="1200" dirty="0">
            <a:solidFill>
              <a:srgbClr val="FFFFFF"/>
            </a:solidFill>
            <a:latin typeface="Georgia" panose="02040502050405020303" pitchFamily="18" charset="0"/>
            <a:ea typeface="+mn-ea"/>
            <a:cs typeface="+mn-cs"/>
          </a:endParaRPr>
        </a:p>
      </dsp:txBody>
      <dsp:txXfrm>
        <a:off x="584670" y="420792"/>
        <a:ext cx="4448603" cy="841585"/>
      </dsp:txXfrm>
    </dsp:sp>
    <dsp:sp modelId="{FDE2CD0F-86EF-4C27-96FA-57EF02D51D5E}">
      <dsp:nvSpPr>
        <dsp:cNvPr id="0" name=""/>
        <dsp:cNvSpPr/>
      </dsp:nvSpPr>
      <dsp:spPr>
        <a:xfrm>
          <a:off x="58679" y="315594"/>
          <a:ext cx="1051982" cy="1051982"/>
        </a:xfrm>
        <a:prstGeom prst="ellipse">
          <a:avLst/>
        </a:prstGeom>
        <a:solidFill>
          <a:srgbClr val="FFFFFF">
            <a:hueOff val="0"/>
            <a:satOff val="0"/>
            <a:lumOff val="0"/>
            <a:alphaOff val="0"/>
          </a:srgb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EA277B99-948E-4E0A-A0FF-87C1DF6E5578}">
      <dsp:nvSpPr>
        <dsp:cNvPr id="0" name=""/>
        <dsp:cNvSpPr/>
      </dsp:nvSpPr>
      <dsp:spPr>
        <a:xfrm>
          <a:off x="890586" y="1683171"/>
          <a:ext cx="4142686" cy="841585"/>
        </a:xfrm>
        <a:prstGeom prst="rect">
          <a:avLst/>
        </a:prstGeom>
        <a:solidFill>
          <a:srgbClr val="A5A5A5">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800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i="0" kern="1200" dirty="0"/>
            <a:t>specifying the operations</a:t>
          </a:r>
          <a:endParaRPr lang="de-DE" sz="2400" i="0" kern="1200" dirty="0">
            <a:solidFill>
              <a:srgbClr val="FFFFFF"/>
            </a:solidFill>
            <a:latin typeface="Georgia" panose="02040502050405020303" pitchFamily="18" charset="0"/>
            <a:ea typeface="+mn-ea"/>
            <a:cs typeface="+mn-cs"/>
          </a:endParaRPr>
        </a:p>
      </dsp:txBody>
      <dsp:txXfrm>
        <a:off x="890586" y="1683171"/>
        <a:ext cx="4142686" cy="841585"/>
      </dsp:txXfrm>
    </dsp:sp>
    <dsp:sp modelId="{F5323237-0664-441B-8F5B-6F1BCD3899E2}">
      <dsp:nvSpPr>
        <dsp:cNvPr id="0" name=""/>
        <dsp:cNvSpPr/>
      </dsp:nvSpPr>
      <dsp:spPr>
        <a:xfrm>
          <a:off x="364595" y="1577973"/>
          <a:ext cx="1051982" cy="1051982"/>
        </a:xfrm>
        <a:prstGeom prst="ellipse">
          <a:avLst/>
        </a:prstGeom>
        <a:solidFill>
          <a:srgbClr val="FFFFFF">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0BA2EB9A-CA6C-4516-9660-449FD563ACA5}">
      <dsp:nvSpPr>
        <dsp:cNvPr id="0" name=""/>
        <dsp:cNvSpPr/>
      </dsp:nvSpPr>
      <dsp:spPr>
        <a:xfrm>
          <a:off x="584670" y="2945550"/>
          <a:ext cx="4448603" cy="841585"/>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8009" tIns="60960" rIns="60960" bIns="60960" numCol="1" spcCol="1270" anchor="ctr" anchorCtr="0">
          <a:noAutofit/>
        </a:bodyPr>
        <a:lstStyle/>
        <a:p>
          <a:pPr marL="0" lvl="0" indent="0" algn="l" defTabSz="889000">
            <a:lnSpc>
              <a:spcPct val="90000"/>
            </a:lnSpc>
            <a:spcBef>
              <a:spcPct val="0"/>
            </a:spcBef>
            <a:spcAft>
              <a:spcPct val="35000"/>
            </a:spcAft>
            <a:buNone/>
          </a:pPr>
          <a:r>
            <a:rPr lang="en-US" sz="2400" b="1" i="0" kern="1200" dirty="0"/>
            <a:t>indicating the transactions and prices</a:t>
          </a:r>
          <a:r>
            <a:rPr lang="en-US" sz="2400" i="0" kern="1200" dirty="0"/>
            <a:t>. </a:t>
          </a:r>
          <a:endParaRPr lang="de-DE" sz="2400" i="0" kern="1200" dirty="0">
            <a:solidFill>
              <a:srgbClr val="FFFFFF"/>
            </a:solidFill>
            <a:latin typeface="Georgia" panose="02040502050405020303" pitchFamily="18" charset="0"/>
            <a:ea typeface="+mn-ea"/>
            <a:cs typeface="+mn-cs"/>
          </a:endParaRPr>
        </a:p>
      </dsp:txBody>
      <dsp:txXfrm>
        <a:off x="584670" y="2945550"/>
        <a:ext cx="4448603" cy="841585"/>
      </dsp:txXfrm>
    </dsp:sp>
    <dsp:sp modelId="{B3723B3E-09CB-4DD2-9899-A8D5CA0BD9D3}">
      <dsp:nvSpPr>
        <dsp:cNvPr id="0" name=""/>
        <dsp:cNvSpPr/>
      </dsp:nvSpPr>
      <dsp:spPr>
        <a:xfrm>
          <a:off x="58679" y="2840352"/>
          <a:ext cx="1051982" cy="1051982"/>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11390E0B-62EA-4851-962D-9AD4374221ED}" type="datetimeFigureOut">
              <a:rPr lang="en-US" smtClean="0"/>
              <a:t>10/23/2025</a:t>
            </a:fld>
            <a:endParaRPr lang="en-US"/>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B75E6D59-E049-4285-B119-B4FCC0BBE807}" type="slidenum">
              <a:rPr lang="en-US" smtClean="0"/>
              <a:t>‹#›</a:t>
            </a:fld>
            <a:endParaRPr lang="en-US"/>
          </a:p>
        </p:txBody>
      </p:sp>
    </p:spTree>
    <p:extLst>
      <p:ext uri="{BB962C8B-B14F-4D97-AF65-F5344CB8AC3E}">
        <p14:creationId xmlns:p14="http://schemas.microsoft.com/office/powerpoint/2010/main" val="718689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5E6D59-E049-4285-B119-B4FCC0BBE807}" type="slidenum">
              <a:rPr lang="en-US" smtClean="0"/>
              <a:t>25</a:t>
            </a:fld>
            <a:endParaRPr lang="en-US"/>
          </a:p>
        </p:txBody>
      </p:sp>
    </p:spTree>
    <p:extLst>
      <p:ext uri="{BB962C8B-B14F-4D97-AF65-F5344CB8AC3E}">
        <p14:creationId xmlns:p14="http://schemas.microsoft.com/office/powerpoint/2010/main" val="3545909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273422" y="1211022"/>
            <a:ext cx="1553845" cy="492443"/>
          </a:xfrm>
          <a:prstGeom prst="rect">
            <a:avLst/>
          </a:prstGeom>
        </p:spPr>
        <p:txBody>
          <a:bodyPr wrap="square" lIns="0" tIns="0" rIns="0" bIns="0">
            <a:spAutoFit/>
          </a:bodyPr>
          <a:lstStyle>
            <a:lvl1pPr>
              <a:defRPr sz="3200" b="1" i="0">
                <a:solidFill>
                  <a:schemeClr val="tx1"/>
                </a:solidFill>
                <a:latin typeface="Tahoma"/>
                <a:cs typeface="Tahoma"/>
              </a:defRPr>
            </a:lvl1pPr>
          </a:lstStyle>
          <a:p>
            <a:endParaRPr/>
          </a:p>
        </p:txBody>
      </p:sp>
      <p:sp>
        <p:nvSpPr>
          <p:cNvPr id="3" name="Holder 3"/>
          <p:cNvSpPr>
            <a:spLocks noGrp="1"/>
          </p:cNvSpPr>
          <p:nvPr>
            <p:ph type="subTitle" idx="4"/>
          </p:nvPr>
        </p:nvSpPr>
        <p:spPr>
          <a:xfrm>
            <a:off x="1828800" y="3840481"/>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A2E5ED-B672-4B16-8C42-907483410AE6}" type="datetimeFigureOut">
              <a:rPr lang="en-US" smtClean="0">
                <a:solidFill>
                  <a:prstClr val="black">
                    <a:tint val="75000"/>
                  </a:prstClr>
                </a:solidFill>
              </a:rPr>
              <a:pPr/>
              <a:t>10/23/2025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AC28620-CD0D-4DF5-ABC0-7ECBAEA278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307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A2E5ED-B672-4B16-8C42-907483410AE6}" type="datetimeFigureOut">
              <a:rPr lang="en-US" smtClean="0">
                <a:solidFill>
                  <a:prstClr val="black">
                    <a:tint val="75000"/>
                  </a:prstClr>
                </a:solidFill>
              </a:rPr>
              <a:pPr/>
              <a:t>10/23/2025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AC28620-CD0D-4DF5-ABC0-7ECBAEA278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2982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2E5ED-B672-4B16-8C42-907483410AE6}" type="datetimeFigureOut">
              <a:rPr lang="en-US" smtClean="0">
                <a:solidFill>
                  <a:prstClr val="black">
                    <a:tint val="75000"/>
                  </a:prstClr>
                </a:solidFill>
              </a:rPr>
              <a:pPr/>
              <a:t>10/23/2025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AC28620-CD0D-4DF5-ABC0-7ECBAEA278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2800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A2E5ED-B672-4B16-8C42-907483410AE6}" type="datetimeFigureOut">
              <a:rPr lang="en-US" smtClean="0">
                <a:solidFill>
                  <a:prstClr val="black">
                    <a:tint val="75000"/>
                  </a:prstClr>
                </a:solidFill>
              </a:rPr>
              <a:pPr/>
              <a:t>10/23/2025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AC28620-CD0D-4DF5-ABC0-7ECBAEA278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855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A2E5ED-B672-4B16-8C42-907483410AE6}" type="datetimeFigureOut">
              <a:rPr lang="en-US" smtClean="0">
                <a:solidFill>
                  <a:prstClr val="black">
                    <a:tint val="75000"/>
                  </a:prstClr>
                </a:solidFill>
              </a:rPr>
              <a:pPr/>
              <a:t>10/23/2025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AC28620-CD0D-4DF5-ABC0-7ECBAEA278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6645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A2E5ED-B672-4B16-8C42-907483410AE6}" type="datetimeFigureOut">
              <a:rPr lang="en-US" smtClean="0">
                <a:solidFill>
                  <a:prstClr val="black">
                    <a:tint val="75000"/>
                  </a:prstClr>
                </a:solidFill>
              </a:rPr>
              <a:pPr/>
              <a:t>10/23/2025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AC28620-CD0D-4DF5-ABC0-7ECBAEA278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2180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A2E5ED-B672-4B16-8C42-907483410AE6}" type="datetimeFigureOut">
              <a:rPr lang="en-US" smtClean="0">
                <a:solidFill>
                  <a:prstClr val="black">
                    <a:tint val="75000"/>
                  </a:prstClr>
                </a:solidFill>
              </a:rPr>
              <a:pPr/>
              <a:t>10/23/2025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AC28620-CD0D-4DF5-ABC0-7ECBAEA278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3659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Tahoma"/>
                <a:cs typeface="Tahoma"/>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43889" y="678941"/>
            <a:ext cx="10905491" cy="0"/>
          </a:xfrm>
          <a:custGeom>
            <a:avLst/>
            <a:gdLst/>
            <a:ahLst/>
            <a:cxnLst/>
            <a:rect l="l" t="t" r="r" b="b"/>
            <a:pathLst>
              <a:path w="10905490">
                <a:moveTo>
                  <a:pt x="0" y="0"/>
                </a:moveTo>
                <a:lnTo>
                  <a:pt x="10905109" y="0"/>
                </a:lnTo>
              </a:path>
            </a:pathLst>
          </a:custGeom>
          <a:ln w="38100">
            <a:solidFill>
              <a:srgbClr val="58B41F"/>
            </a:solidFill>
          </a:ln>
        </p:spPr>
        <p:txBody>
          <a:bodyPr wrap="square" lIns="0" tIns="0" rIns="0" bIns="0" rtlCol="0"/>
          <a:lstStyle/>
          <a:p>
            <a:endParaRPr/>
          </a:p>
        </p:txBody>
      </p:sp>
      <p:sp>
        <p:nvSpPr>
          <p:cNvPr id="17" name="bg object 17"/>
          <p:cNvSpPr/>
          <p:nvPr/>
        </p:nvSpPr>
        <p:spPr>
          <a:xfrm>
            <a:off x="643127" y="6309359"/>
            <a:ext cx="10905491" cy="0"/>
          </a:xfrm>
          <a:custGeom>
            <a:avLst/>
            <a:gdLst/>
            <a:ahLst/>
            <a:cxnLst/>
            <a:rect l="l" t="t" r="r" b="b"/>
            <a:pathLst>
              <a:path w="10905490">
                <a:moveTo>
                  <a:pt x="0" y="0"/>
                </a:moveTo>
                <a:lnTo>
                  <a:pt x="10905109" y="0"/>
                </a:lnTo>
              </a:path>
            </a:pathLst>
          </a:custGeom>
          <a:ln w="6096">
            <a:solidFill>
              <a:srgbClr val="000000"/>
            </a:solidFill>
          </a:ln>
        </p:spPr>
        <p:txBody>
          <a:bodyPr wrap="square" lIns="0" tIns="0" rIns="0" bIns="0" rtlCol="0"/>
          <a:lstStyle/>
          <a:p>
            <a:endParaRPr/>
          </a:p>
        </p:txBody>
      </p:sp>
      <p:sp>
        <p:nvSpPr>
          <p:cNvPr id="18" name="bg object 18"/>
          <p:cNvSpPr/>
          <p:nvPr/>
        </p:nvSpPr>
        <p:spPr>
          <a:xfrm>
            <a:off x="548641" y="950977"/>
            <a:ext cx="10995660" cy="1077595"/>
          </a:xfrm>
          <a:custGeom>
            <a:avLst/>
            <a:gdLst/>
            <a:ahLst/>
            <a:cxnLst/>
            <a:rect l="l" t="t" r="r" b="b"/>
            <a:pathLst>
              <a:path w="10995660" h="1077595">
                <a:moveTo>
                  <a:pt x="10995660" y="0"/>
                </a:moveTo>
                <a:lnTo>
                  <a:pt x="0" y="0"/>
                </a:lnTo>
                <a:lnTo>
                  <a:pt x="0" y="1077468"/>
                </a:lnTo>
                <a:lnTo>
                  <a:pt x="10995660" y="1077468"/>
                </a:lnTo>
                <a:lnTo>
                  <a:pt x="10995660" y="0"/>
                </a:lnTo>
                <a:close/>
              </a:path>
            </a:pathLst>
          </a:custGeom>
          <a:solidFill>
            <a:srgbClr val="DCF6CC"/>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A2E5ED-B672-4B16-8C42-907483410AE6}" type="datetimeFigureOut">
              <a:rPr lang="en-US" smtClean="0">
                <a:solidFill>
                  <a:prstClr val="black">
                    <a:tint val="75000"/>
                  </a:prstClr>
                </a:solidFill>
              </a:rPr>
              <a:pPr/>
              <a:t>10/23/2025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AC28620-CD0D-4DF5-ABC0-7ECBAEA278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444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A2E5ED-B672-4B16-8C42-907483410AE6}" type="datetimeFigureOut">
              <a:rPr lang="en-US" smtClean="0">
                <a:solidFill>
                  <a:prstClr val="black">
                    <a:tint val="75000"/>
                  </a:prstClr>
                </a:solidFill>
              </a:rPr>
              <a:pPr/>
              <a:t>10/23/2025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AC28620-CD0D-4DF5-ABC0-7ECBAEA278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3629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A2E5ED-B672-4B16-8C42-907483410AE6}" type="datetimeFigureOut">
              <a:rPr lang="en-US" smtClean="0">
                <a:solidFill>
                  <a:prstClr val="black">
                    <a:tint val="75000"/>
                  </a:prstClr>
                </a:solidFill>
              </a:rPr>
              <a:pPr/>
              <a:t>10/23/2025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AC28620-CD0D-4DF5-ABC0-7ECBAEA278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6791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A2E5ED-B672-4B16-8C42-907483410AE6}" type="datetimeFigureOut">
              <a:rPr lang="en-US" smtClean="0">
                <a:solidFill>
                  <a:prstClr val="black">
                    <a:tint val="75000"/>
                  </a:prstClr>
                </a:solidFill>
              </a:rPr>
              <a:pPr/>
              <a:t>10/23/2025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AC28620-CD0D-4DF5-ABC0-7ECBAEA278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33153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43889" y="678941"/>
            <a:ext cx="10905491" cy="0"/>
          </a:xfrm>
          <a:custGeom>
            <a:avLst/>
            <a:gdLst/>
            <a:ahLst/>
            <a:cxnLst/>
            <a:rect l="l" t="t" r="r" b="b"/>
            <a:pathLst>
              <a:path w="10905490">
                <a:moveTo>
                  <a:pt x="0" y="0"/>
                </a:moveTo>
                <a:lnTo>
                  <a:pt x="10905109" y="0"/>
                </a:lnTo>
              </a:path>
            </a:pathLst>
          </a:custGeom>
          <a:ln w="38100">
            <a:solidFill>
              <a:srgbClr val="58B41F"/>
            </a:solidFill>
          </a:ln>
        </p:spPr>
        <p:txBody>
          <a:bodyPr wrap="square" lIns="0" tIns="0" rIns="0" bIns="0" rtlCol="0"/>
          <a:lstStyle/>
          <a:p>
            <a:endParaRPr/>
          </a:p>
        </p:txBody>
      </p:sp>
      <p:sp>
        <p:nvSpPr>
          <p:cNvPr id="17" name="bg object 17"/>
          <p:cNvSpPr/>
          <p:nvPr/>
        </p:nvSpPr>
        <p:spPr>
          <a:xfrm>
            <a:off x="643127" y="6309359"/>
            <a:ext cx="10905491" cy="0"/>
          </a:xfrm>
          <a:custGeom>
            <a:avLst/>
            <a:gdLst/>
            <a:ahLst/>
            <a:cxnLst/>
            <a:rect l="l" t="t" r="r" b="b"/>
            <a:pathLst>
              <a:path w="10905490">
                <a:moveTo>
                  <a:pt x="0" y="0"/>
                </a:moveTo>
                <a:lnTo>
                  <a:pt x="10905109" y="0"/>
                </a:lnTo>
              </a:path>
            </a:pathLst>
          </a:custGeom>
          <a:ln w="6096">
            <a:solidFill>
              <a:srgbClr val="000000"/>
            </a:solidFill>
          </a:ln>
        </p:spPr>
        <p:txBody>
          <a:bodyPr wrap="square" lIns="0" tIns="0" rIns="0" bIns="0" rtlCol="0"/>
          <a:lstStyle/>
          <a:p>
            <a:endParaRPr/>
          </a:p>
        </p:txBody>
      </p:sp>
      <p:sp>
        <p:nvSpPr>
          <p:cNvPr id="2" name="Holder 2"/>
          <p:cNvSpPr>
            <a:spLocks noGrp="1"/>
          </p:cNvSpPr>
          <p:nvPr>
            <p:ph type="title"/>
          </p:nvPr>
        </p:nvSpPr>
        <p:spPr>
          <a:xfrm>
            <a:off x="78741" y="795351"/>
            <a:ext cx="9551161" cy="492443"/>
          </a:xfrm>
          <a:prstGeom prst="rect">
            <a:avLst/>
          </a:prstGeom>
        </p:spPr>
        <p:txBody>
          <a:bodyPr wrap="square" lIns="0" tIns="0" rIns="0" bIns="0">
            <a:spAutoFit/>
          </a:bodyPr>
          <a:lstStyle>
            <a:lvl1pPr>
              <a:defRPr sz="3200" b="1" i="0">
                <a:solidFill>
                  <a:schemeClr val="tx1"/>
                </a:solidFill>
                <a:latin typeface="Tahoma"/>
                <a:cs typeface="Tahoma"/>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10/23/2025</a:t>
            </a:fld>
            <a:endParaRPr lang="en-US"/>
          </a:p>
        </p:txBody>
      </p:sp>
      <p:sp>
        <p:nvSpPr>
          <p:cNvPr id="6" name="Holder 6"/>
          <p:cNvSpPr>
            <a:spLocks noGrp="1"/>
          </p:cNvSpPr>
          <p:nvPr>
            <p:ph type="sldNum" sz="quarter" idx="7"/>
          </p:nvPr>
        </p:nvSpPr>
        <p:spPr>
          <a:xfrm>
            <a:off x="8778240" y="6377941"/>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FA2E5ED-B672-4B16-8C42-907483410AE6}" type="datetimeFigureOut">
              <a:rPr lang="en-US" kern="1200" smtClean="0">
                <a:solidFill>
                  <a:prstClr val="black">
                    <a:tint val="75000"/>
                  </a:prstClr>
                </a:solidFill>
                <a:latin typeface="Calibri"/>
                <a:ea typeface="+mn-ea"/>
                <a:cs typeface="+mn-cs"/>
              </a:rPr>
              <a:pPr rtl="0"/>
              <a:t>10/23/2025</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6AC28620-CD0D-4DF5-ABC0-7ECBAEA27891}"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93064990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524002" y="1143000"/>
            <a:ext cx="8686799" cy="690574"/>
          </a:xfrm>
          <a:prstGeom prst="rect">
            <a:avLst/>
          </a:prstGeom>
        </p:spPr>
        <p:txBody>
          <a:bodyPr vert="horz" wrap="square" lIns="0" tIns="13335" rIns="0" bIns="0" rtlCol="0">
            <a:spAutoFit/>
          </a:bodyPr>
          <a:lstStyle/>
          <a:p>
            <a:pPr marL="12700" algn="ctr">
              <a:lnSpc>
                <a:spcPct val="100000"/>
              </a:lnSpc>
              <a:spcBef>
                <a:spcPts val="105"/>
              </a:spcBef>
            </a:pPr>
            <a:r>
              <a:rPr lang="en-US" sz="4400" spc="-75" dirty="0">
                <a:solidFill>
                  <a:srgbClr val="2C5A0F"/>
                </a:solidFill>
                <a:latin typeface="Arial"/>
                <a:cs typeface="Arial"/>
              </a:rPr>
              <a:t>VALUE CHAIN DEVELOPMENT</a:t>
            </a:r>
            <a:endParaRPr sz="4400" spc="-75" dirty="0">
              <a:solidFill>
                <a:srgbClr val="2C5A0F"/>
              </a:solidFill>
              <a:latin typeface="Arial"/>
              <a:cs typeface="Arial"/>
            </a:endParaRPr>
          </a:p>
        </p:txBody>
      </p:sp>
      <p:sp>
        <p:nvSpPr>
          <p:cNvPr id="6" name="object 6"/>
          <p:cNvSpPr txBox="1"/>
          <p:nvPr/>
        </p:nvSpPr>
        <p:spPr>
          <a:xfrm>
            <a:off x="3773553" y="2692401"/>
            <a:ext cx="4075049" cy="690574"/>
          </a:xfrm>
          <a:prstGeom prst="rect">
            <a:avLst/>
          </a:prstGeom>
        </p:spPr>
        <p:txBody>
          <a:bodyPr vert="horz" wrap="square" lIns="0" tIns="13335" rIns="0" bIns="0" rtlCol="0">
            <a:spAutoFit/>
          </a:bodyPr>
          <a:lstStyle/>
          <a:p>
            <a:pPr marL="12700">
              <a:lnSpc>
                <a:spcPct val="100000"/>
              </a:lnSpc>
              <a:spcBef>
                <a:spcPts val="105"/>
              </a:spcBef>
            </a:pPr>
            <a:r>
              <a:rPr lang="en-US" sz="4400" b="1" spc="-75" dirty="0">
                <a:solidFill>
                  <a:srgbClr val="2C5A0F"/>
                </a:solidFill>
                <a:latin typeface="Arial"/>
                <a:cs typeface="Arial"/>
              </a:rPr>
              <a:t>16 hrs. (2 days)</a:t>
            </a:r>
            <a:endParaRPr sz="44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152459"/>
            <a:ext cx="10058400" cy="584775"/>
          </a:xfrm>
          <a:prstGeom prst="rect">
            <a:avLst/>
          </a:prstGeom>
        </p:spPr>
        <p:txBody>
          <a:bodyPr wrap="square">
            <a:spAutoFit/>
          </a:bodyPr>
          <a:lstStyle/>
          <a:p>
            <a:r>
              <a:rPr lang="en-US" sz="3200" b="1" dirty="0">
                <a:solidFill>
                  <a:schemeClr val="tx1"/>
                </a:solidFill>
                <a:latin typeface="+mn-lt"/>
              </a:rPr>
              <a:t>Session 1: Introduction to Value Chains </a:t>
            </a:r>
          </a:p>
        </p:txBody>
      </p:sp>
      <p:sp>
        <p:nvSpPr>
          <p:cNvPr id="3" name="Rectangle 2"/>
          <p:cNvSpPr/>
          <p:nvPr/>
        </p:nvSpPr>
        <p:spPr>
          <a:xfrm>
            <a:off x="762000" y="2209800"/>
            <a:ext cx="10744200" cy="4293483"/>
          </a:xfrm>
          <a:prstGeom prst="rect">
            <a:avLst/>
          </a:prstGeom>
        </p:spPr>
        <p:txBody>
          <a:bodyPr wrap="square">
            <a:spAutoFit/>
          </a:bodyPr>
          <a:lstStyle/>
          <a:p>
            <a:r>
              <a:rPr lang="en-US" sz="2800" dirty="0"/>
              <a:t>Under this session THREE topics will be covered: -</a:t>
            </a:r>
          </a:p>
          <a:p>
            <a:pPr>
              <a:lnSpc>
                <a:spcPct val="150000"/>
              </a:lnSpc>
            </a:pPr>
            <a:endParaRPr lang="en-US" sz="1400" dirty="0"/>
          </a:p>
          <a:p>
            <a:pPr marL="1536700" indent="-1301750"/>
            <a:r>
              <a:rPr lang="en-US" sz="2400" b="1" dirty="0"/>
              <a:t>Topic 1: </a:t>
            </a:r>
            <a:r>
              <a:rPr lang="en-US" sz="2400" dirty="0"/>
              <a:t>Definition and importance of value chains in economic development </a:t>
            </a:r>
          </a:p>
          <a:p>
            <a:pPr marL="1536700" indent="-1301750"/>
            <a:r>
              <a:rPr lang="en-US" sz="2400" dirty="0"/>
              <a:t>              (8:45AM – 9:45AM) </a:t>
            </a:r>
          </a:p>
          <a:p>
            <a:pPr marL="1031875" indent="-796925"/>
            <a:endParaRPr lang="en-US" sz="1600" dirty="0"/>
          </a:p>
          <a:p>
            <a:pPr marL="1031875" indent="-796925"/>
            <a:r>
              <a:rPr lang="en-US" sz="2400" b="1" dirty="0"/>
              <a:t>Topic 2: </a:t>
            </a:r>
            <a:r>
              <a:rPr lang="en-US" sz="2400" dirty="0"/>
              <a:t>Key stakeholders in a value chain </a:t>
            </a:r>
          </a:p>
          <a:p>
            <a:pPr marL="1031875" indent="-796925"/>
            <a:r>
              <a:rPr lang="en-US" sz="2400" dirty="0"/>
              <a:t>              (9:45AM – 10:30AM)</a:t>
            </a:r>
          </a:p>
          <a:p>
            <a:pPr marL="1031875" indent="-796925"/>
            <a:endParaRPr lang="en-US" sz="1600" dirty="0"/>
          </a:p>
          <a:p>
            <a:pPr marL="1031875" indent="-796925"/>
            <a:r>
              <a:rPr lang="en-US" sz="2400" b="1" dirty="0"/>
              <a:t>Topic 3: </a:t>
            </a:r>
            <a:r>
              <a:rPr lang="en-US" sz="2400" dirty="0"/>
              <a:t>Examples of value chains in different industries </a:t>
            </a:r>
          </a:p>
          <a:p>
            <a:pPr marL="1031875" indent="-796925"/>
            <a:r>
              <a:rPr lang="en-US" sz="2400" dirty="0"/>
              <a:t>              (10:45 AM - 11:30AM)</a:t>
            </a:r>
          </a:p>
          <a:p>
            <a:pPr marL="1031875" indent="-796925"/>
            <a:r>
              <a:rPr lang="en-US" sz="2400" dirty="0"/>
              <a:t>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6829" y="762001"/>
            <a:ext cx="4967415" cy="621246"/>
          </a:xfrm>
          <a:prstGeom prst="rect">
            <a:avLst/>
          </a:prstGeom>
        </p:spPr>
        <p:txBody>
          <a:bodyPr vert="horz" wrap="square" lIns="0" tIns="127558" rIns="0" bIns="0" rtlCol="0">
            <a:spAutoFit/>
          </a:bodyPr>
          <a:lstStyle/>
          <a:p>
            <a:pPr marL="561340">
              <a:lnSpc>
                <a:spcPct val="100000"/>
              </a:lnSpc>
              <a:spcBef>
                <a:spcPts val="105"/>
              </a:spcBef>
            </a:pPr>
            <a:r>
              <a:rPr dirty="0"/>
              <a:t>Learning</a:t>
            </a:r>
            <a:r>
              <a:rPr spc="-55" dirty="0"/>
              <a:t> </a:t>
            </a:r>
            <a:r>
              <a:rPr spc="-10" dirty="0"/>
              <a:t>Objectives</a:t>
            </a:r>
          </a:p>
        </p:txBody>
      </p:sp>
      <p:grpSp>
        <p:nvGrpSpPr>
          <p:cNvPr id="3" name="object 3"/>
          <p:cNvGrpSpPr/>
          <p:nvPr/>
        </p:nvGrpSpPr>
        <p:grpSpPr>
          <a:xfrm>
            <a:off x="172924" y="2501184"/>
            <a:ext cx="6806565" cy="2443480"/>
            <a:chOff x="1642872" y="2490216"/>
            <a:chExt cx="6806565" cy="2443480"/>
          </a:xfrm>
        </p:grpSpPr>
        <p:sp>
          <p:nvSpPr>
            <p:cNvPr id="4" name="object 4"/>
            <p:cNvSpPr/>
            <p:nvPr/>
          </p:nvSpPr>
          <p:spPr>
            <a:xfrm>
              <a:off x="1642872" y="2490216"/>
              <a:ext cx="6806565" cy="2443480"/>
            </a:xfrm>
            <a:custGeom>
              <a:avLst/>
              <a:gdLst/>
              <a:ahLst/>
              <a:cxnLst/>
              <a:rect l="l" t="t" r="r" b="b"/>
              <a:pathLst>
                <a:path w="6806565" h="2443479">
                  <a:moveTo>
                    <a:pt x="6561835" y="0"/>
                  </a:moveTo>
                  <a:lnTo>
                    <a:pt x="244347" y="0"/>
                  </a:lnTo>
                  <a:lnTo>
                    <a:pt x="195088" y="4962"/>
                  </a:lnTo>
                  <a:lnTo>
                    <a:pt x="149215" y="19194"/>
                  </a:lnTo>
                  <a:lnTo>
                    <a:pt x="107708" y="41717"/>
                  </a:lnTo>
                  <a:lnTo>
                    <a:pt x="71548" y="71548"/>
                  </a:lnTo>
                  <a:lnTo>
                    <a:pt x="41717" y="107708"/>
                  </a:lnTo>
                  <a:lnTo>
                    <a:pt x="19194" y="149215"/>
                  </a:lnTo>
                  <a:lnTo>
                    <a:pt x="4962" y="195088"/>
                  </a:lnTo>
                  <a:lnTo>
                    <a:pt x="0" y="244348"/>
                  </a:lnTo>
                  <a:lnTo>
                    <a:pt x="0" y="2198624"/>
                  </a:lnTo>
                  <a:lnTo>
                    <a:pt x="4962" y="2247883"/>
                  </a:lnTo>
                  <a:lnTo>
                    <a:pt x="19194" y="2293756"/>
                  </a:lnTo>
                  <a:lnTo>
                    <a:pt x="41717" y="2335263"/>
                  </a:lnTo>
                  <a:lnTo>
                    <a:pt x="71548" y="2371423"/>
                  </a:lnTo>
                  <a:lnTo>
                    <a:pt x="107708" y="2401254"/>
                  </a:lnTo>
                  <a:lnTo>
                    <a:pt x="149215" y="2423777"/>
                  </a:lnTo>
                  <a:lnTo>
                    <a:pt x="195088" y="2438009"/>
                  </a:lnTo>
                  <a:lnTo>
                    <a:pt x="244347" y="2442972"/>
                  </a:lnTo>
                  <a:lnTo>
                    <a:pt x="6561835" y="2442972"/>
                  </a:lnTo>
                  <a:lnTo>
                    <a:pt x="6611095" y="2438009"/>
                  </a:lnTo>
                  <a:lnTo>
                    <a:pt x="6656968" y="2423777"/>
                  </a:lnTo>
                  <a:lnTo>
                    <a:pt x="6698475" y="2401254"/>
                  </a:lnTo>
                  <a:lnTo>
                    <a:pt x="6734635" y="2371423"/>
                  </a:lnTo>
                  <a:lnTo>
                    <a:pt x="6764466" y="2335263"/>
                  </a:lnTo>
                  <a:lnTo>
                    <a:pt x="6786989" y="2293756"/>
                  </a:lnTo>
                  <a:lnTo>
                    <a:pt x="6801221" y="2247883"/>
                  </a:lnTo>
                  <a:lnTo>
                    <a:pt x="6806183" y="2198624"/>
                  </a:lnTo>
                  <a:lnTo>
                    <a:pt x="6806183" y="244348"/>
                  </a:lnTo>
                  <a:lnTo>
                    <a:pt x="6801221" y="195088"/>
                  </a:lnTo>
                  <a:lnTo>
                    <a:pt x="6786989" y="149215"/>
                  </a:lnTo>
                  <a:lnTo>
                    <a:pt x="6764466" y="107708"/>
                  </a:lnTo>
                  <a:lnTo>
                    <a:pt x="6734635" y="71548"/>
                  </a:lnTo>
                  <a:lnTo>
                    <a:pt x="6698475" y="41717"/>
                  </a:lnTo>
                  <a:lnTo>
                    <a:pt x="6656968" y="19194"/>
                  </a:lnTo>
                  <a:lnTo>
                    <a:pt x="6611095" y="4962"/>
                  </a:lnTo>
                  <a:lnTo>
                    <a:pt x="6561835" y="0"/>
                  </a:lnTo>
                  <a:close/>
                </a:path>
              </a:pathLst>
            </a:custGeom>
            <a:solidFill>
              <a:srgbClr val="F1F1F1"/>
            </a:solidFill>
          </p:spPr>
          <p:txBody>
            <a:bodyPr wrap="square" lIns="0" tIns="0" rIns="0" bIns="0" rtlCol="0"/>
            <a:lstStyle/>
            <a:p>
              <a:endParaRPr/>
            </a:p>
          </p:txBody>
        </p:sp>
        <p:pic>
          <p:nvPicPr>
            <p:cNvPr id="5" name="object 5"/>
            <p:cNvPicPr/>
            <p:nvPr/>
          </p:nvPicPr>
          <p:blipFill>
            <a:blip r:embed="rId2" cstate="print"/>
            <a:stretch>
              <a:fillRect/>
            </a:stretch>
          </p:blipFill>
          <p:spPr>
            <a:xfrm>
              <a:off x="2135123" y="3034284"/>
              <a:ext cx="1290827" cy="1490471"/>
            </a:xfrm>
            <a:prstGeom prst="rect">
              <a:avLst/>
            </a:prstGeom>
          </p:spPr>
        </p:pic>
      </p:grpSp>
      <p:sp>
        <p:nvSpPr>
          <p:cNvPr id="6" name="Rectangle 5"/>
          <p:cNvSpPr/>
          <p:nvPr/>
        </p:nvSpPr>
        <p:spPr>
          <a:xfrm>
            <a:off x="2133600" y="2506513"/>
            <a:ext cx="9753600" cy="2308324"/>
          </a:xfrm>
          <a:prstGeom prst="rect">
            <a:avLst/>
          </a:prstGeom>
        </p:spPr>
        <p:txBody>
          <a:bodyPr wrap="square">
            <a:spAutoFit/>
          </a:bodyPr>
          <a:lstStyle/>
          <a:p>
            <a:pPr marL="285750" lvl="0" indent="-285750">
              <a:lnSpc>
                <a:spcPct val="150000"/>
              </a:lnSpc>
              <a:buFont typeface="Arial" pitchFamily="34" charset="0"/>
              <a:buChar char="•"/>
            </a:pPr>
            <a:r>
              <a:rPr lang="en-US" sz="2400" dirty="0"/>
              <a:t>Understand the concept of value chain and value</a:t>
            </a:r>
          </a:p>
          <a:p>
            <a:pPr marL="285750" lvl="0" indent="-285750">
              <a:lnSpc>
                <a:spcPct val="150000"/>
              </a:lnSpc>
              <a:buFont typeface="Arial" pitchFamily="34" charset="0"/>
              <a:buChar char="•"/>
            </a:pPr>
            <a:r>
              <a:rPr lang="en-US" sz="2400" dirty="0"/>
              <a:t>Explain the importance of value chain approach in business operations</a:t>
            </a:r>
          </a:p>
          <a:p>
            <a:pPr marL="285750" indent="-285750">
              <a:lnSpc>
                <a:spcPct val="150000"/>
              </a:lnSpc>
              <a:buFont typeface="Arial" pitchFamily="34" charset="0"/>
              <a:buChar char="•"/>
            </a:pPr>
            <a:r>
              <a:rPr lang="en-US" sz="2400" dirty="0"/>
              <a:t>Recognize how the value in a value chain created </a:t>
            </a:r>
          </a:p>
        </p:txBody>
      </p:sp>
      <p:sp>
        <p:nvSpPr>
          <p:cNvPr id="7" name="Rectangle 6"/>
          <p:cNvSpPr/>
          <p:nvPr/>
        </p:nvSpPr>
        <p:spPr>
          <a:xfrm>
            <a:off x="838201" y="1661630"/>
            <a:ext cx="9563100" cy="692497"/>
          </a:xfrm>
          <a:prstGeom prst="rect">
            <a:avLst/>
          </a:prstGeom>
        </p:spPr>
        <p:txBody>
          <a:bodyPr wrap="square">
            <a:spAutoFit/>
          </a:bodyPr>
          <a:lstStyle/>
          <a:p>
            <a:pPr lvl="0">
              <a:lnSpc>
                <a:spcPct val="150000"/>
              </a:lnSpc>
            </a:pPr>
            <a:r>
              <a:rPr lang="en-US" sz="2600" dirty="0"/>
              <a:t>At the end of this session, participants will be able to: -</a:t>
            </a:r>
          </a:p>
        </p:txBody>
      </p:sp>
    </p:spTree>
    <p:extLst>
      <p:ext uri="{BB962C8B-B14F-4D97-AF65-F5344CB8AC3E}">
        <p14:creationId xmlns:p14="http://schemas.microsoft.com/office/powerpoint/2010/main" val="959968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1" y="685802"/>
            <a:ext cx="8048625" cy="830997"/>
          </a:xfrm>
          <a:prstGeom prst="rect">
            <a:avLst/>
          </a:prstGeom>
        </p:spPr>
        <p:txBody>
          <a:bodyPr wrap="square">
            <a:spAutoFit/>
          </a:bodyPr>
          <a:lstStyle/>
          <a:p>
            <a:pPr marL="1084263" indent="-1084263"/>
            <a:r>
              <a:rPr lang="en-US" sz="2400" b="1" dirty="0">
                <a:solidFill>
                  <a:schemeClr val="accent6">
                    <a:lumMod val="75000"/>
                  </a:schemeClr>
                </a:solidFill>
              </a:rPr>
              <a:t>Topic 1: Definition and importance of value chains in economic development</a:t>
            </a:r>
          </a:p>
        </p:txBody>
      </p:sp>
      <p:sp>
        <p:nvSpPr>
          <p:cNvPr id="5" name="Rectangle 4"/>
          <p:cNvSpPr/>
          <p:nvPr/>
        </p:nvSpPr>
        <p:spPr>
          <a:xfrm>
            <a:off x="685802" y="3585867"/>
            <a:ext cx="2935419" cy="461665"/>
          </a:xfrm>
          <a:prstGeom prst="rect">
            <a:avLst/>
          </a:prstGeom>
        </p:spPr>
        <p:txBody>
          <a:bodyPr wrap="none">
            <a:spAutoFit/>
          </a:bodyPr>
          <a:lstStyle/>
          <a:p>
            <a:r>
              <a:rPr lang="en-US" sz="2400" b="1" dirty="0"/>
              <a:t>Group Discussion:</a:t>
            </a:r>
            <a:endParaRPr lang="en-US" sz="2400" dirty="0"/>
          </a:p>
        </p:txBody>
      </p:sp>
      <p:sp>
        <p:nvSpPr>
          <p:cNvPr id="6" name="Rectangle 5"/>
          <p:cNvSpPr/>
          <p:nvPr/>
        </p:nvSpPr>
        <p:spPr>
          <a:xfrm>
            <a:off x="1364083" y="4263564"/>
            <a:ext cx="7738016" cy="1200329"/>
          </a:xfrm>
          <a:prstGeom prst="rect">
            <a:avLst/>
          </a:prstGeom>
        </p:spPr>
        <p:txBody>
          <a:bodyPr wrap="none">
            <a:spAutoFit/>
          </a:bodyPr>
          <a:lstStyle/>
          <a:p>
            <a:pPr marL="342900" indent="-342900">
              <a:lnSpc>
                <a:spcPct val="150000"/>
              </a:lnSpc>
              <a:buFont typeface="Arial" pitchFamily="34" charset="0"/>
              <a:buChar char="•"/>
            </a:pPr>
            <a:r>
              <a:rPr lang="en-US" sz="2400" dirty="0"/>
              <a:t>What does “value chain” means in business context?</a:t>
            </a:r>
          </a:p>
          <a:p>
            <a:pPr marL="342900" indent="-342900">
              <a:lnSpc>
                <a:spcPct val="150000"/>
              </a:lnSpc>
              <a:buFont typeface="Arial" pitchFamily="34" charset="0"/>
              <a:buChar char="•"/>
            </a:pPr>
            <a:r>
              <a:rPr lang="en-US" sz="2400" dirty="0"/>
              <a:t>What does “value” means in business context?</a:t>
            </a:r>
          </a:p>
        </p:txBody>
      </p:sp>
      <p:sp>
        <p:nvSpPr>
          <p:cNvPr id="7" name="Rectangle 6"/>
          <p:cNvSpPr/>
          <p:nvPr/>
        </p:nvSpPr>
        <p:spPr>
          <a:xfrm>
            <a:off x="4474245" y="3401201"/>
            <a:ext cx="878993" cy="646331"/>
          </a:xfrm>
          <a:prstGeom prst="rect">
            <a:avLst/>
          </a:prstGeom>
        </p:spPr>
        <p:txBody>
          <a:bodyPr wrap="square">
            <a:spAutoFit/>
          </a:bodyPr>
          <a:lstStyle/>
          <a:p>
            <a:pPr algn="ctr"/>
            <a:r>
              <a:rPr lang="en-US" sz="3600" b="1" dirty="0"/>
              <a:t>10’</a:t>
            </a:r>
          </a:p>
        </p:txBody>
      </p:sp>
      <p:pic>
        <p:nvPicPr>
          <p:cNvPr id="8" name="Picture 7" descr="C:\Users\TIRUSEW\Desktop\Group D.jpeg"/>
          <p:cNvPicPr/>
          <p:nvPr/>
        </p:nvPicPr>
        <p:blipFill>
          <a:blip r:embed="rId2">
            <a:extLst>
              <a:ext uri="{28A0092B-C50C-407E-A947-70E740481C1C}">
                <a14:useLocalDpi xmlns:a14="http://schemas.microsoft.com/office/drawing/2010/main" val="0"/>
              </a:ext>
            </a:extLst>
          </a:blip>
          <a:srcRect/>
          <a:stretch>
            <a:fillRect/>
          </a:stretch>
        </p:blipFill>
        <p:spPr bwMode="auto">
          <a:xfrm>
            <a:off x="8044070" y="1516799"/>
            <a:ext cx="3425687" cy="2530733"/>
          </a:xfrm>
          <a:prstGeom prst="rect">
            <a:avLst/>
          </a:prstGeom>
          <a:noFill/>
          <a:ln>
            <a:noFill/>
          </a:ln>
        </p:spPr>
      </p:pic>
    </p:spTree>
    <p:extLst>
      <p:ext uri="{BB962C8B-B14F-4D97-AF65-F5344CB8AC3E}">
        <p14:creationId xmlns:p14="http://schemas.microsoft.com/office/powerpoint/2010/main" val="1368460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1" y="838202"/>
            <a:ext cx="9551161" cy="492443"/>
          </a:xfrm>
        </p:spPr>
        <p:txBody>
          <a:bodyPr/>
          <a:lstStyle/>
          <a:p>
            <a:r>
              <a:rPr lang="en-US" dirty="0"/>
              <a:t>What is “</a:t>
            </a:r>
            <a:r>
              <a:rPr lang="en-US" dirty="0">
                <a:solidFill>
                  <a:srgbClr val="92D050"/>
                </a:solidFill>
              </a:rPr>
              <a:t>value chain</a:t>
            </a:r>
            <a:r>
              <a:rPr lang="en-US" dirty="0"/>
              <a:t>”?</a:t>
            </a:r>
          </a:p>
        </p:txBody>
      </p:sp>
      <p:pic>
        <p:nvPicPr>
          <p:cNvPr id="1026" name="Picture 2" descr="Value Chain Management ..."/>
          <p:cNvPicPr>
            <a:picLocks noChangeAspect="1" noChangeArrowheads="1"/>
          </p:cNvPicPr>
          <p:nvPr/>
        </p:nvPicPr>
        <p:blipFill rotWithShape="1">
          <a:blip r:embed="rId2">
            <a:extLst>
              <a:ext uri="{28A0092B-C50C-407E-A947-70E740481C1C}">
                <a14:useLocalDpi xmlns:a14="http://schemas.microsoft.com/office/drawing/2010/main" val="0"/>
              </a:ext>
            </a:extLst>
          </a:blip>
          <a:srcRect r="9223"/>
          <a:stretch/>
        </p:blipFill>
        <p:spPr bwMode="auto">
          <a:xfrm>
            <a:off x="8458201" y="3384496"/>
            <a:ext cx="3727411" cy="25591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8602" y="1447800"/>
            <a:ext cx="11079999" cy="1446550"/>
          </a:xfrm>
          <a:prstGeom prst="rect">
            <a:avLst/>
          </a:prstGeom>
        </p:spPr>
        <p:txBody>
          <a:bodyPr wrap="square">
            <a:spAutoFit/>
          </a:bodyPr>
          <a:lstStyle/>
          <a:p>
            <a:pPr marL="285750" indent="-285750">
              <a:buFont typeface="Arial" pitchFamily="34" charset="0"/>
              <a:buChar char="•"/>
            </a:pPr>
            <a:r>
              <a:rPr lang="en-US" sz="2200" dirty="0"/>
              <a:t>A  ‘value chain’ describes the full range of activities required to bring a product or service from conception, through the different phases of production (involving a combination of physical transformation and the input of various producer services), delivery to final consumers and final disposal after use. </a:t>
            </a:r>
          </a:p>
        </p:txBody>
      </p:sp>
      <p:sp>
        <p:nvSpPr>
          <p:cNvPr id="4" name="Rectangle 3"/>
          <p:cNvSpPr/>
          <p:nvPr/>
        </p:nvSpPr>
        <p:spPr>
          <a:xfrm>
            <a:off x="661901" y="3573766"/>
            <a:ext cx="8101099" cy="1846659"/>
          </a:xfrm>
          <a:prstGeom prst="rect">
            <a:avLst/>
          </a:prstGeom>
        </p:spPr>
        <p:txBody>
          <a:bodyPr wrap="square">
            <a:spAutoFit/>
          </a:bodyPr>
          <a:lstStyle/>
          <a:p>
            <a:pPr marL="285750" indent="-285750">
              <a:lnSpc>
                <a:spcPct val="150000"/>
              </a:lnSpc>
              <a:buFont typeface="Arial" pitchFamily="34" charset="0"/>
              <a:buChar char="•"/>
            </a:pPr>
            <a:r>
              <a:rPr lang="en-US" sz="2800" dirty="0"/>
              <a:t>Hence, it is </a:t>
            </a:r>
          </a:p>
          <a:p>
            <a:pPr marL="742950" lvl="1" indent="-285750">
              <a:buFont typeface="Arial" pitchFamily="34" charset="0"/>
              <a:buChar char="•"/>
            </a:pPr>
            <a:r>
              <a:rPr lang="en-US" sz="2400" dirty="0"/>
              <a:t>a sequence of related productive and commercial activities, undertaken by different actors, from local production to final consumption.</a:t>
            </a:r>
            <a:endParaRPr lang="en-US" sz="2200" dirty="0"/>
          </a:p>
        </p:txBody>
      </p:sp>
    </p:spTree>
    <p:extLst>
      <p:ext uri="{BB962C8B-B14F-4D97-AF65-F5344CB8AC3E}">
        <p14:creationId xmlns:p14="http://schemas.microsoft.com/office/powerpoint/2010/main" val="2582450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838200"/>
            <a:ext cx="10668000" cy="738664"/>
          </a:xfrm>
        </p:spPr>
        <p:txBody>
          <a:bodyPr/>
          <a:lstStyle/>
          <a:p>
            <a:r>
              <a:rPr lang="en-US" sz="2400" b="0" dirty="0"/>
              <a:t>The difference between Value chain approach and Other Traditional approach (supply chain)</a:t>
            </a:r>
          </a:p>
        </p:txBody>
      </p:sp>
      <p:sp>
        <p:nvSpPr>
          <p:cNvPr id="2" name="Rectangle 1"/>
          <p:cNvSpPr/>
          <p:nvPr/>
        </p:nvSpPr>
        <p:spPr>
          <a:xfrm>
            <a:off x="742123" y="1828801"/>
            <a:ext cx="11049000" cy="4324261"/>
          </a:xfrm>
          <a:prstGeom prst="rect">
            <a:avLst/>
          </a:prstGeom>
        </p:spPr>
        <p:txBody>
          <a:bodyPr wrap="square">
            <a:spAutoFit/>
          </a:bodyPr>
          <a:lstStyle/>
          <a:p>
            <a:pPr marL="401638" lvl="1" indent="-342900">
              <a:buFont typeface="Arial" pitchFamily="34" charset="0"/>
              <a:buChar char="•"/>
            </a:pPr>
            <a:r>
              <a:rPr lang="en-US" sz="2200" dirty="0">
                <a:latin typeface="Tahoma" pitchFamily="34" charset="0"/>
                <a:ea typeface="Tahoma" pitchFamily="34" charset="0"/>
                <a:cs typeface="Tahoma" pitchFamily="34" charset="0"/>
              </a:rPr>
              <a:t>Value chains and supply chains are always from the producer to the end consumer.</a:t>
            </a:r>
          </a:p>
          <a:p>
            <a:pPr marL="401638" lvl="1" indent="-342900">
              <a:lnSpc>
                <a:spcPct val="150000"/>
              </a:lnSpc>
              <a:buFont typeface="Arial" pitchFamily="34" charset="0"/>
              <a:buChar char="•"/>
            </a:pPr>
            <a:r>
              <a:rPr lang="en-US" sz="2200" b="1" dirty="0">
                <a:latin typeface="Tahoma" pitchFamily="34" charset="0"/>
                <a:ea typeface="Tahoma" pitchFamily="34" charset="0"/>
                <a:cs typeface="Tahoma" pitchFamily="34" charset="0"/>
              </a:rPr>
              <a:t>Yet, </a:t>
            </a:r>
          </a:p>
          <a:p>
            <a:pPr marL="401638" lvl="1" indent="-342900">
              <a:lnSpc>
                <a:spcPct val="150000"/>
              </a:lnSpc>
              <a:buFont typeface="Arial" pitchFamily="34" charset="0"/>
              <a:buChar char="•"/>
            </a:pPr>
            <a:r>
              <a:rPr lang="en-US" sz="2000" dirty="0">
                <a:latin typeface="Tahoma" pitchFamily="34" charset="0"/>
                <a:ea typeface="Tahoma" pitchFamily="34" charset="0"/>
                <a:cs typeface="Tahoma" pitchFamily="34" charset="0"/>
              </a:rPr>
              <a:t>The supply chain model focuses on activities that get raw materials and subassemblies into a manufacturing operation smoothly and economically. </a:t>
            </a:r>
          </a:p>
          <a:p>
            <a:pPr marL="1316038" lvl="3" indent="-342900">
              <a:buFont typeface="Arial" pitchFamily="34" charset="0"/>
              <a:buChar char="•"/>
            </a:pPr>
            <a:r>
              <a:rPr lang="en-US" sz="2000" dirty="0">
                <a:latin typeface="Tahoma" pitchFamily="34" charset="0"/>
                <a:ea typeface="Tahoma" pitchFamily="34" charset="0"/>
                <a:cs typeface="Tahoma" pitchFamily="34" charset="0"/>
              </a:rPr>
              <a:t>It is simply a transfer of a commodity from one stakeholder to another in a chained manner. </a:t>
            </a:r>
          </a:p>
          <a:p>
            <a:pPr marL="1316038" lvl="3" indent="-342900">
              <a:buFont typeface="Arial" pitchFamily="34" charset="0"/>
              <a:buChar char="•"/>
            </a:pPr>
            <a:endParaRPr lang="en-US" sz="2000" dirty="0">
              <a:latin typeface="Tahoma" pitchFamily="34" charset="0"/>
              <a:ea typeface="Tahoma" pitchFamily="34" charset="0"/>
              <a:cs typeface="Tahoma" pitchFamily="34" charset="0"/>
            </a:endParaRPr>
          </a:p>
          <a:p>
            <a:pPr marL="746125" lvl="3" indent="-342900">
              <a:buFont typeface="Arial" pitchFamily="34" charset="0"/>
              <a:buChar char="•"/>
            </a:pPr>
            <a:r>
              <a:rPr lang="en-US" sz="2000" dirty="0">
                <a:latin typeface="Tahoma" pitchFamily="34" charset="0"/>
                <a:ea typeface="Tahoma" pitchFamily="34" charset="0"/>
                <a:cs typeface="Tahoma" pitchFamily="34" charset="0"/>
              </a:rPr>
              <a:t>The value chain is the value addition at different stages of transfer. It means, in different stages of value chain, different stakeholders add value to the product to increase the end product value. </a:t>
            </a:r>
          </a:p>
          <a:p>
            <a:pPr marL="1311275" lvl="5" indent="-344488">
              <a:buFont typeface="Arial" pitchFamily="34" charset="0"/>
              <a:buChar char="•"/>
            </a:pPr>
            <a:r>
              <a:rPr lang="en-US" sz="2000" dirty="0">
                <a:latin typeface="Tahoma" pitchFamily="34" charset="0"/>
                <a:ea typeface="Tahoma" pitchFamily="34" charset="0"/>
                <a:cs typeface="Tahoma" pitchFamily="34" charset="0"/>
              </a:rPr>
              <a:t>The goal is, therefore, to deliver maximum value to the end user for the least possible total cost</a:t>
            </a:r>
          </a:p>
        </p:txBody>
      </p:sp>
    </p:spTree>
    <p:extLst>
      <p:ext uri="{BB962C8B-B14F-4D97-AF65-F5344CB8AC3E}">
        <p14:creationId xmlns:p14="http://schemas.microsoft.com/office/powerpoint/2010/main" val="400852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0" y="762000"/>
            <a:ext cx="2667000" cy="369332"/>
          </a:xfrm>
        </p:spPr>
        <p:txBody>
          <a:bodyPr/>
          <a:lstStyle/>
          <a:p>
            <a:pPr algn="r"/>
            <a:r>
              <a:rPr lang="en-US" sz="2400" b="0" dirty="0"/>
              <a:t>The difference . . . </a:t>
            </a:r>
          </a:p>
        </p:txBody>
      </p:sp>
      <p:pic>
        <p:nvPicPr>
          <p:cNvPr id="5" name="Picture 4"/>
          <p:cNvPicPr/>
          <p:nvPr/>
        </p:nvPicPr>
        <p:blipFill>
          <a:blip r:embed="rId2">
            <a:extLst>
              <a:ext uri="{28A0092B-C50C-407E-A947-70E740481C1C}">
                <a14:useLocalDpi xmlns:a14="http://schemas.microsoft.com/office/drawing/2010/main" val="0"/>
              </a:ext>
            </a:extLst>
          </a:blip>
          <a:srcRect l="5289" t="12465" r="9752" b="15865"/>
          <a:stretch>
            <a:fillRect/>
          </a:stretch>
        </p:blipFill>
        <p:spPr bwMode="auto">
          <a:xfrm>
            <a:off x="2292626" y="3048002"/>
            <a:ext cx="6317975" cy="3106341"/>
          </a:xfrm>
          <a:prstGeom prst="rect">
            <a:avLst/>
          </a:prstGeom>
          <a:noFill/>
          <a:ln>
            <a:noFill/>
          </a:ln>
        </p:spPr>
      </p:pic>
      <p:sp>
        <p:nvSpPr>
          <p:cNvPr id="4" name="Rectangle 3"/>
          <p:cNvSpPr/>
          <p:nvPr/>
        </p:nvSpPr>
        <p:spPr>
          <a:xfrm>
            <a:off x="858079" y="1143001"/>
            <a:ext cx="8915400" cy="1846659"/>
          </a:xfrm>
          <a:prstGeom prst="rect">
            <a:avLst/>
          </a:prstGeom>
        </p:spPr>
        <p:txBody>
          <a:bodyPr wrap="square">
            <a:spAutoFit/>
          </a:bodyPr>
          <a:lstStyle/>
          <a:p>
            <a:r>
              <a:rPr lang="en-US" sz="2400" dirty="0"/>
              <a:t>Generally, the primary focus in value chains is on:</a:t>
            </a:r>
          </a:p>
          <a:p>
            <a:pPr marL="285750" indent="-285750">
              <a:lnSpc>
                <a:spcPct val="150000"/>
              </a:lnSpc>
              <a:buFont typeface="Arial" pitchFamily="34" charset="0"/>
              <a:buChar char="•"/>
            </a:pPr>
            <a:r>
              <a:rPr lang="en-US" sz="2000" dirty="0"/>
              <a:t>the benefits that accrue to customers, </a:t>
            </a:r>
          </a:p>
          <a:p>
            <a:pPr marL="285750" indent="-285750">
              <a:lnSpc>
                <a:spcPct val="150000"/>
              </a:lnSpc>
              <a:buFont typeface="Arial" pitchFamily="34" charset="0"/>
              <a:buChar char="•"/>
            </a:pPr>
            <a:r>
              <a:rPr lang="en-US" sz="2000" dirty="0"/>
              <a:t>the interdependent processes that generate value, and </a:t>
            </a:r>
          </a:p>
          <a:p>
            <a:pPr marL="285750" indent="-285750">
              <a:lnSpc>
                <a:spcPct val="150000"/>
              </a:lnSpc>
              <a:buFont typeface="Arial" pitchFamily="34" charset="0"/>
              <a:buChar char="•"/>
            </a:pPr>
            <a:r>
              <a:rPr lang="en-US" sz="2000" dirty="0"/>
              <a:t>the resulting demand and the created fund flows </a:t>
            </a:r>
          </a:p>
        </p:txBody>
      </p:sp>
    </p:spTree>
    <p:extLst>
      <p:ext uri="{BB962C8B-B14F-4D97-AF65-F5344CB8AC3E}">
        <p14:creationId xmlns:p14="http://schemas.microsoft.com/office/powerpoint/2010/main" val="1182740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3352802"/>
            <a:ext cx="5181600" cy="1477328"/>
          </a:xfrm>
        </p:spPr>
        <p:txBody>
          <a:bodyPr/>
          <a:lstStyle/>
          <a:p>
            <a:pPr>
              <a:lnSpc>
                <a:spcPct val="150000"/>
              </a:lnSpc>
            </a:pPr>
            <a:r>
              <a:rPr lang="en-US" b="0" dirty="0"/>
              <a:t>What is “</a:t>
            </a:r>
            <a:r>
              <a:rPr lang="en-US" b="0" dirty="0">
                <a:solidFill>
                  <a:srgbClr val="92D050"/>
                </a:solidFill>
              </a:rPr>
              <a:t>VALUE</a:t>
            </a:r>
            <a:r>
              <a:rPr lang="en-US" b="0" dirty="0"/>
              <a:t>” and </a:t>
            </a:r>
            <a:br>
              <a:rPr lang="en-US" b="0" dirty="0"/>
            </a:br>
            <a:r>
              <a:rPr lang="en-US" b="0" dirty="0"/>
              <a:t>What gives things a value?</a:t>
            </a:r>
          </a:p>
        </p:txBody>
      </p:sp>
      <p:sp>
        <p:nvSpPr>
          <p:cNvPr id="4" name="Rectangle 3"/>
          <p:cNvSpPr/>
          <p:nvPr/>
        </p:nvSpPr>
        <p:spPr>
          <a:xfrm>
            <a:off x="838200" y="924581"/>
            <a:ext cx="3868496" cy="646331"/>
          </a:xfrm>
          <a:prstGeom prst="rect">
            <a:avLst/>
          </a:prstGeom>
        </p:spPr>
        <p:txBody>
          <a:bodyPr wrap="square">
            <a:spAutoFit/>
          </a:bodyPr>
          <a:lstStyle/>
          <a:p>
            <a:r>
              <a:rPr lang="en-US" sz="3600" b="1" dirty="0">
                <a:latin typeface="+mn-lt"/>
              </a:rPr>
              <a:t>Group Discussion:</a:t>
            </a:r>
            <a:endParaRPr lang="en-US" sz="3600" dirty="0">
              <a:latin typeface="+mn-lt"/>
            </a:endParaRPr>
          </a:p>
        </p:txBody>
      </p:sp>
      <p:sp>
        <p:nvSpPr>
          <p:cNvPr id="5" name="Rectangle 4"/>
          <p:cNvSpPr/>
          <p:nvPr/>
        </p:nvSpPr>
        <p:spPr>
          <a:xfrm>
            <a:off x="4267201" y="1865485"/>
            <a:ext cx="878993" cy="646331"/>
          </a:xfrm>
          <a:prstGeom prst="rect">
            <a:avLst/>
          </a:prstGeom>
        </p:spPr>
        <p:txBody>
          <a:bodyPr wrap="square">
            <a:spAutoFit/>
          </a:bodyPr>
          <a:lstStyle/>
          <a:p>
            <a:pPr algn="ctr"/>
            <a:r>
              <a:rPr lang="en-US" sz="3600" b="1" dirty="0"/>
              <a:t>10’</a:t>
            </a:r>
          </a:p>
        </p:txBody>
      </p:sp>
      <p:pic>
        <p:nvPicPr>
          <p:cNvPr id="6" name="Picture 5" descr="C:\Users\TIRUSEW\Desktop\Group D.jpeg"/>
          <p:cNvPicPr/>
          <p:nvPr/>
        </p:nvPicPr>
        <p:blipFill>
          <a:blip r:embed="rId2">
            <a:extLst>
              <a:ext uri="{28A0092B-C50C-407E-A947-70E740481C1C}">
                <a14:useLocalDpi xmlns:a14="http://schemas.microsoft.com/office/drawing/2010/main" val="0"/>
              </a:ext>
            </a:extLst>
          </a:blip>
          <a:srcRect/>
          <a:stretch>
            <a:fillRect/>
          </a:stretch>
        </p:blipFill>
        <p:spPr bwMode="auto">
          <a:xfrm>
            <a:off x="7162801" y="1246450"/>
            <a:ext cx="3425687" cy="2530733"/>
          </a:xfrm>
          <a:prstGeom prst="rect">
            <a:avLst/>
          </a:prstGeom>
          <a:noFill/>
          <a:ln>
            <a:noFill/>
          </a:ln>
        </p:spPr>
      </p:pic>
    </p:spTree>
    <p:extLst>
      <p:ext uri="{BB962C8B-B14F-4D97-AF65-F5344CB8AC3E}">
        <p14:creationId xmlns:p14="http://schemas.microsoft.com/office/powerpoint/2010/main" val="3275931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838202"/>
            <a:ext cx="10668000" cy="492443"/>
          </a:xfrm>
        </p:spPr>
        <p:txBody>
          <a:bodyPr/>
          <a:lstStyle/>
          <a:p>
            <a:r>
              <a:rPr lang="en-US" dirty="0"/>
              <a:t>What is “</a:t>
            </a:r>
            <a:r>
              <a:rPr lang="en-US" dirty="0">
                <a:solidFill>
                  <a:srgbClr val="92D050"/>
                </a:solidFill>
              </a:rPr>
              <a:t>VALUE</a:t>
            </a:r>
            <a:r>
              <a:rPr lang="en-US" dirty="0"/>
              <a:t>” and </a:t>
            </a:r>
            <a:r>
              <a:rPr lang="en-US" dirty="0">
                <a:solidFill>
                  <a:srgbClr val="92D050"/>
                </a:solidFill>
              </a:rPr>
              <a:t>what gives </a:t>
            </a:r>
            <a:r>
              <a:rPr lang="en-US" dirty="0"/>
              <a:t>things a value?</a:t>
            </a:r>
          </a:p>
        </p:txBody>
      </p:sp>
      <p:sp>
        <p:nvSpPr>
          <p:cNvPr id="2" name="Rectangle 1"/>
          <p:cNvSpPr/>
          <p:nvPr/>
        </p:nvSpPr>
        <p:spPr>
          <a:xfrm>
            <a:off x="685800" y="1828800"/>
            <a:ext cx="6390861" cy="1938992"/>
          </a:xfrm>
          <a:prstGeom prst="rect">
            <a:avLst/>
          </a:prstGeom>
        </p:spPr>
        <p:txBody>
          <a:bodyPr wrap="square">
            <a:spAutoFit/>
          </a:bodyPr>
          <a:lstStyle/>
          <a:p>
            <a:pPr marL="342900" indent="-342900">
              <a:buFont typeface="Arial" pitchFamily="34" charset="0"/>
              <a:buChar char="•"/>
            </a:pPr>
            <a:r>
              <a:rPr lang="en-US" sz="2400" dirty="0"/>
              <a:t>Whatever attributes make things desirable, consumer is the basis!</a:t>
            </a:r>
          </a:p>
          <a:p>
            <a:pPr marL="342900" indent="-342900">
              <a:buFont typeface="Arial" pitchFamily="34" charset="0"/>
              <a:buChar char="•"/>
            </a:pPr>
            <a:endParaRPr lang="en-US" sz="2400" dirty="0"/>
          </a:p>
          <a:p>
            <a:pPr marL="687387" lvl="2" indent="-342900">
              <a:buFont typeface="Wingdings" pitchFamily="2" charset="2"/>
              <a:buChar char="ü"/>
            </a:pPr>
            <a:r>
              <a:rPr lang="en-US" sz="2400" dirty="0"/>
              <a:t>Consumers are the basis to determine value! </a:t>
            </a:r>
          </a:p>
        </p:txBody>
      </p:sp>
      <p:sp>
        <p:nvSpPr>
          <p:cNvPr id="5" name="Rectangle 4"/>
          <p:cNvSpPr/>
          <p:nvPr/>
        </p:nvSpPr>
        <p:spPr>
          <a:xfrm>
            <a:off x="675861" y="4572002"/>
            <a:ext cx="6400800" cy="1384995"/>
          </a:xfrm>
          <a:prstGeom prst="rect">
            <a:avLst/>
          </a:prstGeom>
        </p:spPr>
        <p:txBody>
          <a:bodyPr wrap="square">
            <a:spAutoFit/>
          </a:bodyPr>
          <a:lstStyle/>
          <a:p>
            <a:pPr marL="285750" indent="-285750">
              <a:buFont typeface="Arial" pitchFamily="34" charset="0"/>
              <a:buChar char="•"/>
            </a:pPr>
            <a:r>
              <a:rPr lang="en-GB" sz="2800" b="1" dirty="0">
                <a:latin typeface="+mn-lt"/>
              </a:rPr>
              <a:t>Value</a:t>
            </a:r>
            <a:r>
              <a:rPr lang="en-GB" sz="2800" dirty="0">
                <a:latin typeface="+mn-lt"/>
              </a:rPr>
              <a:t>, in business, is </a:t>
            </a:r>
            <a:r>
              <a:rPr lang="en-GB" sz="2800" b="1" dirty="0">
                <a:latin typeface="+mn-lt"/>
              </a:rPr>
              <a:t>the amount buyers are willing to pay for what a firm provides.</a:t>
            </a:r>
            <a:endParaRPr lang="en-US" sz="2800" dirty="0">
              <a:latin typeface="+mn-lt"/>
            </a:endParaRPr>
          </a:p>
        </p:txBody>
      </p:sp>
      <p:pic>
        <p:nvPicPr>
          <p:cNvPr id="6" name="Picture 2" descr="Changing your pricing metric can change willingness to pay (WTP) I Ibbak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012"/>
          <a:stretch/>
        </p:blipFill>
        <p:spPr bwMode="auto">
          <a:xfrm>
            <a:off x="7188533" y="2362200"/>
            <a:ext cx="4774868"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255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1" y="762000"/>
            <a:ext cx="10823713" cy="892552"/>
          </a:xfrm>
          <a:prstGeom prst="rect">
            <a:avLst/>
          </a:prstGeom>
        </p:spPr>
        <p:txBody>
          <a:bodyPr wrap="square">
            <a:spAutoFit/>
          </a:bodyPr>
          <a:lstStyle/>
          <a:p>
            <a:pPr marL="342900" indent="-342900">
              <a:buFont typeface="Arial" pitchFamily="34" charset="0"/>
              <a:buChar char="•"/>
            </a:pPr>
            <a:r>
              <a:rPr lang="en-US" sz="2600" dirty="0">
                <a:latin typeface="+mn-lt"/>
              </a:rPr>
              <a:t>To bring the concept of ‘value’ into focus, let we consider </a:t>
            </a:r>
            <a:r>
              <a:rPr lang="en-US" sz="2600" b="1" dirty="0">
                <a:latin typeface="+mn-lt"/>
              </a:rPr>
              <a:t>two persons </a:t>
            </a:r>
            <a:r>
              <a:rPr lang="en-US" sz="2600" dirty="0">
                <a:latin typeface="+mn-lt"/>
              </a:rPr>
              <a:t>for a moment:</a:t>
            </a:r>
          </a:p>
        </p:txBody>
      </p:sp>
      <p:sp>
        <p:nvSpPr>
          <p:cNvPr id="5" name="Rectangle 4"/>
          <p:cNvSpPr/>
          <p:nvPr/>
        </p:nvSpPr>
        <p:spPr>
          <a:xfrm>
            <a:off x="838200" y="1981201"/>
            <a:ext cx="5029200" cy="892552"/>
          </a:xfrm>
          <a:prstGeom prst="rect">
            <a:avLst/>
          </a:prstGeom>
        </p:spPr>
        <p:txBody>
          <a:bodyPr wrap="square">
            <a:spAutoFit/>
          </a:bodyPr>
          <a:lstStyle/>
          <a:p>
            <a:pPr marL="514350" indent="-514350">
              <a:buAutoNum type="arabicParenR"/>
            </a:pPr>
            <a:r>
              <a:rPr lang="en-US" sz="2600" b="1" dirty="0">
                <a:latin typeface="+mn-lt"/>
              </a:rPr>
              <a:t>a person walking in the desert</a:t>
            </a:r>
            <a:r>
              <a:rPr lang="en-US" sz="2600" dirty="0">
                <a:latin typeface="+mn-lt"/>
              </a:rPr>
              <a:t> </a:t>
            </a:r>
          </a:p>
          <a:p>
            <a:r>
              <a:rPr lang="en-US" sz="2600" dirty="0">
                <a:latin typeface="+mn-lt"/>
              </a:rPr>
              <a:t>     (</a:t>
            </a:r>
            <a:r>
              <a:rPr lang="en-US" sz="2600" i="1" dirty="0">
                <a:latin typeface="+mn-lt"/>
              </a:rPr>
              <a:t>a person who is dying of thirst</a:t>
            </a:r>
            <a:r>
              <a:rPr lang="en-US" sz="2600" dirty="0">
                <a:latin typeface="+mn-lt"/>
              </a:rPr>
              <a:t>)</a:t>
            </a:r>
          </a:p>
        </p:txBody>
      </p:sp>
      <p:sp>
        <p:nvSpPr>
          <p:cNvPr id="6" name="Rectangle 5"/>
          <p:cNvSpPr/>
          <p:nvPr/>
        </p:nvSpPr>
        <p:spPr>
          <a:xfrm>
            <a:off x="7315201" y="2181255"/>
            <a:ext cx="3611217" cy="492443"/>
          </a:xfrm>
          <a:prstGeom prst="rect">
            <a:avLst/>
          </a:prstGeom>
        </p:spPr>
        <p:txBody>
          <a:bodyPr wrap="square">
            <a:spAutoFit/>
          </a:bodyPr>
          <a:lstStyle/>
          <a:p>
            <a:r>
              <a:rPr lang="en-US" sz="2600" b="1" dirty="0">
                <a:latin typeface="+mn-lt"/>
              </a:rPr>
              <a:t>2)</a:t>
            </a:r>
            <a:r>
              <a:rPr lang="en-US" sz="2600" dirty="0">
                <a:latin typeface="+mn-lt"/>
              </a:rPr>
              <a:t> </a:t>
            </a:r>
            <a:r>
              <a:rPr lang="en-US" sz="2600" b="1" dirty="0">
                <a:latin typeface="+mn-lt"/>
              </a:rPr>
              <a:t>busboy clears a table</a:t>
            </a:r>
            <a:r>
              <a:rPr lang="en-US" sz="2600" dirty="0">
                <a:latin typeface="+mn-lt"/>
              </a:rPr>
              <a:t> </a:t>
            </a:r>
          </a:p>
        </p:txBody>
      </p:sp>
      <p:pic>
        <p:nvPicPr>
          <p:cNvPr id="7" name="Picture 2" descr="C:\Users\user\Desktop\exhausted-silhouette-man-crawling-arid-land-443027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2225" y="3188748"/>
            <a:ext cx="4384177" cy="19207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user\Desktop\busser-busboy-job-descrip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10" y="3124200"/>
            <a:ext cx="3944191" cy="198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713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088940"/>
            <a:ext cx="2168704"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Callout 4"/>
          <p:cNvSpPr/>
          <p:nvPr/>
        </p:nvSpPr>
        <p:spPr>
          <a:xfrm>
            <a:off x="4267202" y="769714"/>
            <a:ext cx="6324599" cy="1392072"/>
          </a:xfrm>
          <a:prstGeom prst="wedgeEllipseCallout">
            <a:avLst>
              <a:gd name="adj1" fmla="val 3421"/>
              <a:gd name="adj2" fmla="val 865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MinionPro-Regular"/>
              </a:rPr>
              <a:t>Can you guess what these persons are thinking about the glass of water? </a:t>
            </a:r>
            <a:endParaRPr lang="en-US" sz="2200" b="1" dirty="0"/>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2007">
            <a:off x="7772465" y="2037229"/>
            <a:ext cx="3258635" cy="301292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7" name="Picture 2" descr="C:\Users\user\Desktop\exhausted-silhouette-man-crawling-arid-land-443027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7446" y="2204856"/>
            <a:ext cx="3282055" cy="294977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10418437-4DD5-403D-A3AC-A3CD77449D4D}"/>
              </a:ext>
            </a:extLst>
          </p:cNvPr>
          <p:cNvSpPr>
            <a:spLocks noGrp="1"/>
          </p:cNvSpPr>
          <p:nvPr>
            <p:ph type="title"/>
          </p:nvPr>
        </p:nvSpPr>
        <p:spPr>
          <a:xfrm>
            <a:off x="609601" y="5181600"/>
            <a:ext cx="10914137" cy="990600"/>
          </a:xfrm>
        </p:spPr>
        <p:txBody>
          <a:bodyPr anchor="ctr">
            <a:normAutofit fontScale="90000"/>
          </a:bodyPr>
          <a:lstStyle/>
          <a:p>
            <a:pPr lvl="2" indent="34925">
              <a:lnSpc>
                <a:spcPct val="150000"/>
              </a:lnSpc>
            </a:pPr>
            <a:r>
              <a:rPr lang="en-US" sz="2800" b="1" dirty="0">
                <a:solidFill>
                  <a:srgbClr val="FF0000"/>
                </a:solidFill>
                <a:latin typeface="MinionPro-Regular"/>
              </a:rPr>
              <a:t>What is the Point</a:t>
            </a:r>
            <a:r>
              <a:rPr lang="en-US" sz="2800" dirty="0">
                <a:latin typeface="MinionPro-Regular"/>
              </a:rPr>
              <a:t>!! </a:t>
            </a:r>
            <a:br>
              <a:rPr lang="en-US" sz="2800" dirty="0">
                <a:latin typeface="MinionPro-Regular"/>
              </a:rPr>
            </a:br>
            <a:r>
              <a:rPr lang="en-US" sz="2800" dirty="0">
                <a:latin typeface="MinionPro-Regular"/>
              </a:rPr>
              <a:t>It underlines </a:t>
            </a:r>
            <a:r>
              <a:rPr lang="en-US" sz="2800" b="1" dirty="0">
                <a:solidFill>
                  <a:srgbClr val="7030A0"/>
                </a:solidFill>
                <a:latin typeface="MinionPro-Regular"/>
              </a:rPr>
              <a:t>three important pillars </a:t>
            </a:r>
            <a:r>
              <a:rPr lang="en-US" sz="2800" dirty="0">
                <a:latin typeface="MinionPro-Regular"/>
              </a:rPr>
              <a:t>related to the concept of value. </a:t>
            </a:r>
          </a:p>
        </p:txBody>
      </p:sp>
    </p:spTree>
    <p:extLst>
      <p:ext uri="{BB962C8B-B14F-4D97-AF65-F5344CB8AC3E}">
        <p14:creationId xmlns:p14="http://schemas.microsoft.com/office/powerpoint/2010/main" val="795670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B40B9-7B4C-3C9B-D477-942BD8A9CEC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8AD0E0B-7A28-304D-7F0A-EB138B3146C5}"/>
              </a:ext>
            </a:extLst>
          </p:cNvPr>
          <p:cNvSpPr txBox="1">
            <a:spLocks noGrp="1"/>
          </p:cNvSpPr>
          <p:nvPr>
            <p:ph type="ctrTitle"/>
          </p:nvPr>
        </p:nvSpPr>
        <p:spPr>
          <a:xfrm>
            <a:off x="1524002" y="1143000"/>
            <a:ext cx="8686799" cy="690574"/>
          </a:xfrm>
          <a:prstGeom prst="rect">
            <a:avLst/>
          </a:prstGeom>
        </p:spPr>
        <p:txBody>
          <a:bodyPr vert="horz" wrap="square" lIns="0" tIns="13335" rIns="0" bIns="0" rtlCol="0">
            <a:spAutoFit/>
          </a:bodyPr>
          <a:lstStyle/>
          <a:p>
            <a:pPr marL="12700" algn="l">
              <a:lnSpc>
                <a:spcPct val="100000"/>
              </a:lnSpc>
              <a:spcBef>
                <a:spcPts val="105"/>
              </a:spcBef>
            </a:pPr>
            <a:r>
              <a:rPr lang="en-US" sz="4400" spc="-75" dirty="0">
                <a:solidFill>
                  <a:srgbClr val="2C5A0F"/>
                </a:solidFill>
                <a:latin typeface="Arial"/>
                <a:cs typeface="Arial"/>
              </a:rPr>
              <a:t>Trainers:</a:t>
            </a:r>
            <a:endParaRPr sz="4400" spc="-75" dirty="0">
              <a:solidFill>
                <a:srgbClr val="2C5A0F"/>
              </a:solidFill>
              <a:latin typeface="Arial"/>
              <a:cs typeface="Arial"/>
            </a:endParaRPr>
          </a:p>
        </p:txBody>
      </p:sp>
      <p:sp>
        <p:nvSpPr>
          <p:cNvPr id="6" name="object 6">
            <a:extLst>
              <a:ext uri="{FF2B5EF4-FFF2-40B4-BE49-F238E27FC236}">
                <a16:creationId xmlns:a16="http://schemas.microsoft.com/office/drawing/2014/main" id="{4467D0CD-F2B2-1E06-B720-016CEE78580C}"/>
              </a:ext>
            </a:extLst>
          </p:cNvPr>
          <p:cNvSpPr txBox="1"/>
          <p:nvPr/>
        </p:nvSpPr>
        <p:spPr>
          <a:xfrm>
            <a:off x="3429000" y="2514600"/>
            <a:ext cx="4075049" cy="690574"/>
          </a:xfrm>
          <a:prstGeom prst="rect">
            <a:avLst/>
          </a:prstGeom>
        </p:spPr>
        <p:txBody>
          <a:bodyPr vert="horz" wrap="square" lIns="0" tIns="13335" rIns="0" bIns="0" rtlCol="0">
            <a:spAutoFit/>
          </a:bodyPr>
          <a:lstStyle/>
          <a:p>
            <a:pPr marL="12700">
              <a:lnSpc>
                <a:spcPct val="100000"/>
              </a:lnSpc>
              <a:spcBef>
                <a:spcPts val="105"/>
              </a:spcBef>
            </a:pPr>
            <a:r>
              <a:rPr lang="en-US" sz="4400" b="1" spc="-75" dirty="0" err="1">
                <a:solidFill>
                  <a:srgbClr val="00B050"/>
                </a:solidFill>
                <a:latin typeface="Arial"/>
                <a:cs typeface="Arial"/>
              </a:rPr>
              <a:t>Yitna</a:t>
            </a:r>
            <a:r>
              <a:rPr lang="en-US" sz="4400" b="1" spc="-75" dirty="0">
                <a:solidFill>
                  <a:srgbClr val="00B050"/>
                </a:solidFill>
                <a:latin typeface="Arial"/>
                <a:cs typeface="Arial"/>
              </a:rPr>
              <a:t> Tesfaye</a:t>
            </a:r>
            <a:endParaRPr sz="4400" dirty="0">
              <a:solidFill>
                <a:srgbClr val="00B050"/>
              </a:solidFill>
              <a:latin typeface="Arial"/>
              <a:cs typeface="Arial"/>
            </a:endParaRPr>
          </a:p>
        </p:txBody>
      </p:sp>
      <p:sp>
        <p:nvSpPr>
          <p:cNvPr id="7" name="object 6">
            <a:extLst>
              <a:ext uri="{FF2B5EF4-FFF2-40B4-BE49-F238E27FC236}">
                <a16:creationId xmlns:a16="http://schemas.microsoft.com/office/drawing/2014/main" id="{9396343C-0708-30A2-F72D-5A12C5CB8199}"/>
              </a:ext>
            </a:extLst>
          </p:cNvPr>
          <p:cNvSpPr txBox="1"/>
          <p:nvPr/>
        </p:nvSpPr>
        <p:spPr>
          <a:xfrm>
            <a:off x="4572000" y="3276600"/>
            <a:ext cx="4495800" cy="690574"/>
          </a:xfrm>
          <a:prstGeom prst="rect">
            <a:avLst/>
          </a:prstGeom>
        </p:spPr>
        <p:txBody>
          <a:bodyPr vert="horz" wrap="square" lIns="0" tIns="13335" rIns="0" bIns="0" rtlCol="0">
            <a:spAutoFit/>
          </a:bodyPr>
          <a:lstStyle/>
          <a:p>
            <a:pPr marL="12700">
              <a:lnSpc>
                <a:spcPct val="100000"/>
              </a:lnSpc>
              <a:spcBef>
                <a:spcPts val="105"/>
              </a:spcBef>
            </a:pPr>
            <a:r>
              <a:rPr lang="en-US" sz="4400" b="1" spc="-75" dirty="0">
                <a:solidFill>
                  <a:srgbClr val="00B050"/>
                </a:solidFill>
                <a:latin typeface="Arial"/>
                <a:cs typeface="Arial"/>
              </a:rPr>
              <a:t>Tirusew Teshale</a:t>
            </a:r>
            <a:endParaRPr sz="4400" dirty="0">
              <a:solidFill>
                <a:srgbClr val="00B050"/>
              </a:solidFill>
              <a:latin typeface="Arial"/>
              <a:cs typeface="Arial"/>
            </a:endParaRPr>
          </a:p>
        </p:txBody>
      </p:sp>
    </p:spTree>
    <p:extLst>
      <p:ext uri="{BB962C8B-B14F-4D97-AF65-F5344CB8AC3E}">
        <p14:creationId xmlns:p14="http://schemas.microsoft.com/office/powerpoint/2010/main" val="4288944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2791" y="762001"/>
            <a:ext cx="10972800" cy="5447645"/>
          </a:xfrm>
          <a:prstGeom prst="rect">
            <a:avLst/>
          </a:prstGeom>
        </p:spPr>
        <p:txBody>
          <a:bodyPr wrap="square">
            <a:spAutoFit/>
          </a:bodyPr>
          <a:lstStyle/>
          <a:p>
            <a:pPr marL="515938" lvl="0" indent="-515938">
              <a:lnSpc>
                <a:spcPct val="120000"/>
              </a:lnSpc>
              <a:buNone/>
            </a:pPr>
            <a:r>
              <a:rPr lang="en-US" sz="3200" dirty="0">
                <a:solidFill>
                  <a:srgbClr val="FF0000"/>
                </a:solidFill>
                <a:effectLst>
                  <a:outerShdw blurRad="38100" dist="38100" dir="2700000" algn="tl">
                    <a:srgbClr val="000000">
                      <a:alpha val="43137"/>
                    </a:srgbClr>
                  </a:outerShdw>
                </a:effectLst>
              </a:rPr>
              <a:t>1</a:t>
            </a:r>
            <a:r>
              <a:rPr lang="en-US" sz="3200" baseline="30000" dirty="0">
                <a:solidFill>
                  <a:srgbClr val="FF0000"/>
                </a:solidFill>
                <a:effectLst>
                  <a:outerShdw blurRad="38100" dist="38100" dir="2700000" algn="tl">
                    <a:srgbClr val="000000">
                      <a:alpha val="43137"/>
                    </a:srgbClr>
                  </a:outerShdw>
                </a:effectLst>
              </a:rPr>
              <a:t>st</a:t>
            </a:r>
            <a:r>
              <a:rPr lang="en-US" sz="3200" dirty="0">
                <a:solidFill>
                  <a:srgbClr val="FF0000"/>
                </a:solidFill>
                <a:effectLst>
                  <a:outerShdw blurRad="38100" dist="38100" dir="2700000" algn="tl">
                    <a:srgbClr val="000000">
                      <a:alpha val="43137"/>
                    </a:srgbClr>
                  </a:outerShdw>
                </a:effectLst>
              </a:rPr>
              <a:t>-</a:t>
            </a:r>
            <a:r>
              <a:rPr lang="en-US" dirty="0"/>
              <a:t> </a:t>
            </a:r>
            <a:r>
              <a:rPr lang="en-US" sz="2000" dirty="0">
                <a:solidFill>
                  <a:srgbClr val="FF0000"/>
                </a:solidFill>
              </a:rPr>
              <a:t>V</a:t>
            </a:r>
            <a:r>
              <a:rPr lang="en-US" sz="2000" b="1" i="1" dirty="0">
                <a:solidFill>
                  <a:srgbClr val="FF0000"/>
                </a:solidFill>
              </a:rPr>
              <a:t>alue is a subjective </a:t>
            </a:r>
            <a:r>
              <a:rPr lang="en-US" sz="2000" b="1" i="1" dirty="0"/>
              <a:t>that is dependent on context</a:t>
            </a:r>
            <a:r>
              <a:rPr lang="en-US" sz="2000" dirty="0"/>
              <a:t>. </a:t>
            </a:r>
          </a:p>
          <a:p>
            <a:pPr marL="627063" lvl="0" indent="-273050">
              <a:lnSpc>
                <a:spcPct val="120000"/>
              </a:lnSpc>
              <a:buFont typeface="Wingdings" pitchFamily="2" charset="2"/>
              <a:buChar char="ü"/>
            </a:pPr>
            <a:r>
              <a:rPr lang="en-US" b="1" i="1" dirty="0"/>
              <a:t>In the context of a busboy clearing a table</a:t>
            </a:r>
            <a:r>
              <a:rPr lang="en-US" i="1" dirty="0"/>
              <a:t>, a glass of water sitting on the table </a:t>
            </a:r>
            <a:r>
              <a:rPr lang="en-US" b="1" i="1" dirty="0"/>
              <a:t>has no value</a:t>
            </a:r>
            <a:r>
              <a:rPr lang="en-US" i="1" dirty="0"/>
              <a:t>, or even negative value – it’s just more work for him. </a:t>
            </a:r>
          </a:p>
          <a:p>
            <a:pPr marL="633413" lvl="0" indent="-293688">
              <a:lnSpc>
                <a:spcPct val="120000"/>
              </a:lnSpc>
              <a:buFont typeface="Wingdings" pitchFamily="2" charset="2"/>
              <a:buChar char="ü"/>
            </a:pPr>
            <a:r>
              <a:rPr lang="en-US" i="1" dirty="0"/>
              <a:t>But </a:t>
            </a:r>
            <a:r>
              <a:rPr lang="en-US" b="1" i="1" dirty="0"/>
              <a:t>for the man dying of thirst</a:t>
            </a:r>
            <a:r>
              <a:rPr lang="en-US" i="1" dirty="0"/>
              <a:t>, that the same glass of water is extremely valuable. </a:t>
            </a:r>
          </a:p>
          <a:p>
            <a:pPr marL="515938" lvl="0" indent="-515938">
              <a:lnSpc>
                <a:spcPct val="120000"/>
              </a:lnSpc>
              <a:buNone/>
            </a:pPr>
            <a:endParaRPr lang="en-US" sz="2000" b="1" i="1" dirty="0"/>
          </a:p>
          <a:p>
            <a:pPr marL="515938" lvl="0" indent="-515938">
              <a:lnSpc>
                <a:spcPct val="120000"/>
              </a:lnSpc>
              <a:buNone/>
            </a:pPr>
            <a:r>
              <a:rPr lang="en-US" sz="3200" dirty="0">
                <a:solidFill>
                  <a:srgbClr val="FF0000"/>
                </a:solidFill>
                <a:effectLst>
                  <a:outerShdw blurRad="38100" dist="38100" dir="2700000" algn="tl">
                    <a:srgbClr val="000000">
                      <a:alpha val="43137"/>
                    </a:srgbClr>
                  </a:outerShdw>
                </a:effectLst>
              </a:rPr>
              <a:t>2nd </a:t>
            </a:r>
            <a:r>
              <a:rPr lang="en-US" sz="2000" b="1" i="1" dirty="0"/>
              <a:t>- </a:t>
            </a:r>
            <a:r>
              <a:rPr lang="en-US" sz="2000" b="1" i="1" dirty="0">
                <a:solidFill>
                  <a:srgbClr val="FF0000"/>
                </a:solidFill>
              </a:rPr>
              <a:t>Value</a:t>
            </a:r>
            <a:r>
              <a:rPr lang="en-US" sz="2000" b="1" i="1" dirty="0"/>
              <a:t> </a:t>
            </a:r>
            <a:r>
              <a:rPr lang="en-US" sz="2000" b="1" i="1" dirty="0">
                <a:solidFill>
                  <a:srgbClr val="FF0000"/>
                </a:solidFill>
              </a:rPr>
              <a:t>occurs when needs are met </a:t>
            </a:r>
            <a:r>
              <a:rPr lang="en-US" sz="2000" b="1" i="1" dirty="0"/>
              <a:t>through the provision of products or services</a:t>
            </a:r>
            <a:r>
              <a:rPr lang="en-US" sz="2000" dirty="0"/>
              <a:t> – usually </a:t>
            </a:r>
            <a:r>
              <a:rPr lang="en-US" sz="2000" b="1" i="1" dirty="0">
                <a:solidFill>
                  <a:srgbClr val="0070C0"/>
                </a:solidFill>
              </a:rPr>
              <a:t>during some form of transaction or exchange</a:t>
            </a:r>
            <a:r>
              <a:rPr lang="en-US" sz="2000" dirty="0"/>
              <a:t>. </a:t>
            </a:r>
          </a:p>
          <a:p>
            <a:pPr marL="515938" lvl="0" indent="-515938">
              <a:lnSpc>
                <a:spcPct val="120000"/>
              </a:lnSpc>
              <a:buNone/>
            </a:pPr>
            <a:endParaRPr lang="en-US" sz="2000" b="1" i="1" dirty="0"/>
          </a:p>
          <a:p>
            <a:pPr marL="515938" lvl="0" indent="-515938">
              <a:lnSpc>
                <a:spcPct val="120000"/>
              </a:lnSpc>
              <a:buNone/>
            </a:pPr>
            <a:r>
              <a:rPr lang="en-US" sz="3200" dirty="0">
                <a:solidFill>
                  <a:srgbClr val="FF0000"/>
                </a:solidFill>
                <a:effectLst>
                  <a:outerShdw blurRad="38100" dist="38100" dir="2700000" algn="tl">
                    <a:srgbClr val="000000">
                      <a:alpha val="43137"/>
                    </a:srgbClr>
                  </a:outerShdw>
                </a:effectLst>
              </a:rPr>
              <a:t>3rd </a:t>
            </a:r>
            <a:r>
              <a:rPr lang="en-US" sz="2000" b="1" i="1" dirty="0"/>
              <a:t>- </a:t>
            </a:r>
            <a:r>
              <a:rPr lang="en-US" sz="2000" b="1" i="1" dirty="0">
                <a:solidFill>
                  <a:srgbClr val="FF0000"/>
                </a:solidFill>
              </a:rPr>
              <a:t>Value is an experience</a:t>
            </a:r>
            <a:r>
              <a:rPr lang="en-US" sz="2000" b="1" i="1" dirty="0"/>
              <a:t>,</a:t>
            </a:r>
            <a:r>
              <a:rPr lang="en-US" sz="2000" dirty="0"/>
              <a:t> and </a:t>
            </a:r>
            <a:r>
              <a:rPr lang="en-US" sz="2000" b="1" i="1" dirty="0"/>
              <a:t>it flows from the person</a:t>
            </a:r>
            <a:r>
              <a:rPr lang="en-US" sz="2000" dirty="0"/>
              <a:t> (or institution) that is the recipient of resources –</a:t>
            </a:r>
            <a:r>
              <a:rPr lang="en-US" sz="2000" b="1" i="1" dirty="0"/>
              <a:t>i.e., </a:t>
            </a:r>
            <a:r>
              <a:rPr lang="en-US" sz="2000" b="1" i="1" dirty="0">
                <a:solidFill>
                  <a:srgbClr val="FF0000"/>
                </a:solidFill>
              </a:rPr>
              <a:t>it flows from the customer</a:t>
            </a:r>
            <a:r>
              <a:rPr lang="en-US" sz="2000" b="1" i="1" dirty="0"/>
              <a:t>.</a:t>
            </a:r>
            <a:r>
              <a:rPr lang="en-US" sz="2000" dirty="0"/>
              <a:t> </a:t>
            </a:r>
          </a:p>
          <a:p>
            <a:pPr>
              <a:lnSpc>
                <a:spcPct val="120000"/>
              </a:lnSpc>
            </a:pPr>
            <a:endParaRPr lang="en-US" sz="2000" dirty="0"/>
          </a:p>
          <a:p>
            <a:pPr>
              <a:lnSpc>
                <a:spcPct val="120000"/>
              </a:lnSpc>
              <a:buFont typeface="Wingdings" pitchFamily="2" charset="2"/>
              <a:buChar char="§"/>
            </a:pPr>
            <a:r>
              <a:rPr lang="en-US" sz="2000" dirty="0"/>
              <a:t>So, we can conclude that ‘</a:t>
            </a:r>
            <a:r>
              <a:rPr lang="en-US" sz="2000" b="1" i="1" dirty="0">
                <a:solidFill>
                  <a:srgbClr val="0070C0"/>
                </a:solidFill>
              </a:rPr>
              <a:t>Value’ has meaning in a number of contexts</a:t>
            </a:r>
            <a:r>
              <a:rPr lang="en-US" sz="2000" dirty="0"/>
              <a:t>, and it is in the </a:t>
            </a:r>
            <a:r>
              <a:rPr lang="en-US" sz="2000" b="1" dirty="0">
                <a:solidFill>
                  <a:srgbClr val="0070C0"/>
                </a:solidFill>
              </a:rPr>
              <a:t>eye of the beholder</a:t>
            </a:r>
            <a:r>
              <a:rPr lang="en-US" sz="2000" dirty="0"/>
              <a:t> </a:t>
            </a:r>
          </a:p>
        </p:txBody>
      </p:sp>
    </p:spTree>
    <p:extLst>
      <p:ext uri="{BB962C8B-B14F-4D97-AF65-F5344CB8AC3E}">
        <p14:creationId xmlns:p14="http://schemas.microsoft.com/office/powerpoint/2010/main" val="1869089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6105" y="762000"/>
            <a:ext cx="8048625" cy="523220"/>
          </a:xfrm>
          <a:prstGeom prst="rect">
            <a:avLst/>
          </a:prstGeom>
        </p:spPr>
        <p:txBody>
          <a:bodyPr wrap="square">
            <a:spAutoFit/>
          </a:bodyPr>
          <a:lstStyle/>
          <a:p>
            <a:pPr marL="1084263" indent="-1084263"/>
            <a:r>
              <a:rPr lang="en-US" sz="2800" b="1" dirty="0">
                <a:solidFill>
                  <a:schemeClr val="accent6">
                    <a:lumMod val="75000"/>
                  </a:schemeClr>
                </a:solidFill>
              </a:rPr>
              <a:t>Topic 2:Key stakeholders in a value chain</a:t>
            </a:r>
          </a:p>
        </p:txBody>
      </p:sp>
      <p:sp>
        <p:nvSpPr>
          <p:cNvPr id="2" name="Rectangle 1"/>
          <p:cNvSpPr/>
          <p:nvPr/>
        </p:nvSpPr>
        <p:spPr>
          <a:xfrm>
            <a:off x="636103" y="1607403"/>
            <a:ext cx="10903227" cy="830997"/>
          </a:xfrm>
          <a:prstGeom prst="rect">
            <a:avLst/>
          </a:prstGeom>
        </p:spPr>
        <p:txBody>
          <a:bodyPr wrap="square">
            <a:spAutoFit/>
          </a:bodyPr>
          <a:lstStyle/>
          <a:p>
            <a:pPr marL="342900" indent="-342900">
              <a:buFont typeface="Arial" pitchFamily="34" charset="0"/>
              <a:buChar char="•"/>
            </a:pPr>
            <a:r>
              <a:rPr lang="en-US" sz="2400" dirty="0"/>
              <a:t>Value chain actors are part of the value chain and enable products to move from farmers to markets where they are purchased by consumers.</a:t>
            </a:r>
          </a:p>
        </p:txBody>
      </p:sp>
      <p:sp>
        <p:nvSpPr>
          <p:cNvPr id="8" name="AutoShape 2" descr="Value chain: actors, supporters an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descr="INCLUSIVE (GLOBAL) VALUE CHAINS"/>
          <p:cNvPicPr/>
          <p:nvPr/>
        </p:nvPicPr>
        <p:blipFill>
          <a:blip r:embed="rId2">
            <a:extLst>
              <a:ext uri="{28A0092B-C50C-407E-A947-70E740481C1C}">
                <a14:useLocalDpi xmlns:a14="http://schemas.microsoft.com/office/drawing/2010/main" val="0"/>
              </a:ext>
            </a:extLst>
          </a:blip>
          <a:srcRect/>
          <a:stretch>
            <a:fillRect/>
          </a:stretch>
        </p:blipFill>
        <p:spPr bwMode="auto">
          <a:xfrm>
            <a:off x="3676650" y="2514600"/>
            <a:ext cx="5467351" cy="2433638"/>
          </a:xfrm>
          <a:prstGeom prst="rect">
            <a:avLst/>
          </a:prstGeom>
          <a:noFill/>
          <a:ln>
            <a:noFill/>
          </a:ln>
        </p:spPr>
      </p:pic>
      <p:sp>
        <p:nvSpPr>
          <p:cNvPr id="12" name="Rounded Rectangle 11"/>
          <p:cNvSpPr/>
          <p:nvPr/>
        </p:nvSpPr>
        <p:spPr>
          <a:xfrm>
            <a:off x="762000" y="2647122"/>
            <a:ext cx="2971800" cy="2133600"/>
          </a:xfrm>
          <a:prstGeom prst="roundRect">
            <a:avLst/>
          </a:prstGeom>
          <a:solidFill>
            <a:schemeClr val="accent6">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2100" indent="-292100" algn="l">
              <a:buFont typeface="Arial" pitchFamily="34" charset="0"/>
              <a:buChar char="•"/>
            </a:pPr>
            <a:r>
              <a:rPr lang="en-US" sz="2000" b="1" dirty="0">
                <a:solidFill>
                  <a:schemeClr val="tx1"/>
                </a:solidFill>
              </a:rPr>
              <a:t>Individuals,</a:t>
            </a:r>
          </a:p>
          <a:p>
            <a:pPr marL="292100" indent="-292100" algn="l">
              <a:buFont typeface="Arial" pitchFamily="34" charset="0"/>
              <a:buChar char="•"/>
            </a:pPr>
            <a:r>
              <a:rPr lang="en-US" sz="2000" b="1" dirty="0">
                <a:solidFill>
                  <a:schemeClr val="tx1"/>
                </a:solidFill>
              </a:rPr>
              <a:t>Companies</a:t>
            </a:r>
          </a:p>
          <a:p>
            <a:pPr marL="292100" indent="-292100" algn="l">
              <a:buFont typeface="Arial" pitchFamily="34" charset="0"/>
              <a:buChar char="•"/>
            </a:pPr>
            <a:r>
              <a:rPr lang="en-US" sz="2000" b="1" dirty="0">
                <a:solidFill>
                  <a:schemeClr val="tx1"/>
                </a:solidFill>
              </a:rPr>
              <a:t>Organizations, and</a:t>
            </a:r>
          </a:p>
          <a:p>
            <a:pPr marL="292100" indent="-292100" algn="l">
              <a:buFont typeface="Arial" pitchFamily="34" charset="0"/>
              <a:buChar char="•"/>
            </a:pPr>
            <a:r>
              <a:rPr lang="en-US" sz="2000" b="1" dirty="0">
                <a:solidFill>
                  <a:schemeClr val="tx1"/>
                </a:solidFill>
              </a:rPr>
              <a:t>Associations within a value chain</a:t>
            </a:r>
          </a:p>
        </p:txBody>
      </p:sp>
      <p:sp>
        <p:nvSpPr>
          <p:cNvPr id="13" name="Rounded Rectangle 12"/>
          <p:cNvSpPr/>
          <p:nvPr/>
        </p:nvSpPr>
        <p:spPr>
          <a:xfrm>
            <a:off x="8886824" y="2647122"/>
            <a:ext cx="2695576" cy="2133600"/>
          </a:xfrm>
          <a:prstGeom prst="roundRect">
            <a:avLst/>
          </a:prstGeom>
          <a:solidFill>
            <a:schemeClr val="accent6">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000" b="1" dirty="0">
                <a:solidFill>
                  <a:schemeClr val="tx1"/>
                </a:solidFill>
              </a:rPr>
              <a:t>Involved in </a:t>
            </a:r>
          </a:p>
          <a:p>
            <a:pPr marL="292100" indent="-292100" algn="l">
              <a:buFont typeface="Arial" pitchFamily="34" charset="0"/>
              <a:buChar char="•"/>
            </a:pPr>
            <a:r>
              <a:rPr lang="en-US" sz="2000" b="1" dirty="0">
                <a:solidFill>
                  <a:schemeClr val="tx1"/>
                </a:solidFill>
              </a:rPr>
              <a:t>Regulating,</a:t>
            </a:r>
          </a:p>
          <a:p>
            <a:pPr marL="292100" indent="-292100" algn="l">
              <a:buFont typeface="Arial" pitchFamily="34" charset="0"/>
              <a:buChar char="•"/>
            </a:pPr>
            <a:r>
              <a:rPr lang="en-US" sz="2000" b="1" dirty="0">
                <a:solidFill>
                  <a:schemeClr val="tx1"/>
                </a:solidFill>
              </a:rPr>
              <a:t>Producing, </a:t>
            </a:r>
          </a:p>
          <a:p>
            <a:pPr marL="292100" indent="-292100" algn="l">
              <a:buFont typeface="Arial" pitchFamily="34" charset="0"/>
              <a:buChar char="•"/>
            </a:pPr>
            <a:r>
              <a:rPr lang="en-US" sz="2000" b="1" dirty="0">
                <a:solidFill>
                  <a:schemeClr val="tx1"/>
                </a:solidFill>
              </a:rPr>
              <a:t>Buying,</a:t>
            </a:r>
          </a:p>
          <a:p>
            <a:pPr marL="292100" indent="-292100" algn="l">
              <a:buFont typeface="Arial" pitchFamily="34" charset="0"/>
              <a:buChar char="•"/>
            </a:pPr>
            <a:r>
              <a:rPr lang="en-US" sz="2000" b="1" dirty="0">
                <a:solidFill>
                  <a:schemeClr val="tx1"/>
                </a:solidFill>
              </a:rPr>
              <a:t>Selling and </a:t>
            </a:r>
          </a:p>
          <a:p>
            <a:pPr marL="292100" indent="-292100" algn="l">
              <a:buFont typeface="Arial" pitchFamily="34" charset="0"/>
              <a:buChar char="•"/>
            </a:pPr>
            <a:r>
              <a:rPr lang="en-US" sz="2000" b="1" dirty="0">
                <a:solidFill>
                  <a:schemeClr val="tx1"/>
                </a:solidFill>
              </a:rPr>
              <a:t>Providing services</a:t>
            </a:r>
          </a:p>
        </p:txBody>
      </p:sp>
      <p:sp>
        <p:nvSpPr>
          <p:cNvPr id="14" name="Rounded Rectangle 13"/>
          <p:cNvSpPr/>
          <p:nvPr/>
        </p:nvSpPr>
        <p:spPr>
          <a:xfrm>
            <a:off x="2971801" y="4948238"/>
            <a:ext cx="7262812" cy="1223962"/>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r>
              <a:rPr lang="en-US" sz="2400" b="1" dirty="0">
                <a:solidFill>
                  <a:schemeClr val="tx1"/>
                </a:solidFill>
                <a:latin typeface="+mn-lt"/>
                <a:ea typeface="+mn-ea"/>
                <a:cs typeface="+mn-cs"/>
              </a:rPr>
              <a:t>Value chain core actors</a:t>
            </a:r>
            <a:endParaRPr lang="en-US" sz="2400" dirty="0">
              <a:solidFill>
                <a:schemeClr val="tx1"/>
              </a:solidFill>
              <a:latin typeface="+mn-lt"/>
              <a:ea typeface="+mn-ea"/>
              <a:cs typeface="+mn-cs"/>
            </a:endParaRPr>
          </a:p>
          <a:p>
            <a:pPr marL="457200" indent="-457200">
              <a:buFont typeface="+mj-lt"/>
              <a:buAutoNum type="arabicPeriod"/>
            </a:pPr>
            <a:r>
              <a:rPr lang="en-US" sz="2400" b="1" dirty="0">
                <a:solidFill>
                  <a:schemeClr val="tx1"/>
                </a:solidFill>
                <a:latin typeface="+mn-lt"/>
                <a:ea typeface="+mn-ea"/>
                <a:cs typeface="+mn-cs"/>
              </a:rPr>
              <a:t>Value chain supporters</a:t>
            </a:r>
            <a:endParaRPr lang="en-US" sz="2400" dirty="0">
              <a:solidFill>
                <a:schemeClr val="tx1"/>
              </a:solidFill>
              <a:latin typeface="+mn-lt"/>
              <a:ea typeface="+mn-ea"/>
              <a:cs typeface="+mn-cs"/>
            </a:endParaRPr>
          </a:p>
          <a:p>
            <a:pPr marL="457200" indent="-457200">
              <a:buFont typeface="+mj-lt"/>
              <a:buAutoNum type="arabicPeriod"/>
            </a:pPr>
            <a:r>
              <a:rPr lang="en-US" sz="2400" b="1" dirty="0">
                <a:solidFill>
                  <a:schemeClr val="tx1"/>
                </a:solidFill>
                <a:latin typeface="+mn-lt"/>
                <a:ea typeface="+mn-ea"/>
                <a:cs typeface="+mn-cs"/>
              </a:rPr>
              <a:t>Value chain influencers (enabling environment) </a:t>
            </a:r>
          </a:p>
        </p:txBody>
      </p:sp>
      <p:sp>
        <p:nvSpPr>
          <p:cNvPr id="15" name="Bent Arrow 14"/>
          <p:cNvSpPr/>
          <p:nvPr/>
        </p:nvSpPr>
        <p:spPr>
          <a:xfrm flipV="1">
            <a:off x="1840992" y="4800600"/>
            <a:ext cx="1130808" cy="11430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44127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9551161" cy="369332"/>
          </a:xfrm>
        </p:spPr>
        <p:txBody>
          <a:bodyPr/>
          <a:lstStyle/>
          <a:p>
            <a:r>
              <a:rPr lang="en-US" sz="2400" dirty="0"/>
              <a:t>Value chain actors</a:t>
            </a:r>
          </a:p>
        </p:txBody>
      </p:sp>
      <p:graphicFrame>
        <p:nvGraphicFramePr>
          <p:cNvPr id="3" name="Diagram 2"/>
          <p:cNvGraphicFramePr/>
          <p:nvPr>
            <p:extLst>
              <p:ext uri="{D42A27DB-BD31-4B8C-83A1-F6EECF244321}">
                <p14:modId xmlns:p14="http://schemas.microsoft.com/office/powerpoint/2010/main" val="3407463282"/>
              </p:ext>
            </p:extLst>
          </p:nvPr>
        </p:nvGraphicFramePr>
        <p:xfrm>
          <a:off x="838200" y="1295400"/>
          <a:ext cx="10134600" cy="5071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4775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1" y="838202"/>
            <a:ext cx="5029200" cy="492443"/>
          </a:xfrm>
        </p:spPr>
        <p:txBody>
          <a:bodyPr/>
          <a:lstStyle/>
          <a:p>
            <a:r>
              <a:rPr lang="en-US" dirty="0"/>
              <a:t>Activity &amp; Presentation:</a:t>
            </a:r>
          </a:p>
        </p:txBody>
      </p:sp>
      <p:pic>
        <p:nvPicPr>
          <p:cNvPr id="4" name="Picture 3" descr="Editable PowerPoint Company Activity Presentation"/>
          <p:cNvPicPr/>
          <p:nvPr/>
        </p:nvPicPr>
        <p:blipFill rotWithShape="1">
          <a:blip r:embed="rId2">
            <a:extLst>
              <a:ext uri="{28A0092B-C50C-407E-A947-70E740481C1C}">
                <a14:useLocalDpi xmlns:a14="http://schemas.microsoft.com/office/drawing/2010/main" val="0"/>
              </a:ext>
            </a:extLst>
          </a:blip>
          <a:srcRect t="12251" r="43109"/>
          <a:stretch/>
        </p:blipFill>
        <p:spPr bwMode="auto">
          <a:xfrm>
            <a:off x="838200" y="1828800"/>
            <a:ext cx="2895600" cy="3733800"/>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4267200" y="2057402"/>
            <a:ext cx="7315200" cy="4079613"/>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000" b="1" u="sng" dirty="0">
                <a:solidFill>
                  <a:schemeClr val="tx1"/>
                </a:solidFill>
                <a:effectLst/>
                <a:latin typeface="Mada-SemiBold"/>
                <a:ea typeface="Calibri"/>
                <a:cs typeface="Times New Roman"/>
              </a:rPr>
              <a:t>Steps fo</a:t>
            </a:r>
            <a:r>
              <a:rPr lang="en-US" sz="2000" b="1" u="sng" dirty="0">
                <a:solidFill>
                  <a:schemeClr val="tx1"/>
                </a:solidFill>
                <a:latin typeface="Mada-SemiBold"/>
                <a:ea typeface="Calibri"/>
                <a:cs typeface="Times New Roman"/>
              </a:rPr>
              <a:t>r </a:t>
            </a:r>
            <a:r>
              <a:rPr lang="en-US" sz="2000" b="1" u="sng" dirty="0">
                <a:solidFill>
                  <a:schemeClr val="tx1"/>
                </a:solidFill>
                <a:effectLst/>
                <a:latin typeface="Mada-SemiBold"/>
                <a:ea typeface="Calibri"/>
                <a:cs typeface="Times New Roman"/>
              </a:rPr>
              <a:t>the Group Activity</a:t>
            </a:r>
          </a:p>
          <a:p>
            <a:pPr marL="457200" marR="0" indent="-457200">
              <a:lnSpc>
                <a:spcPct val="115000"/>
              </a:lnSpc>
              <a:spcBef>
                <a:spcPts val="0"/>
              </a:spcBef>
              <a:spcAft>
                <a:spcPts val="1000"/>
              </a:spcAft>
              <a:buAutoNum type="arabicParenR"/>
            </a:pPr>
            <a:r>
              <a:rPr lang="en-US" sz="2000" b="1" dirty="0">
                <a:solidFill>
                  <a:schemeClr val="tx1"/>
                </a:solidFill>
                <a:effectLst/>
                <a:latin typeface="Mada-SemiBold"/>
                <a:ea typeface="Calibri"/>
                <a:cs typeface="Times New Roman"/>
              </a:rPr>
              <a:t>Form a groups each has a maximum of five members</a:t>
            </a:r>
          </a:p>
          <a:p>
            <a:pPr marL="457200" marR="0" indent="-457200">
              <a:lnSpc>
                <a:spcPct val="115000"/>
              </a:lnSpc>
              <a:spcBef>
                <a:spcPts val="0"/>
              </a:spcBef>
              <a:spcAft>
                <a:spcPts val="1000"/>
              </a:spcAft>
              <a:buAutoNum type="arabicParenR"/>
            </a:pPr>
            <a:r>
              <a:rPr lang="en-US" sz="2000" b="1" dirty="0">
                <a:solidFill>
                  <a:schemeClr val="tx1"/>
                </a:solidFill>
                <a:effectLst/>
                <a:latin typeface="Mada-SemiBold"/>
                <a:ea typeface="Calibri"/>
                <a:cs typeface="Times New Roman"/>
              </a:rPr>
              <a:t>The group should be formed based on business type.</a:t>
            </a:r>
          </a:p>
          <a:p>
            <a:pPr marL="457200" marR="0" indent="-457200">
              <a:lnSpc>
                <a:spcPct val="115000"/>
              </a:lnSpc>
              <a:spcBef>
                <a:spcPts val="0"/>
              </a:spcBef>
              <a:spcAft>
                <a:spcPts val="1000"/>
              </a:spcAft>
              <a:buAutoNum type="arabicParenR"/>
            </a:pPr>
            <a:r>
              <a:rPr lang="en-US" sz="2000" b="1" dirty="0">
                <a:solidFill>
                  <a:schemeClr val="tx1"/>
                </a:solidFill>
                <a:latin typeface="Mada-SemiBold"/>
                <a:ea typeface="Calibri"/>
                <a:cs typeface="Times New Roman"/>
              </a:rPr>
              <a:t>Discuss on the following points, and present</a:t>
            </a:r>
          </a:p>
          <a:p>
            <a:pPr marL="457200" marR="0" indent="-457200">
              <a:lnSpc>
                <a:spcPct val="115000"/>
              </a:lnSpc>
              <a:spcBef>
                <a:spcPts val="0"/>
              </a:spcBef>
              <a:spcAft>
                <a:spcPts val="1000"/>
              </a:spcAft>
              <a:buAutoNum type="arabicParenR"/>
            </a:pPr>
            <a:r>
              <a:rPr lang="en-US" sz="2000" b="1" dirty="0">
                <a:solidFill>
                  <a:schemeClr val="tx1"/>
                </a:solidFill>
                <a:latin typeface="Mada-SemiBold"/>
                <a:ea typeface="Calibri"/>
                <a:cs typeface="Times New Roman"/>
              </a:rPr>
              <a:t>Thinking </a:t>
            </a:r>
            <a:r>
              <a:rPr lang="en-US" sz="2000" b="1" dirty="0">
                <a:solidFill>
                  <a:schemeClr val="tx1"/>
                </a:solidFill>
                <a:effectLst/>
                <a:latin typeface="Mada-SemiBold"/>
                <a:ea typeface="Calibri"/>
                <a:cs typeface="Times New Roman"/>
              </a:rPr>
              <a:t>your business context,</a:t>
            </a:r>
          </a:p>
          <a:p>
            <a:pPr marL="741363" lvl="1" indent="-344488">
              <a:lnSpc>
                <a:spcPct val="115000"/>
              </a:lnSpc>
              <a:spcAft>
                <a:spcPts val="1000"/>
              </a:spcAft>
              <a:buFont typeface="Arial" pitchFamily="34" charset="0"/>
              <a:buChar char="•"/>
            </a:pPr>
            <a:r>
              <a:rPr lang="en-US" sz="2000" b="1" dirty="0">
                <a:solidFill>
                  <a:schemeClr val="tx1"/>
                </a:solidFill>
                <a:effectLst/>
                <a:latin typeface="Mada-SemiBold"/>
                <a:ea typeface="Calibri"/>
                <a:cs typeface="Times New Roman"/>
              </a:rPr>
              <a:t> list out the potential stakeholders that are involved in the VC and their function</a:t>
            </a:r>
          </a:p>
          <a:p>
            <a:pPr marL="741363" lvl="1" indent="-344488">
              <a:lnSpc>
                <a:spcPct val="115000"/>
              </a:lnSpc>
              <a:spcAft>
                <a:spcPts val="1000"/>
              </a:spcAft>
              <a:buFont typeface="Arial" pitchFamily="34" charset="0"/>
              <a:buChar char="•"/>
            </a:pPr>
            <a:r>
              <a:rPr lang="en-US" sz="2000" b="1" dirty="0">
                <a:solidFill>
                  <a:schemeClr val="tx1"/>
                </a:solidFill>
                <a:effectLst/>
                <a:latin typeface="Mada-SemiBold"/>
                <a:ea typeface="Calibri"/>
                <a:cs typeface="Times New Roman"/>
              </a:rPr>
              <a:t>Identify them as core, supporter and influencer actor.</a:t>
            </a:r>
            <a:endParaRPr lang="en-US" sz="2000" b="1" dirty="0">
              <a:solidFill>
                <a:schemeClr val="tx1"/>
              </a:solidFill>
              <a:effectLst/>
              <a:ea typeface="Calibri"/>
              <a:cs typeface="Times New Roman"/>
            </a:endParaRPr>
          </a:p>
        </p:txBody>
      </p:sp>
      <p:sp>
        <p:nvSpPr>
          <p:cNvPr id="6" name="Rectangle 5"/>
          <p:cNvSpPr/>
          <p:nvPr/>
        </p:nvSpPr>
        <p:spPr>
          <a:xfrm>
            <a:off x="7039182" y="1182470"/>
            <a:ext cx="878993" cy="646331"/>
          </a:xfrm>
          <a:prstGeom prst="rect">
            <a:avLst/>
          </a:prstGeom>
        </p:spPr>
        <p:txBody>
          <a:bodyPr wrap="square">
            <a:spAutoFit/>
          </a:bodyPr>
          <a:lstStyle/>
          <a:p>
            <a:pPr algn="ctr"/>
            <a:r>
              <a:rPr lang="en-US" sz="3600" b="1" dirty="0"/>
              <a:t>10’</a:t>
            </a:r>
          </a:p>
        </p:txBody>
      </p:sp>
    </p:spTree>
    <p:extLst>
      <p:ext uri="{BB962C8B-B14F-4D97-AF65-F5344CB8AC3E}">
        <p14:creationId xmlns:p14="http://schemas.microsoft.com/office/powerpoint/2010/main" val="4062876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10429" y="2753311"/>
            <a:ext cx="5492115" cy="1028487"/>
          </a:xfrm>
          <a:prstGeom prst="rect">
            <a:avLst/>
          </a:prstGeom>
        </p:spPr>
        <p:txBody>
          <a:bodyPr vert="horz" wrap="square" lIns="0" tIns="12700" rIns="0" bIns="0" rtlCol="0">
            <a:spAutoFit/>
          </a:bodyPr>
          <a:lstStyle/>
          <a:p>
            <a:pPr marL="12700">
              <a:lnSpc>
                <a:spcPct val="100000"/>
              </a:lnSpc>
              <a:spcBef>
                <a:spcPts val="100"/>
              </a:spcBef>
            </a:pPr>
            <a:r>
              <a:rPr sz="6600" dirty="0"/>
              <a:t>Health</a:t>
            </a:r>
            <a:r>
              <a:rPr sz="6600" spc="-55" dirty="0"/>
              <a:t> </a:t>
            </a:r>
            <a:r>
              <a:rPr sz="6600" spc="-10" dirty="0"/>
              <a:t>Break</a:t>
            </a:r>
            <a:endParaRPr sz="6600" dirty="0"/>
          </a:p>
        </p:txBody>
      </p:sp>
      <p:pic>
        <p:nvPicPr>
          <p:cNvPr id="3" name="object 3"/>
          <p:cNvPicPr/>
          <p:nvPr/>
        </p:nvPicPr>
        <p:blipFill>
          <a:blip r:embed="rId2" cstate="print"/>
          <a:stretch>
            <a:fillRect/>
          </a:stretch>
        </p:blipFill>
        <p:spPr>
          <a:xfrm>
            <a:off x="1620011" y="2251417"/>
            <a:ext cx="2494788" cy="1975693"/>
          </a:xfrm>
          <a:prstGeom prst="rect">
            <a:avLst/>
          </a:prstGeom>
        </p:spPr>
      </p:pic>
      <p:sp>
        <p:nvSpPr>
          <p:cNvPr id="4" name="Rectangle 3"/>
          <p:cNvSpPr/>
          <p:nvPr/>
        </p:nvSpPr>
        <p:spPr>
          <a:xfrm>
            <a:off x="4800600" y="3810000"/>
            <a:ext cx="5105400" cy="446276"/>
          </a:xfrm>
          <a:prstGeom prst="rect">
            <a:avLst/>
          </a:prstGeom>
        </p:spPr>
        <p:txBody>
          <a:bodyPr wrap="square">
            <a:spAutoFit/>
          </a:bodyPr>
          <a:lstStyle/>
          <a:p>
            <a:pPr marL="0" marR="0" algn="ctr">
              <a:lnSpc>
                <a:spcPct val="115000"/>
              </a:lnSpc>
              <a:spcBef>
                <a:spcPts val="0"/>
              </a:spcBef>
              <a:spcAft>
                <a:spcPts val="1000"/>
              </a:spcAft>
            </a:pPr>
            <a:r>
              <a:rPr lang="en-US" sz="2000" b="1" dirty="0">
                <a:solidFill>
                  <a:srgbClr val="0070C0"/>
                </a:solidFill>
                <a:effectLst/>
                <a:latin typeface="Mada-SemiBold"/>
                <a:ea typeface="Calibri"/>
                <a:cs typeface="Times New Roman"/>
              </a:rPr>
              <a:t>For 15’ (10:30AM – 10:45AM)</a:t>
            </a:r>
          </a:p>
        </p:txBody>
      </p:sp>
    </p:spTree>
    <p:extLst>
      <p:ext uri="{BB962C8B-B14F-4D97-AF65-F5344CB8AC3E}">
        <p14:creationId xmlns:p14="http://schemas.microsoft.com/office/powerpoint/2010/main" val="2481800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7700" y="788314"/>
            <a:ext cx="10896600" cy="430887"/>
          </a:xfrm>
        </p:spPr>
        <p:txBody>
          <a:bodyPr wrap="square">
            <a:spAutoFit/>
          </a:bodyPr>
          <a:lstStyle/>
          <a:p>
            <a:pPr marL="1084263" indent="-1084263"/>
            <a:r>
              <a:rPr lang="en-US" sz="2800" dirty="0">
                <a:solidFill>
                  <a:schemeClr val="accent6">
                    <a:lumMod val="75000"/>
                  </a:schemeClr>
                </a:solidFill>
              </a:rPr>
              <a:t>Topic 3: Examples of value chains in different industries</a:t>
            </a:r>
          </a:p>
        </p:txBody>
      </p:sp>
      <p:sp>
        <p:nvSpPr>
          <p:cNvPr id="2" name="Rectangle 1"/>
          <p:cNvSpPr/>
          <p:nvPr/>
        </p:nvSpPr>
        <p:spPr>
          <a:xfrm>
            <a:off x="685800" y="1209526"/>
            <a:ext cx="10820400" cy="1000274"/>
          </a:xfrm>
          <a:prstGeom prst="rect">
            <a:avLst/>
          </a:prstGeom>
        </p:spPr>
        <p:txBody>
          <a:bodyPr wrap="square">
            <a:spAutoFit/>
          </a:bodyPr>
          <a:lstStyle/>
          <a:p>
            <a:pPr marL="285750" indent="-285750">
              <a:lnSpc>
                <a:spcPct val="150000"/>
              </a:lnSpc>
              <a:buFont typeface="Arial" pitchFamily="34" charset="0"/>
              <a:buChar char="•"/>
            </a:pPr>
            <a:r>
              <a:rPr lang="en-US" sz="2000" dirty="0"/>
              <a:t>The level of detail in a value chain map </a:t>
            </a:r>
            <a:r>
              <a:rPr lang="en-US" sz="2000" b="1" dirty="0"/>
              <a:t>can vary depending </a:t>
            </a:r>
            <a:r>
              <a:rPr lang="en-US" sz="2000" dirty="0"/>
              <a:t>on its intended purpose. </a:t>
            </a:r>
          </a:p>
          <a:p>
            <a:pPr marL="285750" indent="-285750">
              <a:buFont typeface="Arial" pitchFamily="34" charset="0"/>
              <a:buChar char="•"/>
            </a:pPr>
            <a:endParaRPr lang="en-US" sz="900" dirty="0"/>
          </a:p>
          <a:p>
            <a:pPr marL="285750" indent="-285750">
              <a:buFont typeface="Arial" pitchFamily="34" charset="0"/>
              <a:buChar char="•"/>
            </a:pPr>
            <a:r>
              <a:rPr lang="en-US" sz="2000" dirty="0"/>
              <a:t>The following VC maps shows this situation</a:t>
            </a:r>
          </a:p>
        </p:txBody>
      </p:sp>
      <p:pic>
        <p:nvPicPr>
          <p:cNvPr id="4" name="Picture 3"/>
          <p:cNvPicPr/>
          <p:nvPr/>
        </p:nvPicPr>
        <p:blipFill>
          <a:blip r:embed="rId3"/>
          <a:stretch>
            <a:fillRect/>
          </a:stretch>
        </p:blipFill>
        <p:spPr>
          <a:xfrm>
            <a:off x="1262269" y="3105837"/>
            <a:ext cx="9329531" cy="2860119"/>
          </a:xfrm>
          <a:prstGeom prst="rect">
            <a:avLst/>
          </a:prstGeom>
        </p:spPr>
      </p:pic>
      <p:sp>
        <p:nvSpPr>
          <p:cNvPr id="5" name="Rectangle 4"/>
          <p:cNvSpPr/>
          <p:nvPr/>
        </p:nvSpPr>
        <p:spPr>
          <a:xfrm>
            <a:off x="533400" y="5946077"/>
            <a:ext cx="8153400" cy="369332"/>
          </a:xfrm>
          <a:prstGeom prst="rect">
            <a:avLst/>
          </a:prstGeom>
        </p:spPr>
        <p:txBody>
          <a:bodyPr wrap="square">
            <a:spAutoFit/>
          </a:bodyPr>
          <a:lstStyle/>
          <a:p>
            <a:r>
              <a:rPr lang="en-US" b="1" dirty="0"/>
              <a:t>Figure 2: Value chain of leather and leather products in Ethiopia</a:t>
            </a:r>
          </a:p>
        </p:txBody>
      </p:sp>
      <p:sp>
        <p:nvSpPr>
          <p:cNvPr id="6" name="Rectangle 5"/>
          <p:cNvSpPr/>
          <p:nvPr/>
        </p:nvSpPr>
        <p:spPr>
          <a:xfrm>
            <a:off x="762000" y="2249270"/>
            <a:ext cx="10744200" cy="707886"/>
          </a:xfrm>
          <a:prstGeom prst="rect">
            <a:avLst/>
          </a:prstGeom>
        </p:spPr>
        <p:txBody>
          <a:bodyPr wrap="square">
            <a:spAutoFit/>
          </a:bodyPr>
          <a:lstStyle/>
          <a:p>
            <a:r>
              <a:rPr lang="en-US" sz="2000" dirty="0"/>
              <a:t>The following map is a type be simplified to focus primarily on the key actors and the value added at each stage of the process, without delving into every detail. </a:t>
            </a:r>
          </a:p>
        </p:txBody>
      </p:sp>
    </p:spTree>
    <p:extLst>
      <p:ext uri="{BB962C8B-B14F-4D97-AF65-F5344CB8AC3E}">
        <p14:creationId xmlns:p14="http://schemas.microsoft.com/office/powerpoint/2010/main" val="4223945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9296" y="914401"/>
            <a:ext cx="10896600" cy="707886"/>
          </a:xfrm>
          <a:prstGeom prst="rect">
            <a:avLst/>
          </a:prstGeom>
        </p:spPr>
        <p:txBody>
          <a:bodyPr wrap="square">
            <a:spAutoFit/>
          </a:bodyPr>
          <a:lstStyle/>
          <a:p>
            <a:pPr marL="342900" indent="-342900">
              <a:buFont typeface="Arial" pitchFamily="34" charset="0"/>
              <a:buChar char="•"/>
            </a:pPr>
            <a:r>
              <a:rPr lang="en-US" sz="2000" dirty="0"/>
              <a:t>In some cases, a value chain map provides a comprehensive illustration of all key actors, including the core participants, supporting service providers, and influencers or enablers. </a:t>
            </a:r>
          </a:p>
        </p:txBody>
      </p:sp>
      <p:pic>
        <p:nvPicPr>
          <p:cNvPr id="4" name="Picture 3" descr="The value chain "/>
          <p:cNvPicPr/>
          <p:nvPr/>
        </p:nvPicPr>
        <p:blipFill rotWithShape="1">
          <a:blip r:embed="rId2">
            <a:extLst>
              <a:ext uri="{28A0092B-C50C-407E-A947-70E740481C1C}">
                <a14:useLocalDpi xmlns:a14="http://schemas.microsoft.com/office/drawing/2010/main" val="0"/>
              </a:ext>
            </a:extLst>
          </a:blip>
          <a:srcRect t="3151" b="5661"/>
          <a:stretch/>
        </p:blipFill>
        <p:spPr bwMode="auto">
          <a:xfrm>
            <a:off x="1600201" y="1648792"/>
            <a:ext cx="6000115" cy="4416425"/>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7848600" y="2664263"/>
            <a:ext cx="4038600" cy="646331"/>
          </a:xfrm>
          <a:prstGeom prst="rect">
            <a:avLst/>
          </a:prstGeom>
        </p:spPr>
        <p:txBody>
          <a:bodyPr wrap="square">
            <a:spAutoFit/>
          </a:bodyPr>
          <a:lstStyle/>
          <a:p>
            <a:r>
              <a:rPr lang="en-US" b="1" dirty="0"/>
              <a:t>Figure 3: Value chain of Pulses and Oilseeds from Ethiopia</a:t>
            </a:r>
          </a:p>
        </p:txBody>
      </p:sp>
    </p:spTree>
    <p:extLst>
      <p:ext uri="{BB962C8B-B14F-4D97-AF65-F5344CB8AC3E}">
        <p14:creationId xmlns:p14="http://schemas.microsoft.com/office/powerpoint/2010/main" val="1575079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762001"/>
            <a:ext cx="10820400" cy="2077492"/>
          </a:xfrm>
          <a:prstGeom prst="rect">
            <a:avLst/>
          </a:prstGeom>
        </p:spPr>
        <p:txBody>
          <a:bodyPr wrap="square">
            <a:spAutoFit/>
          </a:bodyPr>
          <a:lstStyle/>
          <a:p>
            <a:pPr marL="342900" indent="-342900">
              <a:buFont typeface="Arial" pitchFamily="34" charset="0"/>
              <a:buChar char="•"/>
            </a:pPr>
            <a:r>
              <a:rPr lang="en-US" sz="2000" dirty="0"/>
              <a:t>In certain instances, the VCM can be designed to offer a comprehensive overview that illustrates all the key actors involved in the value chain, including the primary actors, supporting entities, and enabling factors that contribute to the process. </a:t>
            </a:r>
          </a:p>
          <a:p>
            <a:pPr marL="342900" indent="-342900">
              <a:buFont typeface="Arial" pitchFamily="34" charset="0"/>
              <a:buChar char="•"/>
            </a:pPr>
            <a:endParaRPr lang="en-US" sz="900" dirty="0"/>
          </a:p>
          <a:p>
            <a:pPr marL="342900" indent="-342900">
              <a:buFont typeface="Arial" pitchFamily="34" charset="0"/>
              <a:buChar char="•"/>
            </a:pPr>
            <a:r>
              <a:rPr lang="en-US" sz="2000" dirty="0"/>
              <a:t>It also provides a clear depiction of how produce flows through the chain and how various stakeholders interact with each other throughout the different stages.</a:t>
            </a:r>
          </a:p>
          <a:p>
            <a:pPr marL="342900" indent="-342900">
              <a:buFont typeface="Arial" pitchFamily="34" charset="0"/>
              <a:buChar char="•"/>
            </a:pPr>
            <a:endParaRPr lang="en-US" sz="2000" dirty="0"/>
          </a:p>
        </p:txBody>
      </p:sp>
      <p:grpSp>
        <p:nvGrpSpPr>
          <p:cNvPr id="4" name="Group 3"/>
          <p:cNvGrpSpPr>
            <a:grpSpLocks/>
          </p:cNvGrpSpPr>
          <p:nvPr/>
        </p:nvGrpSpPr>
        <p:grpSpPr bwMode="auto">
          <a:xfrm>
            <a:off x="1676402" y="2514602"/>
            <a:ext cx="5951855" cy="3786505"/>
            <a:chOff x="1554" y="2392"/>
            <a:chExt cx="9414" cy="6035"/>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r="1122" b="-1299"/>
            <a:stretch>
              <a:fillRect/>
            </a:stretch>
          </p:blipFill>
          <p:spPr bwMode="auto">
            <a:xfrm>
              <a:off x="1636" y="2925"/>
              <a:ext cx="9251" cy="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 y="2392"/>
              <a:ext cx="9414"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6"/>
          <p:cNvSpPr/>
          <p:nvPr/>
        </p:nvSpPr>
        <p:spPr>
          <a:xfrm>
            <a:off x="8103589" y="3200400"/>
            <a:ext cx="3783611" cy="923330"/>
          </a:xfrm>
          <a:prstGeom prst="rect">
            <a:avLst/>
          </a:prstGeom>
        </p:spPr>
        <p:txBody>
          <a:bodyPr wrap="square">
            <a:spAutoFit/>
          </a:bodyPr>
          <a:lstStyle/>
          <a:p>
            <a:r>
              <a:rPr lang="en-US" b="1" dirty="0"/>
              <a:t>Figure 4: Value chain of Groundnut in East Harerghe Zone, Ethiopia</a:t>
            </a:r>
          </a:p>
        </p:txBody>
      </p:sp>
    </p:spTree>
    <p:extLst>
      <p:ext uri="{BB962C8B-B14F-4D97-AF65-F5344CB8AC3E}">
        <p14:creationId xmlns:p14="http://schemas.microsoft.com/office/powerpoint/2010/main" val="16146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838200"/>
            <a:ext cx="10896600" cy="923330"/>
          </a:xfrm>
        </p:spPr>
        <p:txBody>
          <a:bodyPr/>
          <a:lstStyle/>
          <a:p>
            <a:pPr marL="342900" indent="-342900">
              <a:buFont typeface="Arial" pitchFamily="34" charset="0"/>
              <a:buChar char="•"/>
            </a:pPr>
            <a:r>
              <a:rPr lang="en-US" sz="2000" b="0" dirty="0"/>
              <a:t>In situations where multiple products are derived from a single raw material, the overall process map becomes more complex, reflecting parallel workflows that run alongside each other.</a:t>
            </a:r>
          </a:p>
        </p:txBody>
      </p:sp>
      <p:pic>
        <p:nvPicPr>
          <p:cNvPr id="4" name="Picture 3"/>
          <p:cNvPicPr/>
          <p:nvPr/>
        </p:nvPicPr>
        <p:blipFill>
          <a:blip r:embed="rId2"/>
          <a:stretch>
            <a:fillRect/>
          </a:stretch>
        </p:blipFill>
        <p:spPr>
          <a:xfrm>
            <a:off x="2133600" y="1447800"/>
            <a:ext cx="5867400" cy="4648200"/>
          </a:xfrm>
          <a:prstGeom prst="rect">
            <a:avLst/>
          </a:prstGeom>
        </p:spPr>
      </p:pic>
      <p:sp>
        <p:nvSpPr>
          <p:cNvPr id="2" name="Rectangle 1"/>
          <p:cNvSpPr/>
          <p:nvPr/>
        </p:nvSpPr>
        <p:spPr>
          <a:xfrm>
            <a:off x="8077200" y="2209801"/>
            <a:ext cx="3505200" cy="646331"/>
          </a:xfrm>
          <a:prstGeom prst="rect">
            <a:avLst/>
          </a:prstGeom>
        </p:spPr>
        <p:txBody>
          <a:bodyPr wrap="square">
            <a:spAutoFit/>
          </a:bodyPr>
          <a:lstStyle/>
          <a:p>
            <a:r>
              <a:rPr lang="en-US" b="1" dirty="0"/>
              <a:t>Figure 5: Value chain Map of cassava in Ethiopia </a:t>
            </a:r>
          </a:p>
        </p:txBody>
      </p:sp>
    </p:spTree>
    <p:extLst>
      <p:ext uri="{BB962C8B-B14F-4D97-AF65-F5344CB8AC3E}">
        <p14:creationId xmlns:p14="http://schemas.microsoft.com/office/powerpoint/2010/main" val="1285959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152459"/>
            <a:ext cx="10058400" cy="646331"/>
          </a:xfrm>
          <a:prstGeom prst="rect">
            <a:avLst/>
          </a:prstGeom>
        </p:spPr>
        <p:txBody>
          <a:bodyPr wrap="square">
            <a:spAutoFit/>
          </a:bodyPr>
          <a:lstStyle/>
          <a:p>
            <a:r>
              <a:rPr lang="en-US" sz="3600" b="1" dirty="0">
                <a:solidFill>
                  <a:schemeClr val="tx1"/>
                </a:solidFill>
                <a:latin typeface="+mn-lt"/>
              </a:rPr>
              <a:t>Session 2: </a:t>
            </a:r>
            <a:r>
              <a:rPr lang="en-GB" sz="3600" b="1" dirty="0">
                <a:solidFill>
                  <a:schemeClr val="tx1"/>
                </a:solidFill>
                <a:latin typeface="+mn-lt"/>
              </a:rPr>
              <a:t>Value Chain Mapping &amp; Analysis </a:t>
            </a:r>
            <a:r>
              <a:rPr lang="en-US" sz="3600" b="1" dirty="0">
                <a:solidFill>
                  <a:schemeClr val="tx1"/>
                </a:solidFill>
                <a:latin typeface="+mn-lt"/>
              </a:rPr>
              <a:t> </a:t>
            </a:r>
          </a:p>
        </p:txBody>
      </p:sp>
      <p:sp>
        <p:nvSpPr>
          <p:cNvPr id="3" name="Rectangle 2"/>
          <p:cNvSpPr/>
          <p:nvPr/>
        </p:nvSpPr>
        <p:spPr>
          <a:xfrm>
            <a:off x="533400" y="2438402"/>
            <a:ext cx="11049000" cy="3031599"/>
          </a:xfrm>
          <a:prstGeom prst="rect">
            <a:avLst/>
          </a:prstGeom>
        </p:spPr>
        <p:txBody>
          <a:bodyPr wrap="square">
            <a:spAutoFit/>
          </a:bodyPr>
          <a:lstStyle/>
          <a:p>
            <a:r>
              <a:rPr lang="en-US" sz="2800" dirty="0"/>
              <a:t>Under this session FOUR topics will be covered: -</a:t>
            </a:r>
          </a:p>
          <a:p>
            <a:pPr>
              <a:lnSpc>
                <a:spcPct val="150000"/>
              </a:lnSpc>
            </a:pPr>
            <a:endParaRPr lang="en-US" sz="1400" dirty="0"/>
          </a:p>
          <a:p>
            <a:r>
              <a:rPr lang="en-US" sz="2400" b="1" dirty="0"/>
              <a:t>Topic 1: </a:t>
            </a:r>
            <a:r>
              <a:rPr lang="en-US" sz="2400" dirty="0"/>
              <a:t>Guide and Techniques for mapping a value chain (11:30 – 12:30PM)</a:t>
            </a:r>
          </a:p>
          <a:p>
            <a:endParaRPr lang="en-US" sz="1600" dirty="0"/>
          </a:p>
          <a:p>
            <a:r>
              <a:rPr lang="en-US" sz="2400" b="1" dirty="0"/>
              <a:t>Topic 2: </a:t>
            </a:r>
            <a:r>
              <a:rPr lang="en-US" sz="2400" dirty="0"/>
              <a:t>Identifying actors and functions within the value chain (2:00 – 2:30PM)</a:t>
            </a:r>
          </a:p>
          <a:p>
            <a:endParaRPr lang="en-US" sz="1600" dirty="0"/>
          </a:p>
          <a:p>
            <a:r>
              <a:rPr lang="en-US" sz="2400" b="1" dirty="0"/>
              <a:t>Topic 3: </a:t>
            </a:r>
            <a:r>
              <a:rPr lang="en-US" sz="2400" dirty="0"/>
              <a:t>Analyzing constraints and opportunities (2:30PM – 3:00PM)</a:t>
            </a:r>
          </a:p>
          <a:p>
            <a:endParaRPr lang="en-US" sz="1400" dirty="0"/>
          </a:p>
          <a:p>
            <a:r>
              <a:rPr lang="en-US" sz="2400" b="1" dirty="0"/>
              <a:t>Topic 4: </a:t>
            </a:r>
            <a:r>
              <a:rPr lang="en-US" sz="2400" dirty="0"/>
              <a:t>Practical exercise: Creating a value chain map (3:00PM – 3:30PM) </a:t>
            </a:r>
            <a:endParaRPr lang="en-US" dirty="0"/>
          </a:p>
        </p:txBody>
      </p:sp>
    </p:spTree>
    <p:extLst>
      <p:ext uri="{BB962C8B-B14F-4D97-AF65-F5344CB8AC3E}">
        <p14:creationId xmlns:p14="http://schemas.microsoft.com/office/powerpoint/2010/main" val="1516584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12008" y="2355927"/>
            <a:ext cx="4877435" cy="1366400"/>
          </a:xfrm>
          <a:prstGeom prst="rect">
            <a:avLst/>
          </a:prstGeom>
        </p:spPr>
        <p:txBody>
          <a:bodyPr vert="horz" wrap="square" lIns="0" tIns="12065" rIns="0" bIns="0" rtlCol="0">
            <a:spAutoFit/>
          </a:bodyPr>
          <a:lstStyle/>
          <a:p>
            <a:pPr marL="12700">
              <a:lnSpc>
                <a:spcPct val="100000"/>
              </a:lnSpc>
              <a:spcBef>
                <a:spcPts val="95"/>
              </a:spcBef>
            </a:pPr>
            <a:r>
              <a:rPr sz="8800" spc="-65" dirty="0">
                <a:solidFill>
                  <a:srgbClr val="2C5A0F"/>
                </a:solidFill>
                <a:latin typeface="Arial"/>
                <a:cs typeface="Arial"/>
              </a:rPr>
              <a:t>Welcome</a:t>
            </a:r>
            <a:endParaRPr sz="8800" dirty="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6829" y="762001"/>
            <a:ext cx="4967415" cy="621246"/>
          </a:xfrm>
          <a:prstGeom prst="rect">
            <a:avLst/>
          </a:prstGeom>
        </p:spPr>
        <p:txBody>
          <a:bodyPr vert="horz" wrap="square" lIns="0" tIns="127558" rIns="0" bIns="0" rtlCol="0">
            <a:spAutoFit/>
          </a:bodyPr>
          <a:lstStyle/>
          <a:p>
            <a:pPr marL="561340">
              <a:lnSpc>
                <a:spcPct val="100000"/>
              </a:lnSpc>
              <a:spcBef>
                <a:spcPts val="105"/>
              </a:spcBef>
            </a:pPr>
            <a:r>
              <a:rPr dirty="0"/>
              <a:t>Learning</a:t>
            </a:r>
            <a:r>
              <a:rPr spc="-55" dirty="0"/>
              <a:t> </a:t>
            </a:r>
            <a:r>
              <a:rPr spc="-10" dirty="0"/>
              <a:t>Objectives</a:t>
            </a:r>
          </a:p>
        </p:txBody>
      </p:sp>
      <p:grpSp>
        <p:nvGrpSpPr>
          <p:cNvPr id="3" name="object 3"/>
          <p:cNvGrpSpPr/>
          <p:nvPr/>
        </p:nvGrpSpPr>
        <p:grpSpPr>
          <a:xfrm>
            <a:off x="172924" y="2501184"/>
            <a:ext cx="7675676" cy="2923025"/>
            <a:chOff x="1642872" y="2490216"/>
            <a:chExt cx="6806565" cy="2276363"/>
          </a:xfrm>
        </p:grpSpPr>
        <p:sp>
          <p:nvSpPr>
            <p:cNvPr id="4" name="object 4"/>
            <p:cNvSpPr/>
            <p:nvPr/>
          </p:nvSpPr>
          <p:spPr>
            <a:xfrm>
              <a:off x="1642872" y="2490216"/>
              <a:ext cx="6806565" cy="2276363"/>
            </a:xfrm>
            <a:custGeom>
              <a:avLst/>
              <a:gdLst/>
              <a:ahLst/>
              <a:cxnLst/>
              <a:rect l="l" t="t" r="r" b="b"/>
              <a:pathLst>
                <a:path w="6806565" h="2443479">
                  <a:moveTo>
                    <a:pt x="6561835" y="0"/>
                  </a:moveTo>
                  <a:lnTo>
                    <a:pt x="244347" y="0"/>
                  </a:lnTo>
                  <a:lnTo>
                    <a:pt x="195088" y="4962"/>
                  </a:lnTo>
                  <a:lnTo>
                    <a:pt x="149215" y="19194"/>
                  </a:lnTo>
                  <a:lnTo>
                    <a:pt x="107708" y="41717"/>
                  </a:lnTo>
                  <a:lnTo>
                    <a:pt x="71548" y="71548"/>
                  </a:lnTo>
                  <a:lnTo>
                    <a:pt x="41717" y="107708"/>
                  </a:lnTo>
                  <a:lnTo>
                    <a:pt x="19194" y="149215"/>
                  </a:lnTo>
                  <a:lnTo>
                    <a:pt x="4962" y="195088"/>
                  </a:lnTo>
                  <a:lnTo>
                    <a:pt x="0" y="244348"/>
                  </a:lnTo>
                  <a:lnTo>
                    <a:pt x="0" y="2198624"/>
                  </a:lnTo>
                  <a:lnTo>
                    <a:pt x="4962" y="2247883"/>
                  </a:lnTo>
                  <a:lnTo>
                    <a:pt x="19194" y="2293756"/>
                  </a:lnTo>
                  <a:lnTo>
                    <a:pt x="41717" y="2335263"/>
                  </a:lnTo>
                  <a:lnTo>
                    <a:pt x="71548" y="2371423"/>
                  </a:lnTo>
                  <a:lnTo>
                    <a:pt x="107708" y="2401254"/>
                  </a:lnTo>
                  <a:lnTo>
                    <a:pt x="149215" y="2423777"/>
                  </a:lnTo>
                  <a:lnTo>
                    <a:pt x="195088" y="2438009"/>
                  </a:lnTo>
                  <a:lnTo>
                    <a:pt x="244347" y="2442972"/>
                  </a:lnTo>
                  <a:lnTo>
                    <a:pt x="6561835" y="2442972"/>
                  </a:lnTo>
                  <a:lnTo>
                    <a:pt x="6611095" y="2438009"/>
                  </a:lnTo>
                  <a:lnTo>
                    <a:pt x="6656968" y="2423777"/>
                  </a:lnTo>
                  <a:lnTo>
                    <a:pt x="6698475" y="2401254"/>
                  </a:lnTo>
                  <a:lnTo>
                    <a:pt x="6734635" y="2371423"/>
                  </a:lnTo>
                  <a:lnTo>
                    <a:pt x="6764466" y="2335263"/>
                  </a:lnTo>
                  <a:lnTo>
                    <a:pt x="6786989" y="2293756"/>
                  </a:lnTo>
                  <a:lnTo>
                    <a:pt x="6801221" y="2247883"/>
                  </a:lnTo>
                  <a:lnTo>
                    <a:pt x="6806183" y="2198624"/>
                  </a:lnTo>
                  <a:lnTo>
                    <a:pt x="6806183" y="244348"/>
                  </a:lnTo>
                  <a:lnTo>
                    <a:pt x="6801221" y="195088"/>
                  </a:lnTo>
                  <a:lnTo>
                    <a:pt x="6786989" y="149215"/>
                  </a:lnTo>
                  <a:lnTo>
                    <a:pt x="6764466" y="107708"/>
                  </a:lnTo>
                  <a:lnTo>
                    <a:pt x="6734635" y="71548"/>
                  </a:lnTo>
                  <a:lnTo>
                    <a:pt x="6698475" y="41717"/>
                  </a:lnTo>
                  <a:lnTo>
                    <a:pt x="6656968" y="19194"/>
                  </a:lnTo>
                  <a:lnTo>
                    <a:pt x="6611095" y="4962"/>
                  </a:lnTo>
                  <a:lnTo>
                    <a:pt x="6561835" y="0"/>
                  </a:lnTo>
                  <a:close/>
                </a:path>
              </a:pathLst>
            </a:custGeom>
            <a:solidFill>
              <a:srgbClr val="F1F1F1"/>
            </a:solidFill>
          </p:spPr>
          <p:txBody>
            <a:bodyPr wrap="square" lIns="0" tIns="0" rIns="0" bIns="0" rtlCol="0"/>
            <a:lstStyle/>
            <a:p>
              <a:endParaRPr/>
            </a:p>
          </p:txBody>
        </p:sp>
        <p:pic>
          <p:nvPicPr>
            <p:cNvPr id="5" name="object 5"/>
            <p:cNvPicPr/>
            <p:nvPr/>
          </p:nvPicPr>
          <p:blipFill>
            <a:blip r:embed="rId2" cstate="print"/>
            <a:stretch>
              <a:fillRect/>
            </a:stretch>
          </p:blipFill>
          <p:spPr>
            <a:xfrm>
              <a:off x="2135123" y="3034284"/>
              <a:ext cx="1290827" cy="1305990"/>
            </a:xfrm>
            <a:prstGeom prst="rect">
              <a:avLst/>
            </a:prstGeom>
          </p:spPr>
        </p:pic>
      </p:grpSp>
      <p:sp>
        <p:nvSpPr>
          <p:cNvPr id="6" name="Rectangle 5"/>
          <p:cNvSpPr/>
          <p:nvPr/>
        </p:nvSpPr>
        <p:spPr>
          <a:xfrm>
            <a:off x="2133600" y="2438400"/>
            <a:ext cx="9753600" cy="3016210"/>
          </a:xfrm>
          <a:prstGeom prst="rect">
            <a:avLst/>
          </a:prstGeom>
        </p:spPr>
        <p:txBody>
          <a:bodyPr wrap="square">
            <a:spAutoFit/>
          </a:bodyPr>
          <a:lstStyle/>
          <a:p>
            <a:pPr marL="285750" lvl="0" indent="-285750">
              <a:buFont typeface="Arial" pitchFamily="34" charset="0"/>
              <a:buChar char="•"/>
            </a:pPr>
            <a:r>
              <a:rPr lang="en-US" sz="2000" b="1" dirty="0"/>
              <a:t>Develop the skills to map a value chain visually, highlighting key processes, resources, and relationships.</a:t>
            </a:r>
          </a:p>
          <a:p>
            <a:pPr marL="285750" lvl="0" indent="-285750">
              <a:buFont typeface="Arial" pitchFamily="34" charset="0"/>
              <a:buChar char="•"/>
            </a:pPr>
            <a:endParaRPr lang="en-US" sz="1000" b="1" dirty="0"/>
          </a:p>
          <a:p>
            <a:pPr marL="285750" lvl="0" indent="-285750">
              <a:buFont typeface="Arial" pitchFamily="34" charset="0"/>
              <a:buChar char="•"/>
            </a:pPr>
            <a:r>
              <a:rPr lang="en-US" sz="2000" b="1" dirty="0"/>
              <a:t>Identify key stakeholders (actors) and analyze their roles and functions in a value chain from suppliers to consumers.</a:t>
            </a:r>
          </a:p>
          <a:p>
            <a:pPr marL="285750" lvl="0" indent="-285750">
              <a:buFont typeface="Arial" pitchFamily="34" charset="0"/>
              <a:buChar char="•"/>
            </a:pPr>
            <a:endParaRPr lang="en-US" sz="1000" b="1" dirty="0"/>
          </a:p>
          <a:p>
            <a:pPr marL="285750" lvl="0" indent="-285750">
              <a:buFont typeface="Arial" pitchFamily="34" charset="0"/>
              <a:buChar char="•"/>
            </a:pPr>
            <a:r>
              <a:rPr lang="en-US" sz="2000" b="1" dirty="0"/>
              <a:t>Evaluate constraints and opportunities within a value chain and apply critical thinking for improvement.</a:t>
            </a:r>
          </a:p>
          <a:p>
            <a:pPr marL="285750" lvl="0" indent="-285750">
              <a:buFont typeface="Arial" pitchFamily="34" charset="0"/>
              <a:buChar char="•"/>
            </a:pPr>
            <a:endParaRPr lang="en-US" sz="1000" b="1" dirty="0"/>
          </a:p>
          <a:p>
            <a:pPr marL="285750" lvl="0" indent="-285750">
              <a:buFont typeface="Arial" pitchFamily="34" charset="0"/>
              <a:buChar char="•"/>
            </a:pPr>
            <a:r>
              <a:rPr lang="en-US" sz="2000" b="1" dirty="0"/>
              <a:t>Apply theoretical knowledge to create a value chain map for a given business scenario.</a:t>
            </a:r>
          </a:p>
        </p:txBody>
      </p:sp>
      <p:sp>
        <p:nvSpPr>
          <p:cNvPr id="7" name="Rectangle 6"/>
          <p:cNvSpPr/>
          <p:nvPr/>
        </p:nvSpPr>
        <p:spPr>
          <a:xfrm>
            <a:off x="838201" y="1524000"/>
            <a:ext cx="9563100" cy="692497"/>
          </a:xfrm>
          <a:prstGeom prst="rect">
            <a:avLst/>
          </a:prstGeom>
        </p:spPr>
        <p:txBody>
          <a:bodyPr wrap="square">
            <a:spAutoFit/>
          </a:bodyPr>
          <a:lstStyle/>
          <a:p>
            <a:pPr lvl="0">
              <a:lnSpc>
                <a:spcPct val="150000"/>
              </a:lnSpc>
            </a:pPr>
            <a:r>
              <a:rPr lang="en-US" sz="2600" dirty="0"/>
              <a:t>At the end of this session, participants will be able to: -</a:t>
            </a:r>
          </a:p>
        </p:txBody>
      </p:sp>
    </p:spTree>
    <p:extLst>
      <p:ext uri="{BB962C8B-B14F-4D97-AF65-F5344CB8AC3E}">
        <p14:creationId xmlns:p14="http://schemas.microsoft.com/office/powerpoint/2010/main" val="3411388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8579" y="942489"/>
            <a:ext cx="10286999" cy="523220"/>
          </a:xfrm>
          <a:prstGeom prst="rect">
            <a:avLst/>
          </a:prstGeom>
        </p:spPr>
        <p:txBody>
          <a:bodyPr wrap="square">
            <a:spAutoFit/>
          </a:bodyPr>
          <a:lstStyle/>
          <a:p>
            <a:pPr marL="1260475" indent="-1260475"/>
            <a:r>
              <a:rPr lang="en-US" sz="2800" b="1" dirty="0">
                <a:solidFill>
                  <a:schemeClr val="accent6">
                    <a:lumMod val="75000"/>
                  </a:schemeClr>
                </a:solidFill>
              </a:rPr>
              <a:t>Topic 1: Guide and Techniques for mapping a value chain</a:t>
            </a:r>
          </a:p>
        </p:txBody>
      </p:sp>
      <p:sp>
        <p:nvSpPr>
          <p:cNvPr id="5" name="Rectangle 4"/>
          <p:cNvSpPr/>
          <p:nvPr/>
        </p:nvSpPr>
        <p:spPr>
          <a:xfrm>
            <a:off x="685802" y="3585867"/>
            <a:ext cx="2935419" cy="461665"/>
          </a:xfrm>
          <a:prstGeom prst="rect">
            <a:avLst/>
          </a:prstGeom>
        </p:spPr>
        <p:txBody>
          <a:bodyPr wrap="none">
            <a:spAutoFit/>
          </a:bodyPr>
          <a:lstStyle/>
          <a:p>
            <a:r>
              <a:rPr lang="en-US" sz="2400" b="1" dirty="0"/>
              <a:t>Group Discussion:</a:t>
            </a:r>
            <a:endParaRPr lang="en-US" sz="2400" dirty="0"/>
          </a:p>
        </p:txBody>
      </p:sp>
      <p:sp>
        <p:nvSpPr>
          <p:cNvPr id="6" name="Rectangle 5"/>
          <p:cNvSpPr/>
          <p:nvPr/>
        </p:nvSpPr>
        <p:spPr>
          <a:xfrm>
            <a:off x="1364083" y="4263564"/>
            <a:ext cx="4519186" cy="577850"/>
          </a:xfrm>
          <a:prstGeom prst="rect">
            <a:avLst/>
          </a:prstGeom>
        </p:spPr>
        <p:txBody>
          <a:bodyPr wrap="none">
            <a:spAutoFit/>
          </a:bodyPr>
          <a:lstStyle/>
          <a:p>
            <a:pPr marL="342900" indent="-342900">
              <a:lnSpc>
                <a:spcPct val="150000"/>
              </a:lnSpc>
              <a:buFont typeface="Arial" pitchFamily="34" charset="0"/>
              <a:buChar char="•"/>
            </a:pPr>
            <a:r>
              <a:rPr lang="en-US" sz="2400" dirty="0"/>
              <a:t>What is a “value chain Map”?</a:t>
            </a:r>
          </a:p>
        </p:txBody>
      </p:sp>
      <p:sp>
        <p:nvSpPr>
          <p:cNvPr id="7" name="Rectangle 6"/>
          <p:cNvSpPr/>
          <p:nvPr/>
        </p:nvSpPr>
        <p:spPr>
          <a:xfrm>
            <a:off x="4474245" y="3401201"/>
            <a:ext cx="878993" cy="646331"/>
          </a:xfrm>
          <a:prstGeom prst="rect">
            <a:avLst/>
          </a:prstGeom>
        </p:spPr>
        <p:txBody>
          <a:bodyPr wrap="square">
            <a:spAutoFit/>
          </a:bodyPr>
          <a:lstStyle/>
          <a:p>
            <a:pPr algn="ctr"/>
            <a:r>
              <a:rPr lang="en-US" sz="3600" b="1" dirty="0"/>
              <a:t>10’</a:t>
            </a:r>
          </a:p>
        </p:txBody>
      </p:sp>
      <p:pic>
        <p:nvPicPr>
          <p:cNvPr id="8" name="Picture 7" descr="C:\Users\TIRUSEW\Desktop\Group D.jpeg"/>
          <p:cNvPicPr/>
          <p:nvPr/>
        </p:nvPicPr>
        <p:blipFill>
          <a:blip r:embed="rId2">
            <a:extLst>
              <a:ext uri="{28A0092B-C50C-407E-A947-70E740481C1C}">
                <a14:useLocalDpi xmlns:a14="http://schemas.microsoft.com/office/drawing/2010/main" val="0"/>
              </a:ext>
            </a:extLst>
          </a:blip>
          <a:srcRect/>
          <a:stretch>
            <a:fillRect/>
          </a:stretch>
        </p:blipFill>
        <p:spPr bwMode="auto">
          <a:xfrm>
            <a:off x="7470912" y="2135833"/>
            <a:ext cx="3425687" cy="2530733"/>
          </a:xfrm>
          <a:prstGeom prst="rect">
            <a:avLst/>
          </a:prstGeom>
          <a:noFill/>
          <a:ln>
            <a:noFill/>
          </a:ln>
        </p:spPr>
      </p:pic>
    </p:spTree>
    <p:extLst>
      <p:ext uri="{BB962C8B-B14F-4D97-AF65-F5344CB8AC3E}">
        <p14:creationId xmlns:p14="http://schemas.microsoft.com/office/powerpoint/2010/main" val="1233177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1" y="838202"/>
            <a:ext cx="9551161" cy="492443"/>
          </a:xfrm>
        </p:spPr>
        <p:txBody>
          <a:bodyPr/>
          <a:lstStyle/>
          <a:p>
            <a:r>
              <a:rPr lang="en-US" dirty="0"/>
              <a:t>What is a “</a:t>
            </a:r>
            <a:r>
              <a:rPr lang="en-US" dirty="0">
                <a:solidFill>
                  <a:srgbClr val="92D050"/>
                </a:solidFill>
              </a:rPr>
              <a:t>value chain Map</a:t>
            </a:r>
            <a:r>
              <a:rPr lang="en-US" dirty="0"/>
              <a:t>”?</a:t>
            </a:r>
          </a:p>
        </p:txBody>
      </p:sp>
      <p:sp>
        <p:nvSpPr>
          <p:cNvPr id="2" name="Rectangle 1"/>
          <p:cNvSpPr/>
          <p:nvPr/>
        </p:nvSpPr>
        <p:spPr>
          <a:xfrm>
            <a:off x="578602" y="1447800"/>
            <a:ext cx="11079999" cy="1384995"/>
          </a:xfrm>
          <a:prstGeom prst="rect">
            <a:avLst/>
          </a:prstGeom>
        </p:spPr>
        <p:txBody>
          <a:bodyPr wrap="square">
            <a:spAutoFit/>
          </a:bodyPr>
          <a:lstStyle/>
          <a:p>
            <a:pPr marL="285750" indent="-285750">
              <a:buFont typeface="Arial" pitchFamily="34" charset="0"/>
              <a:buChar char="•"/>
            </a:pPr>
            <a:r>
              <a:rPr lang="en-US" sz="2200" dirty="0"/>
              <a:t>It </a:t>
            </a:r>
            <a:r>
              <a:rPr lang="en-US" sz="2400" dirty="0"/>
              <a:t>is a visual representation that outlines the series of activities, processes, and stakeholders involved in the creation, production, and delivery of a product or service. </a:t>
            </a:r>
          </a:p>
          <a:p>
            <a:pPr marL="285750" indent="-285750">
              <a:buFont typeface="Arial" pitchFamily="34" charset="0"/>
              <a:buChar char="•"/>
            </a:pPr>
            <a:endParaRPr lang="en-US" sz="1200" dirty="0"/>
          </a:p>
        </p:txBody>
      </p:sp>
      <p:pic>
        <p:nvPicPr>
          <p:cNvPr id="6" name="Picture 5" descr="How to Map Your Industry Value Chain for a Defensible Product Advantage"/>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362200"/>
            <a:ext cx="6004035" cy="3887594"/>
          </a:xfrm>
          <a:prstGeom prst="rect">
            <a:avLst/>
          </a:prstGeom>
          <a:noFill/>
          <a:ln>
            <a:noFill/>
          </a:ln>
        </p:spPr>
      </p:pic>
      <p:sp>
        <p:nvSpPr>
          <p:cNvPr id="5" name="Rectangle 4"/>
          <p:cNvSpPr/>
          <p:nvPr/>
        </p:nvSpPr>
        <p:spPr>
          <a:xfrm>
            <a:off x="557581" y="3244168"/>
            <a:ext cx="4471619" cy="2123658"/>
          </a:xfrm>
          <a:prstGeom prst="rect">
            <a:avLst/>
          </a:prstGeom>
        </p:spPr>
        <p:txBody>
          <a:bodyPr wrap="square">
            <a:spAutoFit/>
          </a:bodyPr>
          <a:lstStyle/>
          <a:p>
            <a:r>
              <a:rPr lang="en-US" sz="2400" dirty="0"/>
              <a:t>It helps to identify </a:t>
            </a:r>
          </a:p>
          <a:p>
            <a:pPr marL="342900" indent="-342900">
              <a:lnSpc>
                <a:spcPct val="150000"/>
              </a:lnSpc>
              <a:buFont typeface="Arial" pitchFamily="34" charset="0"/>
              <a:buChar char="•"/>
            </a:pPr>
            <a:r>
              <a:rPr lang="en-US" sz="2400" dirty="0"/>
              <a:t>key actors</a:t>
            </a:r>
          </a:p>
          <a:p>
            <a:pPr marL="342900" indent="-342900">
              <a:lnSpc>
                <a:spcPct val="150000"/>
              </a:lnSpc>
              <a:buFont typeface="Arial" pitchFamily="34" charset="0"/>
              <a:buChar char="•"/>
            </a:pPr>
            <a:r>
              <a:rPr lang="en-US" sz="2400" dirty="0"/>
              <a:t>Functions and </a:t>
            </a:r>
          </a:p>
          <a:p>
            <a:pPr marL="342900" indent="-342900">
              <a:lnSpc>
                <a:spcPct val="150000"/>
              </a:lnSpc>
              <a:buFont typeface="Arial" pitchFamily="34" charset="0"/>
              <a:buChar char="•"/>
            </a:pPr>
            <a:r>
              <a:rPr lang="en-US" sz="2400" dirty="0"/>
              <a:t>relationships between them</a:t>
            </a:r>
          </a:p>
        </p:txBody>
      </p:sp>
    </p:spTree>
    <p:extLst>
      <p:ext uri="{BB962C8B-B14F-4D97-AF65-F5344CB8AC3E}">
        <p14:creationId xmlns:p14="http://schemas.microsoft.com/office/powerpoint/2010/main" val="723219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7993" y="802957"/>
            <a:ext cx="9551161" cy="430887"/>
          </a:xfrm>
        </p:spPr>
        <p:txBody>
          <a:bodyPr/>
          <a:lstStyle/>
          <a:p>
            <a:r>
              <a:rPr lang="en-US" sz="2800" dirty="0"/>
              <a:t>Value chain mapping is</a:t>
            </a:r>
          </a:p>
        </p:txBody>
      </p:sp>
      <p:sp>
        <p:nvSpPr>
          <p:cNvPr id="2" name="Rectangle 1"/>
          <p:cNvSpPr/>
          <p:nvPr/>
        </p:nvSpPr>
        <p:spPr>
          <a:xfrm>
            <a:off x="638503" y="1460480"/>
            <a:ext cx="10972800" cy="3416320"/>
          </a:xfrm>
          <a:prstGeom prst="rect">
            <a:avLst/>
          </a:prstGeom>
        </p:spPr>
        <p:txBody>
          <a:bodyPr wrap="square">
            <a:spAutoFit/>
          </a:bodyPr>
          <a:lstStyle/>
          <a:p>
            <a:pPr marL="285750" lvl="0" indent="-285750">
              <a:buFont typeface="Arial" pitchFamily="34" charset="0"/>
              <a:buChar char="•"/>
            </a:pPr>
            <a:r>
              <a:rPr lang="en-US" sz="2200" dirty="0"/>
              <a:t>the process of developing a visual depiction of the basic structure of the value chain,</a:t>
            </a:r>
          </a:p>
          <a:p>
            <a:pPr marL="285750" lvl="0" indent="-285750">
              <a:buFont typeface="Arial" pitchFamily="34" charset="0"/>
              <a:buChar char="•"/>
            </a:pPr>
            <a:endParaRPr lang="en-US" sz="1000" dirty="0"/>
          </a:p>
          <a:p>
            <a:pPr marL="285750" lvl="0" indent="-285750">
              <a:buFont typeface="Arial" pitchFamily="34" charset="0"/>
              <a:buChar char="•"/>
            </a:pPr>
            <a:r>
              <a:rPr lang="en-US" sz="2200" dirty="0"/>
              <a:t>an attempt to assess how competitive a selected product is likely to be in a target market, </a:t>
            </a:r>
          </a:p>
          <a:p>
            <a:pPr marL="285750" lvl="0" indent="-285750">
              <a:buFont typeface="Arial" pitchFamily="34" charset="0"/>
              <a:buChar char="•"/>
            </a:pPr>
            <a:endParaRPr lang="en-US" sz="1000" dirty="0"/>
          </a:p>
          <a:p>
            <a:pPr marL="285750" lvl="0" indent="-285750">
              <a:buFont typeface="Arial" pitchFamily="34" charset="0"/>
              <a:buChar char="•"/>
            </a:pPr>
            <a:r>
              <a:rPr lang="en-US" sz="2200" dirty="0"/>
              <a:t>undertaking a SWOT analysis of all institutions that involved in development of that value chain product</a:t>
            </a:r>
          </a:p>
          <a:p>
            <a:pPr marL="285750" lvl="0" indent="-285750">
              <a:buFont typeface="Arial" pitchFamily="34" charset="0"/>
              <a:buChar char="•"/>
            </a:pPr>
            <a:endParaRPr lang="en-US" sz="1000" dirty="0"/>
          </a:p>
          <a:p>
            <a:pPr marL="285750" lvl="0" indent="-285750">
              <a:buFont typeface="Arial" pitchFamily="34" charset="0"/>
              <a:buChar char="•"/>
            </a:pPr>
            <a:r>
              <a:rPr lang="en-US" sz="2200" dirty="0"/>
              <a:t>describing the existing political, legal and administrative framework conditions in the community</a:t>
            </a:r>
          </a:p>
          <a:p>
            <a:pPr marL="285750" lvl="0" indent="-285750">
              <a:buFont typeface="Arial" pitchFamily="34" charset="0"/>
              <a:buChar char="•"/>
            </a:pPr>
            <a:endParaRPr lang="en-US" sz="1000" dirty="0"/>
          </a:p>
          <a:p>
            <a:pPr marL="285750" lvl="0" indent="-285750">
              <a:buFont typeface="Arial" pitchFamily="34" charset="0"/>
              <a:buChar char="•"/>
            </a:pPr>
            <a:r>
              <a:rPr lang="en-US" sz="2200" dirty="0"/>
              <a:t>identifying any opportunities that exist for value capturing and creations</a:t>
            </a:r>
          </a:p>
        </p:txBody>
      </p:sp>
      <p:sp>
        <p:nvSpPr>
          <p:cNvPr id="4" name="Rectangle 3"/>
          <p:cNvSpPr/>
          <p:nvPr/>
        </p:nvSpPr>
        <p:spPr>
          <a:xfrm>
            <a:off x="457200" y="5257800"/>
            <a:ext cx="11125200" cy="800219"/>
          </a:xfrm>
          <a:prstGeom prst="rect">
            <a:avLst/>
          </a:prstGeom>
        </p:spPr>
        <p:txBody>
          <a:bodyPr wrap="square">
            <a:spAutoFit/>
          </a:bodyPr>
          <a:lstStyle/>
          <a:p>
            <a:pPr marL="568325" lvl="0" indent="-568325"/>
            <a:r>
              <a:rPr lang="en-US" sz="2400" b="1" u="sng" dirty="0">
                <a:solidFill>
                  <a:srgbClr val="7030A0"/>
                </a:solidFill>
              </a:rPr>
              <a:t>NB. </a:t>
            </a:r>
            <a:r>
              <a:rPr lang="en-US" sz="2200" dirty="0"/>
              <a:t>It is not an end in itself. It is, rather, an activity aimed at gathering information on the business realities of the product of interest. </a:t>
            </a:r>
          </a:p>
        </p:txBody>
      </p:sp>
    </p:spTree>
    <p:extLst>
      <p:ext uri="{BB962C8B-B14F-4D97-AF65-F5344CB8AC3E}">
        <p14:creationId xmlns:p14="http://schemas.microsoft.com/office/powerpoint/2010/main" val="3626086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1" y="838202"/>
            <a:ext cx="10896599" cy="738664"/>
          </a:xfrm>
        </p:spPr>
        <p:txBody>
          <a:bodyPr/>
          <a:lstStyle/>
          <a:p>
            <a:r>
              <a:rPr lang="en-US" sz="2400" dirty="0"/>
              <a:t>What is/are the importance of value chain Map?</a:t>
            </a:r>
            <a:br>
              <a:rPr lang="en-US" sz="2400" dirty="0"/>
            </a:br>
            <a:endParaRPr lang="en-US" sz="2400" dirty="0"/>
          </a:p>
        </p:txBody>
      </p:sp>
      <p:sp>
        <p:nvSpPr>
          <p:cNvPr id="2" name="Rectangle 1"/>
          <p:cNvSpPr/>
          <p:nvPr/>
        </p:nvSpPr>
        <p:spPr>
          <a:xfrm>
            <a:off x="811924" y="1371600"/>
            <a:ext cx="10591800" cy="4278094"/>
          </a:xfrm>
          <a:prstGeom prst="rect">
            <a:avLst/>
          </a:prstGeom>
        </p:spPr>
        <p:txBody>
          <a:bodyPr wrap="square">
            <a:spAutoFit/>
          </a:bodyPr>
          <a:lstStyle/>
          <a:p>
            <a:r>
              <a:rPr lang="en-US" sz="2400" dirty="0"/>
              <a:t>A major </a:t>
            </a:r>
            <a:r>
              <a:rPr lang="en-US" sz="2400" b="1" dirty="0">
                <a:solidFill>
                  <a:srgbClr val="7030A0"/>
                </a:solidFill>
              </a:rPr>
              <a:t>goal of value chain mapping </a:t>
            </a:r>
            <a:r>
              <a:rPr lang="en-US" sz="2400" dirty="0"/>
              <a:t>is laying foundation for design of a sound and viable intervention strategy for the targeted product.</a:t>
            </a:r>
          </a:p>
          <a:p>
            <a:endParaRPr lang="en-US" sz="2400" dirty="0"/>
          </a:p>
          <a:p>
            <a:pPr>
              <a:lnSpc>
                <a:spcPct val="150000"/>
              </a:lnSpc>
            </a:pPr>
            <a:r>
              <a:rPr lang="en-US" sz="2400" dirty="0"/>
              <a:t>This is achieved through:</a:t>
            </a:r>
          </a:p>
          <a:p>
            <a:pPr marL="342900" lvl="0" indent="-342900">
              <a:buFont typeface="Arial" pitchFamily="34" charset="0"/>
              <a:buChar char="•"/>
            </a:pPr>
            <a:r>
              <a:rPr lang="en-US" sz="2400" dirty="0"/>
              <a:t>An analysis of the functions of that value chain e.g. management, marketing, production, processing etc.</a:t>
            </a:r>
          </a:p>
          <a:p>
            <a:pPr marL="342900" lvl="0" indent="-342900">
              <a:buFont typeface="Arial" pitchFamily="34" charset="0"/>
              <a:buChar char="•"/>
            </a:pPr>
            <a:endParaRPr lang="en-US" sz="1000" dirty="0"/>
          </a:p>
          <a:p>
            <a:pPr marL="342900" lvl="0" indent="-342900">
              <a:buFont typeface="Arial" pitchFamily="34" charset="0"/>
              <a:buChar char="•"/>
            </a:pPr>
            <a:r>
              <a:rPr lang="en-US" sz="2400" dirty="0"/>
              <a:t>Identifying all operators that play a role in the value chain e.g. input suppliers, producers, processors, consumers etc.</a:t>
            </a:r>
          </a:p>
          <a:p>
            <a:pPr marL="342900" lvl="0" indent="-342900">
              <a:buFont typeface="Arial" pitchFamily="34" charset="0"/>
              <a:buChar char="•"/>
            </a:pPr>
            <a:endParaRPr lang="en-US" sz="1000" dirty="0"/>
          </a:p>
          <a:p>
            <a:pPr marL="342900" lvl="0" indent="-342900">
              <a:buFont typeface="Arial" pitchFamily="34" charset="0"/>
              <a:buChar char="•"/>
            </a:pPr>
            <a:r>
              <a:rPr lang="en-US" sz="2400" dirty="0"/>
              <a:t>Identification and assessment of the effectiveness of all organizations that support the chain (e.g. their name, services provided, location etc)</a:t>
            </a:r>
          </a:p>
        </p:txBody>
      </p:sp>
    </p:spTree>
    <p:extLst>
      <p:ext uri="{BB962C8B-B14F-4D97-AF65-F5344CB8AC3E}">
        <p14:creationId xmlns:p14="http://schemas.microsoft.com/office/powerpoint/2010/main" val="1863859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1" y="838202"/>
            <a:ext cx="9551161" cy="492443"/>
          </a:xfrm>
        </p:spPr>
        <p:txBody>
          <a:bodyPr/>
          <a:lstStyle/>
          <a:p>
            <a:r>
              <a:rPr lang="en-US" dirty="0"/>
              <a:t>Guidelines in creating a value chain map </a:t>
            </a:r>
          </a:p>
        </p:txBody>
      </p:sp>
      <p:sp>
        <p:nvSpPr>
          <p:cNvPr id="2" name="Rectangle 1"/>
          <p:cNvSpPr/>
          <p:nvPr/>
        </p:nvSpPr>
        <p:spPr>
          <a:xfrm>
            <a:off x="609600" y="3352800"/>
            <a:ext cx="2667000" cy="830997"/>
          </a:xfrm>
          <a:prstGeom prst="rect">
            <a:avLst/>
          </a:prstGeom>
        </p:spPr>
        <p:txBody>
          <a:bodyPr wrap="square">
            <a:spAutoFit/>
          </a:bodyPr>
          <a:lstStyle/>
          <a:p>
            <a:r>
              <a:rPr lang="en-US" sz="2400" dirty="0"/>
              <a:t>Steps in mapping a value chain</a:t>
            </a:r>
          </a:p>
        </p:txBody>
      </p:sp>
      <p:graphicFrame>
        <p:nvGraphicFramePr>
          <p:cNvPr id="4" name="Diagram 3">
            <a:extLst>
              <a:ext uri="{FF2B5EF4-FFF2-40B4-BE49-F238E27FC236}">
                <a16:creationId xmlns:a16="http://schemas.microsoft.com/office/drawing/2014/main" id="{88073BC0-C1BD-205C-DA1E-85090E9F3511}"/>
              </a:ext>
            </a:extLst>
          </p:cNvPr>
          <p:cNvGraphicFramePr/>
          <p:nvPr>
            <p:extLst>
              <p:ext uri="{D42A27DB-BD31-4B8C-83A1-F6EECF244321}">
                <p14:modId xmlns:p14="http://schemas.microsoft.com/office/powerpoint/2010/main" val="4092335217"/>
              </p:ext>
            </p:extLst>
          </p:nvPr>
        </p:nvGraphicFramePr>
        <p:xfrm>
          <a:off x="2819400" y="1664333"/>
          <a:ext cx="5090733" cy="4207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9067800" y="1657290"/>
            <a:ext cx="1828800" cy="400110"/>
          </a:xfrm>
          <a:prstGeom prst="rect">
            <a:avLst/>
          </a:prstGeom>
          <a:solidFill>
            <a:schemeClr val="accent6"/>
          </a:solidFill>
        </p:spPr>
        <p:txBody>
          <a:bodyPr wrap="square" rtlCol="0">
            <a:spAutoFit/>
          </a:bodyPr>
          <a:lstStyle/>
          <a:p>
            <a:r>
              <a:rPr lang="en-US" sz="2000" b="1" dirty="0">
                <a:solidFill>
                  <a:schemeClr val="bg1"/>
                </a:solidFill>
              </a:rPr>
              <a:t>Main actors</a:t>
            </a:r>
          </a:p>
        </p:txBody>
      </p:sp>
      <p:sp>
        <p:nvSpPr>
          <p:cNvPr id="7" name="TextBox 6"/>
          <p:cNvSpPr txBox="1"/>
          <p:nvPr/>
        </p:nvSpPr>
        <p:spPr>
          <a:xfrm>
            <a:off x="9067800" y="2647890"/>
            <a:ext cx="2070538" cy="400110"/>
          </a:xfrm>
          <a:prstGeom prst="rect">
            <a:avLst/>
          </a:prstGeom>
          <a:solidFill>
            <a:schemeClr val="accent6"/>
          </a:solidFill>
        </p:spPr>
        <p:txBody>
          <a:bodyPr wrap="square" rtlCol="0">
            <a:spAutoFit/>
          </a:bodyPr>
          <a:lstStyle/>
          <a:p>
            <a:r>
              <a:rPr lang="en-US" sz="2000" b="1" dirty="0">
                <a:solidFill>
                  <a:schemeClr val="bg1"/>
                </a:solidFill>
              </a:rPr>
              <a:t>Supporters</a:t>
            </a:r>
            <a:endParaRPr lang="en-US" sz="2000" dirty="0">
              <a:solidFill>
                <a:schemeClr val="bg1"/>
              </a:solidFill>
            </a:endParaRPr>
          </a:p>
        </p:txBody>
      </p:sp>
      <p:sp>
        <p:nvSpPr>
          <p:cNvPr id="8" name="TextBox 7"/>
          <p:cNvSpPr txBox="1"/>
          <p:nvPr/>
        </p:nvSpPr>
        <p:spPr>
          <a:xfrm>
            <a:off x="8763000" y="2190690"/>
            <a:ext cx="2971800" cy="400110"/>
          </a:xfrm>
          <a:prstGeom prst="rect">
            <a:avLst/>
          </a:prstGeom>
          <a:solidFill>
            <a:schemeClr val="accent6"/>
          </a:solidFill>
        </p:spPr>
        <p:txBody>
          <a:bodyPr wrap="square" rtlCol="0">
            <a:spAutoFit/>
          </a:bodyPr>
          <a:lstStyle/>
          <a:p>
            <a:r>
              <a:rPr lang="en-US" sz="2000" b="1" dirty="0">
                <a:solidFill>
                  <a:schemeClr val="bg1"/>
                </a:solidFill>
              </a:rPr>
              <a:t>Enabling environment</a:t>
            </a:r>
            <a:endParaRPr lang="en-US" sz="2000" dirty="0">
              <a:solidFill>
                <a:schemeClr val="bg1"/>
              </a:solidFill>
            </a:endParaRPr>
          </a:p>
        </p:txBody>
      </p:sp>
      <p:sp>
        <p:nvSpPr>
          <p:cNvPr id="11" name="TextBox 10"/>
          <p:cNvSpPr txBox="1"/>
          <p:nvPr/>
        </p:nvSpPr>
        <p:spPr>
          <a:xfrm>
            <a:off x="9067800" y="3181290"/>
            <a:ext cx="1828800" cy="400110"/>
          </a:xfrm>
          <a:prstGeom prst="rect">
            <a:avLst/>
          </a:prstGeom>
          <a:solidFill>
            <a:schemeClr val="bg1">
              <a:lumMod val="50000"/>
            </a:schemeClr>
          </a:solidFill>
        </p:spPr>
        <p:txBody>
          <a:bodyPr wrap="square" rtlCol="0">
            <a:spAutoFit/>
          </a:bodyPr>
          <a:lstStyle/>
          <a:p>
            <a:r>
              <a:rPr lang="en-US" sz="2000" b="1" dirty="0">
                <a:solidFill>
                  <a:schemeClr val="bg1"/>
                </a:solidFill>
              </a:rPr>
              <a:t>Exchange</a:t>
            </a:r>
          </a:p>
        </p:txBody>
      </p:sp>
      <p:sp>
        <p:nvSpPr>
          <p:cNvPr id="12" name="TextBox 11"/>
          <p:cNvSpPr txBox="1"/>
          <p:nvPr/>
        </p:nvSpPr>
        <p:spPr>
          <a:xfrm>
            <a:off x="8763000" y="3638490"/>
            <a:ext cx="1752600" cy="400110"/>
          </a:xfrm>
          <a:prstGeom prst="rect">
            <a:avLst/>
          </a:prstGeom>
          <a:solidFill>
            <a:schemeClr val="bg1">
              <a:lumMod val="50000"/>
            </a:schemeClr>
          </a:solidFill>
        </p:spPr>
        <p:txBody>
          <a:bodyPr wrap="square" rtlCol="0">
            <a:spAutoFit/>
          </a:bodyPr>
          <a:lstStyle/>
          <a:p>
            <a:r>
              <a:rPr lang="en-US" sz="2000" b="1" dirty="0">
                <a:solidFill>
                  <a:schemeClr val="bg1"/>
                </a:solidFill>
              </a:rPr>
              <a:t>Physical</a:t>
            </a:r>
            <a:endParaRPr lang="en-US" sz="2000" dirty="0">
              <a:solidFill>
                <a:schemeClr val="bg1"/>
              </a:solidFill>
            </a:endParaRPr>
          </a:p>
        </p:txBody>
      </p:sp>
      <p:sp>
        <p:nvSpPr>
          <p:cNvPr id="13" name="TextBox 12"/>
          <p:cNvSpPr txBox="1"/>
          <p:nvPr/>
        </p:nvSpPr>
        <p:spPr>
          <a:xfrm>
            <a:off x="9144000" y="4095690"/>
            <a:ext cx="1828800" cy="400110"/>
          </a:xfrm>
          <a:prstGeom prst="rect">
            <a:avLst/>
          </a:prstGeom>
          <a:solidFill>
            <a:schemeClr val="bg1">
              <a:lumMod val="50000"/>
            </a:schemeClr>
          </a:solidFill>
        </p:spPr>
        <p:txBody>
          <a:bodyPr wrap="square" rtlCol="0">
            <a:spAutoFit/>
          </a:bodyPr>
          <a:lstStyle/>
          <a:p>
            <a:r>
              <a:rPr lang="en-US" sz="2000" b="1" dirty="0">
                <a:solidFill>
                  <a:schemeClr val="bg1"/>
                </a:solidFill>
              </a:rPr>
              <a:t>Facilitating</a:t>
            </a:r>
            <a:endParaRPr lang="en-US" sz="2000" dirty="0">
              <a:solidFill>
                <a:schemeClr val="bg1"/>
              </a:solidFill>
            </a:endParaRPr>
          </a:p>
        </p:txBody>
      </p:sp>
      <p:sp>
        <p:nvSpPr>
          <p:cNvPr id="14" name="TextBox 13"/>
          <p:cNvSpPr txBox="1"/>
          <p:nvPr/>
        </p:nvSpPr>
        <p:spPr>
          <a:xfrm>
            <a:off x="9144000" y="4572000"/>
            <a:ext cx="1828800" cy="400110"/>
          </a:xfrm>
          <a:prstGeom prst="rect">
            <a:avLst/>
          </a:prstGeom>
          <a:solidFill>
            <a:srgbClr val="FFC000"/>
          </a:solidFill>
          <a:ln>
            <a:solidFill>
              <a:srgbClr val="FFC000"/>
            </a:solidFill>
          </a:ln>
        </p:spPr>
        <p:txBody>
          <a:bodyPr wrap="square" rtlCol="0">
            <a:spAutoFit/>
          </a:bodyPr>
          <a:lstStyle/>
          <a:p>
            <a:r>
              <a:rPr lang="en-US" sz="2000" b="1" dirty="0">
                <a:solidFill>
                  <a:schemeClr val="bg1"/>
                </a:solidFill>
              </a:rPr>
              <a:t>Exchange</a:t>
            </a:r>
          </a:p>
        </p:txBody>
      </p:sp>
      <p:sp>
        <p:nvSpPr>
          <p:cNvPr id="15" name="TextBox 14"/>
          <p:cNvSpPr txBox="1"/>
          <p:nvPr/>
        </p:nvSpPr>
        <p:spPr>
          <a:xfrm>
            <a:off x="8910145" y="5029200"/>
            <a:ext cx="1752600" cy="400110"/>
          </a:xfrm>
          <a:prstGeom prst="rect">
            <a:avLst/>
          </a:prstGeom>
          <a:solidFill>
            <a:srgbClr val="FFC000"/>
          </a:solidFill>
          <a:ln>
            <a:solidFill>
              <a:srgbClr val="FFC000"/>
            </a:solidFill>
          </a:ln>
        </p:spPr>
        <p:txBody>
          <a:bodyPr wrap="square" rtlCol="0">
            <a:spAutoFit/>
          </a:bodyPr>
          <a:lstStyle/>
          <a:p>
            <a:r>
              <a:rPr lang="en-US" sz="2000" b="1" dirty="0">
                <a:solidFill>
                  <a:schemeClr val="bg1"/>
                </a:solidFill>
              </a:rPr>
              <a:t>Physical</a:t>
            </a:r>
            <a:endParaRPr lang="en-US" sz="2000" dirty="0">
              <a:solidFill>
                <a:schemeClr val="bg1"/>
              </a:solidFill>
            </a:endParaRPr>
          </a:p>
        </p:txBody>
      </p:sp>
      <p:sp>
        <p:nvSpPr>
          <p:cNvPr id="16" name="TextBox 15"/>
          <p:cNvSpPr txBox="1"/>
          <p:nvPr/>
        </p:nvSpPr>
        <p:spPr>
          <a:xfrm>
            <a:off x="9220200" y="5562600"/>
            <a:ext cx="1828800" cy="400110"/>
          </a:xfrm>
          <a:prstGeom prst="rect">
            <a:avLst/>
          </a:prstGeom>
          <a:solidFill>
            <a:srgbClr val="FFC000"/>
          </a:solidFill>
          <a:ln>
            <a:solidFill>
              <a:srgbClr val="FFC000"/>
            </a:solidFill>
          </a:ln>
        </p:spPr>
        <p:txBody>
          <a:bodyPr wrap="square" rtlCol="0">
            <a:spAutoFit/>
          </a:bodyPr>
          <a:lstStyle/>
          <a:p>
            <a:r>
              <a:rPr lang="en-US" sz="2000" b="1" dirty="0">
                <a:solidFill>
                  <a:schemeClr val="bg1"/>
                </a:solidFill>
              </a:rPr>
              <a:t>Facilitating</a:t>
            </a:r>
            <a:endParaRPr lang="en-US" sz="2000" dirty="0">
              <a:solidFill>
                <a:schemeClr val="bg1"/>
              </a:solidFill>
            </a:endParaRPr>
          </a:p>
        </p:txBody>
      </p:sp>
      <p:sp>
        <p:nvSpPr>
          <p:cNvPr id="17" name="Arc 16"/>
          <p:cNvSpPr/>
          <p:nvPr/>
        </p:nvSpPr>
        <p:spPr>
          <a:xfrm rot="18857523">
            <a:off x="7398310" y="1936310"/>
            <a:ext cx="2214897" cy="1829728"/>
          </a:xfrm>
          <a:prstGeom prst="arc">
            <a:avLst>
              <a:gd name="adj1" fmla="val 16200000"/>
              <a:gd name="adj2" fmla="val 20846880"/>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p:cNvSpPr/>
          <p:nvPr/>
        </p:nvSpPr>
        <p:spPr>
          <a:xfrm rot="8540567">
            <a:off x="7430085" y="748187"/>
            <a:ext cx="1987939" cy="2275326"/>
          </a:xfrm>
          <a:prstGeom prst="arc">
            <a:avLst>
              <a:gd name="adj1" fmla="val 16200000"/>
              <a:gd name="adj2" fmla="val 20532626"/>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 name="Straight Connector 19"/>
          <p:cNvCxnSpPr/>
          <p:nvPr/>
        </p:nvCxnSpPr>
        <p:spPr>
          <a:xfrm>
            <a:off x="7848600" y="2390745"/>
            <a:ext cx="9144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Arc 20"/>
          <p:cNvSpPr/>
          <p:nvPr/>
        </p:nvSpPr>
        <p:spPr>
          <a:xfrm rot="18857523">
            <a:off x="7370352" y="3364645"/>
            <a:ext cx="2214897" cy="1829728"/>
          </a:xfrm>
          <a:prstGeom prst="arc">
            <a:avLst>
              <a:gd name="adj1" fmla="val 16200000"/>
              <a:gd name="adj2" fmla="val 20846880"/>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rot="8540567">
            <a:off x="7402127" y="2176522"/>
            <a:ext cx="1987939" cy="2275326"/>
          </a:xfrm>
          <a:prstGeom prst="arc">
            <a:avLst>
              <a:gd name="adj1" fmla="val 16200000"/>
              <a:gd name="adj2" fmla="val 20532626"/>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Straight Connector 22"/>
          <p:cNvCxnSpPr/>
          <p:nvPr/>
        </p:nvCxnSpPr>
        <p:spPr>
          <a:xfrm>
            <a:off x="7820642" y="3819080"/>
            <a:ext cx="9144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Arc 23"/>
          <p:cNvSpPr/>
          <p:nvPr/>
        </p:nvSpPr>
        <p:spPr>
          <a:xfrm rot="18857523">
            <a:off x="7331151" y="4650965"/>
            <a:ext cx="2214897" cy="1829728"/>
          </a:xfrm>
          <a:prstGeom prst="arc">
            <a:avLst>
              <a:gd name="adj1" fmla="val 16200000"/>
              <a:gd name="adj2" fmla="val 21125969"/>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p:cNvSpPr/>
          <p:nvPr/>
        </p:nvSpPr>
        <p:spPr>
          <a:xfrm rot="9309445">
            <a:off x="7509375" y="3372955"/>
            <a:ext cx="2194236" cy="2533291"/>
          </a:xfrm>
          <a:prstGeom prst="arc">
            <a:avLst>
              <a:gd name="adj1" fmla="val 15852068"/>
              <a:gd name="adj2" fmla="val 20532626"/>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Connector 25"/>
          <p:cNvCxnSpPr>
            <a:endCxn id="15" idx="1"/>
          </p:cNvCxnSpPr>
          <p:nvPr/>
        </p:nvCxnSpPr>
        <p:spPr>
          <a:xfrm>
            <a:off x="7848600" y="5226627"/>
            <a:ext cx="1061545" cy="262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578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1" y="838202"/>
            <a:ext cx="9551161" cy="369332"/>
          </a:xfrm>
        </p:spPr>
        <p:txBody>
          <a:bodyPr/>
          <a:lstStyle/>
          <a:p>
            <a:r>
              <a:rPr lang="en-US" sz="2400" dirty="0">
                <a:solidFill>
                  <a:srgbClr val="7030A0"/>
                </a:solidFill>
              </a:rPr>
              <a:t>Step-1: Identifying Actors in the Value chain </a:t>
            </a:r>
          </a:p>
        </p:txBody>
      </p:sp>
      <p:sp>
        <p:nvSpPr>
          <p:cNvPr id="2" name="Rectangle 1"/>
          <p:cNvSpPr/>
          <p:nvPr/>
        </p:nvSpPr>
        <p:spPr>
          <a:xfrm>
            <a:off x="609600" y="1524000"/>
            <a:ext cx="11049000" cy="2169825"/>
          </a:xfrm>
          <a:prstGeom prst="rect">
            <a:avLst/>
          </a:prstGeom>
        </p:spPr>
        <p:txBody>
          <a:bodyPr wrap="square">
            <a:spAutoFit/>
          </a:bodyPr>
          <a:lstStyle/>
          <a:p>
            <a:pPr marL="342900" indent="-342900">
              <a:buFont typeface="Arial" pitchFamily="34" charset="0"/>
              <a:buChar char="•"/>
            </a:pPr>
            <a:r>
              <a:rPr lang="en-US" sz="2200" dirty="0"/>
              <a:t>To get a product from the producer to the consumer, there may be several intermediate actors (like local traders, processors, wholesalers and retailers, etc).</a:t>
            </a:r>
          </a:p>
          <a:p>
            <a:pPr marL="342900" indent="-342900">
              <a:buFont typeface="Arial" pitchFamily="34" charset="0"/>
              <a:buChar char="•"/>
            </a:pPr>
            <a:endParaRPr lang="en-US" sz="1100" dirty="0"/>
          </a:p>
          <a:p>
            <a:pPr marL="342900" indent="-342900">
              <a:buFont typeface="Arial" pitchFamily="34" charset="0"/>
              <a:buChar char="•"/>
            </a:pPr>
            <a:r>
              <a:rPr lang="en-US" sz="2200" dirty="0"/>
              <a:t>These actors are also called </a:t>
            </a:r>
            <a:r>
              <a:rPr lang="en-US" sz="2400" dirty="0"/>
              <a:t>‘value chain operators’ or ‘stakeholders</a:t>
            </a:r>
            <a:r>
              <a:rPr lang="en-US" sz="2200" dirty="0"/>
              <a:t>  </a:t>
            </a:r>
          </a:p>
          <a:p>
            <a:pPr marL="342900" indent="-342900">
              <a:buFont typeface="Arial" pitchFamily="34" charset="0"/>
              <a:buChar char="•"/>
            </a:pPr>
            <a:endParaRPr lang="en-US" sz="1200" dirty="0"/>
          </a:p>
          <a:p>
            <a:pPr marL="342900" indent="-342900">
              <a:buFont typeface="Arial" pitchFamily="34" charset="0"/>
              <a:buChar char="•"/>
            </a:pPr>
            <a:r>
              <a:rPr lang="en-US" sz="2200" dirty="0"/>
              <a:t>Hence, identifying the value chain operators and visualizing their sequence along the value chain is the first step. </a:t>
            </a:r>
          </a:p>
        </p:txBody>
      </p:sp>
      <p:grpSp>
        <p:nvGrpSpPr>
          <p:cNvPr id="5" name="Group 4"/>
          <p:cNvGrpSpPr/>
          <p:nvPr/>
        </p:nvGrpSpPr>
        <p:grpSpPr>
          <a:xfrm>
            <a:off x="1019501" y="4114800"/>
            <a:ext cx="10210801" cy="1023901"/>
            <a:chOff x="0" y="0"/>
            <a:chExt cx="6015703" cy="501757"/>
          </a:xfrm>
        </p:grpSpPr>
        <p:sp>
          <p:nvSpPr>
            <p:cNvPr id="6" name="Chevron 5"/>
            <p:cNvSpPr/>
            <p:nvPr/>
          </p:nvSpPr>
          <p:spPr>
            <a:xfrm>
              <a:off x="4485736" y="0"/>
              <a:ext cx="1529967" cy="484505"/>
            </a:xfrm>
            <a:prstGeom prst="chevron">
              <a:avLst>
                <a:gd name="adj" fmla="val 48219"/>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2000" b="1" dirty="0">
                  <a:effectLst/>
                  <a:latin typeface="Times New Roman"/>
                  <a:ea typeface="Calibri"/>
                  <a:cs typeface="Times New Roman"/>
                </a:rPr>
                <a:t>Consumer</a:t>
              </a:r>
              <a:endParaRPr lang="en-US" sz="2000" dirty="0">
                <a:effectLst/>
                <a:ea typeface="Calibri"/>
                <a:cs typeface="Times New Roman"/>
              </a:endParaRPr>
            </a:p>
          </p:txBody>
        </p:sp>
        <p:sp>
          <p:nvSpPr>
            <p:cNvPr id="7" name="Chevron 6"/>
            <p:cNvSpPr/>
            <p:nvPr/>
          </p:nvSpPr>
          <p:spPr>
            <a:xfrm>
              <a:off x="1552754" y="0"/>
              <a:ext cx="1589776" cy="484505"/>
            </a:xfrm>
            <a:prstGeom prst="chevron">
              <a:avLst>
                <a:gd name="adj" fmla="val 48219"/>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2000" b="1" dirty="0">
                  <a:effectLst/>
                  <a:latin typeface="Times New Roman"/>
                  <a:ea typeface="Calibri"/>
                  <a:cs typeface="Times New Roman"/>
                </a:rPr>
                <a:t>Trader</a:t>
              </a:r>
              <a:endParaRPr lang="en-US" sz="2000" dirty="0">
                <a:effectLst/>
                <a:ea typeface="Calibri"/>
                <a:cs typeface="Times New Roman"/>
              </a:endParaRPr>
            </a:p>
          </p:txBody>
        </p:sp>
        <p:sp>
          <p:nvSpPr>
            <p:cNvPr id="8" name="Chevron 7"/>
            <p:cNvSpPr/>
            <p:nvPr/>
          </p:nvSpPr>
          <p:spPr>
            <a:xfrm>
              <a:off x="0" y="17252"/>
              <a:ext cx="1552755" cy="484505"/>
            </a:xfrm>
            <a:prstGeom prst="chevron">
              <a:avLst>
                <a:gd name="adj" fmla="val 48219"/>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2000" b="1" dirty="0">
                  <a:effectLst/>
                  <a:latin typeface="Times New Roman"/>
                  <a:ea typeface="Calibri"/>
                  <a:cs typeface="Times New Roman"/>
                </a:rPr>
                <a:t>Producer</a:t>
              </a:r>
              <a:endParaRPr lang="en-US" sz="2000" dirty="0">
                <a:effectLst/>
                <a:ea typeface="Calibri"/>
                <a:cs typeface="Times New Roman"/>
              </a:endParaRPr>
            </a:p>
          </p:txBody>
        </p:sp>
        <p:sp>
          <p:nvSpPr>
            <p:cNvPr id="9" name="Chevron 8"/>
            <p:cNvSpPr/>
            <p:nvPr/>
          </p:nvSpPr>
          <p:spPr>
            <a:xfrm>
              <a:off x="3053751" y="17252"/>
              <a:ext cx="1525366" cy="484505"/>
            </a:xfrm>
            <a:prstGeom prst="chevron">
              <a:avLst>
                <a:gd name="adj" fmla="val 4821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2000" b="1" dirty="0">
                  <a:effectLst/>
                  <a:latin typeface="Times New Roman"/>
                  <a:ea typeface="Calibri"/>
                  <a:cs typeface="Times New Roman"/>
                </a:rPr>
                <a:t>Retailer</a:t>
              </a:r>
              <a:endParaRPr lang="en-US" sz="2000" dirty="0">
                <a:effectLst/>
                <a:ea typeface="Calibri"/>
                <a:cs typeface="Times New Roman"/>
              </a:endParaRPr>
            </a:p>
          </p:txBody>
        </p:sp>
      </p:grpSp>
      <p:sp>
        <p:nvSpPr>
          <p:cNvPr id="10" name="Rectangle 9"/>
          <p:cNvSpPr/>
          <p:nvPr/>
        </p:nvSpPr>
        <p:spPr>
          <a:xfrm>
            <a:off x="838199" y="5562600"/>
            <a:ext cx="7953701" cy="461665"/>
          </a:xfrm>
          <a:prstGeom prst="rect">
            <a:avLst/>
          </a:prstGeom>
        </p:spPr>
        <p:txBody>
          <a:bodyPr wrap="square">
            <a:spAutoFit/>
          </a:bodyPr>
          <a:lstStyle/>
          <a:p>
            <a:pPr marL="342900" indent="-342900">
              <a:buFont typeface="Arial" pitchFamily="34" charset="0"/>
              <a:buChar char="•"/>
            </a:pPr>
            <a:r>
              <a:rPr lang="en-US" sz="2400" dirty="0"/>
              <a:t>The above figure summarizes step 1</a:t>
            </a:r>
          </a:p>
        </p:txBody>
      </p:sp>
    </p:spTree>
    <p:extLst>
      <p:ext uri="{BB962C8B-B14F-4D97-AF65-F5344CB8AC3E}">
        <p14:creationId xmlns:p14="http://schemas.microsoft.com/office/powerpoint/2010/main" val="497422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1" y="838202"/>
            <a:ext cx="9551161" cy="369332"/>
          </a:xfrm>
        </p:spPr>
        <p:txBody>
          <a:bodyPr/>
          <a:lstStyle/>
          <a:p>
            <a:r>
              <a:rPr lang="en-US" sz="2400" dirty="0">
                <a:solidFill>
                  <a:srgbClr val="7030A0"/>
                </a:solidFill>
              </a:rPr>
              <a:t>Step-2: Identifying the value adding activities (Operations)</a:t>
            </a:r>
          </a:p>
        </p:txBody>
      </p:sp>
      <p:sp>
        <p:nvSpPr>
          <p:cNvPr id="2" name="Rectangle 1"/>
          <p:cNvSpPr/>
          <p:nvPr/>
        </p:nvSpPr>
        <p:spPr>
          <a:xfrm>
            <a:off x="762000" y="1371600"/>
            <a:ext cx="10668000" cy="3200876"/>
          </a:xfrm>
          <a:prstGeom prst="rect">
            <a:avLst/>
          </a:prstGeom>
        </p:spPr>
        <p:txBody>
          <a:bodyPr wrap="square">
            <a:spAutoFit/>
          </a:bodyPr>
          <a:lstStyle/>
          <a:p>
            <a:pPr marL="285750" indent="-285750">
              <a:buFont typeface="Arial" pitchFamily="34" charset="0"/>
              <a:buChar char="•"/>
            </a:pPr>
            <a:r>
              <a:rPr lang="en-US" sz="2200" dirty="0"/>
              <a:t>As the product moves along the value chain, each actor do something to make the product more attractive for the next actor on the chain.</a:t>
            </a:r>
          </a:p>
          <a:p>
            <a:pPr marL="285750" indent="-285750">
              <a:buFont typeface="Arial" pitchFamily="34" charset="0"/>
              <a:buChar char="•"/>
            </a:pPr>
            <a:endParaRPr lang="en-US" sz="2200" dirty="0"/>
          </a:p>
          <a:p>
            <a:pPr marL="285750" indent="-285750">
              <a:buFont typeface="Arial" pitchFamily="34" charset="0"/>
              <a:buChar char="•"/>
            </a:pPr>
            <a:endParaRPr lang="en-US" sz="1200" dirty="0"/>
          </a:p>
          <a:p>
            <a:pPr marL="285750" indent="-285750">
              <a:buFont typeface="Arial" pitchFamily="34" charset="0"/>
              <a:buChar char="•"/>
            </a:pPr>
            <a:r>
              <a:rPr lang="en-US" sz="2200" dirty="0"/>
              <a:t>This creates additional value and, thereby, the value and price of the product increase </a:t>
            </a:r>
          </a:p>
          <a:p>
            <a:endParaRPr lang="en-US" sz="2200" dirty="0"/>
          </a:p>
          <a:p>
            <a:pPr marL="285750" indent="-285750">
              <a:buFont typeface="Arial" pitchFamily="34" charset="0"/>
              <a:buChar char="•"/>
            </a:pPr>
            <a:endParaRPr lang="en-US" sz="1000" dirty="0"/>
          </a:p>
          <a:p>
            <a:pPr marL="285750" indent="-285750">
              <a:buFont typeface="Arial" pitchFamily="34" charset="0"/>
              <a:buChar char="•"/>
            </a:pPr>
            <a:r>
              <a:rPr lang="en-US" sz="2200" dirty="0"/>
              <a:t>Hence, the next step is </a:t>
            </a:r>
            <a:r>
              <a:rPr lang="en-US" sz="2400" dirty="0"/>
              <a:t>showing the </a:t>
            </a:r>
            <a:r>
              <a:rPr lang="en-US" sz="2400" b="1" dirty="0">
                <a:solidFill>
                  <a:srgbClr val="00B050"/>
                </a:solidFill>
              </a:rPr>
              <a:t>value adding activities </a:t>
            </a:r>
            <a:r>
              <a:rPr lang="en-US" sz="2400" dirty="0"/>
              <a:t>of the identified value chain operators/actors. </a:t>
            </a:r>
            <a:endParaRPr lang="en-US" sz="2200" dirty="0"/>
          </a:p>
        </p:txBody>
      </p:sp>
      <p:sp>
        <p:nvSpPr>
          <p:cNvPr id="4" name="Rectangle 3"/>
          <p:cNvSpPr/>
          <p:nvPr/>
        </p:nvSpPr>
        <p:spPr>
          <a:xfrm>
            <a:off x="733096" y="4716959"/>
            <a:ext cx="10925503" cy="769441"/>
          </a:xfrm>
          <a:prstGeom prst="rect">
            <a:avLst/>
          </a:prstGeom>
        </p:spPr>
        <p:txBody>
          <a:bodyPr wrap="square">
            <a:spAutoFit/>
          </a:bodyPr>
          <a:lstStyle/>
          <a:p>
            <a:pPr marL="342900" indent="-342900">
              <a:buFont typeface="Arial" pitchFamily="34" charset="0"/>
              <a:buChar char="•"/>
            </a:pPr>
            <a:r>
              <a:rPr lang="en-US" sz="2200" dirty="0"/>
              <a:t>As approach, to clearly show which actor is doing what, it is recommended to use (for example) </a:t>
            </a:r>
            <a:r>
              <a:rPr lang="en-US" sz="2200" b="1" dirty="0">
                <a:solidFill>
                  <a:srgbClr val="00B050"/>
                </a:solidFill>
              </a:rPr>
              <a:t>the same colors for the actors and their value adding activities</a:t>
            </a:r>
            <a:r>
              <a:rPr lang="en-US" dirty="0"/>
              <a:t>.</a:t>
            </a:r>
          </a:p>
        </p:txBody>
      </p:sp>
      <p:sp>
        <p:nvSpPr>
          <p:cNvPr id="5" name="Rectangle 4"/>
          <p:cNvSpPr/>
          <p:nvPr/>
        </p:nvSpPr>
        <p:spPr>
          <a:xfrm>
            <a:off x="733099" y="5710535"/>
            <a:ext cx="7953701" cy="461665"/>
          </a:xfrm>
          <a:prstGeom prst="rect">
            <a:avLst/>
          </a:prstGeom>
        </p:spPr>
        <p:txBody>
          <a:bodyPr wrap="square">
            <a:spAutoFit/>
          </a:bodyPr>
          <a:lstStyle/>
          <a:p>
            <a:pPr marL="342900" indent="-342900">
              <a:buFont typeface="Arial" pitchFamily="34" charset="0"/>
              <a:buChar char="•"/>
            </a:pPr>
            <a:r>
              <a:rPr lang="en-US" sz="2400" dirty="0"/>
              <a:t>The following graph summarizes step 2</a:t>
            </a:r>
          </a:p>
        </p:txBody>
      </p:sp>
    </p:spTree>
    <p:extLst>
      <p:ext uri="{BB962C8B-B14F-4D97-AF65-F5344CB8AC3E}">
        <p14:creationId xmlns:p14="http://schemas.microsoft.com/office/powerpoint/2010/main" val="23110780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7200" y="1384098"/>
            <a:ext cx="11304169" cy="3327809"/>
            <a:chOff x="-668787" y="0"/>
            <a:chExt cx="7432491" cy="1748530"/>
          </a:xfrm>
        </p:grpSpPr>
        <p:sp>
          <p:nvSpPr>
            <p:cNvPr id="5" name="Down Arrow 4"/>
            <p:cNvSpPr/>
            <p:nvPr/>
          </p:nvSpPr>
          <p:spPr>
            <a:xfrm>
              <a:off x="2772092" y="393811"/>
              <a:ext cx="484505" cy="400378"/>
            </a:xfrm>
            <a:prstGeom prst="downArrow">
              <a:avLst>
                <a:gd name="adj1" fmla="val 50000"/>
                <a:gd name="adj2" fmla="val 71366"/>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6" name="Group 5"/>
            <p:cNvGrpSpPr/>
            <p:nvPr/>
          </p:nvGrpSpPr>
          <p:grpSpPr>
            <a:xfrm>
              <a:off x="-350710" y="0"/>
              <a:ext cx="7114413" cy="393812"/>
              <a:chOff x="-350716" y="0"/>
              <a:chExt cx="7114528" cy="393896"/>
            </a:xfrm>
          </p:grpSpPr>
          <p:sp>
            <p:nvSpPr>
              <p:cNvPr id="21" name="Chevron 20"/>
              <p:cNvSpPr/>
              <p:nvPr/>
            </p:nvSpPr>
            <p:spPr>
              <a:xfrm>
                <a:off x="4859924" y="0"/>
                <a:ext cx="1903888" cy="393896"/>
              </a:xfrm>
              <a:prstGeom prst="chevron">
                <a:avLst>
                  <a:gd name="adj" fmla="val 48219"/>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2000" b="1">
                    <a:effectLst/>
                    <a:latin typeface="Times New Roman"/>
                    <a:ea typeface="Calibri"/>
                    <a:cs typeface="Times New Roman"/>
                  </a:rPr>
                  <a:t>Consumer</a:t>
                </a:r>
                <a:endParaRPr lang="en-US" sz="2000">
                  <a:effectLst/>
                  <a:ea typeface="Calibri"/>
                  <a:cs typeface="Times New Roman"/>
                </a:endParaRPr>
              </a:p>
            </p:txBody>
          </p:sp>
          <p:sp>
            <p:nvSpPr>
              <p:cNvPr id="22" name="Chevron 21"/>
              <p:cNvSpPr/>
              <p:nvPr/>
            </p:nvSpPr>
            <p:spPr>
              <a:xfrm>
                <a:off x="1152353" y="1"/>
                <a:ext cx="1901398" cy="393895"/>
              </a:xfrm>
              <a:prstGeom prst="chevron">
                <a:avLst>
                  <a:gd name="adj" fmla="val 48219"/>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2000" b="1">
                    <a:effectLst/>
                    <a:latin typeface="Times New Roman"/>
                    <a:ea typeface="Calibri"/>
                    <a:cs typeface="Times New Roman"/>
                  </a:rPr>
                  <a:t>Trader</a:t>
                </a:r>
                <a:endParaRPr lang="en-US" sz="2000">
                  <a:effectLst/>
                  <a:ea typeface="Calibri"/>
                  <a:cs typeface="Times New Roman"/>
                </a:endParaRPr>
              </a:p>
            </p:txBody>
          </p:sp>
          <p:sp>
            <p:nvSpPr>
              <p:cNvPr id="23" name="Chevron 22"/>
              <p:cNvSpPr/>
              <p:nvPr/>
            </p:nvSpPr>
            <p:spPr>
              <a:xfrm>
                <a:off x="-350716" y="17252"/>
                <a:ext cx="1503069" cy="376644"/>
              </a:xfrm>
              <a:prstGeom prst="chevron">
                <a:avLst>
                  <a:gd name="adj" fmla="val 48219"/>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2000" b="1">
                    <a:effectLst/>
                    <a:latin typeface="Times New Roman"/>
                    <a:ea typeface="Calibri"/>
                    <a:cs typeface="Times New Roman"/>
                  </a:rPr>
                  <a:t>Producer</a:t>
                </a:r>
                <a:endParaRPr lang="en-US" sz="2000">
                  <a:effectLst/>
                  <a:ea typeface="Calibri"/>
                  <a:cs typeface="Times New Roman"/>
                </a:endParaRPr>
              </a:p>
            </p:txBody>
          </p:sp>
          <p:sp>
            <p:nvSpPr>
              <p:cNvPr id="24" name="Chevron 23"/>
              <p:cNvSpPr/>
              <p:nvPr/>
            </p:nvSpPr>
            <p:spPr>
              <a:xfrm>
                <a:off x="3153958" y="17252"/>
                <a:ext cx="1705966" cy="376644"/>
              </a:xfrm>
              <a:prstGeom prst="chevron">
                <a:avLst>
                  <a:gd name="adj" fmla="val 4821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2000" b="1">
                    <a:effectLst/>
                    <a:latin typeface="Times New Roman"/>
                    <a:ea typeface="Calibri"/>
                    <a:cs typeface="Times New Roman"/>
                  </a:rPr>
                  <a:t>Retailer</a:t>
                </a:r>
                <a:endParaRPr lang="en-US" sz="2000">
                  <a:effectLst/>
                  <a:ea typeface="Calibri"/>
                  <a:cs typeface="Times New Roman"/>
                </a:endParaRPr>
              </a:p>
            </p:txBody>
          </p:sp>
        </p:grpSp>
        <p:grpSp>
          <p:nvGrpSpPr>
            <p:cNvPr id="7" name="Group 6"/>
            <p:cNvGrpSpPr/>
            <p:nvPr/>
          </p:nvGrpSpPr>
          <p:grpSpPr>
            <a:xfrm>
              <a:off x="-668787" y="714112"/>
              <a:ext cx="7432491" cy="1034418"/>
              <a:chOff x="-668836" y="-493675"/>
              <a:chExt cx="7433025" cy="1034608"/>
            </a:xfrm>
          </p:grpSpPr>
          <p:sp>
            <p:nvSpPr>
              <p:cNvPr id="8" name="Chevron 7"/>
              <p:cNvSpPr/>
              <p:nvPr/>
            </p:nvSpPr>
            <p:spPr>
              <a:xfrm>
                <a:off x="-668836" y="-91320"/>
                <a:ext cx="969466" cy="266700"/>
              </a:xfrm>
              <a:prstGeom prst="chevron">
                <a:avLst>
                  <a:gd name="adj" fmla="val 41076"/>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b="1" dirty="0">
                    <a:effectLst/>
                    <a:latin typeface="Times New Roman"/>
                    <a:ea typeface="Calibri"/>
                    <a:cs typeface="Times New Roman"/>
                  </a:rPr>
                  <a:t>Farmer</a:t>
                </a:r>
                <a:endParaRPr lang="en-US" dirty="0">
                  <a:effectLst/>
                  <a:ea typeface="Calibri"/>
                  <a:cs typeface="Times New Roman"/>
                </a:endParaRPr>
              </a:p>
            </p:txBody>
          </p:sp>
          <p:sp>
            <p:nvSpPr>
              <p:cNvPr id="9" name="Chevron 8"/>
              <p:cNvSpPr/>
              <p:nvPr/>
            </p:nvSpPr>
            <p:spPr>
              <a:xfrm>
                <a:off x="326547" y="-414561"/>
                <a:ext cx="1084842" cy="283845"/>
              </a:xfrm>
              <a:prstGeom prst="chevron">
                <a:avLst>
                  <a:gd name="adj" fmla="val 49708"/>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b="1">
                    <a:effectLst/>
                    <a:latin typeface="Times New Roman"/>
                    <a:ea typeface="Calibri"/>
                    <a:cs typeface="Times New Roman"/>
                  </a:rPr>
                  <a:t>Grading</a:t>
                </a:r>
                <a:endParaRPr lang="en-US">
                  <a:effectLst/>
                  <a:ea typeface="Calibri"/>
                  <a:cs typeface="Times New Roman"/>
                </a:endParaRPr>
              </a:p>
            </p:txBody>
          </p:sp>
          <p:sp>
            <p:nvSpPr>
              <p:cNvPr id="10" name="Chevron 9"/>
              <p:cNvSpPr/>
              <p:nvPr/>
            </p:nvSpPr>
            <p:spPr>
              <a:xfrm>
                <a:off x="326547" y="210142"/>
                <a:ext cx="1084842" cy="258445"/>
              </a:xfrm>
              <a:prstGeom prst="chevron">
                <a:avLst>
                  <a:gd name="adj" fmla="val 49708"/>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b="1" dirty="0">
                    <a:effectLst/>
                    <a:latin typeface="Times New Roman"/>
                    <a:ea typeface="Calibri"/>
                    <a:cs typeface="Times New Roman"/>
                  </a:rPr>
                  <a:t>Sorting</a:t>
                </a:r>
                <a:endParaRPr lang="en-US" dirty="0">
                  <a:effectLst/>
                  <a:ea typeface="Calibri"/>
                  <a:cs typeface="Times New Roman"/>
                </a:endParaRPr>
              </a:p>
            </p:txBody>
          </p:sp>
          <p:sp>
            <p:nvSpPr>
              <p:cNvPr id="11" name="Chevron 10"/>
              <p:cNvSpPr/>
              <p:nvPr/>
            </p:nvSpPr>
            <p:spPr>
              <a:xfrm>
                <a:off x="267995" y="-93223"/>
                <a:ext cx="1285263" cy="258074"/>
              </a:xfrm>
              <a:prstGeom prst="chevron">
                <a:avLst>
                  <a:gd name="adj" fmla="val 36923"/>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b="1" dirty="0">
                    <a:effectLst/>
                    <a:latin typeface="Times New Roman"/>
                    <a:ea typeface="Calibri"/>
                    <a:cs typeface="Times New Roman"/>
                  </a:rPr>
                  <a:t>Transporting</a:t>
                </a:r>
                <a:endParaRPr lang="en-US" dirty="0">
                  <a:effectLst/>
                  <a:ea typeface="Calibri"/>
                  <a:cs typeface="Times New Roman"/>
                </a:endParaRPr>
              </a:p>
            </p:txBody>
          </p:sp>
          <p:sp>
            <p:nvSpPr>
              <p:cNvPr id="12" name="Chevron 11"/>
              <p:cNvSpPr/>
              <p:nvPr/>
            </p:nvSpPr>
            <p:spPr>
              <a:xfrm>
                <a:off x="1503153" y="-99947"/>
                <a:ext cx="991391" cy="266700"/>
              </a:xfrm>
              <a:prstGeom prst="chevron">
                <a:avLst>
                  <a:gd name="adj" fmla="val 5971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b="1">
                    <a:effectLst/>
                    <a:latin typeface="Times New Roman"/>
                    <a:ea typeface="Calibri"/>
                    <a:cs typeface="Times New Roman"/>
                  </a:rPr>
                  <a:t>Trader</a:t>
                </a:r>
                <a:endParaRPr lang="en-US">
                  <a:effectLst/>
                  <a:ea typeface="Calibri"/>
                  <a:cs typeface="Times New Roman"/>
                </a:endParaRPr>
              </a:p>
            </p:txBody>
          </p:sp>
          <p:sp>
            <p:nvSpPr>
              <p:cNvPr id="13" name="Chevron 12"/>
              <p:cNvSpPr/>
              <p:nvPr/>
            </p:nvSpPr>
            <p:spPr>
              <a:xfrm>
                <a:off x="2004204" y="-453626"/>
                <a:ext cx="1245726" cy="283845"/>
              </a:xfrm>
              <a:prstGeom prst="chevron">
                <a:avLst>
                  <a:gd name="adj" fmla="val 49708"/>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b="1">
                    <a:effectLst/>
                    <a:latin typeface="Times New Roman"/>
                    <a:ea typeface="Calibri"/>
                    <a:cs typeface="Times New Roman"/>
                  </a:rPr>
                  <a:t>Processing</a:t>
                </a:r>
                <a:endParaRPr lang="en-US">
                  <a:effectLst/>
                  <a:ea typeface="Calibri"/>
                  <a:cs typeface="Times New Roman"/>
                </a:endParaRPr>
              </a:p>
            </p:txBody>
          </p:sp>
          <p:sp>
            <p:nvSpPr>
              <p:cNvPr id="14" name="Chevron 13"/>
              <p:cNvSpPr/>
              <p:nvPr/>
            </p:nvSpPr>
            <p:spPr>
              <a:xfrm>
                <a:off x="2405045" y="-91320"/>
                <a:ext cx="1152417" cy="258445"/>
              </a:xfrm>
              <a:prstGeom prst="chevron">
                <a:avLst>
                  <a:gd name="adj" fmla="val 49708"/>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b="1" dirty="0">
                    <a:effectLst/>
                    <a:latin typeface="Times New Roman"/>
                    <a:ea typeface="Calibri"/>
                    <a:cs typeface="Times New Roman"/>
                  </a:rPr>
                  <a:t>Packaging</a:t>
                </a:r>
                <a:endParaRPr lang="en-US" dirty="0">
                  <a:effectLst/>
                  <a:ea typeface="Calibri"/>
                  <a:cs typeface="Times New Roman"/>
                </a:endParaRPr>
              </a:p>
            </p:txBody>
          </p:sp>
          <p:sp>
            <p:nvSpPr>
              <p:cNvPr id="15" name="Chevron 14"/>
              <p:cNvSpPr/>
              <p:nvPr/>
            </p:nvSpPr>
            <p:spPr>
              <a:xfrm>
                <a:off x="2154519" y="227139"/>
                <a:ext cx="1145516" cy="292735"/>
              </a:xfrm>
              <a:prstGeom prst="chevron">
                <a:avLst>
                  <a:gd name="adj" fmla="val 42203"/>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b="1">
                    <a:effectLst/>
                    <a:latin typeface="Times New Roman"/>
                    <a:ea typeface="Calibri"/>
                    <a:cs typeface="Times New Roman"/>
                  </a:rPr>
                  <a:t>Transport</a:t>
                </a:r>
                <a:endParaRPr lang="en-US">
                  <a:effectLst/>
                  <a:ea typeface="Calibri"/>
                  <a:cs typeface="Times New Roman"/>
                </a:endParaRPr>
              </a:p>
            </p:txBody>
          </p:sp>
          <p:sp>
            <p:nvSpPr>
              <p:cNvPr id="16" name="Chevron 15"/>
              <p:cNvSpPr/>
              <p:nvPr/>
            </p:nvSpPr>
            <p:spPr>
              <a:xfrm>
                <a:off x="3462445" y="-111167"/>
                <a:ext cx="1119278" cy="266700"/>
              </a:xfrm>
              <a:prstGeom prst="chevron">
                <a:avLst>
                  <a:gd name="adj" fmla="val 5971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b="1" dirty="0">
                    <a:effectLst/>
                    <a:latin typeface="Times New Roman"/>
                    <a:ea typeface="Calibri"/>
                    <a:cs typeface="Times New Roman"/>
                  </a:rPr>
                  <a:t>Retailer</a:t>
                </a:r>
                <a:endParaRPr lang="en-US" dirty="0">
                  <a:effectLst/>
                  <a:ea typeface="Calibri"/>
                  <a:cs typeface="Times New Roman"/>
                </a:endParaRPr>
              </a:p>
            </p:txBody>
          </p:sp>
          <p:sp>
            <p:nvSpPr>
              <p:cNvPr id="17" name="Chevron 16"/>
              <p:cNvSpPr/>
              <p:nvPr/>
            </p:nvSpPr>
            <p:spPr>
              <a:xfrm>
                <a:off x="4309038" y="-493675"/>
                <a:ext cx="1252629" cy="283845"/>
              </a:xfrm>
              <a:prstGeom prst="chevron">
                <a:avLst>
                  <a:gd name="adj" fmla="val 49708"/>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0"/>
                  </a:spcAft>
                </a:pPr>
                <a:r>
                  <a:rPr lang="en-US" b="1" dirty="0">
                    <a:effectLst/>
                    <a:latin typeface="Times New Roman"/>
                    <a:ea typeface="Calibri"/>
                    <a:cs typeface="Times New Roman"/>
                  </a:rPr>
                  <a:t>Marketing</a:t>
                </a:r>
                <a:endParaRPr lang="en-US" dirty="0">
                  <a:effectLst/>
                  <a:ea typeface="Calibri"/>
                  <a:cs typeface="Times New Roman"/>
                </a:endParaRPr>
              </a:p>
            </p:txBody>
          </p:sp>
          <p:sp>
            <p:nvSpPr>
              <p:cNvPr id="18" name="Chevron 17"/>
              <p:cNvSpPr/>
              <p:nvPr/>
            </p:nvSpPr>
            <p:spPr>
              <a:xfrm>
                <a:off x="4459351" y="-174497"/>
                <a:ext cx="1252629" cy="379095"/>
              </a:xfrm>
              <a:prstGeom prst="chevron">
                <a:avLst>
                  <a:gd name="adj" fmla="val 49708"/>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b="1">
                    <a:effectLst/>
                    <a:latin typeface="Times New Roman"/>
                    <a:ea typeface="Calibri"/>
                    <a:cs typeface="Times New Roman"/>
                  </a:rPr>
                  <a:t>Re-packaging</a:t>
                </a:r>
                <a:endParaRPr lang="en-US">
                  <a:effectLst/>
                  <a:ea typeface="Calibri"/>
                  <a:cs typeface="Times New Roman"/>
                </a:endParaRPr>
              </a:p>
            </p:txBody>
          </p:sp>
          <p:sp>
            <p:nvSpPr>
              <p:cNvPr id="19" name="Chevron 18"/>
              <p:cNvSpPr/>
              <p:nvPr/>
            </p:nvSpPr>
            <p:spPr>
              <a:xfrm>
                <a:off x="4309038" y="248198"/>
                <a:ext cx="1252629" cy="292735"/>
              </a:xfrm>
              <a:prstGeom prst="chevron">
                <a:avLst>
                  <a:gd name="adj" fmla="val 42203"/>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b="1">
                    <a:effectLst/>
                    <a:latin typeface="Times New Roman"/>
                    <a:ea typeface="Calibri"/>
                    <a:cs typeface="Times New Roman"/>
                  </a:rPr>
                  <a:t>Distribution</a:t>
                </a:r>
                <a:endParaRPr lang="en-US">
                  <a:effectLst/>
                  <a:ea typeface="Calibri"/>
                  <a:cs typeface="Times New Roman"/>
                </a:endParaRPr>
              </a:p>
            </p:txBody>
          </p:sp>
          <p:sp>
            <p:nvSpPr>
              <p:cNvPr id="20" name="Chevron 19"/>
              <p:cNvSpPr/>
              <p:nvPr/>
            </p:nvSpPr>
            <p:spPr>
              <a:xfrm>
                <a:off x="5611772" y="-144161"/>
                <a:ext cx="1152417" cy="331255"/>
              </a:xfrm>
              <a:prstGeom prst="chevron">
                <a:avLst>
                  <a:gd name="adj" fmla="val 3720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b="1" dirty="0">
                    <a:effectLst/>
                    <a:latin typeface="Times New Roman"/>
                    <a:ea typeface="Calibri"/>
                    <a:cs typeface="Times New Roman"/>
                  </a:rPr>
                  <a:t>Consumer</a:t>
                </a:r>
                <a:endParaRPr lang="en-US" dirty="0">
                  <a:effectLst/>
                  <a:ea typeface="Calibri"/>
                  <a:cs typeface="Times New Roman"/>
                </a:endParaRPr>
              </a:p>
            </p:txBody>
          </p:sp>
        </p:grpSp>
      </p:grpSp>
      <p:sp>
        <p:nvSpPr>
          <p:cNvPr id="2" name="Rectangle 1"/>
          <p:cNvSpPr/>
          <p:nvPr/>
        </p:nvSpPr>
        <p:spPr>
          <a:xfrm>
            <a:off x="3476313" y="5543490"/>
            <a:ext cx="6277287" cy="400110"/>
          </a:xfrm>
          <a:prstGeom prst="rect">
            <a:avLst/>
          </a:prstGeom>
        </p:spPr>
        <p:txBody>
          <a:bodyPr wrap="square">
            <a:spAutoFit/>
          </a:bodyPr>
          <a:lstStyle/>
          <a:p>
            <a:pPr algn="ctr"/>
            <a:r>
              <a:rPr lang="en-US" sz="2000" b="1" dirty="0">
                <a:solidFill>
                  <a:schemeClr val="tx1"/>
                </a:solidFill>
              </a:rPr>
              <a:t>Step 2 of mapping a VC: Activity identification</a:t>
            </a:r>
          </a:p>
        </p:txBody>
      </p:sp>
      <p:sp>
        <p:nvSpPr>
          <p:cNvPr id="25" name="Right Brace 24"/>
          <p:cNvSpPr/>
          <p:nvPr/>
        </p:nvSpPr>
        <p:spPr>
          <a:xfrm>
            <a:off x="11353800" y="2743200"/>
            <a:ext cx="762000" cy="2133600"/>
          </a:xfrm>
          <a:prstGeom prst="rightBrace">
            <a:avLst>
              <a:gd name="adj1" fmla="val 20156"/>
              <a:gd name="adj2" fmla="val 45304"/>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ight Brace 25"/>
          <p:cNvSpPr/>
          <p:nvPr/>
        </p:nvSpPr>
        <p:spPr>
          <a:xfrm rot="10800000">
            <a:off x="152399" y="2667000"/>
            <a:ext cx="609600" cy="2133600"/>
          </a:xfrm>
          <a:prstGeom prst="rightBrace">
            <a:avLst>
              <a:gd name="adj1" fmla="val 20156"/>
              <a:gd name="adj2" fmla="val 45304"/>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ight Brace 26"/>
          <p:cNvSpPr/>
          <p:nvPr/>
        </p:nvSpPr>
        <p:spPr>
          <a:xfrm rot="5400000">
            <a:off x="5778098" y="-241701"/>
            <a:ext cx="609600" cy="10694204"/>
          </a:xfrm>
          <a:prstGeom prst="rightBrace">
            <a:avLst>
              <a:gd name="adj1" fmla="val 149466"/>
              <a:gd name="adj2" fmla="val 45304"/>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76801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700" y="1371600"/>
            <a:ext cx="10896600" cy="1938992"/>
          </a:xfrm>
          <a:prstGeom prst="rect">
            <a:avLst/>
          </a:prstGeom>
        </p:spPr>
        <p:txBody>
          <a:bodyPr wrap="square">
            <a:spAutoFit/>
          </a:bodyPr>
          <a:lstStyle/>
          <a:p>
            <a:pPr marL="285750" indent="-285750">
              <a:buFont typeface="Arial" pitchFamily="34" charset="0"/>
              <a:buChar char="•"/>
            </a:pPr>
            <a:r>
              <a:rPr lang="en-US" sz="2400" dirty="0"/>
              <a:t>While mapping the value chain, we kept in mind that </a:t>
            </a:r>
            <a:r>
              <a:rPr lang="en-US" sz="2400" b="1" dirty="0">
                <a:solidFill>
                  <a:srgbClr val="00B050"/>
                </a:solidFill>
              </a:rPr>
              <a:t>the output </a:t>
            </a:r>
            <a:r>
              <a:rPr lang="en-US" sz="2400" dirty="0"/>
              <a:t>of one value chain operator is </a:t>
            </a:r>
            <a:r>
              <a:rPr lang="en-US" sz="2400" b="1" dirty="0">
                <a:solidFill>
                  <a:srgbClr val="00B050"/>
                </a:solidFill>
              </a:rPr>
              <a:t>an input for the next one</a:t>
            </a:r>
            <a:r>
              <a:rPr lang="en-US" sz="2400" dirty="0"/>
              <a:t>. </a:t>
            </a:r>
          </a:p>
          <a:p>
            <a:pPr marL="285750" indent="-285750">
              <a:buFont typeface="Arial" pitchFamily="34" charset="0"/>
              <a:buChar char="•"/>
            </a:pPr>
            <a:endParaRPr lang="en-US" sz="2400" dirty="0"/>
          </a:p>
          <a:p>
            <a:pPr marL="285750" indent="-285750">
              <a:buFont typeface="Arial" pitchFamily="34" charset="0"/>
              <a:buChar char="•"/>
            </a:pPr>
            <a:endParaRPr lang="en-US" sz="2400" dirty="0"/>
          </a:p>
          <a:p>
            <a:pPr marL="285750" indent="-285750">
              <a:buFont typeface="Arial" pitchFamily="34" charset="0"/>
              <a:buChar char="•"/>
            </a:pPr>
            <a:r>
              <a:rPr lang="en-US" sz="2400" dirty="0"/>
              <a:t>This is an approach how the operators on the value chain are connected</a:t>
            </a:r>
          </a:p>
        </p:txBody>
      </p:sp>
      <p:sp>
        <p:nvSpPr>
          <p:cNvPr id="4" name="Rectangle 3"/>
          <p:cNvSpPr/>
          <p:nvPr/>
        </p:nvSpPr>
        <p:spPr>
          <a:xfrm>
            <a:off x="685800" y="685800"/>
            <a:ext cx="10820400" cy="461665"/>
          </a:xfrm>
          <a:prstGeom prst="rect">
            <a:avLst/>
          </a:prstGeom>
        </p:spPr>
        <p:txBody>
          <a:bodyPr wrap="square">
            <a:spAutoFit/>
          </a:bodyPr>
          <a:lstStyle/>
          <a:p>
            <a:r>
              <a:rPr lang="en-US" sz="2400" b="1" dirty="0">
                <a:solidFill>
                  <a:schemeClr val="accent6"/>
                </a:solidFill>
              </a:rPr>
              <a:t>How the chain connected </a:t>
            </a:r>
            <a:r>
              <a:rPr lang="en-US" sz="2400" b="1" dirty="0"/>
              <a:t>(How we identify which actor followed whom)?</a:t>
            </a:r>
          </a:p>
        </p:txBody>
      </p:sp>
      <p:grpSp>
        <p:nvGrpSpPr>
          <p:cNvPr id="5" name="Group 4"/>
          <p:cNvGrpSpPr/>
          <p:nvPr/>
        </p:nvGrpSpPr>
        <p:grpSpPr>
          <a:xfrm>
            <a:off x="533400" y="3749774"/>
            <a:ext cx="11010900" cy="1050826"/>
            <a:chOff x="-320321" y="172484"/>
            <a:chExt cx="6256215" cy="646265"/>
          </a:xfrm>
        </p:grpSpPr>
        <p:sp>
          <p:nvSpPr>
            <p:cNvPr id="6" name="Chevron 5"/>
            <p:cNvSpPr/>
            <p:nvPr/>
          </p:nvSpPr>
          <p:spPr>
            <a:xfrm>
              <a:off x="-320321" y="362175"/>
              <a:ext cx="736025" cy="266700"/>
            </a:xfrm>
            <a:prstGeom prst="chevron">
              <a:avLst>
                <a:gd name="adj" fmla="val 59715"/>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b="1">
                  <a:effectLst/>
                  <a:latin typeface="Times New Roman"/>
                  <a:ea typeface="Calibri"/>
                  <a:cs typeface="Times New Roman"/>
                </a:rPr>
                <a:t>Input</a:t>
              </a:r>
              <a:endParaRPr lang="en-US">
                <a:effectLst/>
                <a:ea typeface="Calibri"/>
                <a:cs typeface="Times New Roman"/>
              </a:endParaRPr>
            </a:p>
          </p:txBody>
        </p:sp>
        <p:sp>
          <p:nvSpPr>
            <p:cNvPr id="7" name="Chevron 6"/>
            <p:cNvSpPr/>
            <p:nvPr/>
          </p:nvSpPr>
          <p:spPr>
            <a:xfrm>
              <a:off x="372409" y="362181"/>
              <a:ext cx="779320" cy="258445"/>
            </a:xfrm>
            <a:prstGeom prst="chevron">
              <a:avLst>
                <a:gd name="adj" fmla="val 49708"/>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b="1">
                  <a:effectLst/>
                  <a:latin typeface="Times New Roman"/>
                  <a:ea typeface="Calibri"/>
                  <a:cs typeface="Times New Roman"/>
                </a:rPr>
                <a:t>Farmer</a:t>
              </a:r>
              <a:endParaRPr lang="en-US">
                <a:effectLst/>
                <a:ea typeface="Calibri"/>
                <a:cs typeface="Times New Roman"/>
              </a:endParaRPr>
            </a:p>
          </p:txBody>
        </p:sp>
        <p:sp>
          <p:nvSpPr>
            <p:cNvPr id="8" name="Chevron 7"/>
            <p:cNvSpPr/>
            <p:nvPr/>
          </p:nvSpPr>
          <p:spPr>
            <a:xfrm>
              <a:off x="1108434" y="172496"/>
              <a:ext cx="822617" cy="258445"/>
            </a:xfrm>
            <a:prstGeom prst="chevron">
              <a:avLst>
                <a:gd name="adj" fmla="val 49708"/>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b="1" dirty="0">
                  <a:effectLst/>
                  <a:latin typeface="Times New Roman"/>
                  <a:ea typeface="Calibri"/>
                  <a:cs typeface="Times New Roman"/>
                </a:rPr>
                <a:t>Grading</a:t>
              </a:r>
              <a:endParaRPr lang="en-US" dirty="0">
                <a:effectLst/>
                <a:ea typeface="Calibri"/>
                <a:cs typeface="Times New Roman"/>
              </a:endParaRPr>
            </a:p>
          </p:txBody>
        </p:sp>
        <p:sp>
          <p:nvSpPr>
            <p:cNvPr id="9" name="Chevron 8"/>
            <p:cNvSpPr/>
            <p:nvPr/>
          </p:nvSpPr>
          <p:spPr>
            <a:xfrm>
              <a:off x="1151730" y="526014"/>
              <a:ext cx="767773" cy="292735"/>
            </a:xfrm>
            <a:prstGeom prst="chevron">
              <a:avLst>
                <a:gd name="adj" fmla="val 42203"/>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b="1" dirty="0">
                  <a:effectLst/>
                  <a:latin typeface="Times New Roman"/>
                  <a:ea typeface="Calibri"/>
                  <a:cs typeface="Times New Roman"/>
                </a:rPr>
                <a:t>Sorting</a:t>
              </a:r>
              <a:endParaRPr lang="en-US" dirty="0">
                <a:effectLst/>
                <a:ea typeface="Calibri"/>
                <a:cs typeface="Times New Roman"/>
              </a:endParaRPr>
            </a:p>
          </p:txBody>
        </p:sp>
        <p:sp>
          <p:nvSpPr>
            <p:cNvPr id="10" name="Chevron 9"/>
            <p:cNvSpPr/>
            <p:nvPr/>
          </p:nvSpPr>
          <p:spPr>
            <a:xfrm>
              <a:off x="3403101" y="352499"/>
              <a:ext cx="814819" cy="266700"/>
            </a:xfrm>
            <a:prstGeom prst="chevron">
              <a:avLst>
                <a:gd name="adj" fmla="val 5971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b="1" dirty="0">
                  <a:effectLst/>
                  <a:latin typeface="Times New Roman"/>
                  <a:ea typeface="Calibri"/>
                  <a:cs typeface="Times New Roman"/>
                </a:rPr>
                <a:t>Trader</a:t>
              </a:r>
              <a:endParaRPr lang="en-US" dirty="0">
                <a:effectLst/>
                <a:ea typeface="Calibri"/>
                <a:cs typeface="Times New Roman"/>
              </a:endParaRPr>
            </a:p>
          </p:txBody>
        </p:sp>
        <p:sp>
          <p:nvSpPr>
            <p:cNvPr id="11" name="Chevron 10"/>
            <p:cNvSpPr/>
            <p:nvPr/>
          </p:nvSpPr>
          <p:spPr>
            <a:xfrm>
              <a:off x="4217920" y="172484"/>
              <a:ext cx="957946" cy="283845"/>
            </a:xfrm>
            <a:prstGeom prst="chevron">
              <a:avLst>
                <a:gd name="adj" fmla="val 49708"/>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0"/>
                </a:spcAft>
              </a:pPr>
              <a:r>
                <a:rPr lang="en-US" b="1">
                  <a:effectLst/>
                  <a:latin typeface="Times New Roman"/>
                  <a:ea typeface="Calibri"/>
                  <a:cs typeface="Times New Roman"/>
                </a:rPr>
                <a:t>Processing</a:t>
              </a:r>
              <a:endParaRPr lang="en-US">
                <a:effectLst/>
                <a:ea typeface="Calibri"/>
                <a:cs typeface="Times New Roman"/>
              </a:endParaRPr>
            </a:p>
          </p:txBody>
        </p:sp>
        <p:sp>
          <p:nvSpPr>
            <p:cNvPr id="12" name="Chevron 11"/>
            <p:cNvSpPr/>
            <p:nvPr/>
          </p:nvSpPr>
          <p:spPr>
            <a:xfrm>
              <a:off x="4217920" y="508039"/>
              <a:ext cx="957946" cy="292735"/>
            </a:xfrm>
            <a:prstGeom prst="chevron">
              <a:avLst>
                <a:gd name="adj" fmla="val 42203"/>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b="1">
                  <a:effectLst/>
                  <a:latin typeface="Times New Roman"/>
                  <a:ea typeface="Calibri"/>
                  <a:cs typeface="Times New Roman"/>
                </a:rPr>
                <a:t>Packaging</a:t>
              </a:r>
              <a:endParaRPr lang="en-US">
                <a:effectLst/>
                <a:ea typeface="Calibri"/>
                <a:cs typeface="Times New Roman"/>
              </a:endParaRPr>
            </a:p>
          </p:txBody>
        </p:sp>
        <p:sp>
          <p:nvSpPr>
            <p:cNvPr id="13" name="Chevron 12"/>
            <p:cNvSpPr/>
            <p:nvPr/>
          </p:nvSpPr>
          <p:spPr>
            <a:xfrm>
              <a:off x="5175867" y="362181"/>
              <a:ext cx="760027" cy="266700"/>
            </a:xfrm>
            <a:prstGeom prst="chevron">
              <a:avLst>
                <a:gd name="adj" fmla="val 59715"/>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0"/>
                </a:spcAft>
              </a:pPr>
              <a:r>
                <a:rPr lang="en-US" b="1">
                  <a:effectLst/>
                  <a:latin typeface="Times New Roman"/>
                  <a:ea typeface="Calibri"/>
                  <a:cs typeface="Times New Roman"/>
                </a:rPr>
                <a:t>   Output</a:t>
              </a:r>
              <a:endParaRPr lang="en-US">
                <a:effectLst/>
                <a:ea typeface="Calibri"/>
                <a:cs typeface="Times New Roman"/>
              </a:endParaRPr>
            </a:p>
          </p:txBody>
        </p:sp>
        <p:sp>
          <p:nvSpPr>
            <p:cNvPr id="14" name="Chevron 13"/>
            <p:cNvSpPr/>
            <p:nvPr/>
          </p:nvSpPr>
          <p:spPr>
            <a:xfrm>
              <a:off x="1931051" y="361608"/>
              <a:ext cx="822616" cy="266700"/>
            </a:xfrm>
            <a:prstGeom prst="chevron">
              <a:avLst>
                <a:gd name="adj" fmla="val 59715"/>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b="1">
                  <a:effectLst/>
                  <a:latin typeface="Times New Roman"/>
                  <a:ea typeface="Calibri"/>
                  <a:cs typeface="Times New Roman"/>
                </a:rPr>
                <a:t>Output</a:t>
              </a:r>
              <a:endParaRPr lang="en-US">
                <a:effectLst/>
                <a:ea typeface="Calibri"/>
                <a:cs typeface="Times New Roman"/>
              </a:endParaRPr>
            </a:p>
          </p:txBody>
        </p:sp>
        <p:sp>
          <p:nvSpPr>
            <p:cNvPr id="15" name="Chevron 14"/>
            <p:cNvSpPr/>
            <p:nvPr/>
          </p:nvSpPr>
          <p:spPr>
            <a:xfrm>
              <a:off x="2710371" y="352499"/>
              <a:ext cx="779321" cy="266700"/>
            </a:xfrm>
            <a:prstGeom prst="chevron">
              <a:avLst>
                <a:gd name="adj" fmla="val 59715"/>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b="1">
                  <a:effectLst/>
                  <a:latin typeface="Times New Roman"/>
                  <a:ea typeface="Calibri"/>
                  <a:cs typeface="Times New Roman"/>
                </a:rPr>
                <a:t>Input</a:t>
              </a:r>
              <a:endParaRPr lang="en-US">
                <a:effectLst/>
                <a:ea typeface="Calibri"/>
                <a:cs typeface="Times New Roman"/>
              </a:endParaRPr>
            </a:p>
          </p:txBody>
        </p:sp>
      </p:grpSp>
    </p:spTree>
    <p:extLst>
      <p:ext uri="{BB962C8B-B14F-4D97-AF65-F5344CB8AC3E}">
        <p14:creationId xmlns:p14="http://schemas.microsoft.com/office/powerpoint/2010/main" val="3649356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43889" y="659891"/>
            <a:ext cx="10905491" cy="38100"/>
          </a:xfrm>
          <a:custGeom>
            <a:avLst/>
            <a:gdLst/>
            <a:ahLst/>
            <a:cxnLst/>
            <a:rect l="l" t="t" r="r" b="b"/>
            <a:pathLst>
              <a:path w="10905490" h="38100">
                <a:moveTo>
                  <a:pt x="0" y="38100"/>
                </a:moveTo>
                <a:lnTo>
                  <a:pt x="10905109" y="38100"/>
                </a:lnTo>
                <a:lnTo>
                  <a:pt x="10905109" y="0"/>
                </a:lnTo>
                <a:lnTo>
                  <a:pt x="0" y="0"/>
                </a:lnTo>
                <a:lnTo>
                  <a:pt x="0" y="38100"/>
                </a:lnTo>
                <a:close/>
              </a:path>
            </a:pathLst>
          </a:custGeom>
          <a:solidFill>
            <a:srgbClr val="58B41F"/>
          </a:solidFill>
        </p:spPr>
        <p:txBody>
          <a:bodyPr wrap="square" lIns="0" tIns="0" rIns="0" bIns="0" rtlCol="0"/>
          <a:lstStyle/>
          <a:p>
            <a:endParaRPr/>
          </a:p>
        </p:txBody>
      </p:sp>
      <p:sp>
        <p:nvSpPr>
          <p:cNvPr id="3" name="object 3"/>
          <p:cNvSpPr/>
          <p:nvPr/>
        </p:nvSpPr>
        <p:spPr>
          <a:xfrm>
            <a:off x="643127" y="6309359"/>
            <a:ext cx="10905491" cy="0"/>
          </a:xfrm>
          <a:custGeom>
            <a:avLst/>
            <a:gdLst/>
            <a:ahLst/>
            <a:cxnLst/>
            <a:rect l="l" t="t" r="r" b="b"/>
            <a:pathLst>
              <a:path w="10905490">
                <a:moveTo>
                  <a:pt x="0" y="0"/>
                </a:moveTo>
                <a:lnTo>
                  <a:pt x="10905109" y="0"/>
                </a:lnTo>
              </a:path>
              <a:path w="10905490">
                <a:moveTo>
                  <a:pt x="0" y="0"/>
                </a:moveTo>
                <a:lnTo>
                  <a:pt x="10905109" y="0"/>
                </a:lnTo>
              </a:path>
            </a:pathLst>
          </a:custGeom>
          <a:ln w="6096">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78741" y="795352"/>
            <a:ext cx="9551161" cy="1102917"/>
          </a:xfrm>
          <a:prstGeom prst="rect">
            <a:avLst/>
          </a:prstGeom>
        </p:spPr>
        <p:txBody>
          <a:bodyPr vert="horz" wrap="square" lIns="0" tIns="345490" rIns="0" bIns="0" rtlCol="0">
            <a:spAutoFit/>
          </a:bodyPr>
          <a:lstStyle/>
          <a:p>
            <a:pPr marL="695325" algn="ctr">
              <a:lnSpc>
                <a:spcPct val="100000"/>
              </a:lnSpc>
              <a:spcBef>
                <a:spcPts val="95"/>
              </a:spcBef>
            </a:pPr>
            <a:r>
              <a:rPr sz="4900" spc="-10" dirty="0"/>
              <a:t>Introduction</a:t>
            </a:r>
            <a:endParaRPr sz="4900" dirty="0"/>
          </a:p>
        </p:txBody>
      </p:sp>
      <p:sp>
        <p:nvSpPr>
          <p:cNvPr id="5" name="object 5"/>
          <p:cNvSpPr/>
          <p:nvPr/>
        </p:nvSpPr>
        <p:spPr>
          <a:xfrm>
            <a:off x="643889" y="659891"/>
            <a:ext cx="10905491" cy="38100"/>
          </a:xfrm>
          <a:custGeom>
            <a:avLst/>
            <a:gdLst/>
            <a:ahLst/>
            <a:cxnLst/>
            <a:rect l="l" t="t" r="r" b="b"/>
            <a:pathLst>
              <a:path w="10905490" h="38100">
                <a:moveTo>
                  <a:pt x="0" y="38100"/>
                </a:moveTo>
                <a:lnTo>
                  <a:pt x="10905109" y="38100"/>
                </a:lnTo>
                <a:lnTo>
                  <a:pt x="10905109" y="0"/>
                </a:lnTo>
                <a:lnTo>
                  <a:pt x="0" y="0"/>
                </a:lnTo>
                <a:lnTo>
                  <a:pt x="0" y="38100"/>
                </a:lnTo>
                <a:close/>
              </a:path>
            </a:pathLst>
          </a:custGeom>
          <a:solidFill>
            <a:srgbClr val="58B41F"/>
          </a:solidFill>
        </p:spPr>
        <p:txBody>
          <a:bodyPr wrap="square" lIns="0" tIns="0" rIns="0" bIns="0" rtlCol="0"/>
          <a:lstStyle/>
          <a:p>
            <a:endParaRPr/>
          </a:p>
        </p:txBody>
      </p:sp>
      <p:pic>
        <p:nvPicPr>
          <p:cNvPr id="6" name="object 6"/>
          <p:cNvPicPr/>
          <p:nvPr/>
        </p:nvPicPr>
        <p:blipFill>
          <a:blip r:embed="rId2" cstate="print"/>
          <a:stretch>
            <a:fillRect/>
          </a:stretch>
        </p:blipFill>
        <p:spPr>
          <a:xfrm>
            <a:off x="514257" y="2804094"/>
            <a:ext cx="1114227" cy="1380879"/>
          </a:xfrm>
          <a:prstGeom prst="rect">
            <a:avLst/>
          </a:prstGeom>
        </p:spPr>
      </p:pic>
      <p:sp>
        <p:nvSpPr>
          <p:cNvPr id="7" name="Rectangle 6"/>
          <p:cNvSpPr/>
          <p:nvPr/>
        </p:nvSpPr>
        <p:spPr>
          <a:xfrm>
            <a:off x="1752600" y="2153647"/>
            <a:ext cx="9601200" cy="3416320"/>
          </a:xfrm>
          <a:prstGeom prst="rect">
            <a:avLst/>
          </a:prstGeom>
        </p:spPr>
        <p:txBody>
          <a:bodyPr wrap="square">
            <a:spAutoFit/>
          </a:bodyPr>
          <a:lstStyle/>
          <a:p>
            <a:pPr marL="342900" indent="-342900">
              <a:buFont typeface="Arial" pitchFamily="34" charset="0"/>
              <a:buChar char="•"/>
            </a:pPr>
            <a:r>
              <a:rPr lang="en-US" sz="2400" dirty="0"/>
              <a:t>This training session is designed to provide SMEs with practical insights into how value chains function, and how they can leverage value chains to improve efficiency, expand market reach, and contribute to economic development. </a:t>
            </a:r>
          </a:p>
          <a:p>
            <a:pPr marL="342900" indent="-342900">
              <a:buFont typeface="Arial" pitchFamily="34" charset="0"/>
              <a:buChar char="•"/>
            </a:pPr>
            <a:endParaRPr lang="en-US" sz="2400" dirty="0"/>
          </a:p>
          <a:p>
            <a:pPr marL="342900" indent="-342900">
              <a:buFont typeface="Arial" pitchFamily="34" charset="0"/>
              <a:buChar char="•"/>
            </a:pPr>
            <a:r>
              <a:rPr lang="en-US" sz="2400" dirty="0"/>
              <a:t>The session will explore the definition and importance of value chains, the stakeholders involved, and real-world examples across various industries, with a special focus on how SMEs can successfully integrate into and benefit from these systems</a:t>
            </a:r>
            <a:r>
              <a:rPr lang="en-US" dirty="0"/>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1" y="762000"/>
            <a:ext cx="9551161" cy="369332"/>
          </a:xfrm>
        </p:spPr>
        <p:txBody>
          <a:bodyPr/>
          <a:lstStyle/>
          <a:p>
            <a:r>
              <a:rPr lang="en-US" sz="2400" dirty="0">
                <a:solidFill>
                  <a:srgbClr val="7030A0"/>
                </a:solidFill>
              </a:rPr>
              <a:t>Step-3: Identifying the transactions and price transmissions</a:t>
            </a:r>
          </a:p>
        </p:txBody>
      </p:sp>
      <p:sp>
        <p:nvSpPr>
          <p:cNvPr id="2" name="Rectangle 1"/>
          <p:cNvSpPr/>
          <p:nvPr/>
        </p:nvSpPr>
        <p:spPr>
          <a:xfrm>
            <a:off x="662152" y="1295400"/>
            <a:ext cx="11125200" cy="5047536"/>
          </a:xfrm>
          <a:prstGeom prst="rect">
            <a:avLst/>
          </a:prstGeom>
        </p:spPr>
        <p:txBody>
          <a:bodyPr wrap="square">
            <a:spAutoFit/>
          </a:bodyPr>
          <a:lstStyle/>
          <a:p>
            <a:pPr marL="342900" indent="-342900">
              <a:buFont typeface="Arial" pitchFamily="34" charset="0"/>
              <a:buChar char="•"/>
            </a:pPr>
            <a:r>
              <a:rPr lang="en-US" sz="2200" dirty="0"/>
              <a:t>Along the value chains, there are transactions where goods are sold from one value chain operator to another. </a:t>
            </a:r>
          </a:p>
          <a:p>
            <a:pPr marL="342900" indent="-342900">
              <a:buFont typeface="Arial" pitchFamily="34" charset="0"/>
              <a:buChar char="•"/>
            </a:pPr>
            <a:endParaRPr lang="en-US" sz="1200" dirty="0"/>
          </a:p>
          <a:p>
            <a:pPr marL="342900" lvl="1" indent="-342900">
              <a:buFont typeface="Arial" pitchFamily="34" charset="0"/>
              <a:buChar char="•"/>
            </a:pPr>
            <a:r>
              <a:rPr lang="en-US" sz="2200" dirty="0"/>
              <a:t>With a transaction, the ownership of the product changes from one operator to another in exchange for money. </a:t>
            </a:r>
          </a:p>
          <a:p>
            <a:pPr marL="342900" lvl="1" indent="-342900">
              <a:buFont typeface="Arial" pitchFamily="34" charset="0"/>
              <a:buChar char="•"/>
            </a:pPr>
            <a:endParaRPr lang="en-US" sz="2200" dirty="0"/>
          </a:p>
          <a:p>
            <a:pPr marL="342900" lvl="1" indent="-342900">
              <a:buFont typeface="Arial" pitchFamily="34" charset="0"/>
              <a:buChar char="•"/>
            </a:pPr>
            <a:r>
              <a:rPr lang="en-US" sz="2200" dirty="0"/>
              <a:t>Hence, we need to give an answer for the following question.</a:t>
            </a:r>
          </a:p>
          <a:p>
            <a:pPr marL="911225" lvl="1" indent="-342900">
              <a:buFont typeface="Arial" pitchFamily="34" charset="0"/>
              <a:buChar char="•"/>
            </a:pPr>
            <a:r>
              <a:rPr lang="en-US" sz="2200" dirty="0"/>
              <a:t>how much is paid at each level?</a:t>
            </a:r>
          </a:p>
          <a:p>
            <a:pPr marL="911225" lvl="1" indent="-342900">
              <a:buFont typeface="Arial" pitchFamily="34" charset="0"/>
              <a:buChar char="•"/>
            </a:pPr>
            <a:r>
              <a:rPr lang="en-US" sz="2200" dirty="0"/>
              <a:t>what are the costs of the activities done by the different actors? </a:t>
            </a:r>
          </a:p>
          <a:p>
            <a:pPr marL="911225" lvl="1" indent="-342900">
              <a:buFont typeface="Arial" pitchFamily="34" charset="0"/>
              <a:buChar char="•"/>
            </a:pPr>
            <a:endParaRPr lang="en-US" sz="1200" dirty="0"/>
          </a:p>
          <a:p>
            <a:pPr marL="342900" lvl="1" indent="-342900">
              <a:buFont typeface="Arial" pitchFamily="34" charset="0"/>
              <a:buChar char="•"/>
            </a:pPr>
            <a:r>
              <a:rPr lang="en-US" sz="2200" dirty="0"/>
              <a:t>Showing the answers for the above question is the last step of VC mapping. </a:t>
            </a:r>
          </a:p>
          <a:p>
            <a:pPr marL="342900" lvl="1" indent="-342900">
              <a:buFont typeface="Arial" pitchFamily="34" charset="0"/>
              <a:buChar char="•"/>
            </a:pPr>
            <a:endParaRPr lang="en-US" sz="1200" dirty="0"/>
          </a:p>
          <a:p>
            <a:pPr marL="342900" lvl="1" indent="-342900">
              <a:buFont typeface="Arial" pitchFamily="34" charset="0"/>
              <a:buChar char="•"/>
            </a:pPr>
            <a:r>
              <a:rPr lang="en-US" sz="2200" dirty="0"/>
              <a:t>It shows, </a:t>
            </a:r>
          </a:p>
          <a:p>
            <a:pPr marL="342900" lvl="1" indent="-342900">
              <a:buFont typeface="Arial" pitchFamily="34" charset="0"/>
              <a:buChar char="•"/>
            </a:pPr>
            <a:endParaRPr lang="en-US" sz="1200" dirty="0"/>
          </a:p>
          <a:p>
            <a:pPr marL="911225" lvl="1" indent="-342900">
              <a:buFont typeface="Arial" pitchFamily="34" charset="0"/>
              <a:buChar char="•"/>
            </a:pPr>
            <a:r>
              <a:rPr lang="en-US" sz="2200" dirty="0"/>
              <a:t>Why and when the transaction is done, How the firms (actors) interrelated, the net vale created at each stage (node) in the value chain. </a:t>
            </a:r>
          </a:p>
        </p:txBody>
      </p:sp>
    </p:spTree>
    <p:extLst>
      <p:ext uri="{BB962C8B-B14F-4D97-AF65-F5344CB8AC3E}">
        <p14:creationId xmlns:p14="http://schemas.microsoft.com/office/powerpoint/2010/main" val="26230658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914400" y="914400"/>
            <a:ext cx="10591800" cy="4267200"/>
          </a:xfrm>
          <a:prstGeom prst="rect">
            <a:avLst/>
          </a:prstGeom>
        </p:spPr>
      </p:pic>
      <p:sp>
        <p:nvSpPr>
          <p:cNvPr id="2" name="Rectangle 1"/>
          <p:cNvSpPr/>
          <p:nvPr/>
        </p:nvSpPr>
        <p:spPr>
          <a:xfrm>
            <a:off x="1524000" y="5486400"/>
            <a:ext cx="9737834" cy="400110"/>
          </a:xfrm>
          <a:prstGeom prst="rect">
            <a:avLst/>
          </a:prstGeom>
        </p:spPr>
        <p:txBody>
          <a:bodyPr wrap="square">
            <a:spAutoFit/>
          </a:bodyPr>
          <a:lstStyle/>
          <a:p>
            <a:r>
              <a:rPr lang="en-US" sz="2000" b="1" dirty="0"/>
              <a:t>Step 3 of mapping a VC: Identifying the transactions and price transmissions</a:t>
            </a:r>
          </a:p>
        </p:txBody>
      </p:sp>
    </p:spTree>
    <p:extLst>
      <p:ext uri="{BB962C8B-B14F-4D97-AF65-F5344CB8AC3E}">
        <p14:creationId xmlns:p14="http://schemas.microsoft.com/office/powerpoint/2010/main" val="6894471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30905" y="2739595"/>
            <a:ext cx="5726431" cy="1120820"/>
          </a:xfrm>
          <a:prstGeom prst="rect">
            <a:avLst/>
          </a:prstGeom>
        </p:spPr>
        <p:txBody>
          <a:bodyPr vert="horz" wrap="square" lIns="0" tIns="12700" rIns="0" bIns="0" rtlCol="0">
            <a:spAutoFit/>
          </a:bodyPr>
          <a:lstStyle/>
          <a:p>
            <a:pPr marL="12700">
              <a:lnSpc>
                <a:spcPct val="100000"/>
              </a:lnSpc>
              <a:spcBef>
                <a:spcPts val="100"/>
              </a:spcBef>
            </a:pPr>
            <a:r>
              <a:rPr sz="7200" dirty="0"/>
              <a:t>Lunch</a:t>
            </a:r>
            <a:r>
              <a:rPr sz="7200" spc="-220" dirty="0"/>
              <a:t> </a:t>
            </a:r>
            <a:r>
              <a:rPr sz="7200" spc="-10" dirty="0"/>
              <a:t>Break</a:t>
            </a:r>
            <a:endParaRPr sz="7200" dirty="0"/>
          </a:p>
        </p:txBody>
      </p:sp>
    </p:spTree>
    <p:extLst>
      <p:ext uri="{BB962C8B-B14F-4D97-AF65-F5344CB8AC3E}">
        <p14:creationId xmlns:p14="http://schemas.microsoft.com/office/powerpoint/2010/main" val="2093912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1" y="762000"/>
            <a:ext cx="10896599" cy="369332"/>
          </a:xfrm>
        </p:spPr>
        <p:txBody>
          <a:bodyPr/>
          <a:lstStyle/>
          <a:p>
            <a:r>
              <a:rPr lang="en-US" sz="2400" dirty="0">
                <a:solidFill>
                  <a:schemeClr val="accent6"/>
                </a:solidFill>
              </a:rPr>
              <a:t>Topic 2: Identifying actors and functions within the value chain</a:t>
            </a:r>
          </a:p>
        </p:txBody>
      </p:sp>
      <p:sp>
        <p:nvSpPr>
          <p:cNvPr id="2" name="Rectangle 1"/>
          <p:cNvSpPr/>
          <p:nvPr/>
        </p:nvSpPr>
        <p:spPr>
          <a:xfrm>
            <a:off x="612775" y="1752600"/>
            <a:ext cx="10930760" cy="430887"/>
          </a:xfrm>
          <a:prstGeom prst="rect">
            <a:avLst/>
          </a:prstGeom>
        </p:spPr>
        <p:txBody>
          <a:bodyPr wrap="square">
            <a:spAutoFit/>
          </a:bodyPr>
          <a:lstStyle/>
          <a:p>
            <a:pPr marL="342900" indent="-342900">
              <a:buFont typeface="Arial" pitchFamily="34" charset="0"/>
              <a:buChar char="•"/>
            </a:pPr>
            <a:r>
              <a:rPr lang="en-US" sz="2200" dirty="0"/>
              <a:t>In general, the value chain actors classified as </a:t>
            </a:r>
            <a:r>
              <a:rPr lang="en-US" sz="2200" b="1" dirty="0"/>
              <a:t>Core</a:t>
            </a:r>
            <a:r>
              <a:rPr lang="en-US" sz="2200" dirty="0"/>
              <a:t> </a:t>
            </a:r>
            <a:r>
              <a:rPr lang="en-US" sz="2200" b="1" dirty="0"/>
              <a:t>Supporter</a:t>
            </a:r>
            <a:r>
              <a:rPr lang="en-US" sz="2200" dirty="0"/>
              <a:t> and </a:t>
            </a:r>
            <a:r>
              <a:rPr lang="en-US" sz="2200" b="1" dirty="0"/>
              <a:t>Influencer</a:t>
            </a:r>
          </a:p>
        </p:txBody>
      </p:sp>
      <p:sp>
        <p:nvSpPr>
          <p:cNvPr id="4" name="AutoShape 4" descr="Value chain: actors, supporters and context | Download Scientific Diagr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alue chain: actors, supporters and context | Download Scientific Diagra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itle 2"/>
          <p:cNvSpPr txBox="1">
            <a:spLocks/>
          </p:cNvSpPr>
          <p:nvPr/>
        </p:nvSpPr>
        <p:spPr>
          <a:xfrm>
            <a:off x="685800" y="1295400"/>
            <a:ext cx="10896599" cy="369332"/>
          </a:xfrm>
          <a:prstGeom prst="rect">
            <a:avLst/>
          </a:prstGeom>
        </p:spPr>
        <p:txBody>
          <a:bodyPr wrap="square" lIns="0" tIns="0" rIns="0" bIns="0">
            <a:spAutoFit/>
          </a:bodyPr>
          <a:lstStyle>
            <a:lvl1pPr>
              <a:defRPr sz="3200" b="1" i="0">
                <a:solidFill>
                  <a:schemeClr val="tx1"/>
                </a:solidFill>
                <a:latin typeface="Tahoma"/>
                <a:ea typeface="+mj-ea"/>
                <a:cs typeface="Tahoma"/>
              </a:defRPr>
            </a:lvl1pPr>
          </a:lstStyle>
          <a:p>
            <a:r>
              <a:rPr lang="en-US" sz="2400" dirty="0">
                <a:solidFill>
                  <a:srgbClr val="7030A0"/>
                </a:solidFill>
              </a:rPr>
              <a:t>A) Actors in the value chain</a:t>
            </a:r>
          </a:p>
        </p:txBody>
      </p:sp>
      <p:pic>
        <p:nvPicPr>
          <p:cNvPr id="11" name="Picture 10" descr="C:\Users\TIRUSEW\Desktop\Actors Color image.png"/>
          <p:cNvPicPr/>
          <p:nvPr/>
        </p:nvPicPr>
        <p:blipFill>
          <a:blip r:embed="rId2">
            <a:extLst>
              <a:ext uri="{BEBA8EAE-BF5A-486C-A8C5-ECC9F3942E4B}">
                <a14:imgProps xmlns:a14="http://schemas.microsoft.com/office/drawing/2010/main">
                  <a14:imgLayer r:embed="rId3">
                    <a14:imgEffect>
                      <a14:backgroundRemoval t="2344" b="96387" l="3223" r="96973"/>
                    </a14:imgEffect>
                  </a14:imgLayer>
                </a14:imgProps>
              </a:ext>
              <a:ext uri="{28A0092B-C50C-407E-A947-70E740481C1C}">
                <a14:useLocalDpi xmlns:a14="http://schemas.microsoft.com/office/drawing/2010/main" val="0"/>
              </a:ext>
            </a:extLst>
          </a:blip>
          <a:srcRect/>
          <a:stretch>
            <a:fillRect/>
          </a:stretch>
        </p:blipFill>
        <p:spPr bwMode="auto">
          <a:xfrm>
            <a:off x="2819400" y="2133600"/>
            <a:ext cx="6248400" cy="4495800"/>
          </a:xfrm>
          <a:prstGeom prst="rect">
            <a:avLst/>
          </a:prstGeom>
          <a:noFill/>
          <a:ln>
            <a:noFill/>
          </a:ln>
        </p:spPr>
      </p:pic>
    </p:spTree>
    <p:extLst>
      <p:ext uri="{BB962C8B-B14F-4D97-AF65-F5344CB8AC3E}">
        <p14:creationId xmlns:p14="http://schemas.microsoft.com/office/powerpoint/2010/main" val="34382842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4779" y="1447800"/>
            <a:ext cx="10799379" cy="3785652"/>
          </a:xfrm>
          <a:prstGeom prst="rect">
            <a:avLst/>
          </a:prstGeom>
        </p:spPr>
        <p:txBody>
          <a:bodyPr wrap="square">
            <a:spAutoFit/>
          </a:bodyPr>
          <a:lstStyle/>
          <a:p>
            <a:pPr marL="285750" indent="-285750">
              <a:buFont typeface="Arial" pitchFamily="34" charset="0"/>
              <a:buChar char="•"/>
            </a:pPr>
            <a:r>
              <a:rPr lang="en-US" sz="2400" dirty="0"/>
              <a:t>These are the main players directly involved in the production, transformation, and delivery of a product or service as it moves through the value chain</a:t>
            </a:r>
            <a:r>
              <a:rPr lang="en-US" sz="2200" dirty="0"/>
              <a:t>.</a:t>
            </a:r>
          </a:p>
          <a:p>
            <a:pPr marL="285750" indent="-285750">
              <a:buFont typeface="Arial" pitchFamily="34" charset="0"/>
              <a:buChar char="•"/>
            </a:pPr>
            <a:endParaRPr lang="en-US" sz="1200" dirty="0"/>
          </a:p>
          <a:p>
            <a:pPr marL="236538" indent="-236538">
              <a:buFont typeface="Arial" pitchFamily="34" charset="0"/>
              <a:buChar char="•"/>
            </a:pPr>
            <a:r>
              <a:rPr lang="en-US" sz="2400" b="1" dirty="0"/>
              <a:t>Examples</a:t>
            </a:r>
            <a:r>
              <a:rPr lang="en-US" sz="2400" dirty="0"/>
              <a:t>: Producers/farmers (e.g., growing crops, raising animals)Processors (e.g., milling grain, packaging)Traders and wholesalers, Retailers, Consumers</a:t>
            </a:r>
          </a:p>
          <a:p>
            <a:pPr marL="236538" indent="-236538">
              <a:buFont typeface="Arial" pitchFamily="34" charset="0"/>
              <a:buChar char="•"/>
            </a:pPr>
            <a:endParaRPr lang="en-US" sz="2400" dirty="0"/>
          </a:p>
          <a:p>
            <a:pPr marL="285750" indent="-285750">
              <a:buFont typeface="Arial" pitchFamily="34" charset="0"/>
              <a:buChar char="•"/>
            </a:pPr>
            <a:endParaRPr lang="en-US" sz="1200" dirty="0"/>
          </a:p>
          <a:p>
            <a:pPr marL="285750" indent="-285750">
              <a:buFont typeface="Arial" pitchFamily="34" charset="0"/>
              <a:buChar char="•"/>
            </a:pPr>
            <a:r>
              <a:rPr lang="en-US" sz="2400" dirty="0"/>
              <a:t>They physically handle the product and add value to it as it progresses along the chain from raw material to final consumer.</a:t>
            </a:r>
            <a:endParaRPr lang="en-US" sz="2200" dirty="0"/>
          </a:p>
        </p:txBody>
      </p:sp>
      <p:sp>
        <p:nvSpPr>
          <p:cNvPr id="4" name="Rectangle 3"/>
          <p:cNvSpPr/>
          <p:nvPr/>
        </p:nvSpPr>
        <p:spPr>
          <a:xfrm>
            <a:off x="756745" y="838200"/>
            <a:ext cx="2242922" cy="523220"/>
          </a:xfrm>
          <a:prstGeom prst="rect">
            <a:avLst/>
          </a:prstGeom>
        </p:spPr>
        <p:txBody>
          <a:bodyPr wrap="none">
            <a:spAutoFit/>
          </a:bodyPr>
          <a:lstStyle/>
          <a:p>
            <a:r>
              <a:rPr lang="en-US" sz="2800" b="1" dirty="0">
                <a:solidFill>
                  <a:schemeClr val="accent6"/>
                </a:solidFill>
              </a:rPr>
              <a:t>Core Actors</a:t>
            </a:r>
          </a:p>
        </p:txBody>
      </p:sp>
    </p:spTree>
    <p:extLst>
      <p:ext uri="{BB962C8B-B14F-4D97-AF65-F5344CB8AC3E}">
        <p14:creationId xmlns:p14="http://schemas.microsoft.com/office/powerpoint/2010/main" val="1302546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1" y="838202"/>
            <a:ext cx="2590799" cy="492443"/>
          </a:xfrm>
        </p:spPr>
        <p:txBody>
          <a:bodyPr/>
          <a:lstStyle/>
          <a:p>
            <a:r>
              <a:rPr lang="en-US" dirty="0">
                <a:solidFill>
                  <a:schemeClr val="accent6"/>
                </a:solidFill>
              </a:rPr>
              <a:t>Supporters</a:t>
            </a:r>
          </a:p>
        </p:txBody>
      </p:sp>
      <p:sp>
        <p:nvSpPr>
          <p:cNvPr id="4" name="Rectangle 3"/>
          <p:cNvSpPr/>
          <p:nvPr/>
        </p:nvSpPr>
        <p:spPr>
          <a:xfrm>
            <a:off x="691055" y="1676400"/>
            <a:ext cx="11038489" cy="3662541"/>
          </a:xfrm>
          <a:prstGeom prst="rect">
            <a:avLst/>
          </a:prstGeom>
        </p:spPr>
        <p:txBody>
          <a:bodyPr wrap="square">
            <a:spAutoFit/>
          </a:bodyPr>
          <a:lstStyle/>
          <a:p>
            <a:pPr marL="342900" indent="-342900">
              <a:buFont typeface="Arial" pitchFamily="34" charset="0"/>
              <a:buChar char="•"/>
            </a:pPr>
            <a:r>
              <a:rPr lang="en-US" sz="2200" dirty="0"/>
              <a:t>are </a:t>
            </a:r>
            <a:r>
              <a:rPr lang="en-US" sz="2200" b="1" dirty="0"/>
              <a:t>service providers</a:t>
            </a:r>
            <a:r>
              <a:rPr lang="en-US" sz="2200" dirty="0"/>
              <a:t> who offer services that help the core actors perform their roles more efficiently or effectively</a:t>
            </a:r>
          </a:p>
          <a:p>
            <a:pPr marL="342900" indent="-342900">
              <a:buFont typeface="Arial" pitchFamily="34" charset="0"/>
              <a:buChar char="•"/>
            </a:pPr>
            <a:endParaRPr lang="en-US" sz="1200" dirty="0"/>
          </a:p>
          <a:p>
            <a:pPr marL="342900" indent="-342900">
              <a:buFont typeface="Arial" pitchFamily="34" charset="0"/>
              <a:buChar char="•"/>
            </a:pPr>
            <a:r>
              <a:rPr lang="en-US" sz="2200" dirty="0"/>
              <a:t>are </a:t>
            </a:r>
            <a:r>
              <a:rPr lang="en-US" sz="2200" b="1" dirty="0"/>
              <a:t>not directly involved</a:t>
            </a:r>
            <a:r>
              <a:rPr lang="en-US" sz="2200" dirty="0"/>
              <a:t> in handling the product.</a:t>
            </a:r>
          </a:p>
          <a:p>
            <a:endParaRPr lang="en-US" sz="2200" dirty="0"/>
          </a:p>
          <a:p>
            <a:pPr marL="1482725" indent="-1482725"/>
            <a:r>
              <a:rPr lang="en-US" sz="2200" b="1" dirty="0"/>
              <a:t>Examples: </a:t>
            </a:r>
            <a:r>
              <a:rPr lang="en-US" sz="2200" dirty="0"/>
              <a:t>Transport and logistics companies, Financial institutions (e.g., banks, microfinance), Extension services (e.g., agricultural training), ICT providers, Quality assurance and certification bodies</a:t>
            </a:r>
          </a:p>
          <a:p>
            <a:endParaRPr lang="en-US" sz="2200" dirty="0"/>
          </a:p>
          <a:p>
            <a:pPr marL="1608138" indent="-1608138"/>
            <a:r>
              <a:rPr lang="en-US" sz="2200" b="1" dirty="0"/>
              <a:t>Their Role: </a:t>
            </a:r>
            <a:r>
              <a:rPr lang="en-US" sz="2200" dirty="0"/>
              <a:t>Supporters facilitate smooth operations, access to resources, and capacity building for core actors</a:t>
            </a:r>
            <a:r>
              <a:rPr lang="en-US" dirty="0"/>
              <a:t>.</a:t>
            </a:r>
          </a:p>
        </p:txBody>
      </p:sp>
    </p:spTree>
    <p:extLst>
      <p:ext uri="{BB962C8B-B14F-4D97-AF65-F5344CB8AC3E}">
        <p14:creationId xmlns:p14="http://schemas.microsoft.com/office/powerpoint/2010/main" val="35671652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1" y="838202"/>
            <a:ext cx="9551161" cy="430887"/>
          </a:xfrm>
        </p:spPr>
        <p:txBody>
          <a:bodyPr/>
          <a:lstStyle/>
          <a:p>
            <a:r>
              <a:rPr lang="en-US" sz="2800" dirty="0">
                <a:solidFill>
                  <a:schemeClr val="accent6"/>
                </a:solidFill>
              </a:rPr>
              <a:t>Influencers (Enabling Environment)</a:t>
            </a:r>
          </a:p>
        </p:txBody>
      </p:sp>
      <p:sp>
        <p:nvSpPr>
          <p:cNvPr id="2" name="Rectangle 1"/>
          <p:cNvSpPr/>
          <p:nvPr/>
        </p:nvSpPr>
        <p:spPr>
          <a:xfrm>
            <a:off x="685800" y="1371600"/>
            <a:ext cx="10896600" cy="4708981"/>
          </a:xfrm>
          <a:prstGeom prst="rect">
            <a:avLst/>
          </a:prstGeom>
        </p:spPr>
        <p:txBody>
          <a:bodyPr wrap="square">
            <a:spAutoFit/>
          </a:bodyPr>
          <a:lstStyle/>
          <a:p>
            <a:pPr marL="342900" indent="-342900">
              <a:buFont typeface="Arial" pitchFamily="34" charset="0"/>
              <a:buChar char="•"/>
            </a:pPr>
            <a:r>
              <a:rPr lang="en-US" sz="2400" dirty="0"/>
              <a:t>are the institutions, rules, norms, and policies that shape the way the value chain functions. </a:t>
            </a:r>
          </a:p>
          <a:p>
            <a:pPr marL="342900" indent="-342900">
              <a:buFont typeface="Arial" pitchFamily="34" charset="0"/>
              <a:buChar char="•"/>
            </a:pPr>
            <a:endParaRPr lang="en-US" sz="1200" dirty="0"/>
          </a:p>
          <a:p>
            <a:pPr marL="342900" indent="-342900">
              <a:buFont typeface="Arial" pitchFamily="34" charset="0"/>
              <a:buChar char="•"/>
            </a:pPr>
            <a:r>
              <a:rPr lang="en-US" sz="2400" dirty="0"/>
              <a:t>They create the context or environment in which core actors and supporters operate.</a:t>
            </a:r>
          </a:p>
          <a:p>
            <a:endParaRPr lang="en-US" sz="2400" dirty="0"/>
          </a:p>
          <a:p>
            <a:pPr marL="1482725" indent="-1482725"/>
            <a:r>
              <a:rPr lang="en-US" sz="2400" dirty="0"/>
              <a:t>Examples: Government agencies (policy, regulation), Standards authorities,  Trade policies, Customs regulations, Industry associations, NGOs and international donors, Legal and regulatory frameworks,</a:t>
            </a:r>
          </a:p>
          <a:p>
            <a:endParaRPr lang="en-US" sz="2400" dirty="0"/>
          </a:p>
          <a:p>
            <a:pPr marL="1655763" indent="-1655763"/>
            <a:r>
              <a:rPr lang="en-US" sz="2400" b="1" dirty="0"/>
              <a:t>Their Role: </a:t>
            </a:r>
            <a:r>
              <a:rPr lang="en-US" sz="2400" dirty="0"/>
              <a:t>They influence how value is created and distributed by setting the "rules of the game"  including legal, economic, and institutional frameworks.</a:t>
            </a:r>
          </a:p>
        </p:txBody>
      </p:sp>
    </p:spTree>
    <p:extLst>
      <p:ext uri="{BB962C8B-B14F-4D97-AF65-F5344CB8AC3E}">
        <p14:creationId xmlns:p14="http://schemas.microsoft.com/office/powerpoint/2010/main" val="10993413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914400"/>
            <a:ext cx="5665076" cy="533400"/>
          </a:xfrm>
        </p:spPr>
        <p:txBody>
          <a:bodyPr/>
          <a:lstStyle/>
          <a:p>
            <a:r>
              <a:rPr lang="en-US" sz="2400" dirty="0">
                <a:solidFill>
                  <a:srgbClr val="7030A0"/>
                </a:solidFill>
              </a:rPr>
              <a:t>B) Functions with in the value chain</a:t>
            </a:r>
          </a:p>
        </p:txBody>
      </p:sp>
      <p:sp>
        <p:nvSpPr>
          <p:cNvPr id="2" name="Rectangle 1"/>
          <p:cNvSpPr/>
          <p:nvPr/>
        </p:nvSpPr>
        <p:spPr>
          <a:xfrm>
            <a:off x="1066800" y="2438400"/>
            <a:ext cx="4114800" cy="1305165"/>
          </a:xfrm>
          <a:prstGeom prst="rect">
            <a:avLst/>
          </a:prstGeom>
        </p:spPr>
        <p:txBody>
          <a:bodyPr wrap="square">
            <a:spAutoFit/>
          </a:bodyPr>
          <a:lstStyle/>
          <a:p>
            <a:pPr marL="285750" indent="-285750">
              <a:lnSpc>
                <a:spcPct val="150000"/>
              </a:lnSpc>
              <a:buFont typeface="Arial" pitchFamily="34" charset="0"/>
              <a:buChar char="•"/>
            </a:pPr>
            <a:r>
              <a:rPr lang="en-US" sz="2800" b="1" dirty="0"/>
              <a:t>There are three major activities/function:</a:t>
            </a:r>
          </a:p>
        </p:txBody>
      </p:sp>
      <p:pic>
        <p:nvPicPr>
          <p:cNvPr id="2050" name="Picture 2" descr="C:\Users\TIRUSEW\Desktop\Activiti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2276" y="914400"/>
            <a:ext cx="5181581" cy="5333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8972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914400"/>
            <a:ext cx="10870324" cy="5109091"/>
          </a:xfrm>
          <a:prstGeom prst="rect">
            <a:avLst/>
          </a:prstGeom>
        </p:spPr>
        <p:txBody>
          <a:bodyPr wrap="square">
            <a:spAutoFit/>
          </a:bodyPr>
          <a:lstStyle/>
          <a:p>
            <a:pPr marL="342900" indent="-342900">
              <a:buAutoNum type="alphaUcParenR"/>
            </a:pPr>
            <a:r>
              <a:rPr lang="en-US" sz="2000" b="1" dirty="0">
                <a:solidFill>
                  <a:schemeClr val="accent6">
                    <a:lumMod val="75000"/>
                  </a:schemeClr>
                </a:solidFill>
              </a:rPr>
              <a:t>Exchange function: </a:t>
            </a:r>
            <a:r>
              <a:rPr lang="en-US" sz="2000" dirty="0"/>
              <a:t>As goods move through many hands before reaching the final user, title changes several times. Hence, the process of passing goods into the consumer's hands is called function of exchange. </a:t>
            </a:r>
          </a:p>
          <a:p>
            <a:pPr marL="342900" indent="-342900">
              <a:buAutoNum type="alphaUcParenR"/>
            </a:pPr>
            <a:endParaRPr lang="en-US" sz="1200" dirty="0"/>
          </a:p>
          <a:p>
            <a:pPr marL="342900" indent="-342900">
              <a:buFont typeface="Arial" pitchFamily="34" charset="0"/>
              <a:buChar char="•"/>
            </a:pPr>
            <a:r>
              <a:rPr lang="en-US" sz="2200" dirty="0"/>
              <a:t>It includes </a:t>
            </a:r>
            <a:r>
              <a:rPr lang="en-US" sz="2200" b="1" i="1" dirty="0"/>
              <a:t>buying</a:t>
            </a:r>
            <a:r>
              <a:rPr lang="en-US" sz="2200" dirty="0"/>
              <a:t>, </a:t>
            </a:r>
            <a:r>
              <a:rPr lang="en-US" sz="2200" b="1" i="1" dirty="0"/>
              <a:t>selling, and Pricing</a:t>
            </a:r>
            <a:r>
              <a:rPr lang="en-US" sz="2000" dirty="0"/>
              <a:t>.</a:t>
            </a:r>
          </a:p>
          <a:p>
            <a:pPr marL="342900" indent="-342900">
              <a:buFont typeface="Arial" pitchFamily="34" charset="0"/>
              <a:buChar char="•"/>
            </a:pPr>
            <a:endParaRPr lang="en-US" sz="2000" dirty="0"/>
          </a:p>
          <a:p>
            <a:pPr marL="342900" indent="-342900">
              <a:buAutoNum type="alphaUcParenR"/>
            </a:pPr>
            <a:endParaRPr lang="en-US" sz="1200" dirty="0"/>
          </a:p>
          <a:p>
            <a:pPr marL="346075" indent="-346075"/>
            <a:r>
              <a:rPr lang="en-US" sz="2000" b="1" dirty="0">
                <a:solidFill>
                  <a:schemeClr val="accent6">
                    <a:lumMod val="75000"/>
                  </a:schemeClr>
                </a:solidFill>
              </a:rPr>
              <a:t>B) Physical function: </a:t>
            </a:r>
            <a:r>
              <a:rPr lang="en-US" sz="2000" dirty="0"/>
              <a:t>It concerned those activities which involve handling, movement and changing the actual form of the commodity. They mostly involved in solving the problems of when and where to do the marketing.</a:t>
            </a:r>
          </a:p>
          <a:p>
            <a:pPr marL="346075" indent="-346075"/>
            <a:endParaRPr lang="en-US" sz="1200" dirty="0"/>
          </a:p>
          <a:p>
            <a:pPr marL="346075" indent="-346075">
              <a:buFont typeface="Arial" pitchFamily="34" charset="0"/>
              <a:buChar char="•"/>
            </a:pPr>
            <a:r>
              <a:rPr lang="en-US" sz="2200" dirty="0"/>
              <a:t> It mostly includes the functions of Storage, Transport and Processing</a:t>
            </a:r>
            <a:r>
              <a:rPr lang="en-US" sz="2000" dirty="0"/>
              <a:t>.</a:t>
            </a:r>
          </a:p>
          <a:p>
            <a:pPr marL="346075" indent="-346075">
              <a:buFont typeface="Arial" pitchFamily="34" charset="0"/>
              <a:buChar char="•"/>
            </a:pPr>
            <a:endParaRPr lang="en-US" sz="2000" dirty="0"/>
          </a:p>
          <a:p>
            <a:endParaRPr lang="en-US" sz="1200" dirty="0"/>
          </a:p>
          <a:p>
            <a:pPr marL="284163" indent="-284163"/>
            <a:r>
              <a:rPr lang="en-US" sz="2000" b="1" dirty="0">
                <a:solidFill>
                  <a:schemeClr val="accent6">
                    <a:lumMod val="75000"/>
                  </a:schemeClr>
                </a:solidFill>
              </a:rPr>
              <a:t>C) Facilitating function: </a:t>
            </a:r>
            <a:r>
              <a:rPr lang="en-US" sz="2000" dirty="0"/>
              <a:t>Facilitating functions are those activities that make the exchange and physical process possible.</a:t>
            </a:r>
          </a:p>
          <a:p>
            <a:pPr marL="284163" indent="-284163"/>
            <a:endParaRPr lang="en-US" sz="1200" dirty="0"/>
          </a:p>
          <a:p>
            <a:pPr marL="342900" indent="-342900">
              <a:buFont typeface="Arial" pitchFamily="34" charset="0"/>
              <a:buChar char="•"/>
            </a:pPr>
            <a:r>
              <a:rPr lang="en-US" sz="2200" dirty="0"/>
              <a:t>It includes standardization, financing, risk bearing and market intelligence</a:t>
            </a:r>
            <a:r>
              <a:rPr lang="en-US" sz="2000" dirty="0"/>
              <a:t>.</a:t>
            </a:r>
          </a:p>
        </p:txBody>
      </p:sp>
    </p:spTree>
    <p:extLst>
      <p:ext uri="{BB962C8B-B14F-4D97-AF65-F5344CB8AC3E}">
        <p14:creationId xmlns:p14="http://schemas.microsoft.com/office/powerpoint/2010/main" val="35619531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1" y="838202"/>
            <a:ext cx="9551161" cy="430887"/>
          </a:xfrm>
        </p:spPr>
        <p:txBody>
          <a:bodyPr/>
          <a:lstStyle/>
          <a:p>
            <a:r>
              <a:rPr lang="en-US" sz="2800" dirty="0">
                <a:solidFill>
                  <a:schemeClr val="accent6"/>
                </a:solidFill>
              </a:rPr>
              <a:t>Topic 3: Analyzing constraints and opportunities</a:t>
            </a:r>
          </a:p>
        </p:txBody>
      </p:sp>
      <p:sp>
        <p:nvSpPr>
          <p:cNvPr id="2" name="Rectangle 1"/>
          <p:cNvSpPr/>
          <p:nvPr/>
        </p:nvSpPr>
        <p:spPr>
          <a:xfrm>
            <a:off x="620110" y="1447800"/>
            <a:ext cx="6542690" cy="1446550"/>
          </a:xfrm>
          <a:prstGeom prst="rect">
            <a:avLst/>
          </a:prstGeom>
        </p:spPr>
        <p:txBody>
          <a:bodyPr wrap="square">
            <a:spAutoFit/>
          </a:bodyPr>
          <a:lstStyle/>
          <a:p>
            <a:pPr marL="342900" indent="-342900">
              <a:buFont typeface="Arial" pitchFamily="34" charset="0"/>
              <a:buChar char="•"/>
            </a:pPr>
            <a:r>
              <a:rPr lang="en-US" sz="2200" dirty="0"/>
              <a:t>In each sub-sector and within the various stages of the value chains, there is a  significant challenges as well as opportunities for the different actors involved. </a:t>
            </a:r>
          </a:p>
        </p:txBody>
      </p:sp>
      <p:sp>
        <p:nvSpPr>
          <p:cNvPr id="4" name="Rectangle 3"/>
          <p:cNvSpPr/>
          <p:nvPr/>
        </p:nvSpPr>
        <p:spPr>
          <a:xfrm>
            <a:off x="609600" y="3276600"/>
            <a:ext cx="6923690" cy="1446550"/>
          </a:xfrm>
          <a:prstGeom prst="rect">
            <a:avLst/>
          </a:prstGeom>
        </p:spPr>
        <p:txBody>
          <a:bodyPr wrap="square">
            <a:spAutoFit/>
          </a:bodyPr>
          <a:lstStyle/>
          <a:p>
            <a:pPr marL="342900" indent="-342900">
              <a:buFont typeface="Arial" pitchFamily="34" charset="0"/>
              <a:buChar char="•"/>
            </a:pPr>
            <a:r>
              <a:rPr lang="en-US" sz="2200" dirty="0"/>
              <a:t>Hence, analyzing them will help to improve the efficiency, competitiveness, and inclusiveness of the value chain system by identifying upgrading options of the value chain. </a:t>
            </a:r>
          </a:p>
        </p:txBody>
      </p:sp>
      <p:sp>
        <p:nvSpPr>
          <p:cNvPr id="5" name="Rectangle 4"/>
          <p:cNvSpPr/>
          <p:nvPr/>
        </p:nvSpPr>
        <p:spPr>
          <a:xfrm>
            <a:off x="701565" y="5486400"/>
            <a:ext cx="7375635" cy="769441"/>
          </a:xfrm>
          <a:prstGeom prst="rect">
            <a:avLst/>
          </a:prstGeom>
        </p:spPr>
        <p:txBody>
          <a:bodyPr wrap="square">
            <a:spAutoFit/>
          </a:bodyPr>
          <a:lstStyle/>
          <a:p>
            <a:pPr marL="342900" indent="-342900">
              <a:buFont typeface="Arial" pitchFamily="34" charset="0"/>
              <a:buChar char="•"/>
            </a:pPr>
            <a:r>
              <a:rPr lang="en-US" sz="2200" dirty="0"/>
              <a:t>Therefore, this is a very important step in value chain analysis. </a:t>
            </a:r>
          </a:p>
        </p:txBody>
      </p:sp>
      <p:pic>
        <p:nvPicPr>
          <p:cNvPr id="3074" name="Picture 2" descr="C:\Users\TIRUSEW\Desktop\Analayz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1295399"/>
            <a:ext cx="3962400" cy="472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763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43889" y="659891"/>
            <a:ext cx="10905491" cy="38100"/>
          </a:xfrm>
          <a:custGeom>
            <a:avLst/>
            <a:gdLst/>
            <a:ahLst/>
            <a:cxnLst/>
            <a:rect l="l" t="t" r="r" b="b"/>
            <a:pathLst>
              <a:path w="10905490" h="38100">
                <a:moveTo>
                  <a:pt x="0" y="38100"/>
                </a:moveTo>
                <a:lnTo>
                  <a:pt x="10905109" y="38100"/>
                </a:lnTo>
                <a:lnTo>
                  <a:pt x="10905109" y="0"/>
                </a:lnTo>
                <a:lnTo>
                  <a:pt x="0" y="0"/>
                </a:lnTo>
                <a:lnTo>
                  <a:pt x="0" y="38100"/>
                </a:lnTo>
                <a:close/>
              </a:path>
            </a:pathLst>
          </a:custGeom>
          <a:solidFill>
            <a:srgbClr val="58B41F"/>
          </a:solidFill>
        </p:spPr>
        <p:txBody>
          <a:bodyPr wrap="square" lIns="0" tIns="0" rIns="0" bIns="0" rtlCol="0"/>
          <a:lstStyle/>
          <a:p>
            <a:endParaRPr/>
          </a:p>
        </p:txBody>
      </p:sp>
      <p:sp>
        <p:nvSpPr>
          <p:cNvPr id="3" name="object 3"/>
          <p:cNvSpPr/>
          <p:nvPr/>
        </p:nvSpPr>
        <p:spPr>
          <a:xfrm>
            <a:off x="643127" y="6309359"/>
            <a:ext cx="10905491" cy="0"/>
          </a:xfrm>
          <a:custGeom>
            <a:avLst/>
            <a:gdLst/>
            <a:ahLst/>
            <a:cxnLst/>
            <a:rect l="l" t="t" r="r" b="b"/>
            <a:pathLst>
              <a:path w="10905490">
                <a:moveTo>
                  <a:pt x="0" y="0"/>
                </a:moveTo>
                <a:lnTo>
                  <a:pt x="10905109" y="0"/>
                </a:lnTo>
              </a:path>
              <a:path w="10905490">
                <a:moveTo>
                  <a:pt x="0" y="0"/>
                </a:moveTo>
                <a:lnTo>
                  <a:pt x="10905109" y="0"/>
                </a:lnTo>
              </a:path>
            </a:pathLst>
          </a:custGeom>
          <a:ln w="6096">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78741" y="795351"/>
            <a:ext cx="9551161" cy="671388"/>
          </a:xfrm>
          <a:prstGeom prst="rect">
            <a:avLst/>
          </a:prstGeom>
        </p:spPr>
        <p:txBody>
          <a:bodyPr vert="horz" wrap="square" lIns="0" tIns="116255" rIns="0" bIns="0" rtlCol="0">
            <a:spAutoFit/>
          </a:bodyPr>
          <a:lstStyle/>
          <a:p>
            <a:pPr marL="561340">
              <a:lnSpc>
                <a:spcPct val="100000"/>
              </a:lnSpc>
              <a:spcBef>
                <a:spcPts val="100"/>
              </a:spcBef>
            </a:pPr>
            <a:r>
              <a:rPr sz="3600" dirty="0"/>
              <a:t>Training</a:t>
            </a:r>
            <a:r>
              <a:rPr sz="3600" spc="-120" dirty="0"/>
              <a:t> </a:t>
            </a:r>
            <a:r>
              <a:rPr sz="3600" dirty="0"/>
              <a:t>Workshop</a:t>
            </a:r>
            <a:r>
              <a:rPr sz="3600" spc="-75" dirty="0"/>
              <a:t> </a:t>
            </a:r>
            <a:r>
              <a:rPr sz="3600" spc="-10" dirty="0"/>
              <a:t>Structure</a:t>
            </a:r>
            <a:endParaRPr sz="3600"/>
          </a:p>
        </p:txBody>
      </p:sp>
      <p:sp>
        <p:nvSpPr>
          <p:cNvPr id="5" name="object 5"/>
          <p:cNvSpPr/>
          <p:nvPr/>
        </p:nvSpPr>
        <p:spPr>
          <a:xfrm>
            <a:off x="643889" y="659891"/>
            <a:ext cx="10905491" cy="38100"/>
          </a:xfrm>
          <a:custGeom>
            <a:avLst/>
            <a:gdLst/>
            <a:ahLst/>
            <a:cxnLst/>
            <a:rect l="l" t="t" r="r" b="b"/>
            <a:pathLst>
              <a:path w="10905490" h="38100">
                <a:moveTo>
                  <a:pt x="0" y="38100"/>
                </a:moveTo>
                <a:lnTo>
                  <a:pt x="10905109" y="38100"/>
                </a:lnTo>
                <a:lnTo>
                  <a:pt x="10905109" y="0"/>
                </a:lnTo>
                <a:lnTo>
                  <a:pt x="0" y="0"/>
                </a:lnTo>
                <a:lnTo>
                  <a:pt x="0" y="38100"/>
                </a:lnTo>
                <a:close/>
              </a:path>
            </a:pathLst>
          </a:custGeom>
          <a:solidFill>
            <a:srgbClr val="58B41F"/>
          </a:solidFill>
        </p:spPr>
        <p:txBody>
          <a:bodyPr wrap="square" lIns="0" tIns="0" rIns="0" bIns="0" rtlCol="0"/>
          <a:lstStyle/>
          <a:p>
            <a:endParaRPr/>
          </a:p>
        </p:txBody>
      </p:sp>
      <p:sp>
        <p:nvSpPr>
          <p:cNvPr id="6" name="Rectangle 5"/>
          <p:cNvSpPr/>
          <p:nvPr/>
        </p:nvSpPr>
        <p:spPr>
          <a:xfrm>
            <a:off x="643127" y="1767008"/>
            <a:ext cx="10904727" cy="3785652"/>
          </a:xfrm>
          <a:prstGeom prst="rect">
            <a:avLst/>
          </a:prstGeom>
        </p:spPr>
        <p:txBody>
          <a:bodyPr wrap="square">
            <a:spAutoFit/>
          </a:bodyPr>
          <a:lstStyle/>
          <a:p>
            <a:pPr marL="234950" indent="-234950">
              <a:buFont typeface="Arial" pitchFamily="34" charset="0"/>
              <a:buChar char="•"/>
            </a:pPr>
            <a:r>
              <a:rPr lang="en-US" sz="2400" dirty="0"/>
              <a:t>This Module-4 is all about value chain development. The training is structured in five sessions, and delivered in two days categorizing as </a:t>
            </a:r>
          </a:p>
          <a:p>
            <a:pPr marL="692150" lvl="1" indent="-234950">
              <a:buFont typeface="Arial" pitchFamily="34" charset="0"/>
              <a:buChar char="•"/>
            </a:pPr>
            <a:r>
              <a:rPr lang="en-GB" sz="2400" dirty="0"/>
              <a:t>Basics concepts of Value Chains &amp; value, and </a:t>
            </a:r>
          </a:p>
          <a:p>
            <a:pPr marL="692150" lvl="1" indent="-234950">
              <a:buFont typeface="Arial" pitchFamily="34" charset="0"/>
              <a:buChar char="•"/>
            </a:pPr>
            <a:r>
              <a:rPr lang="en-GB" sz="2400" dirty="0"/>
              <a:t>Value Chain Improvements and sectoral interventions. </a:t>
            </a:r>
          </a:p>
          <a:p>
            <a:pPr marL="692150" lvl="1" indent="-234950">
              <a:buFont typeface="Arial" pitchFamily="34" charset="0"/>
              <a:buChar char="•"/>
            </a:pPr>
            <a:endParaRPr lang="en-GB" sz="2400" dirty="0"/>
          </a:p>
          <a:p>
            <a:pPr marL="234950" indent="-234950">
              <a:buFont typeface="Arial" pitchFamily="34" charset="0"/>
              <a:buChar char="•"/>
            </a:pPr>
            <a:r>
              <a:rPr lang="en-GB" sz="2400" dirty="0"/>
              <a:t>Each session has a topics that focuses on different issues  </a:t>
            </a:r>
            <a:r>
              <a:rPr lang="en-US" sz="2400" dirty="0"/>
              <a:t>delivered in two section within two days. this end, this session will cover four key topics such as Definition and Importance of Value Chains in Economic Development, Key Stakeholders in a Value Chain, Examples of Value Chains in Different Industries, and at the end Case Studies on Effective Value Chain Systems.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1" y="762000"/>
            <a:ext cx="9551161" cy="430887"/>
          </a:xfrm>
        </p:spPr>
        <p:txBody>
          <a:bodyPr/>
          <a:lstStyle/>
          <a:p>
            <a:r>
              <a:rPr lang="en-US" sz="2800" dirty="0">
                <a:solidFill>
                  <a:srgbClr val="7030A0"/>
                </a:solidFill>
              </a:rPr>
              <a:t>Challenges</a:t>
            </a:r>
          </a:p>
        </p:txBody>
      </p:sp>
      <p:sp>
        <p:nvSpPr>
          <p:cNvPr id="2" name="Rectangle 1"/>
          <p:cNvSpPr/>
          <p:nvPr/>
        </p:nvSpPr>
        <p:spPr>
          <a:xfrm>
            <a:off x="714703" y="2057400"/>
            <a:ext cx="10820400" cy="4247317"/>
          </a:xfrm>
          <a:prstGeom prst="rect">
            <a:avLst/>
          </a:prstGeom>
        </p:spPr>
        <p:txBody>
          <a:bodyPr wrap="square">
            <a:spAutoFit/>
          </a:bodyPr>
          <a:lstStyle/>
          <a:p>
            <a:pPr marL="342900" indent="-342900">
              <a:buFont typeface="Arial" pitchFamily="34" charset="0"/>
              <a:buChar char="•"/>
            </a:pPr>
            <a:r>
              <a:rPr lang="en-US" sz="2000" dirty="0"/>
              <a:t>Difficulties to access to production factors and/or resources </a:t>
            </a:r>
          </a:p>
          <a:p>
            <a:pPr marL="342900" indent="-342900">
              <a:buFont typeface="Arial" pitchFamily="34" charset="0"/>
              <a:buChar char="•"/>
            </a:pPr>
            <a:endParaRPr lang="en-US" sz="1000" dirty="0"/>
          </a:p>
          <a:p>
            <a:pPr marL="342900" indent="-342900">
              <a:buFont typeface="Arial" pitchFamily="34" charset="0"/>
              <a:buChar char="•"/>
            </a:pPr>
            <a:r>
              <a:rPr lang="en-US" sz="2000" dirty="0"/>
              <a:t>Limited volume and quality of production, high costs, losses;</a:t>
            </a:r>
          </a:p>
          <a:p>
            <a:pPr marL="342900" indent="-342900">
              <a:buFont typeface="Arial" pitchFamily="34" charset="0"/>
              <a:buChar char="•"/>
            </a:pPr>
            <a:endParaRPr lang="en-US" sz="1000" dirty="0"/>
          </a:p>
          <a:p>
            <a:pPr marL="342900" indent="-342900">
              <a:buFont typeface="Arial" pitchFamily="34" charset="0"/>
              <a:buChar char="•"/>
            </a:pPr>
            <a:r>
              <a:rPr lang="en-US" sz="2000" dirty="0"/>
              <a:t>No or limited value addition or value adding activities are not well done;</a:t>
            </a:r>
          </a:p>
          <a:p>
            <a:pPr marL="342900" indent="-342900">
              <a:buFont typeface="Arial" pitchFamily="34" charset="0"/>
              <a:buChar char="•"/>
            </a:pPr>
            <a:endParaRPr lang="en-US" sz="1000" dirty="0"/>
          </a:p>
          <a:p>
            <a:pPr marL="342900" indent="-342900">
              <a:buFont typeface="Arial" pitchFamily="34" charset="0"/>
              <a:buChar char="•"/>
            </a:pPr>
            <a:r>
              <a:rPr lang="en-US" sz="2000" dirty="0"/>
              <a:t>Lack of or insufficient market relations / low prices obtained / distance to market;</a:t>
            </a:r>
          </a:p>
          <a:p>
            <a:pPr marL="342900" indent="-342900">
              <a:buFont typeface="Arial" pitchFamily="34" charset="0"/>
              <a:buChar char="•"/>
            </a:pPr>
            <a:endParaRPr lang="en-US" sz="1000" dirty="0"/>
          </a:p>
          <a:p>
            <a:pPr marL="342900" indent="-342900">
              <a:buFont typeface="Arial" pitchFamily="34" charset="0"/>
              <a:buChar char="•"/>
            </a:pPr>
            <a:r>
              <a:rPr lang="en-US" sz="2000" dirty="0"/>
              <a:t>Specific challenges for smallholders, female and/or young actors</a:t>
            </a:r>
          </a:p>
          <a:p>
            <a:pPr marL="342900" indent="-342900">
              <a:buFont typeface="Arial" pitchFamily="34" charset="0"/>
              <a:buChar char="•"/>
            </a:pPr>
            <a:endParaRPr lang="en-US" sz="1000" dirty="0"/>
          </a:p>
          <a:p>
            <a:pPr marL="342900" indent="-342900">
              <a:buFont typeface="Arial" pitchFamily="34" charset="0"/>
              <a:buChar char="•"/>
            </a:pPr>
            <a:r>
              <a:rPr lang="en-US" sz="2000" dirty="0"/>
              <a:t>Weak actors’ links along value chains and in the market system could be:</a:t>
            </a:r>
          </a:p>
          <a:p>
            <a:pPr marL="342900" indent="-342900">
              <a:buFont typeface="Arial" pitchFamily="34" charset="0"/>
              <a:buChar char="•"/>
            </a:pPr>
            <a:endParaRPr lang="en-US" sz="1000" dirty="0"/>
          </a:p>
          <a:p>
            <a:pPr marL="342900" indent="-342900">
              <a:buFont typeface="Arial" pitchFamily="34" charset="0"/>
              <a:buChar char="•"/>
            </a:pPr>
            <a:r>
              <a:rPr lang="en-US" sz="2000" dirty="0"/>
              <a:t>Weak or bad actors’ relations with each other’s </a:t>
            </a:r>
          </a:p>
          <a:p>
            <a:pPr marL="342900" indent="-342900">
              <a:buFont typeface="Arial" pitchFamily="34" charset="0"/>
              <a:buChar char="•"/>
            </a:pPr>
            <a:endParaRPr lang="en-US" sz="1000" dirty="0"/>
          </a:p>
          <a:p>
            <a:pPr marL="342900" indent="-342900">
              <a:buFont typeface="Arial" pitchFamily="34" charset="0"/>
              <a:buChar char="•"/>
            </a:pPr>
            <a:r>
              <a:rPr lang="en-US" sz="2000" dirty="0"/>
              <a:t>Weak or bad relations with different value chain operators (core with supporters, etc);</a:t>
            </a:r>
          </a:p>
          <a:p>
            <a:pPr marL="342900" indent="-342900">
              <a:buFont typeface="Arial" pitchFamily="34" charset="0"/>
              <a:buChar char="•"/>
            </a:pPr>
            <a:endParaRPr lang="en-US" sz="1000" dirty="0"/>
          </a:p>
          <a:p>
            <a:pPr marL="342900" indent="-342900">
              <a:buFont typeface="Arial" pitchFamily="34" charset="0"/>
              <a:buChar char="•"/>
            </a:pPr>
            <a:r>
              <a:rPr lang="en-US" sz="2000" dirty="0"/>
              <a:t>Weak or bad relations with government agencies, ministries, local government, etc.</a:t>
            </a:r>
          </a:p>
        </p:txBody>
      </p:sp>
      <p:sp>
        <p:nvSpPr>
          <p:cNvPr id="4" name="Rectangle 3"/>
          <p:cNvSpPr/>
          <p:nvPr/>
        </p:nvSpPr>
        <p:spPr>
          <a:xfrm>
            <a:off x="451944" y="1219200"/>
            <a:ext cx="11511456" cy="830997"/>
          </a:xfrm>
          <a:prstGeom prst="rect">
            <a:avLst/>
          </a:prstGeom>
        </p:spPr>
        <p:txBody>
          <a:bodyPr wrap="square">
            <a:spAutoFit/>
          </a:bodyPr>
          <a:lstStyle/>
          <a:p>
            <a:r>
              <a:rPr lang="en-US" sz="2400" dirty="0"/>
              <a:t>Actors may have many challenges as indicated below at micro, meso and macro level</a:t>
            </a:r>
          </a:p>
        </p:txBody>
      </p:sp>
    </p:spTree>
    <p:extLst>
      <p:ext uri="{BB962C8B-B14F-4D97-AF65-F5344CB8AC3E}">
        <p14:creationId xmlns:p14="http://schemas.microsoft.com/office/powerpoint/2010/main" val="27661973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1" y="864513"/>
            <a:ext cx="9551161" cy="430887"/>
          </a:xfrm>
        </p:spPr>
        <p:txBody>
          <a:bodyPr/>
          <a:lstStyle/>
          <a:p>
            <a:r>
              <a:rPr lang="en-US" sz="2800" dirty="0">
                <a:solidFill>
                  <a:srgbClr val="7030A0"/>
                </a:solidFill>
              </a:rPr>
              <a:t>Opportunities</a:t>
            </a:r>
          </a:p>
        </p:txBody>
      </p:sp>
      <p:sp>
        <p:nvSpPr>
          <p:cNvPr id="2" name="Rectangle 1"/>
          <p:cNvSpPr/>
          <p:nvPr/>
        </p:nvSpPr>
        <p:spPr>
          <a:xfrm>
            <a:off x="609600" y="2220992"/>
            <a:ext cx="11201400" cy="3570208"/>
          </a:xfrm>
          <a:prstGeom prst="rect">
            <a:avLst/>
          </a:prstGeom>
        </p:spPr>
        <p:txBody>
          <a:bodyPr wrap="square">
            <a:spAutoFit/>
          </a:bodyPr>
          <a:lstStyle/>
          <a:p>
            <a:pPr marL="342900" indent="-342900">
              <a:buFont typeface="Arial" pitchFamily="34" charset="0"/>
              <a:buChar char="•"/>
            </a:pPr>
            <a:r>
              <a:rPr lang="en-US" sz="2200" dirty="0"/>
              <a:t>Better access to production factors and agro-inputs</a:t>
            </a:r>
          </a:p>
          <a:p>
            <a:pPr marL="342900" indent="-342900">
              <a:buFont typeface="Arial" pitchFamily="34" charset="0"/>
              <a:buChar char="•"/>
            </a:pPr>
            <a:endParaRPr lang="en-US" sz="1200" dirty="0"/>
          </a:p>
          <a:p>
            <a:pPr marL="342900" indent="-342900">
              <a:buFont typeface="Arial" pitchFamily="34" charset="0"/>
              <a:buChar char="•"/>
            </a:pPr>
            <a:r>
              <a:rPr lang="en-US" sz="2200" dirty="0"/>
              <a:t>Improving the volume and quality of production, reducing costs and/or losses</a:t>
            </a:r>
          </a:p>
          <a:p>
            <a:pPr marL="342900" indent="-342900">
              <a:buFont typeface="Arial" pitchFamily="34" charset="0"/>
              <a:buChar char="•"/>
            </a:pPr>
            <a:endParaRPr lang="en-US" sz="1200" dirty="0"/>
          </a:p>
          <a:p>
            <a:pPr marL="342900" indent="-342900">
              <a:buFont typeface="Arial" pitchFamily="34" charset="0"/>
              <a:buChar char="•"/>
            </a:pPr>
            <a:r>
              <a:rPr lang="en-US" sz="2200" dirty="0"/>
              <a:t>Taking up or improving value adding activities (grading, storage, processing, trading)</a:t>
            </a:r>
          </a:p>
          <a:p>
            <a:pPr marL="342900" indent="-342900">
              <a:buFont typeface="Arial" pitchFamily="34" charset="0"/>
              <a:buChar char="•"/>
            </a:pPr>
            <a:endParaRPr lang="en-US" sz="1200" dirty="0"/>
          </a:p>
          <a:p>
            <a:pPr marL="342900" indent="-342900">
              <a:buFont typeface="Arial" pitchFamily="34" charset="0"/>
              <a:buChar char="•"/>
            </a:pPr>
            <a:r>
              <a:rPr lang="en-US" sz="2200" dirty="0"/>
              <a:t>Establishing new market relations or improving existing ones</a:t>
            </a:r>
          </a:p>
          <a:p>
            <a:pPr marL="342900" indent="-342900">
              <a:buFont typeface="Arial" pitchFamily="34" charset="0"/>
              <a:buChar char="•"/>
            </a:pPr>
            <a:endParaRPr lang="en-US" sz="1200" dirty="0"/>
          </a:p>
          <a:p>
            <a:pPr marL="342900" indent="-342900">
              <a:buFont typeface="Arial" pitchFamily="34" charset="0"/>
              <a:buChar char="•"/>
            </a:pPr>
            <a:r>
              <a:rPr lang="en-US" sz="2200" dirty="0"/>
              <a:t>Negotiating higher prices</a:t>
            </a:r>
          </a:p>
          <a:p>
            <a:pPr marL="342900" indent="-342900">
              <a:buFont typeface="Arial" pitchFamily="34" charset="0"/>
              <a:buChar char="•"/>
            </a:pPr>
            <a:endParaRPr lang="en-US" sz="1200" dirty="0"/>
          </a:p>
          <a:p>
            <a:pPr marL="342900" indent="-342900">
              <a:buFont typeface="Arial" pitchFamily="34" charset="0"/>
              <a:buChar char="•"/>
            </a:pPr>
            <a:r>
              <a:rPr lang="en-US" sz="2200" dirty="0"/>
              <a:t>Organizing transport to market</a:t>
            </a:r>
          </a:p>
          <a:p>
            <a:pPr marL="342900" indent="-342900">
              <a:buFont typeface="Arial" pitchFamily="34" charset="0"/>
              <a:buChar char="•"/>
            </a:pPr>
            <a:endParaRPr lang="en-US" sz="1200" dirty="0"/>
          </a:p>
          <a:p>
            <a:pPr marL="342900" indent="-342900">
              <a:buFont typeface="Arial" pitchFamily="34" charset="0"/>
              <a:buChar char="•"/>
            </a:pPr>
            <a:r>
              <a:rPr lang="en-US" sz="2200" dirty="0"/>
              <a:t>Specific actions for different farmer categories, women and youth</a:t>
            </a:r>
          </a:p>
        </p:txBody>
      </p:sp>
      <p:sp>
        <p:nvSpPr>
          <p:cNvPr id="4" name="Rectangle 3"/>
          <p:cNvSpPr/>
          <p:nvPr/>
        </p:nvSpPr>
        <p:spPr>
          <a:xfrm>
            <a:off x="609600" y="1474113"/>
            <a:ext cx="10972800" cy="430887"/>
          </a:xfrm>
          <a:prstGeom prst="rect">
            <a:avLst/>
          </a:prstGeom>
        </p:spPr>
        <p:txBody>
          <a:bodyPr wrap="square">
            <a:spAutoFit/>
          </a:bodyPr>
          <a:lstStyle/>
          <a:p>
            <a:r>
              <a:rPr lang="en-US" sz="2200" dirty="0"/>
              <a:t>Actors might have an opportunities as indicated below at micro, meso, and macro level</a:t>
            </a:r>
          </a:p>
        </p:txBody>
      </p:sp>
    </p:spTree>
    <p:extLst>
      <p:ext uri="{BB962C8B-B14F-4D97-AF65-F5344CB8AC3E}">
        <p14:creationId xmlns:p14="http://schemas.microsoft.com/office/powerpoint/2010/main" val="3583813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1" y="914400"/>
            <a:ext cx="10820399" cy="457198"/>
          </a:xfrm>
        </p:spPr>
        <p:txBody>
          <a:bodyPr/>
          <a:lstStyle/>
          <a:p>
            <a:r>
              <a:rPr lang="en-US" sz="2800" dirty="0">
                <a:solidFill>
                  <a:schemeClr val="accent6">
                    <a:lumMod val="50000"/>
                  </a:schemeClr>
                </a:solidFill>
              </a:rPr>
              <a:t>Guidelines to identify the challenges and Opportunities:</a:t>
            </a:r>
          </a:p>
        </p:txBody>
      </p:sp>
      <p:sp>
        <p:nvSpPr>
          <p:cNvPr id="2" name="Rectangle 1"/>
          <p:cNvSpPr/>
          <p:nvPr/>
        </p:nvSpPr>
        <p:spPr>
          <a:xfrm>
            <a:off x="609600" y="1600200"/>
            <a:ext cx="10896600" cy="3600986"/>
          </a:xfrm>
          <a:prstGeom prst="rect">
            <a:avLst/>
          </a:prstGeom>
        </p:spPr>
        <p:txBody>
          <a:bodyPr wrap="square">
            <a:spAutoFit/>
          </a:bodyPr>
          <a:lstStyle/>
          <a:p>
            <a:pPr marL="342900" indent="-342900">
              <a:buFont typeface="Arial" pitchFamily="34" charset="0"/>
              <a:buChar char="•"/>
            </a:pPr>
            <a:r>
              <a:rPr lang="en-US" sz="2200" dirty="0"/>
              <a:t>Look at the value chain map you produced, and then identify the challenges and/or the opportunities for each actors</a:t>
            </a:r>
          </a:p>
          <a:p>
            <a:pPr marL="342900" indent="-342900">
              <a:buFont typeface="Arial" pitchFamily="34" charset="0"/>
              <a:buChar char="•"/>
            </a:pPr>
            <a:endParaRPr lang="en-US" sz="1000" dirty="0"/>
          </a:p>
          <a:p>
            <a:pPr marL="342900" indent="-342900">
              <a:buFont typeface="Arial" pitchFamily="34" charset="0"/>
              <a:buChar char="•"/>
            </a:pPr>
            <a:r>
              <a:rPr lang="en-US" sz="2200" dirty="0"/>
              <a:t>Where are the weak and/or the strong points along the value chains and in the market system?</a:t>
            </a:r>
          </a:p>
          <a:p>
            <a:pPr marL="342900" indent="-342900">
              <a:buFont typeface="Arial" pitchFamily="34" charset="0"/>
              <a:buChar char="•"/>
            </a:pPr>
            <a:endParaRPr lang="en-US" sz="1000" dirty="0"/>
          </a:p>
          <a:p>
            <a:pPr marL="342900" indent="-342900">
              <a:buFont typeface="Arial" pitchFamily="34" charset="0"/>
              <a:buChar char="•"/>
            </a:pPr>
            <a:r>
              <a:rPr lang="en-US" sz="2200" dirty="0"/>
              <a:t>Prepare a flipchart with two columns (challenges and opportunities); and write the challenges in the first column and the opportunities in the second column, </a:t>
            </a:r>
            <a:r>
              <a:rPr lang="en-US" sz="2200" i="1" dirty="0">
                <a:solidFill>
                  <a:srgbClr val="00B050"/>
                </a:solidFill>
              </a:rPr>
              <a:t>preferably in the order of their importance.</a:t>
            </a:r>
          </a:p>
          <a:p>
            <a:pPr marL="342900" indent="-342900">
              <a:buFont typeface="Arial" pitchFamily="34" charset="0"/>
              <a:buChar char="•"/>
            </a:pPr>
            <a:endParaRPr lang="en-US" sz="1000" dirty="0"/>
          </a:p>
          <a:p>
            <a:pPr marL="342900" indent="-342900">
              <a:buFont typeface="Arial" pitchFamily="34" charset="0"/>
              <a:buChar char="•"/>
            </a:pPr>
            <a:r>
              <a:rPr lang="en-US" sz="2200" dirty="0"/>
              <a:t>Put the challenges with </a:t>
            </a:r>
            <a:r>
              <a:rPr lang="en-US" sz="2200" dirty="0">
                <a:solidFill>
                  <a:srgbClr val="FF0000"/>
                </a:solidFill>
              </a:rPr>
              <a:t>RED numbers</a:t>
            </a:r>
            <a:r>
              <a:rPr lang="en-US" sz="2200" dirty="0"/>
              <a:t>, and the opportunities with </a:t>
            </a:r>
            <a:r>
              <a:rPr lang="en-US" sz="2200" dirty="0">
                <a:solidFill>
                  <a:srgbClr val="00B050"/>
                </a:solidFill>
              </a:rPr>
              <a:t>GREEN numbers</a:t>
            </a:r>
            <a:r>
              <a:rPr lang="en-US" sz="2200" dirty="0"/>
              <a:t> in your map (</a:t>
            </a:r>
            <a:r>
              <a:rPr lang="en-US" sz="2200" b="1" i="1" dirty="0"/>
              <a:t>with marker pen or on post-its</a:t>
            </a:r>
            <a:r>
              <a:rPr lang="en-US" sz="2200" dirty="0"/>
              <a:t>)</a:t>
            </a:r>
          </a:p>
        </p:txBody>
      </p:sp>
      <p:sp>
        <p:nvSpPr>
          <p:cNvPr id="4" name="Rectangle 3"/>
          <p:cNvSpPr/>
          <p:nvPr/>
        </p:nvSpPr>
        <p:spPr>
          <a:xfrm>
            <a:off x="838200" y="5638800"/>
            <a:ext cx="5295039" cy="400110"/>
          </a:xfrm>
          <a:prstGeom prst="rect">
            <a:avLst/>
          </a:prstGeom>
        </p:spPr>
        <p:txBody>
          <a:bodyPr wrap="none">
            <a:spAutoFit/>
          </a:bodyPr>
          <a:lstStyle/>
          <a:p>
            <a:r>
              <a:rPr lang="en-US" sz="2000" b="1" dirty="0"/>
              <a:t>Look your training manual for the sample </a:t>
            </a:r>
          </a:p>
        </p:txBody>
      </p:sp>
    </p:spTree>
    <p:extLst>
      <p:ext uri="{BB962C8B-B14F-4D97-AF65-F5344CB8AC3E}">
        <p14:creationId xmlns:p14="http://schemas.microsoft.com/office/powerpoint/2010/main" val="25316066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751583"/>
            <a:ext cx="11048999" cy="430887"/>
          </a:xfrm>
        </p:spPr>
        <p:txBody>
          <a:bodyPr/>
          <a:lstStyle/>
          <a:p>
            <a:r>
              <a:rPr lang="en-US" sz="2800" dirty="0">
                <a:solidFill>
                  <a:schemeClr val="accent6"/>
                </a:solidFill>
              </a:rPr>
              <a:t>Topic 4: Practical exercise: </a:t>
            </a:r>
            <a:r>
              <a:rPr lang="en-US" sz="2800" dirty="0">
                <a:solidFill>
                  <a:srgbClr val="7030A0"/>
                </a:solidFill>
              </a:rPr>
              <a:t>Creating a value chain map</a:t>
            </a:r>
          </a:p>
        </p:txBody>
      </p:sp>
      <p:sp>
        <p:nvSpPr>
          <p:cNvPr id="2" name="Rectangle 1"/>
          <p:cNvSpPr/>
          <p:nvPr/>
        </p:nvSpPr>
        <p:spPr>
          <a:xfrm>
            <a:off x="4987160" y="2743200"/>
            <a:ext cx="6595240" cy="3308598"/>
          </a:xfrm>
          <a:prstGeom prst="rect">
            <a:avLst/>
          </a:prstGeom>
        </p:spPr>
        <p:txBody>
          <a:bodyPr wrap="square">
            <a:spAutoFit/>
          </a:bodyPr>
          <a:lstStyle/>
          <a:p>
            <a:pPr marL="0" marR="0" algn="ctr">
              <a:lnSpc>
                <a:spcPct val="115000"/>
              </a:lnSpc>
              <a:spcBef>
                <a:spcPts val="0"/>
              </a:spcBef>
              <a:spcAft>
                <a:spcPts val="1000"/>
              </a:spcAft>
            </a:pPr>
            <a:r>
              <a:rPr lang="en-US" sz="2000" b="1" u="sng" dirty="0">
                <a:solidFill>
                  <a:schemeClr val="tx1"/>
                </a:solidFill>
                <a:effectLst/>
                <a:latin typeface="Mada-SemiBold"/>
                <a:ea typeface="Calibri"/>
                <a:cs typeface="Times New Roman"/>
              </a:rPr>
              <a:t>Steps fo</a:t>
            </a:r>
            <a:r>
              <a:rPr lang="en-US" sz="2000" b="1" u="sng" dirty="0">
                <a:solidFill>
                  <a:schemeClr val="tx1"/>
                </a:solidFill>
                <a:latin typeface="Mada-SemiBold"/>
                <a:ea typeface="Calibri"/>
                <a:cs typeface="Times New Roman"/>
              </a:rPr>
              <a:t>r </a:t>
            </a:r>
            <a:r>
              <a:rPr lang="en-US" sz="2000" b="1" u="sng" dirty="0">
                <a:solidFill>
                  <a:schemeClr val="tx1"/>
                </a:solidFill>
                <a:effectLst/>
                <a:latin typeface="Mada-SemiBold"/>
                <a:ea typeface="Calibri"/>
                <a:cs typeface="Times New Roman"/>
              </a:rPr>
              <a:t>the Group Activity</a:t>
            </a:r>
          </a:p>
          <a:p>
            <a:pPr marL="457200" marR="0" indent="-457200">
              <a:lnSpc>
                <a:spcPct val="115000"/>
              </a:lnSpc>
              <a:spcBef>
                <a:spcPts val="0"/>
              </a:spcBef>
              <a:spcAft>
                <a:spcPts val="1000"/>
              </a:spcAft>
              <a:buAutoNum type="arabicParenR"/>
            </a:pPr>
            <a:r>
              <a:rPr lang="en-US" sz="2000" b="1" dirty="0">
                <a:solidFill>
                  <a:schemeClr val="tx1"/>
                </a:solidFill>
                <a:effectLst/>
                <a:latin typeface="Mada-SemiBold"/>
                <a:ea typeface="Calibri"/>
                <a:cs typeface="Times New Roman"/>
              </a:rPr>
              <a:t>Form a groups each has a maximum of five members</a:t>
            </a:r>
          </a:p>
          <a:p>
            <a:pPr marL="457200" marR="0" indent="-457200">
              <a:lnSpc>
                <a:spcPct val="115000"/>
              </a:lnSpc>
              <a:spcBef>
                <a:spcPts val="0"/>
              </a:spcBef>
              <a:spcAft>
                <a:spcPts val="1000"/>
              </a:spcAft>
              <a:buAutoNum type="arabicParenR"/>
            </a:pPr>
            <a:r>
              <a:rPr lang="en-US" sz="2000" b="1" dirty="0">
                <a:solidFill>
                  <a:schemeClr val="tx1"/>
                </a:solidFill>
                <a:effectLst/>
                <a:latin typeface="Mada-SemiBold"/>
                <a:ea typeface="Calibri"/>
                <a:cs typeface="Times New Roman"/>
              </a:rPr>
              <a:t>The group should be formed based on business type.</a:t>
            </a:r>
          </a:p>
          <a:p>
            <a:pPr marL="457200" marR="0" indent="-457200">
              <a:lnSpc>
                <a:spcPct val="115000"/>
              </a:lnSpc>
              <a:spcBef>
                <a:spcPts val="0"/>
              </a:spcBef>
              <a:spcAft>
                <a:spcPts val="1000"/>
              </a:spcAft>
              <a:buAutoNum type="arabicParenR"/>
            </a:pPr>
            <a:r>
              <a:rPr lang="en-US" sz="2000" b="1" dirty="0"/>
              <a:t>To have the same understanding, however, you follow the same procedure presented at your training manual. </a:t>
            </a:r>
          </a:p>
        </p:txBody>
      </p:sp>
      <p:sp>
        <p:nvSpPr>
          <p:cNvPr id="4" name="Title 2"/>
          <p:cNvSpPr txBox="1">
            <a:spLocks/>
          </p:cNvSpPr>
          <p:nvPr/>
        </p:nvSpPr>
        <p:spPr>
          <a:xfrm>
            <a:off x="698939" y="1505635"/>
            <a:ext cx="5029200" cy="492443"/>
          </a:xfrm>
          <a:prstGeom prst="rect">
            <a:avLst/>
          </a:prstGeom>
        </p:spPr>
        <p:txBody>
          <a:bodyPr wrap="square" lIns="0" tIns="0" rIns="0" bIns="0">
            <a:spAutoFit/>
          </a:bodyPr>
          <a:lstStyle>
            <a:lvl1pPr>
              <a:defRPr sz="3200" b="1" i="0">
                <a:solidFill>
                  <a:schemeClr val="tx1"/>
                </a:solidFill>
                <a:latin typeface="Tahoma"/>
                <a:ea typeface="+mj-ea"/>
                <a:cs typeface="Tahoma"/>
              </a:defRPr>
            </a:lvl1pPr>
          </a:lstStyle>
          <a:p>
            <a:r>
              <a:rPr lang="en-US" dirty="0"/>
              <a:t>Activity &amp; Presentation:</a:t>
            </a:r>
          </a:p>
        </p:txBody>
      </p:sp>
      <p:pic>
        <p:nvPicPr>
          <p:cNvPr id="5" name="Picture 4" descr="Editable PowerPoint Company Activity Presentation"/>
          <p:cNvPicPr/>
          <p:nvPr/>
        </p:nvPicPr>
        <p:blipFill rotWithShape="1">
          <a:blip r:embed="rId2">
            <a:extLst>
              <a:ext uri="{28A0092B-C50C-407E-A947-70E740481C1C}">
                <a14:useLocalDpi xmlns:a14="http://schemas.microsoft.com/office/drawing/2010/main" val="0"/>
              </a:ext>
            </a:extLst>
          </a:blip>
          <a:srcRect t="12251" r="43109"/>
          <a:stretch/>
        </p:blipFill>
        <p:spPr bwMode="auto">
          <a:xfrm>
            <a:off x="914400" y="2133600"/>
            <a:ext cx="2895600" cy="3733800"/>
          </a:xfrm>
          <a:prstGeom prst="rect">
            <a:avLst/>
          </a:prstGeom>
          <a:noFill/>
          <a:ln>
            <a:noFill/>
          </a:ln>
          <a:extLst>
            <a:ext uri="{53640926-AAD7-44D8-BBD7-CCE9431645EC}">
              <a14:shadowObscured xmlns:a14="http://schemas.microsoft.com/office/drawing/2010/main"/>
            </a:ext>
          </a:extLst>
        </p:spPr>
      </p:pic>
      <p:sp>
        <p:nvSpPr>
          <p:cNvPr id="6" name="Rectangle 5"/>
          <p:cNvSpPr/>
          <p:nvPr/>
        </p:nvSpPr>
        <p:spPr>
          <a:xfrm>
            <a:off x="6172200" y="1388533"/>
            <a:ext cx="3124200" cy="1107996"/>
          </a:xfrm>
          <a:prstGeom prst="rect">
            <a:avLst/>
          </a:prstGeom>
        </p:spPr>
        <p:txBody>
          <a:bodyPr wrap="square">
            <a:spAutoFit/>
          </a:bodyPr>
          <a:lstStyle/>
          <a:p>
            <a:pPr marL="342900" indent="-342900" algn="l">
              <a:lnSpc>
                <a:spcPct val="150000"/>
              </a:lnSpc>
              <a:buFont typeface="Arial" pitchFamily="34" charset="0"/>
              <a:buChar char="•"/>
            </a:pPr>
            <a:r>
              <a:rPr lang="en-US" sz="2200" b="1" dirty="0">
                <a:solidFill>
                  <a:srgbClr val="0070C0"/>
                </a:solidFill>
              </a:rPr>
              <a:t>Group work = 20’ </a:t>
            </a:r>
          </a:p>
          <a:p>
            <a:pPr marL="342900" indent="-342900" algn="l">
              <a:lnSpc>
                <a:spcPct val="150000"/>
              </a:lnSpc>
              <a:buFont typeface="Arial" pitchFamily="34" charset="0"/>
              <a:buChar char="•"/>
            </a:pPr>
            <a:r>
              <a:rPr lang="en-US" sz="2200" b="1" dirty="0">
                <a:solidFill>
                  <a:srgbClr val="0070C0"/>
                </a:solidFill>
              </a:rPr>
              <a:t>Presentation = 10’ </a:t>
            </a:r>
          </a:p>
        </p:txBody>
      </p:sp>
    </p:spTree>
    <p:extLst>
      <p:ext uri="{BB962C8B-B14F-4D97-AF65-F5344CB8AC3E}">
        <p14:creationId xmlns:p14="http://schemas.microsoft.com/office/powerpoint/2010/main" val="29914546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10429" y="2753311"/>
            <a:ext cx="5492115" cy="1028487"/>
          </a:xfrm>
          <a:prstGeom prst="rect">
            <a:avLst/>
          </a:prstGeom>
        </p:spPr>
        <p:txBody>
          <a:bodyPr vert="horz" wrap="square" lIns="0" tIns="12700" rIns="0" bIns="0" rtlCol="0">
            <a:spAutoFit/>
          </a:bodyPr>
          <a:lstStyle/>
          <a:p>
            <a:pPr marL="12700">
              <a:lnSpc>
                <a:spcPct val="100000"/>
              </a:lnSpc>
              <a:spcBef>
                <a:spcPts val="100"/>
              </a:spcBef>
            </a:pPr>
            <a:r>
              <a:rPr sz="6600" dirty="0"/>
              <a:t>Health</a:t>
            </a:r>
            <a:r>
              <a:rPr sz="6600" spc="-55" dirty="0"/>
              <a:t> </a:t>
            </a:r>
            <a:r>
              <a:rPr sz="6600" spc="-10" dirty="0"/>
              <a:t>Break</a:t>
            </a:r>
            <a:endParaRPr sz="6600" dirty="0"/>
          </a:p>
        </p:txBody>
      </p:sp>
      <p:pic>
        <p:nvPicPr>
          <p:cNvPr id="3" name="object 3"/>
          <p:cNvPicPr/>
          <p:nvPr/>
        </p:nvPicPr>
        <p:blipFill>
          <a:blip r:embed="rId2" cstate="print"/>
          <a:stretch>
            <a:fillRect/>
          </a:stretch>
        </p:blipFill>
        <p:spPr>
          <a:xfrm>
            <a:off x="1620011" y="2251417"/>
            <a:ext cx="2494788" cy="1975693"/>
          </a:xfrm>
          <a:prstGeom prst="rect">
            <a:avLst/>
          </a:prstGeom>
        </p:spPr>
      </p:pic>
      <p:sp>
        <p:nvSpPr>
          <p:cNvPr id="4" name="Rectangle 3"/>
          <p:cNvSpPr/>
          <p:nvPr/>
        </p:nvSpPr>
        <p:spPr>
          <a:xfrm>
            <a:off x="4800600" y="3810000"/>
            <a:ext cx="5105400" cy="446276"/>
          </a:xfrm>
          <a:prstGeom prst="rect">
            <a:avLst/>
          </a:prstGeom>
        </p:spPr>
        <p:txBody>
          <a:bodyPr wrap="square">
            <a:spAutoFit/>
          </a:bodyPr>
          <a:lstStyle/>
          <a:p>
            <a:pPr marL="0" marR="0" algn="ctr">
              <a:lnSpc>
                <a:spcPct val="115000"/>
              </a:lnSpc>
              <a:spcBef>
                <a:spcPts val="0"/>
              </a:spcBef>
              <a:spcAft>
                <a:spcPts val="1000"/>
              </a:spcAft>
            </a:pPr>
            <a:r>
              <a:rPr lang="en-US" sz="2000" b="1" dirty="0">
                <a:solidFill>
                  <a:srgbClr val="0070C0"/>
                </a:solidFill>
                <a:effectLst/>
                <a:latin typeface="Mada-SemiBold"/>
                <a:ea typeface="Calibri"/>
                <a:cs typeface="Times New Roman"/>
              </a:rPr>
              <a:t>For 15’ (3:30PM – 3:45PM)</a:t>
            </a:r>
          </a:p>
        </p:txBody>
      </p:sp>
    </p:spTree>
    <p:extLst>
      <p:ext uri="{BB962C8B-B14F-4D97-AF65-F5344CB8AC3E}">
        <p14:creationId xmlns:p14="http://schemas.microsoft.com/office/powerpoint/2010/main" val="24549457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152459"/>
            <a:ext cx="10058400" cy="584775"/>
          </a:xfrm>
          <a:prstGeom prst="rect">
            <a:avLst/>
          </a:prstGeom>
        </p:spPr>
        <p:txBody>
          <a:bodyPr wrap="square">
            <a:spAutoFit/>
          </a:bodyPr>
          <a:lstStyle/>
          <a:p>
            <a:r>
              <a:rPr lang="en-US" sz="3200" b="1" dirty="0">
                <a:solidFill>
                  <a:schemeClr val="tx1"/>
                </a:solidFill>
                <a:latin typeface="+mn-lt"/>
              </a:rPr>
              <a:t>Session 3: Economic Aspects of Value Chains </a:t>
            </a:r>
            <a:endParaRPr lang="en-US" sz="2800" dirty="0"/>
          </a:p>
        </p:txBody>
      </p:sp>
      <p:sp>
        <p:nvSpPr>
          <p:cNvPr id="3" name="Rectangle 2"/>
          <p:cNvSpPr/>
          <p:nvPr/>
        </p:nvSpPr>
        <p:spPr>
          <a:xfrm>
            <a:off x="533400" y="2133600"/>
            <a:ext cx="11277600" cy="4539704"/>
          </a:xfrm>
          <a:prstGeom prst="rect">
            <a:avLst/>
          </a:prstGeom>
        </p:spPr>
        <p:txBody>
          <a:bodyPr wrap="square">
            <a:spAutoFit/>
          </a:bodyPr>
          <a:lstStyle/>
          <a:p>
            <a:r>
              <a:rPr lang="en-US" sz="2800" dirty="0"/>
              <a:t>Under this session THREE topics will be covered: -</a:t>
            </a:r>
          </a:p>
          <a:p>
            <a:pPr>
              <a:lnSpc>
                <a:spcPct val="150000"/>
              </a:lnSpc>
            </a:pPr>
            <a:endParaRPr lang="en-US" sz="1000" dirty="0"/>
          </a:p>
          <a:p>
            <a:pPr marL="284163">
              <a:lnSpc>
                <a:spcPct val="150000"/>
              </a:lnSpc>
            </a:pPr>
            <a:r>
              <a:rPr lang="en-US" sz="2400" b="1" dirty="0"/>
              <a:t>Topic 1: </a:t>
            </a:r>
            <a:r>
              <a:rPr lang="en-US" sz="2400" dirty="0"/>
              <a:t>Tools for value-added and gross margin analysis </a:t>
            </a:r>
          </a:p>
          <a:p>
            <a:pPr marL="284163">
              <a:lnSpc>
                <a:spcPct val="150000"/>
              </a:lnSpc>
            </a:pPr>
            <a:r>
              <a:rPr lang="en-US" sz="2400" dirty="0"/>
              <a:t>            (3:45 PM – 4:45PM)</a:t>
            </a:r>
          </a:p>
          <a:p>
            <a:pPr marL="284163">
              <a:lnSpc>
                <a:spcPct val="150000"/>
              </a:lnSpc>
            </a:pPr>
            <a:r>
              <a:rPr lang="en-US" sz="2400" b="1" dirty="0"/>
              <a:t>Topic 2: </a:t>
            </a:r>
            <a:r>
              <a:rPr lang="en-US" sz="2400" dirty="0"/>
              <a:t>Understanding cost structures and pricing in value chains </a:t>
            </a:r>
          </a:p>
          <a:p>
            <a:pPr marL="284163">
              <a:lnSpc>
                <a:spcPct val="150000"/>
              </a:lnSpc>
            </a:pPr>
            <a:r>
              <a:rPr lang="en-US" sz="2400" dirty="0"/>
              <a:t>            (4:45 – 5:00PM)</a:t>
            </a:r>
          </a:p>
          <a:p>
            <a:pPr marL="284163">
              <a:lnSpc>
                <a:spcPct val="150000"/>
              </a:lnSpc>
            </a:pPr>
            <a:r>
              <a:rPr lang="en-US" sz="2400" b="1" dirty="0"/>
              <a:t>Topic 3: </a:t>
            </a:r>
            <a:r>
              <a:rPr lang="en-US" sz="2400" dirty="0"/>
              <a:t>Group activity: Conducting a simple margin analysis </a:t>
            </a:r>
          </a:p>
          <a:p>
            <a:pPr marL="284163">
              <a:lnSpc>
                <a:spcPct val="150000"/>
              </a:lnSpc>
            </a:pPr>
            <a:r>
              <a:rPr lang="en-US" sz="2400" dirty="0"/>
              <a:t>            (5:00 PM – 5:30PM)</a:t>
            </a:r>
          </a:p>
          <a:p>
            <a:pPr marL="1031875" indent="-796925"/>
            <a:r>
              <a:rPr lang="en-US" sz="2400" dirty="0"/>
              <a:t> </a:t>
            </a:r>
            <a:endParaRPr lang="en-US" dirty="0"/>
          </a:p>
        </p:txBody>
      </p:sp>
    </p:spTree>
    <p:extLst>
      <p:ext uri="{BB962C8B-B14F-4D97-AF65-F5344CB8AC3E}">
        <p14:creationId xmlns:p14="http://schemas.microsoft.com/office/powerpoint/2010/main" val="15165849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6829" y="762001"/>
            <a:ext cx="4967415" cy="621246"/>
          </a:xfrm>
          <a:prstGeom prst="rect">
            <a:avLst/>
          </a:prstGeom>
        </p:spPr>
        <p:txBody>
          <a:bodyPr vert="horz" wrap="square" lIns="0" tIns="127558" rIns="0" bIns="0" rtlCol="0">
            <a:spAutoFit/>
          </a:bodyPr>
          <a:lstStyle/>
          <a:p>
            <a:pPr marL="561340">
              <a:lnSpc>
                <a:spcPct val="100000"/>
              </a:lnSpc>
              <a:spcBef>
                <a:spcPts val="105"/>
              </a:spcBef>
            </a:pPr>
            <a:r>
              <a:rPr dirty="0"/>
              <a:t>Learning</a:t>
            </a:r>
            <a:r>
              <a:rPr spc="-55" dirty="0"/>
              <a:t> </a:t>
            </a:r>
            <a:r>
              <a:rPr spc="-10" dirty="0"/>
              <a:t>Objectives</a:t>
            </a:r>
          </a:p>
        </p:txBody>
      </p:sp>
      <p:grpSp>
        <p:nvGrpSpPr>
          <p:cNvPr id="3" name="object 3"/>
          <p:cNvGrpSpPr/>
          <p:nvPr/>
        </p:nvGrpSpPr>
        <p:grpSpPr>
          <a:xfrm>
            <a:off x="508635" y="2501184"/>
            <a:ext cx="6806565" cy="2832816"/>
            <a:chOff x="1642872" y="2490216"/>
            <a:chExt cx="6806565" cy="2443480"/>
          </a:xfrm>
        </p:grpSpPr>
        <p:sp>
          <p:nvSpPr>
            <p:cNvPr id="4" name="object 4"/>
            <p:cNvSpPr/>
            <p:nvPr/>
          </p:nvSpPr>
          <p:spPr>
            <a:xfrm>
              <a:off x="1642872" y="2490216"/>
              <a:ext cx="6806565" cy="2443480"/>
            </a:xfrm>
            <a:custGeom>
              <a:avLst/>
              <a:gdLst/>
              <a:ahLst/>
              <a:cxnLst/>
              <a:rect l="l" t="t" r="r" b="b"/>
              <a:pathLst>
                <a:path w="6806565" h="2443479">
                  <a:moveTo>
                    <a:pt x="6561835" y="0"/>
                  </a:moveTo>
                  <a:lnTo>
                    <a:pt x="244347" y="0"/>
                  </a:lnTo>
                  <a:lnTo>
                    <a:pt x="195088" y="4962"/>
                  </a:lnTo>
                  <a:lnTo>
                    <a:pt x="149215" y="19194"/>
                  </a:lnTo>
                  <a:lnTo>
                    <a:pt x="107708" y="41717"/>
                  </a:lnTo>
                  <a:lnTo>
                    <a:pt x="71548" y="71548"/>
                  </a:lnTo>
                  <a:lnTo>
                    <a:pt x="41717" y="107708"/>
                  </a:lnTo>
                  <a:lnTo>
                    <a:pt x="19194" y="149215"/>
                  </a:lnTo>
                  <a:lnTo>
                    <a:pt x="4962" y="195088"/>
                  </a:lnTo>
                  <a:lnTo>
                    <a:pt x="0" y="244348"/>
                  </a:lnTo>
                  <a:lnTo>
                    <a:pt x="0" y="2198624"/>
                  </a:lnTo>
                  <a:lnTo>
                    <a:pt x="4962" y="2247883"/>
                  </a:lnTo>
                  <a:lnTo>
                    <a:pt x="19194" y="2293756"/>
                  </a:lnTo>
                  <a:lnTo>
                    <a:pt x="41717" y="2335263"/>
                  </a:lnTo>
                  <a:lnTo>
                    <a:pt x="71548" y="2371423"/>
                  </a:lnTo>
                  <a:lnTo>
                    <a:pt x="107708" y="2401254"/>
                  </a:lnTo>
                  <a:lnTo>
                    <a:pt x="149215" y="2423777"/>
                  </a:lnTo>
                  <a:lnTo>
                    <a:pt x="195088" y="2438009"/>
                  </a:lnTo>
                  <a:lnTo>
                    <a:pt x="244347" y="2442972"/>
                  </a:lnTo>
                  <a:lnTo>
                    <a:pt x="6561835" y="2442972"/>
                  </a:lnTo>
                  <a:lnTo>
                    <a:pt x="6611095" y="2438009"/>
                  </a:lnTo>
                  <a:lnTo>
                    <a:pt x="6656968" y="2423777"/>
                  </a:lnTo>
                  <a:lnTo>
                    <a:pt x="6698475" y="2401254"/>
                  </a:lnTo>
                  <a:lnTo>
                    <a:pt x="6734635" y="2371423"/>
                  </a:lnTo>
                  <a:lnTo>
                    <a:pt x="6764466" y="2335263"/>
                  </a:lnTo>
                  <a:lnTo>
                    <a:pt x="6786989" y="2293756"/>
                  </a:lnTo>
                  <a:lnTo>
                    <a:pt x="6801221" y="2247883"/>
                  </a:lnTo>
                  <a:lnTo>
                    <a:pt x="6806183" y="2198624"/>
                  </a:lnTo>
                  <a:lnTo>
                    <a:pt x="6806183" y="244348"/>
                  </a:lnTo>
                  <a:lnTo>
                    <a:pt x="6801221" y="195088"/>
                  </a:lnTo>
                  <a:lnTo>
                    <a:pt x="6786989" y="149215"/>
                  </a:lnTo>
                  <a:lnTo>
                    <a:pt x="6764466" y="107708"/>
                  </a:lnTo>
                  <a:lnTo>
                    <a:pt x="6734635" y="71548"/>
                  </a:lnTo>
                  <a:lnTo>
                    <a:pt x="6698475" y="41717"/>
                  </a:lnTo>
                  <a:lnTo>
                    <a:pt x="6656968" y="19194"/>
                  </a:lnTo>
                  <a:lnTo>
                    <a:pt x="6611095" y="4962"/>
                  </a:lnTo>
                  <a:lnTo>
                    <a:pt x="6561835" y="0"/>
                  </a:lnTo>
                  <a:close/>
                </a:path>
              </a:pathLst>
            </a:custGeom>
            <a:solidFill>
              <a:srgbClr val="F1F1F1"/>
            </a:solidFill>
          </p:spPr>
          <p:txBody>
            <a:bodyPr wrap="square" lIns="0" tIns="0" rIns="0" bIns="0" rtlCol="0"/>
            <a:lstStyle/>
            <a:p>
              <a:endParaRPr/>
            </a:p>
          </p:txBody>
        </p:sp>
        <p:pic>
          <p:nvPicPr>
            <p:cNvPr id="5" name="object 5"/>
            <p:cNvPicPr/>
            <p:nvPr/>
          </p:nvPicPr>
          <p:blipFill>
            <a:blip r:embed="rId2" cstate="print"/>
            <a:stretch>
              <a:fillRect/>
            </a:stretch>
          </p:blipFill>
          <p:spPr>
            <a:xfrm>
              <a:off x="2135123" y="3034284"/>
              <a:ext cx="1290827" cy="1307867"/>
            </a:xfrm>
            <a:prstGeom prst="rect">
              <a:avLst/>
            </a:prstGeom>
          </p:spPr>
        </p:pic>
      </p:grpSp>
      <p:sp>
        <p:nvSpPr>
          <p:cNvPr id="6" name="Rectangle 5"/>
          <p:cNvSpPr/>
          <p:nvPr/>
        </p:nvSpPr>
        <p:spPr>
          <a:xfrm>
            <a:off x="2133600" y="2506513"/>
            <a:ext cx="9753600" cy="2677656"/>
          </a:xfrm>
          <a:prstGeom prst="rect">
            <a:avLst/>
          </a:prstGeom>
        </p:spPr>
        <p:txBody>
          <a:bodyPr wrap="square">
            <a:spAutoFit/>
          </a:bodyPr>
          <a:lstStyle/>
          <a:p>
            <a:pPr marL="342900" lvl="0" indent="-342900">
              <a:buFont typeface="Arial" pitchFamily="34" charset="0"/>
              <a:buChar char="•"/>
            </a:pPr>
            <a:r>
              <a:rPr lang="en-US" sz="2400" dirty="0"/>
              <a:t>Apply value-added and gross margin analysis tools to assess the profitability and performance of the value chain actors.</a:t>
            </a:r>
          </a:p>
          <a:p>
            <a:pPr marL="342900" lvl="0" indent="-342900">
              <a:buFont typeface="Arial" pitchFamily="34" charset="0"/>
              <a:buChar char="•"/>
            </a:pPr>
            <a:endParaRPr lang="en-US" sz="1200" dirty="0"/>
          </a:p>
          <a:p>
            <a:pPr marL="342900" lvl="0" indent="-342900">
              <a:buFont typeface="Arial" pitchFamily="34" charset="0"/>
              <a:buChar char="•"/>
            </a:pPr>
            <a:r>
              <a:rPr lang="en-US" sz="2400" dirty="0"/>
              <a:t>Understand and interpret cost structures and pricing mechanisms within value chains.</a:t>
            </a:r>
          </a:p>
          <a:p>
            <a:pPr marL="342900" lvl="0" indent="-342900">
              <a:buFont typeface="Arial" pitchFamily="34" charset="0"/>
              <a:buChar char="•"/>
            </a:pPr>
            <a:endParaRPr lang="en-US" sz="1200" dirty="0"/>
          </a:p>
          <a:p>
            <a:pPr marL="342900" lvl="0" indent="-342900">
              <a:buFont typeface="Arial" pitchFamily="34" charset="0"/>
              <a:buChar char="•"/>
            </a:pPr>
            <a:r>
              <a:rPr lang="en-US" sz="2400" dirty="0"/>
              <a:t>Conduct a basic margin analysis through a collaborative group exercise. </a:t>
            </a:r>
          </a:p>
        </p:txBody>
      </p:sp>
      <p:sp>
        <p:nvSpPr>
          <p:cNvPr id="7" name="Rectangle 6"/>
          <p:cNvSpPr/>
          <p:nvPr/>
        </p:nvSpPr>
        <p:spPr>
          <a:xfrm>
            <a:off x="838201" y="1661630"/>
            <a:ext cx="9563100" cy="692497"/>
          </a:xfrm>
          <a:prstGeom prst="rect">
            <a:avLst/>
          </a:prstGeom>
        </p:spPr>
        <p:txBody>
          <a:bodyPr wrap="square">
            <a:spAutoFit/>
          </a:bodyPr>
          <a:lstStyle/>
          <a:p>
            <a:pPr lvl="0">
              <a:lnSpc>
                <a:spcPct val="150000"/>
              </a:lnSpc>
            </a:pPr>
            <a:r>
              <a:rPr lang="en-US" sz="2600" dirty="0"/>
              <a:t>At the end of this session, participants will be able to: -</a:t>
            </a:r>
          </a:p>
        </p:txBody>
      </p:sp>
    </p:spTree>
    <p:extLst>
      <p:ext uri="{BB962C8B-B14F-4D97-AF65-F5344CB8AC3E}">
        <p14:creationId xmlns:p14="http://schemas.microsoft.com/office/powerpoint/2010/main" val="39185518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1" y="838202"/>
            <a:ext cx="10896599" cy="430887"/>
          </a:xfrm>
        </p:spPr>
        <p:txBody>
          <a:bodyPr/>
          <a:lstStyle/>
          <a:p>
            <a:r>
              <a:rPr lang="en-US" sz="2800" dirty="0">
                <a:solidFill>
                  <a:schemeClr val="accent6"/>
                </a:solidFill>
              </a:rPr>
              <a:t>Topic 1: Tools for value-added and gross margin analysis </a:t>
            </a:r>
          </a:p>
        </p:txBody>
      </p:sp>
      <p:sp>
        <p:nvSpPr>
          <p:cNvPr id="2" name="Rectangle 1"/>
          <p:cNvSpPr/>
          <p:nvPr/>
        </p:nvSpPr>
        <p:spPr>
          <a:xfrm>
            <a:off x="620110" y="1371600"/>
            <a:ext cx="10972800" cy="1154162"/>
          </a:xfrm>
          <a:prstGeom prst="rect">
            <a:avLst/>
          </a:prstGeom>
        </p:spPr>
        <p:txBody>
          <a:bodyPr wrap="square">
            <a:spAutoFit/>
          </a:bodyPr>
          <a:lstStyle/>
          <a:p>
            <a:pPr marL="342900" indent="-342900">
              <a:buFont typeface="Arial" pitchFamily="34" charset="0"/>
              <a:buChar char="•"/>
            </a:pPr>
            <a:r>
              <a:rPr lang="en-US" sz="2300" dirty="0">
                <a:latin typeface="+mn-lt"/>
              </a:rPr>
              <a:t>Value addition refers to the </a:t>
            </a:r>
            <a:r>
              <a:rPr lang="en-US" sz="2300" b="1" i="1" dirty="0">
                <a:solidFill>
                  <a:srgbClr val="00B050"/>
                </a:solidFill>
                <a:latin typeface="+mn-lt"/>
              </a:rPr>
              <a:t>incremental increase in value</a:t>
            </a:r>
            <a:r>
              <a:rPr lang="en-US" sz="2300" dirty="0">
                <a:latin typeface="+mn-lt"/>
              </a:rPr>
              <a:t> that a product or service gains as it moves through the different stages of production, processing, and delivery from raw materials to the final consumer.</a:t>
            </a:r>
          </a:p>
        </p:txBody>
      </p:sp>
      <p:sp>
        <p:nvSpPr>
          <p:cNvPr id="4" name="Rectangle 3"/>
          <p:cNvSpPr/>
          <p:nvPr/>
        </p:nvSpPr>
        <p:spPr>
          <a:xfrm>
            <a:off x="620110" y="2690336"/>
            <a:ext cx="10972800" cy="1785104"/>
          </a:xfrm>
          <a:prstGeom prst="rect">
            <a:avLst/>
          </a:prstGeom>
        </p:spPr>
        <p:txBody>
          <a:bodyPr wrap="square">
            <a:spAutoFit/>
          </a:bodyPr>
          <a:lstStyle/>
          <a:p>
            <a:pPr marL="285750" indent="-285750">
              <a:buFont typeface="Arial" pitchFamily="34" charset="0"/>
              <a:buChar char="•"/>
            </a:pPr>
            <a:r>
              <a:rPr lang="en-US" sz="2000" b="1" dirty="0"/>
              <a:t>Accordingly, in the value chain analysis, knowing</a:t>
            </a:r>
          </a:p>
          <a:p>
            <a:r>
              <a:rPr lang="en-US" sz="1000" dirty="0"/>
              <a:t> </a:t>
            </a:r>
          </a:p>
          <a:p>
            <a:pPr marL="850900" indent="-393700">
              <a:buFont typeface="Arial" pitchFamily="34" charset="0"/>
              <a:buChar char="•"/>
            </a:pPr>
            <a:r>
              <a:rPr lang="en-US" sz="2000" dirty="0"/>
              <a:t>how the price develops as the product moves up the in the value chain,</a:t>
            </a:r>
          </a:p>
          <a:p>
            <a:pPr marL="850900" indent="-393700">
              <a:buFont typeface="Arial" pitchFamily="34" charset="0"/>
              <a:buChar char="•"/>
            </a:pPr>
            <a:endParaRPr lang="en-US" sz="1000" dirty="0"/>
          </a:p>
          <a:p>
            <a:pPr marL="850900" indent="-393700">
              <a:buFont typeface="Arial" pitchFamily="34" charset="0"/>
              <a:buChar char="•"/>
            </a:pPr>
            <a:r>
              <a:rPr lang="en-US" sz="2000" dirty="0"/>
              <a:t>how is the final price  divided among the primary actors, and</a:t>
            </a:r>
          </a:p>
          <a:p>
            <a:pPr marL="850900" indent="-393700">
              <a:buFont typeface="Arial" pitchFamily="34" charset="0"/>
              <a:buChar char="•"/>
            </a:pPr>
            <a:endParaRPr lang="en-US" sz="1000" dirty="0"/>
          </a:p>
          <a:p>
            <a:pPr marL="850900" indent="-393700">
              <a:buFont typeface="Arial" pitchFamily="34" charset="0"/>
              <a:buChar char="•"/>
            </a:pPr>
            <a:r>
              <a:rPr lang="en-US" sz="2000" dirty="0"/>
              <a:t>how much profit each of the actors gets are the major economic aspect</a:t>
            </a:r>
          </a:p>
        </p:txBody>
      </p:sp>
      <p:sp>
        <p:nvSpPr>
          <p:cNvPr id="5" name="Rectangle 4"/>
          <p:cNvSpPr/>
          <p:nvPr/>
        </p:nvSpPr>
        <p:spPr>
          <a:xfrm>
            <a:off x="599088" y="4648200"/>
            <a:ext cx="10993821" cy="1600438"/>
          </a:xfrm>
          <a:prstGeom prst="rect">
            <a:avLst/>
          </a:prstGeom>
        </p:spPr>
        <p:txBody>
          <a:bodyPr wrap="square">
            <a:spAutoFit/>
          </a:bodyPr>
          <a:lstStyle/>
          <a:p>
            <a:pPr marL="285750" indent="-285750">
              <a:buFont typeface="Arial" pitchFamily="34" charset="0"/>
              <a:buChar char="•"/>
            </a:pPr>
            <a:r>
              <a:rPr lang="en-US" sz="2200" dirty="0"/>
              <a:t>Hence, identifying </a:t>
            </a:r>
            <a:r>
              <a:rPr lang="en-US" sz="2200" b="1" dirty="0">
                <a:solidFill>
                  <a:srgbClr val="00B050"/>
                </a:solidFill>
              </a:rPr>
              <a:t>where the highest gross margins (GM) exist </a:t>
            </a:r>
            <a:r>
              <a:rPr lang="en-US" sz="2200" dirty="0"/>
              <a:t>is the easiest way of analyzing the value-addition.</a:t>
            </a:r>
          </a:p>
          <a:p>
            <a:pPr marL="285750" indent="-285750">
              <a:buFont typeface="Arial" pitchFamily="34" charset="0"/>
              <a:buChar char="•"/>
            </a:pPr>
            <a:endParaRPr lang="en-US" sz="1000" dirty="0"/>
          </a:p>
          <a:p>
            <a:pPr marL="285750" indent="-285750">
              <a:buFont typeface="Arial" pitchFamily="34" charset="0"/>
              <a:buChar char="•"/>
            </a:pPr>
            <a:r>
              <a:rPr lang="en-US" sz="2200" dirty="0"/>
              <a:t>GM meaning the </a:t>
            </a:r>
            <a:r>
              <a:rPr lang="en-US" sz="2200" b="1" dirty="0"/>
              <a:t>difference</a:t>
            </a:r>
            <a:r>
              <a:rPr lang="en-US" sz="2200" dirty="0"/>
              <a:t> between the selling price and the direct costs (for example purchasing cost)  can help highlight key advantage points in the chain.</a:t>
            </a:r>
          </a:p>
        </p:txBody>
      </p:sp>
    </p:spTree>
    <p:extLst>
      <p:ext uri="{BB962C8B-B14F-4D97-AF65-F5344CB8AC3E}">
        <p14:creationId xmlns:p14="http://schemas.microsoft.com/office/powerpoint/2010/main" val="3386079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1" y="838202"/>
            <a:ext cx="9551161" cy="430887"/>
          </a:xfrm>
        </p:spPr>
        <p:txBody>
          <a:bodyPr/>
          <a:lstStyle/>
          <a:p>
            <a:r>
              <a:rPr lang="en-US" sz="2800" dirty="0">
                <a:solidFill>
                  <a:srgbClr val="7030A0"/>
                </a:solidFill>
              </a:rPr>
              <a:t>Steps for Gross Margin Analysis</a:t>
            </a:r>
          </a:p>
        </p:txBody>
      </p:sp>
      <p:sp>
        <p:nvSpPr>
          <p:cNvPr id="2" name="Rectangle 1"/>
          <p:cNvSpPr/>
          <p:nvPr/>
        </p:nvSpPr>
        <p:spPr>
          <a:xfrm>
            <a:off x="685800" y="2286000"/>
            <a:ext cx="10744200" cy="3016210"/>
          </a:xfrm>
          <a:prstGeom prst="rect">
            <a:avLst/>
          </a:prstGeom>
        </p:spPr>
        <p:txBody>
          <a:bodyPr wrap="square">
            <a:spAutoFit/>
          </a:bodyPr>
          <a:lstStyle/>
          <a:p>
            <a:pPr marL="285750" indent="-285750">
              <a:buFont typeface="Arial" pitchFamily="34" charset="0"/>
              <a:buChar char="•"/>
            </a:pPr>
            <a:r>
              <a:rPr lang="en-US" sz="2200" dirty="0"/>
              <a:t>Calculate for each primary actor their added value by:</a:t>
            </a:r>
          </a:p>
          <a:p>
            <a:pPr marL="285750" indent="-285750">
              <a:buFont typeface="Arial" pitchFamily="34" charset="0"/>
              <a:buChar char="•"/>
            </a:pPr>
            <a:endParaRPr lang="en-US" sz="1000" dirty="0"/>
          </a:p>
          <a:p>
            <a:pPr marL="804863" indent="-285750">
              <a:buFont typeface="Arial" pitchFamily="34" charset="0"/>
              <a:buChar char="•"/>
            </a:pPr>
            <a:r>
              <a:rPr lang="en-US" sz="2000" dirty="0"/>
              <a:t>Identify the price at which they buy the product</a:t>
            </a:r>
          </a:p>
          <a:p>
            <a:pPr marL="804863" indent="-285750">
              <a:buFont typeface="Arial" pitchFamily="34" charset="0"/>
              <a:buChar char="•"/>
            </a:pPr>
            <a:endParaRPr lang="en-US" sz="1000" dirty="0"/>
          </a:p>
          <a:p>
            <a:pPr marL="804863" indent="-285750">
              <a:buFont typeface="Arial" pitchFamily="34" charset="0"/>
              <a:buChar char="•"/>
            </a:pPr>
            <a:r>
              <a:rPr lang="en-US" sz="2000" dirty="0"/>
              <a:t>Identify the price for which they sell the product,</a:t>
            </a:r>
          </a:p>
          <a:p>
            <a:pPr marL="804863" indent="-285750">
              <a:buFont typeface="Arial" pitchFamily="34" charset="0"/>
              <a:buChar char="•"/>
            </a:pPr>
            <a:endParaRPr lang="en-US" sz="1000" dirty="0"/>
          </a:p>
          <a:p>
            <a:pPr marL="284163" indent="-284163">
              <a:buFont typeface="Arial" pitchFamily="34" charset="0"/>
              <a:buChar char="•"/>
            </a:pPr>
            <a:r>
              <a:rPr lang="en-US" sz="2200" dirty="0"/>
              <a:t>Identify the main costs (direct and indirect) of the primary actors that are needed to perform the function in the VC.</a:t>
            </a:r>
          </a:p>
          <a:p>
            <a:pPr marL="284163" indent="-284163">
              <a:buFont typeface="Arial" pitchFamily="34" charset="0"/>
              <a:buChar char="•"/>
            </a:pPr>
            <a:endParaRPr lang="en-US" sz="1000" dirty="0"/>
          </a:p>
          <a:p>
            <a:pPr marL="284163" indent="-284163">
              <a:buFont typeface="Arial" pitchFamily="34" charset="0"/>
              <a:buChar char="•"/>
            </a:pPr>
            <a:r>
              <a:rPr lang="en-US" sz="2200" dirty="0"/>
              <a:t>Calculate the gross margin (GM)  and the profit of each primary actor using the appropriate formula</a:t>
            </a:r>
          </a:p>
        </p:txBody>
      </p:sp>
      <p:sp>
        <p:nvSpPr>
          <p:cNvPr id="4" name="Rectangle 3"/>
          <p:cNvSpPr/>
          <p:nvPr/>
        </p:nvSpPr>
        <p:spPr>
          <a:xfrm>
            <a:off x="575441" y="1607935"/>
            <a:ext cx="10896600" cy="430887"/>
          </a:xfrm>
          <a:prstGeom prst="rect">
            <a:avLst/>
          </a:prstGeom>
        </p:spPr>
        <p:txBody>
          <a:bodyPr wrap="square">
            <a:spAutoFit/>
          </a:bodyPr>
          <a:lstStyle/>
          <a:p>
            <a:pPr marL="342900" indent="-342900">
              <a:buFont typeface="Arial" pitchFamily="34" charset="0"/>
              <a:buChar char="•"/>
            </a:pPr>
            <a:r>
              <a:rPr lang="en-US" sz="2200" dirty="0"/>
              <a:t>To determine the GM of each actors, the following steps will be followed</a:t>
            </a:r>
          </a:p>
        </p:txBody>
      </p:sp>
    </p:spTree>
    <p:extLst>
      <p:ext uri="{BB962C8B-B14F-4D97-AF65-F5344CB8AC3E}">
        <p14:creationId xmlns:p14="http://schemas.microsoft.com/office/powerpoint/2010/main" val="13342052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3759" y="762000"/>
            <a:ext cx="9551161" cy="400110"/>
          </a:xfrm>
        </p:spPr>
        <p:txBody>
          <a:bodyPr/>
          <a:lstStyle/>
          <a:p>
            <a:r>
              <a:rPr lang="en-US" sz="2600" dirty="0">
                <a:solidFill>
                  <a:srgbClr val="7030A0"/>
                </a:solidFill>
              </a:rPr>
              <a:t>Formula to determine the GM</a:t>
            </a:r>
          </a:p>
        </p:txBody>
      </p:sp>
      <p:sp>
        <p:nvSpPr>
          <p:cNvPr id="2" name="Rectangle 1"/>
          <p:cNvSpPr/>
          <p:nvPr/>
        </p:nvSpPr>
        <p:spPr>
          <a:xfrm>
            <a:off x="609600" y="1371600"/>
            <a:ext cx="11125200" cy="1107996"/>
          </a:xfrm>
          <a:prstGeom prst="rect">
            <a:avLst/>
          </a:prstGeom>
        </p:spPr>
        <p:txBody>
          <a:bodyPr wrap="square">
            <a:spAutoFit/>
          </a:bodyPr>
          <a:lstStyle/>
          <a:p>
            <a:pPr marL="285750" indent="-285750">
              <a:buFont typeface="Arial" pitchFamily="34" charset="0"/>
              <a:buChar char="•"/>
            </a:pPr>
            <a:r>
              <a:rPr lang="en-US" sz="2200" dirty="0"/>
              <a:t>Total gross margin (TGM) is the final price of the produce (price paid by the end consumer) minus producers’  price divided by consumers’ price and expressed as a percentage. </a:t>
            </a:r>
          </a:p>
        </p:txBody>
      </p:sp>
      <mc:AlternateContent xmlns:mc="http://schemas.openxmlformats.org/markup-compatibility/2006" xmlns:a14="http://schemas.microsoft.com/office/drawing/2010/main">
        <mc:Choice Requires="a14">
          <p:sp>
            <p:nvSpPr>
              <p:cNvPr id="4" name="Rectangle 3"/>
              <p:cNvSpPr/>
              <p:nvPr/>
            </p:nvSpPr>
            <p:spPr>
              <a:xfrm>
                <a:off x="3019097" y="2415215"/>
                <a:ext cx="6096000" cy="714683"/>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TGM</m:t>
                      </m:r>
                      <m:r>
                        <a:rPr lang="en-US">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m:rPr>
                                  <m:sty m:val="p"/>
                                </m:rPr>
                                <a:rPr lang="en-US">
                                  <a:latin typeface="Cambria Math" panose="02040503050406030204" pitchFamily="18" charset="0"/>
                                </a:rPr>
                                <m:t>End</m:t>
                              </m:r>
                              <m:r>
                                <a:rPr lang="en-US">
                                  <a:latin typeface="Cambria Math" panose="02040503050406030204" pitchFamily="18" charset="0"/>
                                </a:rPr>
                                <m:t> </m:t>
                              </m:r>
                              <m:r>
                                <m:rPr>
                                  <m:sty m:val="p"/>
                                </m:rPr>
                                <a:rPr lang="en-US">
                                  <a:latin typeface="Cambria Math" panose="02040503050406030204" pitchFamily="18" charset="0"/>
                                </a:rPr>
                                <m:t>buyer</m:t>
                              </m:r>
                              <m:r>
                                <a:rPr lang="en-US">
                                  <a:latin typeface="Cambria Math" panose="02040503050406030204" pitchFamily="18" charset="0"/>
                                </a:rPr>
                                <m:t> </m:t>
                              </m:r>
                              <m:r>
                                <m:rPr>
                                  <m:sty m:val="p"/>
                                </m:rPr>
                                <a:rPr lang="en-US">
                                  <a:latin typeface="Cambria Math" panose="02040503050406030204" pitchFamily="18" charset="0"/>
                                </a:rPr>
                                <m:t>price</m:t>
                              </m:r>
                              <m:r>
                                <a:rPr lang="en-US" i="1">
                                  <a:latin typeface="Cambria Math" panose="02040503050406030204" pitchFamily="18" charset="0"/>
                                </a:rPr>
                                <m:t>−</m:t>
                              </m:r>
                              <m:r>
                                <m:rPr>
                                  <m:sty m:val="p"/>
                                </m:rPr>
                                <a:rPr lang="en-US">
                                  <a:latin typeface="Cambria Math" panose="02040503050406030204" pitchFamily="18" charset="0"/>
                                </a:rPr>
                                <m:t>First</m:t>
                              </m:r>
                              <m:r>
                                <a:rPr lang="en-US">
                                  <a:latin typeface="Cambria Math" panose="02040503050406030204" pitchFamily="18" charset="0"/>
                                </a:rPr>
                                <m:t> </m:t>
                              </m:r>
                              <m:r>
                                <m:rPr>
                                  <m:sty m:val="p"/>
                                </m:rPr>
                                <a:rPr lang="en-US">
                                  <a:latin typeface="Cambria Math" panose="02040503050406030204" pitchFamily="18" charset="0"/>
                                </a:rPr>
                                <m:t>seller</m:t>
                              </m:r>
                              <m:r>
                                <a:rPr lang="en-US">
                                  <a:latin typeface="Cambria Math" panose="02040503050406030204" pitchFamily="18" charset="0"/>
                                </a:rPr>
                                <m:t> </m:t>
                              </m:r>
                              <m:r>
                                <m:rPr>
                                  <m:sty m:val="p"/>
                                </m:rPr>
                                <a:rPr lang="en-US">
                                  <a:latin typeface="Cambria Math" panose="02040503050406030204" pitchFamily="18" charset="0"/>
                                </a:rPr>
                                <m:t>price</m:t>
                              </m:r>
                            </m:num>
                            <m:den>
                              <m:r>
                                <m:rPr>
                                  <m:sty m:val="p"/>
                                </m:rPr>
                                <a:rPr lang="en-US">
                                  <a:latin typeface="Cambria Math" panose="02040503050406030204" pitchFamily="18" charset="0"/>
                                </a:rPr>
                                <m:t>End</m:t>
                              </m:r>
                              <m:r>
                                <a:rPr lang="en-US">
                                  <a:latin typeface="Cambria Math" panose="02040503050406030204" pitchFamily="18" charset="0"/>
                                </a:rPr>
                                <m:t> </m:t>
                              </m:r>
                              <m:r>
                                <m:rPr>
                                  <m:sty m:val="p"/>
                                </m:rPr>
                                <a:rPr lang="en-US">
                                  <a:latin typeface="Cambria Math" panose="02040503050406030204" pitchFamily="18" charset="0"/>
                                </a:rPr>
                                <m:t>buyer</m:t>
                              </m:r>
                              <m:r>
                                <a:rPr lang="en-US">
                                  <a:latin typeface="Cambria Math" panose="02040503050406030204" pitchFamily="18" charset="0"/>
                                </a:rPr>
                                <m:t> </m:t>
                              </m:r>
                              <m:r>
                                <m:rPr>
                                  <m:sty m:val="p"/>
                                </m:rPr>
                                <a:rPr lang="en-US">
                                  <a:latin typeface="Cambria Math" panose="02040503050406030204" pitchFamily="18" charset="0"/>
                                </a:rPr>
                                <m:t>Price</m:t>
                              </m:r>
                            </m:den>
                          </m:f>
                        </m:e>
                      </m:d>
                      <m:r>
                        <a:rPr lang="en-US" i="1">
                          <a:latin typeface="Cambria Math" panose="02040503050406030204" pitchFamily="18" charset="0"/>
                        </a:rPr>
                        <m:t>𝑋</m:t>
                      </m:r>
                      <m:r>
                        <a:rPr lang="en-US" i="1">
                          <a:latin typeface="Cambria Math" panose="02040503050406030204" pitchFamily="18" charset="0"/>
                        </a:rPr>
                        <m:t> 100 </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019097" y="2415215"/>
                <a:ext cx="6096000" cy="714683"/>
              </a:xfrm>
              <a:prstGeom prst="rect">
                <a:avLst/>
              </a:prstGeom>
              <a:blipFill rotWithShape="1">
                <a:blip r:embed="rId2"/>
                <a:stretch>
                  <a:fillRect/>
                </a:stretch>
              </a:blipFill>
            </p:spPr>
            <p:txBody>
              <a:bodyPr/>
              <a:lstStyle/>
              <a:p>
                <a:r>
                  <a:rPr lang="en-US">
                    <a:noFill/>
                  </a:rPr>
                  <a:t> </a:t>
                </a:r>
              </a:p>
            </p:txBody>
          </p:sp>
        </mc:Fallback>
      </mc:AlternateContent>
      <p:sp>
        <p:nvSpPr>
          <p:cNvPr id="5" name="Rectangle 4"/>
          <p:cNvSpPr/>
          <p:nvPr/>
        </p:nvSpPr>
        <p:spPr>
          <a:xfrm>
            <a:off x="609600" y="3505200"/>
            <a:ext cx="10972800" cy="769441"/>
          </a:xfrm>
          <a:prstGeom prst="rect">
            <a:avLst/>
          </a:prstGeom>
        </p:spPr>
        <p:txBody>
          <a:bodyPr wrap="square">
            <a:spAutoFit/>
          </a:bodyPr>
          <a:lstStyle/>
          <a:p>
            <a:pPr marL="285750" indent="-285750">
              <a:buFont typeface="Arial" pitchFamily="34" charset="0"/>
              <a:buChar char="•"/>
            </a:pPr>
            <a:r>
              <a:rPr lang="en-US" sz="2200" dirty="0"/>
              <a:t>To find the benefit share of each actor the same concept will be applied with some adjustments. As shown below, gross margin at a given stage ‘i’ (</a:t>
            </a:r>
            <a:r>
              <a:rPr lang="en-US" sz="2200" dirty="0" err="1"/>
              <a:t>GMi</a:t>
            </a:r>
            <a:r>
              <a:rPr lang="en-US" sz="2200" dirty="0"/>
              <a:t>) computed as:</a:t>
            </a:r>
          </a:p>
        </p:txBody>
      </p:sp>
      <mc:AlternateContent xmlns:mc="http://schemas.openxmlformats.org/markup-compatibility/2006" xmlns:a14="http://schemas.microsoft.com/office/drawing/2010/main">
        <mc:Choice Requires="a14">
          <p:sp>
            <p:nvSpPr>
              <p:cNvPr id="6" name="Rectangle 5"/>
              <p:cNvSpPr/>
              <p:nvPr/>
            </p:nvSpPr>
            <p:spPr>
              <a:xfrm>
                <a:off x="3024352" y="4463775"/>
                <a:ext cx="6400800" cy="71782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𝐺𝑀</m:t>
                          </m:r>
                        </m:e>
                        <m:sub>
                          <m:r>
                            <a:rPr lang="en-US" i="1">
                              <a:latin typeface="Cambria Math" panose="02040503050406030204" pitchFamily="18" charset="0"/>
                            </a:rPr>
                            <m:t>𝑖</m:t>
                          </m:r>
                        </m:sub>
                      </m:sSub>
                      <m:r>
                        <a:rPr lang="en-US">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𝑆𝑒𝑙𝑙𝑖𝑛𝑔</m:t>
                                  </m:r>
                                  <m:r>
                                    <a:rPr lang="en-US" i="1">
                                      <a:latin typeface="Cambria Math" panose="02040503050406030204" pitchFamily="18" charset="0"/>
                                    </a:rPr>
                                    <m:t> </m:t>
                                  </m:r>
                                  <m:r>
                                    <a:rPr lang="en-US" i="1">
                                      <a:latin typeface="Cambria Math" panose="02040503050406030204" pitchFamily="18" charset="0"/>
                                    </a:rPr>
                                    <m:t>𝑝𝑟𝑖𝑐𝑒</m:t>
                                  </m:r>
                                </m:e>
                                <m:sub>
                                  <m:r>
                                    <a:rPr lang="en-US" i="1">
                                      <a:latin typeface="Cambria Math" panose="02040503050406030204" pitchFamily="18" charset="0"/>
                                    </a:rPr>
                                    <m:t>𝑖</m:t>
                                  </m:r>
                                </m:sub>
                              </m:sSub>
                              <m:d>
                                <m:dPr>
                                  <m:ctrlPr>
                                    <a:rPr lang="en-US" i="1">
                                      <a:latin typeface="Cambria Math" panose="02040503050406030204" pitchFamily="18" charset="0"/>
                                    </a:rPr>
                                  </m:ctrlPr>
                                </m:dPr>
                                <m:e>
                                  <m:r>
                                    <a:rPr lang="en-US" i="1">
                                      <a:latin typeface="Cambria Math" panose="02040503050406030204" pitchFamily="18" charset="0"/>
                                    </a:rPr>
                                    <m:t>𝑆𝑃𝑖</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𝑃𝑢𝑟𝑐h𝑎𝑠𝑖𝑛𝑔</m:t>
                                  </m:r>
                                  <m:r>
                                    <a:rPr lang="en-US" i="1">
                                      <a:latin typeface="Cambria Math" panose="02040503050406030204" pitchFamily="18" charset="0"/>
                                    </a:rPr>
                                    <m:t> </m:t>
                                  </m:r>
                                  <m:r>
                                    <a:rPr lang="en-US" i="1">
                                      <a:latin typeface="Cambria Math" panose="02040503050406030204" pitchFamily="18" charset="0"/>
                                    </a:rPr>
                                    <m:t>𝑝𝑟𝑖𝑐𝑒</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𝑃𝑃𝑖</m:t>
                              </m:r>
                              <m:r>
                                <a:rPr lang="en-US" i="1">
                                  <a:latin typeface="Cambria Math" panose="02040503050406030204" pitchFamily="18" charset="0"/>
                                </a:rPr>
                                <m:t>)</m:t>
                              </m:r>
                            </m:num>
                            <m:den>
                              <m:r>
                                <a:rPr lang="en-US" i="1">
                                  <a:latin typeface="Cambria Math" panose="02040503050406030204" pitchFamily="18" charset="0"/>
                                </a:rPr>
                                <m:t>𝐸𝑛𝑑</m:t>
                              </m:r>
                              <m:r>
                                <a:rPr lang="en-US" i="1">
                                  <a:latin typeface="Cambria Math" panose="02040503050406030204" pitchFamily="18" charset="0"/>
                                </a:rPr>
                                <m:t> </m:t>
                              </m:r>
                              <m:r>
                                <a:rPr lang="en-US" i="1">
                                  <a:latin typeface="Cambria Math" panose="02040503050406030204" pitchFamily="18" charset="0"/>
                                </a:rPr>
                                <m:t>𝑏𝑢𝑦𝑒𝑟</m:t>
                              </m:r>
                              <m:r>
                                <a:rPr lang="en-US" i="1">
                                  <a:latin typeface="Cambria Math" panose="02040503050406030204" pitchFamily="18" charset="0"/>
                                </a:rPr>
                                <m:t> </m:t>
                              </m:r>
                              <m:r>
                                <a:rPr lang="en-US" i="1">
                                  <a:latin typeface="Cambria Math" panose="02040503050406030204" pitchFamily="18" charset="0"/>
                                </a:rPr>
                                <m:t>𝑝𝑟𝑖𝑐𝑒</m:t>
                              </m:r>
                            </m:den>
                          </m:f>
                        </m:e>
                      </m:d>
                      <m:r>
                        <a:rPr lang="en-US" i="1">
                          <a:latin typeface="Cambria Math" panose="02040503050406030204" pitchFamily="18" charset="0"/>
                        </a:rPr>
                        <m:t>𝑋</m:t>
                      </m:r>
                      <m:r>
                        <a:rPr lang="en-US" i="1">
                          <a:latin typeface="Cambria Math" panose="02040503050406030204" pitchFamily="18" charset="0"/>
                        </a:rPr>
                        <m:t> 100  </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3024352" y="4463775"/>
                <a:ext cx="6400800" cy="717825"/>
              </a:xfrm>
              <a:prstGeom prst="rect">
                <a:avLst/>
              </a:prstGeom>
              <a:blipFill rotWithShape="1">
                <a:blip r:embed="rId3"/>
                <a:stretch>
                  <a:fillRect/>
                </a:stretch>
              </a:blipFill>
            </p:spPr>
            <p:txBody>
              <a:bodyPr/>
              <a:lstStyle/>
              <a:p>
                <a:r>
                  <a:rPr lang="en-US">
                    <a:noFill/>
                  </a:rPr>
                  <a:t> </a:t>
                </a:r>
              </a:p>
            </p:txBody>
          </p:sp>
        </mc:Fallback>
      </mc:AlternateContent>
      <p:sp>
        <p:nvSpPr>
          <p:cNvPr id="7" name="Rectangle 6"/>
          <p:cNvSpPr/>
          <p:nvPr/>
        </p:nvSpPr>
        <p:spPr>
          <a:xfrm>
            <a:off x="1371600" y="5334000"/>
            <a:ext cx="6096000" cy="707886"/>
          </a:xfrm>
          <a:prstGeom prst="rect">
            <a:avLst/>
          </a:prstGeom>
        </p:spPr>
        <p:txBody>
          <a:bodyPr>
            <a:spAutoFit/>
          </a:bodyPr>
          <a:lstStyle/>
          <a:p>
            <a:r>
              <a:rPr lang="en-US" sz="2000" dirty="0"/>
              <a:t>Where: </a:t>
            </a:r>
            <a:r>
              <a:rPr lang="en-US" sz="2000" i="1" dirty="0" err="1"/>
              <a:t>SPi</a:t>
            </a:r>
            <a:r>
              <a:rPr lang="en-US" sz="2000" i="1" dirty="0"/>
              <a:t> is selling price at </a:t>
            </a:r>
            <a:r>
              <a:rPr lang="en-US" sz="2000" i="1" dirty="0" err="1"/>
              <a:t>i</a:t>
            </a:r>
            <a:r>
              <a:rPr lang="en-US" sz="2000" i="1" baseline="30000" dirty="0" err="1"/>
              <a:t>th</a:t>
            </a:r>
            <a:r>
              <a:rPr lang="en-US" sz="2000" i="1" dirty="0"/>
              <a:t> link and</a:t>
            </a:r>
            <a:endParaRPr lang="en-US" sz="2000" dirty="0"/>
          </a:p>
          <a:p>
            <a:r>
              <a:rPr lang="en-US" sz="2000" i="1" dirty="0"/>
              <a:t>             </a:t>
            </a:r>
            <a:r>
              <a:rPr lang="en-US" sz="2000" i="1" dirty="0" err="1"/>
              <a:t>PPi</a:t>
            </a:r>
            <a:r>
              <a:rPr lang="en-US" sz="2000" i="1" dirty="0"/>
              <a:t> is purchase price at </a:t>
            </a:r>
            <a:r>
              <a:rPr lang="en-US" sz="2000" i="1" dirty="0" err="1"/>
              <a:t>i</a:t>
            </a:r>
            <a:r>
              <a:rPr lang="en-US" sz="2000" i="1" baseline="30000" dirty="0" err="1"/>
              <a:t>th</a:t>
            </a:r>
            <a:r>
              <a:rPr lang="en-US" sz="2000" i="1" dirty="0"/>
              <a:t> link</a:t>
            </a:r>
            <a:endParaRPr lang="en-US" sz="2000" dirty="0"/>
          </a:p>
        </p:txBody>
      </p:sp>
    </p:spTree>
    <p:extLst>
      <p:ext uri="{BB962C8B-B14F-4D97-AF65-F5344CB8AC3E}">
        <p14:creationId xmlns:p14="http://schemas.microsoft.com/office/powerpoint/2010/main" val="1818977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33757" y="1844041"/>
            <a:ext cx="3396996" cy="4049267"/>
          </a:xfrm>
          <a:prstGeom prst="rect">
            <a:avLst/>
          </a:prstGeom>
        </p:spPr>
      </p:pic>
      <p:sp>
        <p:nvSpPr>
          <p:cNvPr id="3" name="object 3"/>
          <p:cNvSpPr txBox="1">
            <a:spLocks noGrp="1"/>
          </p:cNvSpPr>
          <p:nvPr>
            <p:ph type="title"/>
          </p:nvPr>
        </p:nvSpPr>
        <p:spPr>
          <a:xfrm>
            <a:off x="78741" y="795351"/>
            <a:ext cx="9551161" cy="690574"/>
          </a:xfrm>
          <a:prstGeom prst="rect">
            <a:avLst/>
          </a:prstGeom>
        </p:spPr>
        <p:txBody>
          <a:bodyPr vert="horz" wrap="square" lIns="0" tIns="13335" rIns="0" bIns="0" rtlCol="0">
            <a:spAutoFit/>
          </a:bodyPr>
          <a:lstStyle/>
          <a:p>
            <a:pPr marL="3332479">
              <a:lnSpc>
                <a:spcPct val="100000"/>
              </a:lnSpc>
              <a:spcBef>
                <a:spcPts val="105"/>
              </a:spcBef>
            </a:pPr>
            <a:r>
              <a:rPr sz="4400" spc="-10" dirty="0"/>
              <a:t>Let’s</a:t>
            </a:r>
            <a:r>
              <a:rPr sz="4400" spc="-300" dirty="0"/>
              <a:t> </a:t>
            </a:r>
            <a:r>
              <a:rPr sz="4400" dirty="0"/>
              <a:t>Know</a:t>
            </a:r>
            <a:r>
              <a:rPr sz="4400" spc="-310" dirty="0"/>
              <a:t> </a:t>
            </a:r>
            <a:r>
              <a:rPr sz="4400" dirty="0"/>
              <a:t>Each</a:t>
            </a:r>
            <a:r>
              <a:rPr sz="4400" spc="-285" dirty="0"/>
              <a:t> </a:t>
            </a:r>
            <a:r>
              <a:rPr sz="4400" spc="-10" dirty="0"/>
              <a:t>Other</a:t>
            </a:r>
            <a:endParaRPr sz="4400"/>
          </a:p>
        </p:txBody>
      </p:sp>
      <p:sp>
        <p:nvSpPr>
          <p:cNvPr id="4" name="object 4"/>
          <p:cNvSpPr txBox="1"/>
          <p:nvPr/>
        </p:nvSpPr>
        <p:spPr>
          <a:xfrm>
            <a:off x="4343147" y="3070352"/>
            <a:ext cx="6520180" cy="1179169"/>
          </a:xfrm>
          <a:prstGeom prst="rect">
            <a:avLst/>
          </a:prstGeom>
        </p:spPr>
        <p:txBody>
          <a:bodyPr vert="horz" wrap="square" lIns="0" tIns="12065" rIns="0" bIns="0" rtlCol="0">
            <a:spAutoFit/>
          </a:bodyPr>
          <a:lstStyle/>
          <a:p>
            <a:pPr marL="299085" indent="-286385">
              <a:lnSpc>
                <a:spcPts val="3110"/>
              </a:lnSpc>
              <a:spcBef>
                <a:spcPts val="95"/>
              </a:spcBef>
              <a:buFont typeface="Arial"/>
              <a:buChar char="•"/>
              <a:tabLst>
                <a:tab pos="299085" algn="l"/>
              </a:tabLst>
            </a:pPr>
            <a:r>
              <a:rPr sz="2800" b="1" dirty="0">
                <a:latin typeface="Tahoma"/>
                <a:cs typeface="Tahoma"/>
              </a:rPr>
              <a:t>Your</a:t>
            </a:r>
            <a:r>
              <a:rPr sz="2800" b="1" spc="-50" dirty="0">
                <a:latin typeface="Tahoma"/>
                <a:cs typeface="Tahoma"/>
              </a:rPr>
              <a:t> </a:t>
            </a:r>
            <a:r>
              <a:rPr sz="2800" b="1" dirty="0">
                <a:latin typeface="Tahoma"/>
                <a:cs typeface="Tahoma"/>
              </a:rPr>
              <a:t>name</a:t>
            </a:r>
            <a:r>
              <a:rPr sz="2800" b="1" spc="-30" dirty="0">
                <a:latin typeface="Tahoma"/>
                <a:cs typeface="Tahoma"/>
              </a:rPr>
              <a:t> </a:t>
            </a:r>
            <a:r>
              <a:rPr sz="2800" b="1" dirty="0">
                <a:latin typeface="Tahoma"/>
                <a:cs typeface="Tahoma"/>
              </a:rPr>
              <a:t>and</a:t>
            </a:r>
            <a:r>
              <a:rPr sz="2800" b="1" spc="-45" dirty="0">
                <a:latin typeface="Tahoma"/>
                <a:cs typeface="Tahoma"/>
              </a:rPr>
              <a:t> </a:t>
            </a:r>
            <a:r>
              <a:rPr sz="2800" b="1" dirty="0">
                <a:latin typeface="Tahoma"/>
                <a:cs typeface="Tahoma"/>
              </a:rPr>
              <a:t>the</a:t>
            </a:r>
            <a:r>
              <a:rPr sz="2800" b="1" spc="-50" dirty="0">
                <a:latin typeface="Tahoma"/>
                <a:cs typeface="Tahoma"/>
              </a:rPr>
              <a:t> </a:t>
            </a:r>
            <a:r>
              <a:rPr sz="2800" b="1" spc="-10" dirty="0">
                <a:latin typeface="Tahoma"/>
                <a:cs typeface="Tahoma"/>
              </a:rPr>
              <a:t>business</a:t>
            </a:r>
            <a:endParaRPr sz="2800" dirty="0">
              <a:latin typeface="Tahoma"/>
              <a:cs typeface="Tahoma"/>
            </a:endParaRPr>
          </a:p>
          <a:p>
            <a:pPr marL="299085" indent="-286385">
              <a:lnSpc>
                <a:spcPts val="2855"/>
              </a:lnSpc>
              <a:buFont typeface="Arial"/>
              <a:buChar char="•"/>
              <a:tabLst>
                <a:tab pos="299085" algn="l"/>
              </a:tabLst>
            </a:pPr>
            <a:r>
              <a:rPr sz="2800" b="1" dirty="0">
                <a:latin typeface="Tahoma"/>
                <a:cs typeface="Tahoma"/>
              </a:rPr>
              <a:t>Your</a:t>
            </a:r>
            <a:r>
              <a:rPr sz="2800" b="1" spc="-80" dirty="0">
                <a:latin typeface="Tahoma"/>
                <a:cs typeface="Tahoma"/>
              </a:rPr>
              <a:t> </a:t>
            </a:r>
            <a:r>
              <a:rPr sz="2800" b="1" u="sng" dirty="0">
                <a:uFill>
                  <a:solidFill>
                    <a:srgbClr val="000000"/>
                  </a:solidFill>
                </a:uFill>
                <a:latin typeface="Tahoma"/>
                <a:cs typeface="Tahoma"/>
              </a:rPr>
              <a:t>expectation</a:t>
            </a:r>
            <a:r>
              <a:rPr sz="2800" b="1" u="sng" spc="-70" dirty="0">
                <a:uFill>
                  <a:solidFill>
                    <a:srgbClr val="000000"/>
                  </a:solidFill>
                </a:uFill>
                <a:latin typeface="Tahoma"/>
                <a:cs typeface="Tahoma"/>
              </a:rPr>
              <a:t> </a:t>
            </a:r>
            <a:r>
              <a:rPr sz="2800" b="1" dirty="0">
                <a:latin typeface="Tahoma"/>
                <a:cs typeface="Tahoma"/>
              </a:rPr>
              <a:t>from</a:t>
            </a:r>
            <a:r>
              <a:rPr sz="2800" b="1" spc="-60" dirty="0">
                <a:latin typeface="Tahoma"/>
                <a:cs typeface="Tahoma"/>
              </a:rPr>
              <a:t> </a:t>
            </a:r>
            <a:r>
              <a:rPr sz="2800" b="1" dirty="0">
                <a:latin typeface="Tahoma"/>
                <a:cs typeface="Tahoma"/>
              </a:rPr>
              <a:t>the</a:t>
            </a:r>
            <a:r>
              <a:rPr sz="2800" b="1" spc="-75" dirty="0">
                <a:latin typeface="Tahoma"/>
                <a:cs typeface="Tahoma"/>
              </a:rPr>
              <a:t> </a:t>
            </a:r>
            <a:r>
              <a:rPr sz="2800" b="1" spc="-10" dirty="0">
                <a:latin typeface="Tahoma"/>
                <a:cs typeface="Tahoma"/>
              </a:rPr>
              <a:t>training</a:t>
            </a:r>
            <a:endParaRPr sz="2800" dirty="0">
              <a:latin typeface="Tahoma"/>
              <a:cs typeface="Tahoma"/>
            </a:endParaRPr>
          </a:p>
          <a:p>
            <a:pPr marL="299085" indent="-286385">
              <a:lnSpc>
                <a:spcPts val="3110"/>
              </a:lnSpc>
              <a:buFont typeface="Arial"/>
              <a:buChar char="•"/>
              <a:tabLst>
                <a:tab pos="299085" algn="l"/>
              </a:tabLst>
            </a:pPr>
            <a:r>
              <a:rPr sz="2800" b="1" dirty="0">
                <a:latin typeface="Tahoma"/>
                <a:cs typeface="Tahoma"/>
              </a:rPr>
              <a:t>What</a:t>
            </a:r>
            <a:r>
              <a:rPr sz="2800" b="1" spc="-10" dirty="0">
                <a:latin typeface="Tahoma"/>
                <a:cs typeface="Tahoma"/>
              </a:rPr>
              <a:t> </a:t>
            </a:r>
            <a:r>
              <a:rPr sz="2800" b="1" dirty="0">
                <a:latin typeface="Tahoma"/>
                <a:cs typeface="Tahoma"/>
              </a:rPr>
              <a:t>do</a:t>
            </a:r>
            <a:r>
              <a:rPr sz="2800" b="1" spc="-25" dirty="0">
                <a:latin typeface="Tahoma"/>
                <a:cs typeface="Tahoma"/>
              </a:rPr>
              <a:t> </a:t>
            </a:r>
            <a:r>
              <a:rPr sz="2800" b="1" dirty="0">
                <a:latin typeface="Tahoma"/>
                <a:cs typeface="Tahoma"/>
              </a:rPr>
              <a:t>we</a:t>
            </a:r>
            <a:r>
              <a:rPr sz="2800" b="1" spc="-10" dirty="0">
                <a:latin typeface="Tahoma"/>
                <a:cs typeface="Tahoma"/>
              </a:rPr>
              <a:t> </a:t>
            </a:r>
            <a:r>
              <a:rPr sz="2800" b="1" dirty="0">
                <a:latin typeface="Tahoma"/>
                <a:cs typeface="Tahoma"/>
              </a:rPr>
              <a:t>expect</a:t>
            </a:r>
            <a:r>
              <a:rPr sz="2800" b="1" spc="-25" dirty="0">
                <a:latin typeface="Tahoma"/>
                <a:cs typeface="Tahoma"/>
              </a:rPr>
              <a:t> </a:t>
            </a:r>
            <a:r>
              <a:rPr sz="2800" b="1" dirty="0">
                <a:latin typeface="Tahoma"/>
                <a:cs typeface="Tahoma"/>
              </a:rPr>
              <a:t>from</a:t>
            </a:r>
            <a:r>
              <a:rPr sz="2800" b="1" spc="-15" dirty="0">
                <a:latin typeface="Tahoma"/>
                <a:cs typeface="Tahoma"/>
              </a:rPr>
              <a:t> </a:t>
            </a:r>
            <a:r>
              <a:rPr sz="2800" b="1" spc="-25" dirty="0">
                <a:latin typeface="Tahoma"/>
                <a:cs typeface="Tahoma"/>
              </a:rPr>
              <a:t>you</a:t>
            </a:r>
            <a:endParaRPr sz="2800" dirty="0">
              <a:latin typeface="Tahoma"/>
              <a:cs typeface="Tahoma"/>
            </a:endParaRPr>
          </a:p>
        </p:txBody>
      </p:sp>
      <p:sp>
        <p:nvSpPr>
          <p:cNvPr id="5" name="Rectangle 4"/>
          <p:cNvSpPr/>
          <p:nvPr/>
        </p:nvSpPr>
        <p:spPr>
          <a:xfrm>
            <a:off x="5715000" y="1980718"/>
            <a:ext cx="926307" cy="523220"/>
          </a:xfrm>
          <a:prstGeom prst="rect">
            <a:avLst/>
          </a:prstGeom>
        </p:spPr>
        <p:txBody>
          <a:bodyPr wrap="square">
            <a:spAutoFit/>
          </a:bodyPr>
          <a:lstStyle/>
          <a:p>
            <a:pPr algn="ctr"/>
            <a:r>
              <a:rPr lang="en-US" sz="2800" b="1" dirty="0"/>
              <a:t>15’</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1" y="685800"/>
            <a:ext cx="9551161" cy="492443"/>
          </a:xfrm>
        </p:spPr>
        <p:txBody>
          <a:bodyPr/>
          <a:lstStyle/>
          <a:p>
            <a:r>
              <a:rPr lang="en-US" dirty="0">
                <a:solidFill>
                  <a:srgbClr val="7030A0"/>
                </a:solidFill>
              </a:rPr>
              <a:t>Elaboration: </a:t>
            </a:r>
          </a:p>
        </p:txBody>
      </p:sp>
      <p:sp>
        <p:nvSpPr>
          <p:cNvPr id="2" name="Rectangle 1"/>
          <p:cNvSpPr/>
          <p:nvPr/>
        </p:nvSpPr>
        <p:spPr>
          <a:xfrm>
            <a:off x="685800" y="1219200"/>
            <a:ext cx="10972800" cy="4662815"/>
          </a:xfrm>
          <a:prstGeom prst="rect">
            <a:avLst/>
          </a:prstGeom>
        </p:spPr>
        <p:txBody>
          <a:bodyPr wrap="square">
            <a:spAutoFit/>
          </a:bodyPr>
          <a:lstStyle/>
          <a:p>
            <a:pPr marL="457200" indent="-457200">
              <a:lnSpc>
                <a:spcPct val="150000"/>
              </a:lnSpc>
              <a:buAutoNum type="arabicParenR"/>
            </a:pPr>
            <a:r>
              <a:rPr lang="en-US" sz="2200" dirty="0"/>
              <a:t>A small-scale furniture manufacturing enterprise sells a wooden dining table to a wholesaler at $120. The wholesaler then sells it to a retailer at $150, and finally, the retailer sells it to the end customer at $200. However, the initial source of the input to the furniture manufacturing enterprise was a log purchased by $30 from a farmer. Then, based on this scenario:</a:t>
            </a:r>
          </a:p>
          <a:p>
            <a:endParaRPr lang="en-US" sz="2200" dirty="0"/>
          </a:p>
          <a:p>
            <a:pPr marL="457200" lvl="1" indent="-457200">
              <a:buFont typeface="+mj-lt"/>
              <a:buAutoNum type="alphaUcPeriod"/>
            </a:pPr>
            <a:r>
              <a:rPr lang="en-US" sz="2200" i="1" dirty="0"/>
              <a:t>Determine the total gross margin of the furniture value chain? </a:t>
            </a:r>
          </a:p>
          <a:p>
            <a:pPr marL="457200" lvl="1" indent="-457200">
              <a:buFont typeface="+mj-lt"/>
              <a:buAutoNum type="alphaUcPeriod"/>
            </a:pPr>
            <a:r>
              <a:rPr lang="en-US" sz="2200" i="1" dirty="0"/>
              <a:t>Calculate the Gross Margin (GMM) of each stage (actor) </a:t>
            </a:r>
          </a:p>
          <a:p>
            <a:pPr marL="457200" lvl="1" indent="-457200">
              <a:buFont typeface="+mj-lt"/>
              <a:buAutoNum type="alphaUcPeriod"/>
            </a:pPr>
            <a:r>
              <a:rPr lang="en-US" sz="2200" i="1" dirty="0"/>
              <a:t>Which actor in the chain captures the highest share of the margin?</a:t>
            </a:r>
          </a:p>
          <a:p>
            <a:pPr marL="457200" lvl="1" indent="-457200">
              <a:buFont typeface="+mj-lt"/>
              <a:buAutoNum type="alphaUcPeriod"/>
            </a:pPr>
            <a:r>
              <a:rPr lang="en-US" sz="2200" i="1" dirty="0"/>
              <a:t>Based on the GM, what recommendations can be made to help the manufacturer increase their share of the final retail price?</a:t>
            </a:r>
          </a:p>
        </p:txBody>
      </p:sp>
    </p:spTree>
    <p:extLst>
      <p:ext uri="{BB962C8B-B14F-4D97-AF65-F5344CB8AC3E}">
        <p14:creationId xmlns:p14="http://schemas.microsoft.com/office/powerpoint/2010/main" val="40435443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838202"/>
            <a:ext cx="11277600" cy="369332"/>
          </a:xfrm>
        </p:spPr>
        <p:txBody>
          <a:bodyPr/>
          <a:lstStyle/>
          <a:p>
            <a:pPr marL="1482725" indent="-1482725"/>
            <a:r>
              <a:rPr lang="en-US" sz="2400" dirty="0">
                <a:solidFill>
                  <a:schemeClr val="accent6"/>
                </a:solidFill>
              </a:rPr>
              <a:t>Topic 2: Understanding cost structures and pricing in value chains</a:t>
            </a:r>
          </a:p>
        </p:txBody>
      </p:sp>
      <p:sp>
        <p:nvSpPr>
          <p:cNvPr id="2" name="Rectangle 1"/>
          <p:cNvSpPr/>
          <p:nvPr/>
        </p:nvSpPr>
        <p:spPr>
          <a:xfrm>
            <a:off x="533400" y="1447800"/>
            <a:ext cx="11049000" cy="1600438"/>
          </a:xfrm>
          <a:prstGeom prst="rect">
            <a:avLst/>
          </a:prstGeom>
        </p:spPr>
        <p:txBody>
          <a:bodyPr wrap="square">
            <a:spAutoFit/>
          </a:bodyPr>
          <a:lstStyle/>
          <a:p>
            <a:pPr marL="285750" indent="-285750">
              <a:buFont typeface="Arial" pitchFamily="34" charset="0"/>
              <a:buChar char="•"/>
            </a:pPr>
            <a:r>
              <a:rPr lang="en-US" sz="2200" dirty="0"/>
              <a:t>One of the key challenges in margin analysis is accurately assessing the operational costs incurred by traders.</a:t>
            </a:r>
          </a:p>
          <a:p>
            <a:pPr marL="285750" indent="-285750">
              <a:buFont typeface="Arial" pitchFamily="34" charset="0"/>
              <a:buChar char="•"/>
            </a:pPr>
            <a:endParaRPr lang="en-US" sz="1000" dirty="0"/>
          </a:p>
          <a:p>
            <a:pPr marL="285750" indent="-285750">
              <a:buFont typeface="Arial" pitchFamily="34" charset="0"/>
              <a:buChar char="•"/>
            </a:pPr>
            <a:r>
              <a:rPr lang="en-US" sz="2200" dirty="0"/>
              <a:t>These costs are often underestimated or overlooked, leading to an incomplete understanding of the financial realities they face. </a:t>
            </a:r>
          </a:p>
        </p:txBody>
      </p:sp>
      <p:sp>
        <p:nvSpPr>
          <p:cNvPr id="4" name="Rectangle 3"/>
          <p:cNvSpPr/>
          <p:nvPr/>
        </p:nvSpPr>
        <p:spPr>
          <a:xfrm>
            <a:off x="533400" y="3276600"/>
            <a:ext cx="11277600" cy="2800767"/>
          </a:xfrm>
          <a:prstGeom prst="rect">
            <a:avLst/>
          </a:prstGeom>
        </p:spPr>
        <p:txBody>
          <a:bodyPr wrap="square">
            <a:spAutoFit/>
          </a:bodyPr>
          <a:lstStyle/>
          <a:p>
            <a:pPr marL="285750" indent="-285750">
              <a:buFont typeface="Arial" pitchFamily="34" charset="0"/>
              <a:buChar char="•"/>
            </a:pPr>
            <a:r>
              <a:rPr lang="en-US" sz="2200" dirty="0"/>
              <a:t>When calculating marketing costs &amp; margins, there are a lot of phenomenon that can confuse the estimation of net margin. </a:t>
            </a:r>
          </a:p>
          <a:p>
            <a:pPr marL="1319213" indent="-342900">
              <a:lnSpc>
                <a:spcPct val="150000"/>
              </a:lnSpc>
              <a:buFont typeface="Wingdings" pitchFamily="2" charset="2"/>
              <a:buChar char="ü"/>
            </a:pPr>
            <a:r>
              <a:rPr lang="en-US" sz="2200" dirty="0"/>
              <a:t>Product losses/shrinkage, </a:t>
            </a:r>
          </a:p>
          <a:p>
            <a:pPr marL="1319213" indent="-342900">
              <a:lnSpc>
                <a:spcPct val="150000"/>
              </a:lnSpc>
              <a:buFont typeface="Wingdings" pitchFamily="2" charset="2"/>
              <a:buChar char="ü"/>
            </a:pPr>
            <a:r>
              <a:rPr lang="en-US" sz="2200" dirty="0"/>
              <a:t>the value of by- product, </a:t>
            </a:r>
          </a:p>
          <a:p>
            <a:pPr marL="1319213" indent="-342900">
              <a:lnSpc>
                <a:spcPct val="150000"/>
              </a:lnSpc>
              <a:buFont typeface="Wingdings" pitchFamily="2" charset="2"/>
              <a:buChar char="ü"/>
            </a:pPr>
            <a:r>
              <a:rPr lang="en-US" sz="2200" dirty="0"/>
              <a:t>handling. Packaging, </a:t>
            </a:r>
          </a:p>
          <a:p>
            <a:pPr marL="1319213" indent="-342900">
              <a:lnSpc>
                <a:spcPct val="150000"/>
              </a:lnSpc>
              <a:buFont typeface="Wingdings" pitchFamily="2" charset="2"/>
              <a:buChar char="ü"/>
            </a:pPr>
            <a:r>
              <a:rPr lang="en-US" sz="2200" dirty="0"/>
              <a:t>transporting storage and etc. </a:t>
            </a:r>
          </a:p>
        </p:txBody>
      </p:sp>
    </p:spTree>
    <p:extLst>
      <p:ext uri="{BB962C8B-B14F-4D97-AF65-F5344CB8AC3E}">
        <p14:creationId xmlns:p14="http://schemas.microsoft.com/office/powerpoint/2010/main" val="4833152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1" y="838202"/>
            <a:ext cx="9551161" cy="338554"/>
          </a:xfrm>
        </p:spPr>
        <p:txBody>
          <a:bodyPr/>
          <a:lstStyle/>
          <a:p>
            <a:r>
              <a:rPr lang="en-US" sz="2200" dirty="0">
                <a:solidFill>
                  <a:srgbClr val="7030A0"/>
                </a:solidFill>
              </a:rPr>
              <a:t>Shrinkage/Product losses: </a:t>
            </a:r>
          </a:p>
        </p:txBody>
      </p:sp>
      <p:sp>
        <p:nvSpPr>
          <p:cNvPr id="2" name="Rectangle 1"/>
          <p:cNvSpPr/>
          <p:nvPr/>
        </p:nvSpPr>
        <p:spPr>
          <a:xfrm>
            <a:off x="651640" y="1219200"/>
            <a:ext cx="10896600" cy="1015663"/>
          </a:xfrm>
          <a:prstGeom prst="rect">
            <a:avLst/>
          </a:prstGeom>
        </p:spPr>
        <p:txBody>
          <a:bodyPr wrap="square">
            <a:spAutoFit/>
          </a:bodyPr>
          <a:lstStyle/>
          <a:p>
            <a:pPr marL="285750" indent="-285750">
              <a:buFont typeface="Arial" pitchFamily="34" charset="0"/>
              <a:buChar char="•"/>
            </a:pPr>
            <a:r>
              <a:rPr lang="en-US" sz="2000" dirty="0"/>
              <a:t>During the marketing process some of the produce will be lost, stolen, spoilt or wasted, so that more than 1 kg of produce is required at the beginning of marketing stage to provide a consumer with 1 kg of reference product. </a:t>
            </a:r>
          </a:p>
        </p:txBody>
      </p:sp>
      <p:sp>
        <p:nvSpPr>
          <p:cNvPr id="4" name="Rectangle 3"/>
          <p:cNvSpPr/>
          <p:nvPr/>
        </p:nvSpPr>
        <p:spPr>
          <a:xfrm>
            <a:off x="651641" y="2234863"/>
            <a:ext cx="10896599" cy="1015663"/>
          </a:xfrm>
          <a:prstGeom prst="rect">
            <a:avLst/>
          </a:prstGeom>
        </p:spPr>
        <p:txBody>
          <a:bodyPr wrap="square">
            <a:spAutoFit/>
          </a:bodyPr>
          <a:lstStyle/>
          <a:p>
            <a:pPr marL="285750" indent="-285750">
              <a:buFont typeface="Arial" pitchFamily="34" charset="0"/>
              <a:buChar char="•"/>
            </a:pPr>
            <a:r>
              <a:rPr lang="en-US" sz="2000" dirty="0"/>
              <a:t>The best-recommended procedure for incorporating wastage/shrinkage ratio in the calculation of marketing costs and margins is to establish how much of raw material is necessary to purchase in order to supply the consumer with 1 kg of reference product. </a:t>
            </a:r>
          </a:p>
        </p:txBody>
      </p:sp>
      <p:sp>
        <p:nvSpPr>
          <p:cNvPr id="5" name="Rectangle 4"/>
          <p:cNvSpPr/>
          <p:nvPr/>
        </p:nvSpPr>
        <p:spPr>
          <a:xfrm>
            <a:off x="683172" y="4038599"/>
            <a:ext cx="10481440" cy="1015663"/>
          </a:xfrm>
          <a:prstGeom prst="rect">
            <a:avLst/>
          </a:prstGeom>
        </p:spPr>
        <p:txBody>
          <a:bodyPr wrap="square">
            <a:spAutoFit/>
          </a:bodyPr>
          <a:lstStyle/>
          <a:p>
            <a:pPr marL="285750" indent="-285750">
              <a:buFont typeface="Arial" pitchFamily="34" charset="0"/>
              <a:buChar char="•"/>
            </a:pPr>
            <a:r>
              <a:rPr lang="en-US" sz="2000" dirty="0"/>
              <a:t>Processing operations may create by-products that have a value of their own. These by-products are not part of the reference product and therefore have to exclude from the calculation of marketing costs attached to the reference. </a:t>
            </a:r>
          </a:p>
        </p:txBody>
      </p:sp>
      <p:sp>
        <p:nvSpPr>
          <p:cNvPr id="6" name="Rectangle 5"/>
          <p:cNvSpPr/>
          <p:nvPr/>
        </p:nvSpPr>
        <p:spPr>
          <a:xfrm>
            <a:off x="651641" y="3429000"/>
            <a:ext cx="3871573" cy="338554"/>
          </a:xfrm>
          <a:prstGeom prst="rect">
            <a:avLst/>
          </a:prstGeom>
        </p:spPr>
        <p:txBody>
          <a:bodyPr wrap="square" lIns="0" tIns="0" rIns="0" bIns="0">
            <a:spAutoFit/>
          </a:bodyPr>
          <a:lstStyle/>
          <a:p>
            <a:r>
              <a:rPr lang="en-US" sz="2200" b="1" dirty="0">
                <a:solidFill>
                  <a:srgbClr val="7030A0"/>
                </a:solidFill>
                <a:latin typeface="Tahoma"/>
                <a:ea typeface="+mj-ea"/>
                <a:cs typeface="Tahoma"/>
              </a:rPr>
              <a:t>Processing &amp; By-product: </a:t>
            </a:r>
          </a:p>
        </p:txBody>
      </p:sp>
      <p:sp>
        <p:nvSpPr>
          <p:cNvPr id="7" name="Rectangle 6"/>
          <p:cNvSpPr/>
          <p:nvPr/>
        </p:nvSpPr>
        <p:spPr>
          <a:xfrm>
            <a:off x="651640" y="5156537"/>
            <a:ext cx="11101552" cy="1015663"/>
          </a:xfrm>
          <a:prstGeom prst="rect">
            <a:avLst/>
          </a:prstGeom>
        </p:spPr>
        <p:txBody>
          <a:bodyPr wrap="square">
            <a:spAutoFit/>
          </a:bodyPr>
          <a:lstStyle/>
          <a:p>
            <a:pPr marL="285750" indent="-285750">
              <a:buFont typeface="Arial" pitchFamily="34" charset="0"/>
              <a:buChar char="•"/>
            </a:pPr>
            <a:r>
              <a:rPr lang="en-US" sz="2000" dirty="0"/>
              <a:t>The best recommendation is to record the value of the by-product at the point where it is created and to subtract this value associated with one kg of the reference product at each previous stage in the marketing process back to the farm gate.</a:t>
            </a:r>
          </a:p>
        </p:txBody>
      </p:sp>
    </p:spTree>
    <p:extLst>
      <p:ext uri="{BB962C8B-B14F-4D97-AF65-F5344CB8AC3E}">
        <p14:creationId xmlns:p14="http://schemas.microsoft.com/office/powerpoint/2010/main" val="35619349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1" y="838202"/>
            <a:ext cx="9551161" cy="369332"/>
          </a:xfrm>
        </p:spPr>
        <p:txBody>
          <a:bodyPr/>
          <a:lstStyle/>
          <a:p>
            <a:r>
              <a:rPr lang="en-US" sz="2400" dirty="0">
                <a:solidFill>
                  <a:srgbClr val="7030A0"/>
                </a:solidFill>
              </a:rPr>
              <a:t>Transport cost: </a:t>
            </a:r>
          </a:p>
        </p:txBody>
      </p:sp>
      <p:sp>
        <p:nvSpPr>
          <p:cNvPr id="2" name="Rectangle 1"/>
          <p:cNvSpPr/>
          <p:nvPr/>
        </p:nvSpPr>
        <p:spPr>
          <a:xfrm>
            <a:off x="609600" y="1371600"/>
            <a:ext cx="10972800" cy="769441"/>
          </a:xfrm>
          <a:prstGeom prst="rect">
            <a:avLst/>
          </a:prstGeom>
        </p:spPr>
        <p:txBody>
          <a:bodyPr wrap="square">
            <a:spAutoFit/>
          </a:bodyPr>
          <a:lstStyle/>
          <a:p>
            <a:pPr marL="285750" indent="-285750">
              <a:buFont typeface="Arial" pitchFamily="34" charset="0"/>
              <a:buChar char="•"/>
            </a:pPr>
            <a:r>
              <a:rPr lang="en-US" sz="2200" dirty="0"/>
              <a:t>Payment to truck drivers to carry produce to market on a piece basis makes for easy marketing calculations but usually is more expensive. </a:t>
            </a:r>
          </a:p>
        </p:txBody>
      </p:sp>
      <p:sp>
        <p:nvSpPr>
          <p:cNvPr id="4" name="Title 2"/>
          <p:cNvSpPr txBox="1">
            <a:spLocks/>
          </p:cNvSpPr>
          <p:nvPr/>
        </p:nvSpPr>
        <p:spPr>
          <a:xfrm>
            <a:off x="762000" y="3810000"/>
            <a:ext cx="9551161" cy="369332"/>
          </a:xfrm>
          <a:prstGeom prst="rect">
            <a:avLst/>
          </a:prstGeom>
        </p:spPr>
        <p:txBody>
          <a:bodyPr wrap="square" lIns="0" tIns="0" rIns="0" bIns="0">
            <a:spAutoFit/>
          </a:bodyPr>
          <a:lstStyle>
            <a:lvl1pPr>
              <a:defRPr sz="3200" b="1" i="0">
                <a:solidFill>
                  <a:schemeClr val="tx1"/>
                </a:solidFill>
                <a:latin typeface="Tahoma"/>
                <a:ea typeface="+mj-ea"/>
                <a:cs typeface="Tahoma"/>
              </a:defRPr>
            </a:lvl1pPr>
          </a:lstStyle>
          <a:p>
            <a:r>
              <a:rPr lang="en-US" sz="2400" dirty="0">
                <a:solidFill>
                  <a:srgbClr val="7030A0"/>
                </a:solidFill>
              </a:rPr>
              <a:t>Packaging cost: </a:t>
            </a:r>
          </a:p>
        </p:txBody>
      </p:sp>
      <p:sp>
        <p:nvSpPr>
          <p:cNvPr id="5" name="Rectangle 4"/>
          <p:cNvSpPr/>
          <p:nvPr/>
        </p:nvSpPr>
        <p:spPr>
          <a:xfrm>
            <a:off x="617482" y="4358118"/>
            <a:ext cx="10964917" cy="769441"/>
          </a:xfrm>
          <a:prstGeom prst="rect">
            <a:avLst/>
          </a:prstGeom>
        </p:spPr>
        <p:txBody>
          <a:bodyPr wrap="square">
            <a:spAutoFit/>
          </a:bodyPr>
          <a:lstStyle/>
          <a:p>
            <a:pPr marL="285750" indent="-285750">
              <a:buFont typeface="Arial" pitchFamily="34" charset="0"/>
              <a:buChar char="•"/>
            </a:pPr>
            <a:r>
              <a:rPr lang="en-US" sz="2200" dirty="0"/>
              <a:t>Most products and produce need packing. Hence, although the cost is minimal, it should be included in the margin analysis </a:t>
            </a:r>
          </a:p>
        </p:txBody>
      </p:sp>
      <p:sp>
        <p:nvSpPr>
          <p:cNvPr id="6" name="Rectangle 5"/>
          <p:cNvSpPr/>
          <p:nvPr/>
        </p:nvSpPr>
        <p:spPr>
          <a:xfrm>
            <a:off x="617483" y="2343807"/>
            <a:ext cx="11117317" cy="707886"/>
          </a:xfrm>
          <a:prstGeom prst="rect">
            <a:avLst/>
          </a:prstGeom>
        </p:spPr>
        <p:txBody>
          <a:bodyPr wrap="square">
            <a:spAutoFit/>
          </a:bodyPr>
          <a:lstStyle/>
          <a:p>
            <a:pPr marL="285750" indent="-285750">
              <a:buFont typeface="Arial" pitchFamily="34" charset="0"/>
              <a:buChar char="•"/>
            </a:pPr>
            <a:r>
              <a:rPr lang="en-US" sz="2000" dirty="0"/>
              <a:t>When a truck is hired or owned, however, the calculation is more difficult because the vehicles may be used for several different commodities each packed in different sized container. </a:t>
            </a:r>
          </a:p>
        </p:txBody>
      </p:sp>
    </p:spTree>
    <p:extLst>
      <p:ext uri="{BB962C8B-B14F-4D97-AF65-F5344CB8AC3E}">
        <p14:creationId xmlns:p14="http://schemas.microsoft.com/office/powerpoint/2010/main" val="16985476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1" y="838203"/>
            <a:ext cx="10896599" cy="400110"/>
          </a:xfrm>
        </p:spPr>
        <p:txBody>
          <a:bodyPr/>
          <a:lstStyle/>
          <a:p>
            <a:r>
              <a:rPr lang="en-US" sz="2600" dirty="0">
                <a:solidFill>
                  <a:schemeClr val="accent6"/>
                </a:solidFill>
              </a:rPr>
              <a:t>Topic 3: Activity: Conducting a simple margin analysis</a:t>
            </a:r>
          </a:p>
        </p:txBody>
      </p:sp>
      <p:sp>
        <p:nvSpPr>
          <p:cNvPr id="4" name="Title 2"/>
          <p:cNvSpPr txBox="1">
            <a:spLocks/>
          </p:cNvSpPr>
          <p:nvPr/>
        </p:nvSpPr>
        <p:spPr>
          <a:xfrm>
            <a:off x="698939" y="1505635"/>
            <a:ext cx="5029200" cy="492443"/>
          </a:xfrm>
          <a:prstGeom prst="rect">
            <a:avLst/>
          </a:prstGeom>
        </p:spPr>
        <p:txBody>
          <a:bodyPr wrap="square" lIns="0" tIns="0" rIns="0" bIns="0">
            <a:spAutoFit/>
          </a:bodyPr>
          <a:lstStyle>
            <a:lvl1pPr>
              <a:defRPr sz="3200" b="1" i="0">
                <a:solidFill>
                  <a:schemeClr val="tx1"/>
                </a:solidFill>
                <a:latin typeface="Tahoma"/>
                <a:ea typeface="+mj-ea"/>
                <a:cs typeface="Tahoma"/>
              </a:defRPr>
            </a:lvl1pPr>
          </a:lstStyle>
          <a:p>
            <a:r>
              <a:rPr lang="en-US" dirty="0"/>
              <a:t>Individual Activity</a:t>
            </a:r>
          </a:p>
        </p:txBody>
      </p:sp>
      <p:pic>
        <p:nvPicPr>
          <p:cNvPr id="5" name="Picture 4" descr="Editable PowerPoint Company Activity Presentation"/>
          <p:cNvPicPr/>
          <p:nvPr/>
        </p:nvPicPr>
        <p:blipFill rotWithShape="1">
          <a:blip r:embed="rId2">
            <a:extLst>
              <a:ext uri="{28A0092B-C50C-407E-A947-70E740481C1C}">
                <a14:useLocalDpi xmlns:a14="http://schemas.microsoft.com/office/drawing/2010/main" val="0"/>
              </a:ext>
            </a:extLst>
          </a:blip>
          <a:srcRect t="12251" r="43109"/>
          <a:stretch/>
        </p:blipFill>
        <p:spPr bwMode="auto">
          <a:xfrm>
            <a:off x="914400" y="2286000"/>
            <a:ext cx="2895600" cy="3733800"/>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3962400" y="2670719"/>
            <a:ext cx="7315200" cy="769441"/>
          </a:xfrm>
          <a:prstGeom prst="rect">
            <a:avLst/>
          </a:prstGeom>
        </p:spPr>
        <p:txBody>
          <a:bodyPr wrap="square">
            <a:spAutoFit/>
          </a:bodyPr>
          <a:lstStyle/>
          <a:p>
            <a:r>
              <a:rPr lang="en-US" sz="2200" dirty="0"/>
              <a:t>You will exercise determining the margin analysis using a given scenario (Look the training manual)</a:t>
            </a:r>
          </a:p>
        </p:txBody>
      </p:sp>
      <p:sp>
        <p:nvSpPr>
          <p:cNvPr id="6" name="Rectangle 5"/>
          <p:cNvSpPr/>
          <p:nvPr/>
        </p:nvSpPr>
        <p:spPr>
          <a:xfrm>
            <a:off x="4282966" y="3657600"/>
            <a:ext cx="7162800" cy="1938992"/>
          </a:xfrm>
          <a:prstGeom prst="rect">
            <a:avLst/>
          </a:prstGeom>
        </p:spPr>
        <p:txBody>
          <a:bodyPr wrap="square">
            <a:spAutoFit/>
          </a:bodyPr>
          <a:lstStyle/>
          <a:p>
            <a:pPr marL="342900" indent="-342900">
              <a:buAutoNum type="arabicPeriod"/>
            </a:pPr>
            <a:r>
              <a:rPr lang="en-US" sz="2000" dirty="0"/>
              <a:t>Identify the actors involved in the given scenario with their role in the value chain.</a:t>
            </a:r>
          </a:p>
          <a:p>
            <a:pPr marL="342900" indent="-342900">
              <a:buAutoNum type="arabicPeriod"/>
            </a:pPr>
            <a:r>
              <a:rPr lang="en-US" sz="2000" dirty="0"/>
              <a:t>Determine the selling and purchasing price at each stage in the value chain</a:t>
            </a:r>
          </a:p>
          <a:p>
            <a:pPr marL="342900" indent="-342900">
              <a:buAutoNum type="arabicPeriod"/>
            </a:pPr>
            <a:r>
              <a:rPr lang="en-US" sz="2000" dirty="0"/>
              <a:t>Calculate the Total gross margin and the margin of each actor involved in the value chain.</a:t>
            </a:r>
          </a:p>
        </p:txBody>
      </p:sp>
      <p:sp>
        <p:nvSpPr>
          <p:cNvPr id="7" name="Title 2"/>
          <p:cNvSpPr txBox="1">
            <a:spLocks/>
          </p:cNvSpPr>
          <p:nvPr/>
        </p:nvSpPr>
        <p:spPr>
          <a:xfrm>
            <a:off x="6553200" y="1795010"/>
            <a:ext cx="914400" cy="492443"/>
          </a:xfrm>
          <a:prstGeom prst="rect">
            <a:avLst/>
          </a:prstGeom>
        </p:spPr>
        <p:txBody>
          <a:bodyPr wrap="square" lIns="0" tIns="0" rIns="0" bIns="0">
            <a:spAutoFit/>
          </a:bodyPr>
          <a:lstStyle>
            <a:lvl1pPr>
              <a:defRPr sz="3200" b="1" i="0">
                <a:solidFill>
                  <a:schemeClr val="tx1"/>
                </a:solidFill>
                <a:latin typeface="Tahoma"/>
                <a:ea typeface="+mj-ea"/>
                <a:cs typeface="Tahoma"/>
              </a:defRPr>
            </a:lvl1pPr>
          </a:lstStyle>
          <a:p>
            <a:pPr algn="ctr"/>
            <a:r>
              <a:rPr lang="en-US" dirty="0"/>
              <a:t>30’</a:t>
            </a:r>
          </a:p>
        </p:txBody>
      </p:sp>
    </p:spTree>
    <p:extLst>
      <p:ext uri="{BB962C8B-B14F-4D97-AF65-F5344CB8AC3E}">
        <p14:creationId xmlns:p14="http://schemas.microsoft.com/office/powerpoint/2010/main" val="9211179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9367" y="2518917"/>
            <a:ext cx="1415415" cy="566822"/>
          </a:xfrm>
          <a:prstGeom prst="rect">
            <a:avLst/>
          </a:prstGeom>
        </p:spPr>
        <p:txBody>
          <a:bodyPr vert="horz" wrap="square" lIns="0" tIns="12700" rIns="0" bIns="0" rtlCol="0">
            <a:spAutoFit/>
          </a:bodyPr>
          <a:lstStyle/>
          <a:p>
            <a:pPr marL="12700">
              <a:lnSpc>
                <a:spcPct val="100000"/>
              </a:lnSpc>
              <a:spcBef>
                <a:spcPts val="100"/>
              </a:spcBef>
            </a:pPr>
            <a:r>
              <a:rPr sz="3600" dirty="0"/>
              <a:t>DAY</a:t>
            </a:r>
            <a:r>
              <a:rPr sz="3600" spc="-15" dirty="0"/>
              <a:t> </a:t>
            </a:r>
            <a:r>
              <a:rPr lang="en-US" sz="3600" spc="-15" dirty="0"/>
              <a:t>2</a:t>
            </a:r>
            <a:endParaRPr sz="3600" dirty="0"/>
          </a:p>
        </p:txBody>
      </p:sp>
    </p:spTree>
    <p:extLst>
      <p:ext uri="{BB962C8B-B14F-4D97-AF65-F5344CB8AC3E}">
        <p14:creationId xmlns:p14="http://schemas.microsoft.com/office/powerpoint/2010/main" val="19363731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3200" y="2470353"/>
            <a:ext cx="11988800" cy="1332577"/>
          </a:xfrm>
          <a:prstGeom prst="rect">
            <a:avLst/>
          </a:prstGeom>
        </p:spPr>
        <p:txBody>
          <a:bodyPr vert="horz" wrap="square" lIns="0" tIns="9049" rIns="0" bIns="0" rtlCol="0" anchor="ctr">
            <a:spAutoFit/>
          </a:bodyPr>
          <a:lstStyle/>
          <a:p>
            <a:pPr marL="9525">
              <a:spcBef>
                <a:spcPts val="71"/>
              </a:spcBef>
            </a:pPr>
            <a:r>
              <a:rPr lang="en-GB" sz="3200" b="1" dirty="0"/>
              <a:t>Value Chain Improvements and Sectoral Interventions </a:t>
            </a:r>
            <a:br>
              <a:rPr lang="en-GB" sz="3200" dirty="0"/>
            </a:br>
            <a:r>
              <a:rPr lang="en-GB" sz="2400" i="1" dirty="0"/>
              <a:t>"Creating Equitable and Empowered Value Chain Systems"</a:t>
            </a:r>
            <a:r>
              <a:rPr lang="en-GB" sz="5400" spc="-49" dirty="0">
                <a:solidFill>
                  <a:srgbClr val="2C5A0F"/>
                </a:solidFill>
                <a:latin typeface="Arial"/>
                <a:cs typeface="Arial"/>
              </a:rPr>
              <a:t> </a:t>
            </a:r>
            <a:endParaRPr sz="6600" dirty="0">
              <a:latin typeface="Arial"/>
              <a:cs typeface="Arial"/>
            </a:endParaRPr>
          </a:p>
        </p:txBody>
      </p:sp>
      <p:sp>
        <p:nvSpPr>
          <p:cNvPr id="3" name="TextBox 2">
            <a:extLst>
              <a:ext uri="{FF2B5EF4-FFF2-40B4-BE49-F238E27FC236}">
                <a16:creationId xmlns:a16="http://schemas.microsoft.com/office/drawing/2014/main" id="{19295766-C842-3379-1575-1A1D26668F2E}"/>
              </a:ext>
            </a:extLst>
          </p:cNvPr>
          <p:cNvSpPr txBox="1"/>
          <p:nvPr/>
        </p:nvSpPr>
        <p:spPr>
          <a:xfrm>
            <a:off x="2133600" y="4114799"/>
            <a:ext cx="8737600" cy="461665"/>
          </a:xfrm>
          <a:prstGeom prst="rect">
            <a:avLst/>
          </a:prstGeom>
          <a:noFill/>
        </p:spPr>
        <p:txBody>
          <a:bodyPr wrap="square" rtlCol="0">
            <a:spAutoFit/>
          </a:bodyPr>
          <a:lstStyle/>
          <a:p>
            <a:pPr algn="l" rtl="0"/>
            <a:r>
              <a:rPr lang="en-GB" sz="2400" b="1" kern="1200" dirty="0">
                <a:solidFill>
                  <a:prstClr val="black"/>
                </a:solidFill>
                <a:latin typeface="Calibri"/>
                <a:ea typeface="+mn-ea"/>
                <a:cs typeface="+mn-cs"/>
              </a:rPr>
              <a:t>Session 4: Strategies for Value Chain Upgrading</a:t>
            </a:r>
          </a:p>
        </p:txBody>
      </p:sp>
      <p:sp>
        <p:nvSpPr>
          <p:cNvPr id="5" name="TextBox 4">
            <a:extLst>
              <a:ext uri="{FF2B5EF4-FFF2-40B4-BE49-F238E27FC236}">
                <a16:creationId xmlns:a16="http://schemas.microsoft.com/office/drawing/2014/main" id="{316570AF-7609-BC1C-A9CB-496DCC3E8A89}"/>
              </a:ext>
            </a:extLst>
          </p:cNvPr>
          <p:cNvSpPr txBox="1"/>
          <p:nvPr/>
        </p:nvSpPr>
        <p:spPr>
          <a:xfrm>
            <a:off x="3657600" y="5224420"/>
            <a:ext cx="8152780" cy="369332"/>
          </a:xfrm>
          <a:prstGeom prst="rect">
            <a:avLst/>
          </a:prstGeom>
          <a:noFill/>
        </p:spPr>
        <p:txBody>
          <a:bodyPr wrap="square">
            <a:spAutoFit/>
          </a:bodyPr>
          <a:lstStyle/>
          <a:p>
            <a:pPr algn="r" rtl="0"/>
            <a:r>
              <a:rPr lang="en-GB" b="1" kern="1200" dirty="0">
                <a:solidFill>
                  <a:prstClr val="black"/>
                </a:solidFill>
                <a:latin typeface="Calibri"/>
                <a:ea typeface="+mn-ea"/>
                <a:cs typeface="+mn-cs"/>
              </a:rPr>
              <a:t>"Solving Bottlenecks and Enhancing Competitiveness"</a:t>
            </a:r>
          </a:p>
        </p:txBody>
      </p:sp>
    </p:spTree>
    <p:extLst>
      <p:ext uri="{BB962C8B-B14F-4D97-AF65-F5344CB8AC3E}">
        <p14:creationId xmlns:p14="http://schemas.microsoft.com/office/powerpoint/2010/main" val="9861251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30484-648E-2773-9E3E-47300614C7AC}"/>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5D39B09-2F75-6DF6-D680-0B9081FC4E64}"/>
              </a:ext>
            </a:extLst>
          </p:cNvPr>
          <p:cNvCxnSpPr/>
          <p:nvPr/>
        </p:nvCxnSpPr>
        <p:spPr>
          <a:xfrm>
            <a:off x="508002" y="457200"/>
            <a:ext cx="110363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3DE133A-1285-1913-5C0A-3C001470FD88}"/>
              </a:ext>
            </a:extLst>
          </p:cNvPr>
          <p:cNvCxnSpPr/>
          <p:nvPr/>
        </p:nvCxnSpPr>
        <p:spPr>
          <a:xfrm>
            <a:off x="711202" y="6248400"/>
            <a:ext cx="110363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170" name="Picture 2">
            <a:extLst>
              <a:ext uri="{FF2B5EF4-FFF2-40B4-BE49-F238E27FC236}">
                <a16:creationId xmlns:a16="http://schemas.microsoft.com/office/drawing/2014/main" id="{2EADAC3A-CE8C-6634-79F7-977F635FEC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2845147"/>
            <a:ext cx="1497043" cy="1117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C8AC2ECA-61C9-8981-64B6-5EF724B3D4C7}"/>
              </a:ext>
            </a:extLst>
          </p:cNvPr>
          <p:cNvSpPr/>
          <p:nvPr/>
        </p:nvSpPr>
        <p:spPr>
          <a:xfrm>
            <a:off x="711200" y="533403"/>
            <a:ext cx="5892800" cy="584775"/>
          </a:xfrm>
          <a:prstGeom prst="rect">
            <a:avLst/>
          </a:prstGeom>
        </p:spPr>
        <p:txBody>
          <a:bodyPr wrap="square" anchor="ctr">
            <a:spAutoFit/>
          </a:bodyPr>
          <a:lstStyle/>
          <a:p>
            <a:pPr algn="l" rtl="0"/>
            <a:r>
              <a:rPr lang="en-US" sz="3200" b="1" kern="1200" dirty="0">
                <a:solidFill>
                  <a:prstClr val="black"/>
                </a:solidFill>
                <a:latin typeface="Calibri"/>
                <a:ea typeface="+mn-ea"/>
                <a:cs typeface="+mn-cs"/>
              </a:rPr>
              <a:t>Learning objectives</a:t>
            </a:r>
            <a:r>
              <a:rPr lang="en-US" sz="3200" kern="1200" dirty="0">
                <a:solidFill>
                  <a:prstClr val="black"/>
                </a:solidFill>
                <a:latin typeface="Calibri"/>
                <a:ea typeface="+mn-ea"/>
                <a:cs typeface="+mn-cs"/>
              </a:rPr>
              <a:t> </a:t>
            </a:r>
          </a:p>
        </p:txBody>
      </p:sp>
      <p:sp>
        <p:nvSpPr>
          <p:cNvPr id="2" name="Rectangle 1">
            <a:extLst>
              <a:ext uri="{FF2B5EF4-FFF2-40B4-BE49-F238E27FC236}">
                <a16:creationId xmlns:a16="http://schemas.microsoft.com/office/drawing/2014/main" id="{21817D7E-B6FA-67A3-9178-938A627A71E5}"/>
              </a:ext>
            </a:extLst>
          </p:cNvPr>
          <p:cNvSpPr/>
          <p:nvPr/>
        </p:nvSpPr>
        <p:spPr>
          <a:xfrm>
            <a:off x="1801846" y="2438401"/>
            <a:ext cx="10491756" cy="2308324"/>
          </a:xfrm>
          <a:prstGeom prst="rect">
            <a:avLst/>
          </a:prstGeom>
        </p:spPr>
        <p:txBody>
          <a:bodyPr wrap="square">
            <a:spAutoFit/>
          </a:bodyPr>
          <a:lstStyle/>
          <a:p>
            <a:pPr marL="285750" indent="-285750" algn="l" rtl="0">
              <a:lnSpc>
                <a:spcPct val="150000"/>
              </a:lnSpc>
              <a:buFont typeface="Arial" pitchFamily="34" charset="0"/>
              <a:buChar char="•"/>
            </a:pPr>
            <a:r>
              <a:rPr lang="en-GB" sz="2400" kern="1200" dirty="0">
                <a:solidFill>
                  <a:prstClr val="black"/>
                </a:solidFill>
                <a:latin typeface="Calibri"/>
                <a:ea typeface="+mn-ea"/>
                <a:cs typeface="+mn-cs"/>
              </a:rPr>
              <a:t>Understand bottlenecks and identify upgrading points</a:t>
            </a:r>
          </a:p>
          <a:p>
            <a:pPr marL="285750" indent="-285750" algn="l" rtl="0">
              <a:lnSpc>
                <a:spcPct val="150000"/>
              </a:lnSpc>
              <a:buFont typeface="Arial" pitchFamily="34" charset="0"/>
              <a:buChar char="•"/>
            </a:pPr>
            <a:r>
              <a:rPr lang="en-GB" sz="2400" kern="1200" dirty="0">
                <a:solidFill>
                  <a:prstClr val="black"/>
                </a:solidFill>
                <a:latin typeface="Calibri"/>
                <a:ea typeface="+mn-ea"/>
                <a:cs typeface="+mn-cs"/>
              </a:rPr>
              <a:t>Learn techniques to improve productivity and efficiency</a:t>
            </a:r>
          </a:p>
          <a:p>
            <a:pPr marL="285750" indent="-285750" algn="l" rtl="0">
              <a:lnSpc>
                <a:spcPct val="150000"/>
              </a:lnSpc>
              <a:buFont typeface="Arial" pitchFamily="34" charset="0"/>
              <a:buChar char="•"/>
            </a:pPr>
            <a:r>
              <a:rPr lang="en-GB" sz="2400" kern="1200" dirty="0">
                <a:solidFill>
                  <a:prstClr val="black"/>
                </a:solidFill>
                <a:latin typeface="Calibri"/>
                <a:ea typeface="+mn-ea"/>
                <a:cs typeface="+mn-cs"/>
              </a:rPr>
              <a:t>Analyse successful value chain interventions</a:t>
            </a:r>
          </a:p>
          <a:p>
            <a:pPr marL="285750" indent="-285750" algn="l" rtl="0">
              <a:lnSpc>
                <a:spcPct val="150000"/>
              </a:lnSpc>
              <a:buFont typeface="Arial" pitchFamily="34" charset="0"/>
              <a:buChar char="•"/>
            </a:pPr>
            <a:r>
              <a:rPr lang="en-GB" sz="2400" kern="1200" dirty="0">
                <a:solidFill>
                  <a:prstClr val="black"/>
                </a:solidFill>
                <a:latin typeface="Calibri"/>
                <a:ea typeface="+mn-ea"/>
                <a:cs typeface="+mn-cs"/>
              </a:rPr>
              <a:t>Design a realistic value chain upgrading strategy</a:t>
            </a:r>
            <a:endParaRPr lang="en-US" sz="2400" kern="1200" dirty="0">
              <a:solidFill>
                <a:prstClr val="black"/>
              </a:solidFill>
              <a:latin typeface="Calibri"/>
              <a:ea typeface="+mn-ea"/>
              <a:cs typeface="+mn-cs"/>
            </a:endParaRPr>
          </a:p>
        </p:txBody>
      </p:sp>
      <p:sp>
        <p:nvSpPr>
          <p:cNvPr id="3" name="Rectangle 2">
            <a:extLst>
              <a:ext uri="{FF2B5EF4-FFF2-40B4-BE49-F238E27FC236}">
                <a16:creationId xmlns:a16="http://schemas.microsoft.com/office/drawing/2014/main" id="{067BFB78-E8C3-6225-FADA-BA174164210B}"/>
              </a:ext>
            </a:extLst>
          </p:cNvPr>
          <p:cNvSpPr/>
          <p:nvPr/>
        </p:nvSpPr>
        <p:spPr>
          <a:xfrm>
            <a:off x="863601" y="1661633"/>
            <a:ext cx="10325099" cy="692497"/>
          </a:xfrm>
          <a:prstGeom prst="rect">
            <a:avLst/>
          </a:prstGeom>
        </p:spPr>
        <p:txBody>
          <a:bodyPr wrap="square">
            <a:spAutoFit/>
          </a:bodyPr>
          <a:lstStyle/>
          <a:p>
            <a:pPr algn="l" rtl="0">
              <a:lnSpc>
                <a:spcPct val="150000"/>
              </a:lnSpc>
            </a:pPr>
            <a:r>
              <a:rPr lang="en-US" sz="2600" kern="1200" dirty="0">
                <a:solidFill>
                  <a:prstClr val="black"/>
                </a:solidFill>
                <a:latin typeface="Calibri"/>
                <a:ea typeface="+mn-ea"/>
                <a:cs typeface="+mn-cs"/>
              </a:rPr>
              <a:t>At the end of this session, participants will be able to: -</a:t>
            </a:r>
          </a:p>
        </p:txBody>
      </p:sp>
    </p:spTree>
    <p:extLst>
      <p:ext uri="{BB962C8B-B14F-4D97-AF65-F5344CB8AC3E}">
        <p14:creationId xmlns:p14="http://schemas.microsoft.com/office/powerpoint/2010/main" val="14078859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447A8-251C-036E-AC0E-2CDDB62ECAAF}"/>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0BC39FD-9A4D-A339-67BC-260A31F45DCE}"/>
              </a:ext>
            </a:extLst>
          </p:cNvPr>
          <p:cNvCxnSpPr/>
          <p:nvPr/>
        </p:nvCxnSpPr>
        <p:spPr>
          <a:xfrm>
            <a:off x="508002" y="457200"/>
            <a:ext cx="110363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B740F74-C165-F15A-3516-DC22DEACF2D5}"/>
              </a:ext>
            </a:extLst>
          </p:cNvPr>
          <p:cNvCxnSpPr/>
          <p:nvPr/>
        </p:nvCxnSpPr>
        <p:spPr>
          <a:xfrm>
            <a:off x="711202" y="6248400"/>
            <a:ext cx="110363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3C6BAE0-BCD0-556B-5946-491C32CDF442}"/>
              </a:ext>
            </a:extLst>
          </p:cNvPr>
          <p:cNvSpPr/>
          <p:nvPr/>
        </p:nvSpPr>
        <p:spPr>
          <a:xfrm>
            <a:off x="508002" y="609600"/>
            <a:ext cx="11036300" cy="838200"/>
          </a:xfrm>
          <a:prstGeom prst="rect">
            <a:avLst/>
          </a:prstGeom>
          <a:solidFill>
            <a:srgbClr val="D4E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GB" sz="2800" b="1" kern="1200" dirty="0">
                <a:solidFill>
                  <a:prstClr val="black"/>
                </a:solidFill>
              </a:rPr>
              <a:t>Session 4: Strategies for Value Chain Upgrading</a:t>
            </a:r>
          </a:p>
          <a:p>
            <a:pPr algn="l" rtl="0"/>
            <a:endParaRPr lang="en-US" sz="2800" b="1" kern="1200" dirty="0">
              <a:solidFill>
                <a:prstClr val="black"/>
              </a:solidFill>
            </a:endParaRPr>
          </a:p>
        </p:txBody>
      </p:sp>
      <p:sp>
        <p:nvSpPr>
          <p:cNvPr id="4" name="Rectangle 3">
            <a:extLst>
              <a:ext uri="{FF2B5EF4-FFF2-40B4-BE49-F238E27FC236}">
                <a16:creationId xmlns:a16="http://schemas.microsoft.com/office/drawing/2014/main" id="{033B608E-264B-3DB0-5775-CCB79DE10DE1}"/>
              </a:ext>
            </a:extLst>
          </p:cNvPr>
          <p:cNvSpPr/>
          <p:nvPr/>
        </p:nvSpPr>
        <p:spPr>
          <a:xfrm>
            <a:off x="0" y="1752601"/>
            <a:ext cx="12090400" cy="3431709"/>
          </a:xfrm>
          <a:prstGeom prst="rect">
            <a:avLst/>
          </a:prstGeom>
        </p:spPr>
        <p:txBody>
          <a:bodyPr wrap="square">
            <a:spAutoFit/>
          </a:bodyPr>
          <a:lstStyle/>
          <a:p>
            <a:pPr algn="l" rtl="0"/>
            <a:r>
              <a:rPr lang="en-US" sz="2800" kern="1200" dirty="0">
                <a:solidFill>
                  <a:prstClr val="black"/>
                </a:solidFill>
                <a:latin typeface="Calibri"/>
                <a:ea typeface="+mn-ea"/>
                <a:cs typeface="+mn-cs"/>
              </a:rPr>
              <a:t>Under this session, FOUR topics will be covered: -</a:t>
            </a:r>
          </a:p>
          <a:p>
            <a:pPr algn="l" rtl="0">
              <a:lnSpc>
                <a:spcPct val="150000"/>
              </a:lnSpc>
            </a:pPr>
            <a:endParaRPr lang="en-US" sz="1400" kern="1200" dirty="0">
              <a:solidFill>
                <a:prstClr val="black"/>
              </a:solidFill>
              <a:latin typeface="Calibri"/>
              <a:ea typeface="+mn-ea"/>
              <a:cs typeface="+mn-cs"/>
            </a:endParaRPr>
          </a:p>
          <a:p>
            <a:pPr marL="1031875" indent="-796925" algn="l" rtl="0"/>
            <a:r>
              <a:rPr lang="en-GB" sz="2400" b="1" kern="1200" dirty="0">
                <a:solidFill>
                  <a:prstClr val="black"/>
                </a:solidFill>
                <a:latin typeface="Calibri"/>
                <a:ea typeface="+mn-ea"/>
                <a:cs typeface="+mn-cs"/>
              </a:rPr>
              <a:t>Topic 1: Strategies for value chain upgrading to address bottlenecks in the chain (8:30 AM –9:30 AM)</a:t>
            </a:r>
          </a:p>
          <a:p>
            <a:pPr marL="1031875" indent="-796925" algn="l" rtl="0"/>
            <a:r>
              <a:rPr lang="en-GB" sz="2400" b="1" kern="1200" dirty="0">
                <a:solidFill>
                  <a:prstClr val="black"/>
                </a:solidFill>
                <a:latin typeface="Calibri"/>
                <a:ea typeface="+mn-ea"/>
                <a:cs typeface="+mn-cs"/>
              </a:rPr>
              <a:t>Topic 2: Techniques for improving productivity and efficiency (9:30 AM –10:30 AM)</a:t>
            </a:r>
          </a:p>
          <a:p>
            <a:pPr marL="1031875" indent="-796925" algn="l" rtl="0"/>
            <a:r>
              <a:rPr lang="en-GB" sz="2400" b="1" kern="1200" dirty="0">
                <a:solidFill>
                  <a:prstClr val="black"/>
                </a:solidFill>
                <a:latin typeface="Calibri"/>
                <a:ea typeface="+mn-ea"/>
                <a:cs typeface="+mn-cs"/>
              </a:rPr>
              <a:t>Topic 3: Case studies on successful value chain interventions (10:45 AM –11:30 AM)</a:t>
            </a:r>
          </a:p>
          <a:p>
            <a:pPr marL="1031875" indent="-796925" algn="l" rtl="0"/>
            <a:r>
              <a:rPr lang="en-GB" sz="2400" b="1" kern="1200" dirty="0">
                <a:solidFill>
                  <a:prstClr val="black"/>
                </a:solidFill>
                <a:latin typeface="Calibri"/>
                <a:ea typeface="+mn-ea"/>
                <a:cs typeface="+mn-cs"/>
              </a:rPr>
              <a:t>Topic 4: Group discussion: Identifying bottlenecks in a sample value chain (11:30 AM –12:30 PM)</a:t>
            </a:r>
          </a:p>
          <a:p>
            <a:pPr marL="1031875" indent="-796925" algn="l" rtl="0"/>
            <a:r>
              <a:rPr lang="en-US" sz="2400" kern="1200" dirty="0">
                <a:solidFill>
                  <a:prstClr val="black"/>
                </a:solidFill>
                <a:latin typeface="Calibri"/>
                <a:ea typeface="+mn-ea"/>
                <a:cs typeface="+mn-cs"/>
              </a:rPr>
              <a:t> </a:t>
            </a:r>
            <a:endParaRPr lang="en-US" kern="1200" dirty="0">
              <a:solidFill>
                <a:prstClr val="black"/>
              </a:solidFill>
              <a:latin typeface="Calibri"/>
              <a:ea typeface="+mn-ea"/>
              <a:cs typeface="+mn-cs"/>
            </a:endParaRPr>
          </a:p>
        </p:txBody>
      </p:sp>
    </p:spTree>
    <p:extLst>
      <p:ext uri="{BB962C8B-B14F-4D97-AF65-F5344CB8AC3E}">
        <p14:creationId xmlns:p14="http://schemas.microsoft.com/office/powerpoint/2010/main" val="16402241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79D1C-B8CA-C9E9-3D96-64121F578FBE}"/>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F3BEBCD-649D-1638-00BF-61258CCCA7CE}"/>
              </a:ext>
            </a:extLst>
          </p:cNvPr>
          <p:cNvCxnSpPr/>
          <p:nvPr/>
        </p:nvCxnSpPr>
        <p:spPr>
          <a:xfrm>
            <a:off x="508002" y="457200"/>
            <a:ext cx="110363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2EE5173-8C35-67F6-2A72-E6C206D21DCF}"/>
              </a:ext>
            </a:extLst>
          </p:cNvPr>
          <p:cNvCxnSpPr/>
          <p:nvPr/>
        </p:nvCxnSpPr>
        <p:spPr>
          <a:xfrm>
            <a:off x="508002" y="6248400"/>
            <a:ext cx="110363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E80B1FC-FC2B-B964-A19F-DCBA555D7319}"/>
              </a:ext>
            </a:extLst>
          </p:cNvPr>
          <p:cNvSpPr/>
          <p:nvPr/>
        </p:nvSpPr>
        <p:spPr>
          <a:xfrm>
            <a:off x="508000" y="838201"/>
            <a:ext cx="11379200" cy="3508653"/>
          </a:xfrm>
          <a:prstGeom prst="rect">
            <a:avLst/>
          </a:prstGeom>
        </p:spPr>
        <p:txBody>
          <a:bodyPr wrap="square">
            <a:spAutoFit/>
          </a:bodyPr>
          <a:lstStyle/>
          <a:p>
            <a:pPr algn="l" rtl="0">
              <a:lnSpc>
                <a:spcPct val="150000"/>
              </a:lnSpc>
            </a:pPr>
            <a:r>
              <a:rPr lang="en-GB" sz="3600" b="1" kern="1200" dirty="0">
                <a:solidFill>
                  <a:prstClr val="black"/>
                </a:solidFill>
                <a:latin typeface="Calibri"/>
                <a:ea typeface="+mn-ea"/>
                <a:cs typeface="+mn-cs"/>
              </a:rPr>
              <a:t>What is Value Chain Upgrading?</a:t>
            </a:r>
            <a:endParaRPr lang="en-US" sz="1400" kern="1200" dirty="0">
              <a:solidFill>
                <a:prstClr val="black"/>
              </a:solidFill>
              <a:latin typeface="Calibri"/>
              <a:ea typeface="+mn-ea"/>
              <a:cs typeface="+mn-cs"/>
            </a:endParaRPr>
          </a:p>
          <a:p>
            <a:pPr marL="285750" indent="-285750" algn="l" rtl="0">
              <a:buFont typeface="Arial" pitchFamily="34" charset="0"/>
              <a:buChar char="•"/>
            </a:pPr>
            <a:r>
              <a:rPr lang="en-GB" sz="2800" kern="1200" dirty="0">
                <a:solidFill>
                  <a:prstClr val="black"/>
                </a:solidFill>
                <a:latin typeface="Calibri"/>
                <a:ea typeface="+mn-ea"/>
                <a:cs typeface="+mn-cs"/>
              </a:rPr>
              <a:t>Upgrading = enhancing efficiency, quality, or market access</a:t>
            </a:r>
          </a:p>
          <a:p>
            <a:pPr marL="285750" indent="-285750" algn="l" rtl="0">
              <a:buFont typeface="Arial" pitchFamily="34" charset="0"/>
              <a:buChar char="•"/>
            </a:pPr>
            <a:r>
              <a:rPr lang="en-GB" sz="2800" kern="1200" dirty="0">
                <a:solidFill>
                  <a:prstClr val="black"/>
                </a:solidFill>
                <a:latin typeface="Calibri"/>
                <a:ea typeface="+mn-ea"/>
                <a:cs typeface="+mn-cs"/>
              </a:rPr>
              <a:t>Types:</a:t>
            </a:r>
          </a:p>
          <a:p>
            <a:pPr marL="742950" lvl="1" indent="-285750" algn="l" rtl="0">
              <a:buFont typeface="Arial" pitchFamily="34" charset="0"/>
              <a:buChar char="•"/>
            </a:pPr>
            <a:r>
              <a:rPr lang="en-GB" sz="2800" kern="1200" dirty="0">
                <a:solidFill>
                  <a:prstClr val="black"/>
                </a:solidFill>
                <a:latin typeface="Calibri"/>
                <a:ea typeface="+mn-ea"/>
                <a:cs typeface="+mn-cs"/>
              </a:rPr>
              <a:t>Process Upgrading (better methods)</a:t>
            </a:r>
          </a:p>
          <a:p>
            <a:pPr marL="742950" lvl="1" indent="-285750" algn="l" rtl="0">
              <a:buFont typeface="Arial" pitchFamily="34" charset="0"/>
              <a:buChar char="•"/>
            </a:pPr>
            <a:r>
              <a:rPr lang="en-GB" sz="2800" kern="1200" dirty="0">
                <a:solidFill>
                  <a:prstClr val="black"/>
                </a:solidFill>
                <a:latin typeface="Calibri"/>
                <a:ea typeface="+mn-ea"/>
                <a:cs typeface="+mn-cs"/>
              </a:rPr>
              <a:t>Product Upgrading (improved product quality)</a:t>
            </a:r>
          </a:p>
          <a:p>
            <a:pPr marL="742950" lvl="1" indent="-285750" algn="l" rtl="0">
              <a:buFont typeface="Arial" pitchFamily="34" charset="0"/>
              <a:buChar char="•"/>
            </a:pPr>
            <a:r>
              <a:rPr lang="en-GB" sz="2800" kern="1200" dirty="0">
                <a:solidFill>
                  <a:prstClr val="black"/>
                </a:solidFill>
                <a:latin typeface="Calibri"/>
                <a:ea typeface="+mn-ea"/>
                <a:cs typeface="+mn-cs"/>
              </a:rPr>
              <a:t>Functional Upgrading (moving to higher-value tasks)</a:t>
            </a:r>
          </a:p>
          <a:p>
            <a:pPr marL="742950" lvl="1" indent="-285750" algn="l" rtl="0">
              <a:buFont typeface="Arial" pitchFamily="34" charset="0"/>
              <a:buChar char="•"/>
            </a:pPr>
            <a:r>
              <a:rPr lang="en-GB" sz="2800" kern="1200" dirty="0">
                <a:solidFill>
                  <a:prstClr val="black"/>
                </a:solidFill>
                <a:latin typeface="Calibri"/>
                <a:ea typeface="+mn-ea"/>
                <a:cs typeface="+mn-cs"/>
              </a:rPr>
              <a:t>Chain Upgrading (moving to a more lucrative VC)</a:t>
            </a:r>
            <a:endParaRPr lang="en-US" sz="2800" kern="1200" dirty="0">
              <a:solidFill>
                <a:prstClr val="black"/>
              </a:solidFill>
              <a:latin typeface="Calibri"/>
              <a:ea typeface="+mn-ea"/>
              <a:cs typeface="+mn-cs"/>
            </a:endParaRPr>
          </a:p>
        </p:txBody>
      </p:sp>
    </p:spTree>
    <p:extLst>
      <p:ext uri="{BB962C8B-B14F-4D97-AF65-F5344CB8AC3E}">
        <p14:creationId xmlns:p14="http://schemas.microsoft.com/office/powerpoint/2010/main" val="3917987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43889" y="659891"/>
            <a:ext cx="10905491" cy="38100"/>
          </a:xfrm>
          <a:custGeom>
            <a:avLst/>
            <a:gdLst/>
            <a:ahLst/>
            <a:cxnLst/>
            <a:rect l="l" t="t" r="r" b="b"/>
            <a:pathLst>
              <a:path w="10905490" h="38100">
                <a:moveTo>
                  <a:pt x="0" y="38100"/>
                </a:moveTo>
                <a:lnTo>
                  <a:pt x="10905109" y="38100"/>
                </a:lnTo>
                <a:lnTo>
                  <a:pt x="10905109" y="0"/>
                </a:lnTo>
                <a:lnTo>
                  <a:pt x="0" y="0"/>
                </a:lnTo>
                <a:lnTo>
                  <a:pt x="0" y="38100"/>
                </a:lnTo>
                <a:close/>
              </a:path>
            </a:pathLst>
          </a:custGeom>
          <a:solidFill>
            <a:srgbClr val="58B41F"/>
          </a:solidFill>
        </p:spPr>
        <p:txBody>
          <a:bodyPr wrap="square" lIns="0" tIns="0" rIns="0" bIns="0" rtlCol="0"/>
          <a:lstStyle/>
          <a:p>
            <a:endParaRPr/>
          </a:p>
        </p:txBody>
      </p:sp>
      <p:sp>
        <p:nvSpPr>
          <p:cNvPr id="3" name="object 3"/>
          <p:cNvSpPr/>
          <p:nvPr/>
        </p:nvSpPr>
        <p:spPr>
          <a:xfrm>
            <a:off x="643127" y="6309359"/>
            <a:ext cx="10905491" cy="0"/>
          </a:xfrm>
          <a:custGeom>
            <a:avLst/>
            <a:gdLst/>
            <a:ahLst/>
            <a:cxnLst/>
            <a:rect l="l" t="t" r="r" b="b"/>
            <a:pathLst>
              <a:path w="10905490">
                <a:moveTo>
                  <a:pt x="0" y="0"/>
                </a:moveTo>
                <a:lnTo>
                  <a:pt x="10905109" y="0"/>
                </a:lnTo>
              </a:path>
            </a:pathLst>
          </a:custGeom>
          <a:ln w="6096">
            <a:solidFill>
              <a:srgbClr val="000000"/>
            </a:solidFill>
          </a:ln>
        </p:spPr>
        <p:txBody>
          <a:bodyPr wrap="square" lIns="0" tIns="0" rIns="0" bIns="0" rtlCol="0"/>
          <a:lstStyle/>
          <a:p>
            <a:endParaRPr/>
          </a:p>
        </p:txBody>
      </p:sp>
      <p:sp>
        <p:nvSpPr>
          <p:cNvPr id="4" name="object 4"/>
          <p:cNvSpPr/>
          <p:nvPr/>
        </p:nvSpPr>
        <p:spPr>
          <a:xfrm>
            <a:off x="643889" y="659891"/>
            <a:ext cx="10905491" cy="38100"/>
          </a:xfrm>
          <a:custGeom>
            <a:avLst/>
            <a:gdLst/>
            <a:ahLst/>
            <a:cxnLst/>
            <a:rect l="l" t="t" r="r" b="b"/>
            <a:pathLst>
              <a:path w="10905490" h="38100">
                <a:moveTo>
                  <a:pt x="0" y="38100"/>
                </a:moveTo>
                <a:lnTo>
                  <a:pt x="10905109" y="38100"/>
                </a:lnTo>
                <a:lnTo>
                  <a:pt x="10905109" y="0"/>
                </a:lnTo>
                <a:lnTo>
                  <a:pt x="0" y="0"/>
                </a:lnTo>
                <a:lnTo>
                  <a:pt x="0" y="38100"/>
                </a:lnTo>
                <a:close/>
              </a:path>
            </a:pathLst>
          </a:custGeom>
          <a:solidFill>
            <a:srgbClr val="58B41F"/>
          </a:solidFill>
        </p:spPr>
        <p:txBody>
          <a:bodyPr wrap="square" lIns="0" tIns="0" rIns="0" bIns="0" rtlCol="0"/>
          <a:lstStyle/>
          <a:p>
            <a:endParaRPr/>
          </a:p>
        </p:txBody>
      </p:sp>
      <p:sp>
        <p:nvSpPr>
          <p:cNvPr id="5" name="object 5"/>
          <p:cNvSpPr/>
          <p:nvPr/>
        </p:nvSpPr>
        <p:spPr>
          <a:xfrm>
            <a:off x="643127" y="6309359"/>
            <a:ext cx="10905491" cy="0"/>
          </a:xfrm>
          <a:custGeom>
            <a:avLst/>
            <a:gdLst/>
            <a:ahLst/>
            <a:cxnLst/>
            <a:rect l="l" t="t" r="r" b="b"/>
            <a:pathLst>
              <a:path w="10905490">
                <a:moveTo>
                  <a:pt x="0" y="0"/>
                </a:moveTo>
                <a:lnTo>
                  <a:pt x="10905109" y="0"/>
                </a:lnTo>
              </a:path>
            </a:pathLst>
          </a:custGeom>
          <a:ln w="6096">
            <a:solidFill>
              <a:srgbClr val="000000"/>
            </a:solidFill>
          </a:ln>
        </p:spPr>
        <p:txBody>
          <a:bodyPr wrap="square" lIns="0" tIns="0" rIns="0" bIns="0" rtlCol="0"/>
          <a:lstStyle/>
          <a:p>
            <a:endParaRPr/>
          </a:p>
        </p:txBody>
      </p:sp>
      <p:sp>
        <p:nvSpPr>
          <p:cNvPr id="6" name="object 6"/>
          <p:cNvSpPr txBox="1">
            <a:spLocks noGrp="1"/>
          </p:cNvSpPr>
          <p:nvPr>
            <p:ph type="title"/>
          </p:nvPr>
        </p:nvSpPr>
        <p:spPr>
          <a:xfrm>
            <a:off x="78741" y="795351"/>
            <a:ext cx="9551161" cy="671388"/>
          </a:xfrm>
          <a:prstGeom prst="rect">
            <a:avLst/>
          </a:prstGeom>
        </p:spPr>
        <p:txBody>
          <a:bodyPr vert="horz" wrap="square" lIns="0" tIns="116255" rIns="0" bIns="0" rtlCol="0">
            <a:spAutoFit/>
          </a:bodyPr>
          <a:lstStyle/>
          <a:p>
            <a:pPr marL="561340">
              <a:lnSpc>
                <a:spcPct val="100000"/>
              </a:lnSpc>
              <a:spcBef>
                <a:spcPts val="100"/>
              </a:spcBef>
            </a:pPr>
            <a:r>
              <a:rPr sz="3600" dirty="0"/>
              <a:t>Training</a:t>
            </a:r>
            <a:r>
              <a:rPr sz="3600" spc="-60" dirty="0"/>
              <a:t> </a:t>
            </a:r>
            <a:r>
              <a:rPr sz="3600" dirty="0"/>
              <a:t>Focus</a:t>
            </a:r>
            <a:r>
              <a:rPr sz="3600" spc="-15" dirty="0"/>
              <a:t> </a:t>
            </a:r>
            <a:r>
              <a:rPr sz="3600" spc="-10" dirty="0"/>
              <a:t>Areas</a:t>
            </a:r>
            <a:endParaRPr sz="3600"/>
          </a:p>
        </p:txBody>
      </p:sp>
      <p:sp>
        <p:nvSpPr>
          <p:cNvPr id="7" name="object 7"/>
          <p:cNvSpPr txBox="1"/>
          <p:nvPr/>
        </p:nvSpPr>
        <p:spPr>
          <a:xfrm>
            <a:off x="762000" y="2070485"/>
            <a:ext cx="9113520" cy="3522118"/>
          </a:xfrm>
          <a:prstGeom prst="rect">
            <a:avLst/>
          </a:prstGeom>
        </p:spPr>
        <p:txBody>
          <a:bodyPr vert="horz" wrap="square" lIns="0" tIns="13335" rIns="0" bIns="0" rtlCol="0">
            <a:spAutoFit/>
          </a:bodyPr>
          <a:lstStyle/>
          <a:p>
            <a:pPr marL="800100" lvl="1" indent="-342900">
              <a:lnSpc>
                <a:spcPct val="150000"/>
              </a:lnSpc>
              <a:buFont typeface="Arial" pitchFamily="34" charset="0"/>
              <a:buChar char="•"/>
            </a:pPr>
            <a:r>
              <a:rPr lang="en-US" sz="2400" dirty="0"/>
              <a:t>Session 1: Introduction to Value Chains </a:t>
            </a:r>
          </a:p>
          <a:p>
            <a:pPr marL="1200150" lvl="2" indent="-285750">
              <a:buFont typeface="Arial" pitchFamily="34" charset="0"/>
              <a:buChar char="•"/>
            </a:pPr>
            <a:endParaRPr lang="en-US" sz="2400" dirty="0"/>
          </a:p>
          <a:p>
            <a:pPr marL="742950" lvl="1" indent="-285750">
              <a:buFont typeface="Arial" pitchFamily="34" charset="0"/>
              <a:buChar char="•"/>
            </a:pPr>
            <a:r>
              <a:rPr lang="en-US" sz="2400" dirty="0"/>
              <a:t>Session 2: Value Chain Mapping &amp; Analysis </a:t>
            </a:r>
          </a:p>
          <a:p>
            <a:pPr marL="1200150" lvl="2" indent="-285750">
              <a:buFont typeface="Arial" pitchFamily="34" charset="0"/>
              <a:buChar char="•"/>
            </a:pPr>
            <a:endParaRPr lang="en-US" sz="2400" dirty="0"/>
          </a:p>
          <a:p>
            <a:pPr marL="742950" lvl="1" indent="-285750">
              <a:buFont typeface="Arial" pitchFamily="34" charset="0"/>
              <a:buChar char="•"/>
            </a:pPr>
            <a:r>
              <a:rPr lang="en-US" sz="2400" dirty="0"/>
              <a:t>Session 3: Economic Aspects of Value Chains</a:t>
            </a:r>
          </a:p>
          <a:p>
            <a:pPr marL="1200150" lvl="2" indent="-285750">
              <a:buFont typeface="Arial" pitchFamily="34" charset="0"/>
              <a:buChar char="•"/>
            </a:pPr>
            <a:endParaRPr lang="en-US" sz="2400" dirty="0"/>
          </a:p>
          <a:p>
            <a:pPr marL="742950" lvl="1" indent="-285750">
              <a:buFont typeface="Arial" pitchFamily="34" charset="0"/>
              <a:buChar char="•"/>
            </a:pPr>
            <a:r>
              <a:rPr lang="en-US" sz="2400" dirty="0"/>
              <a:t>Session 4: Strategies for Value Chain Upgrading </a:t>
            </a:r>
          </a:p>
          <a:p>
            <a:pPr marL="1200150" lvl="2" indent="-285750">
              <a:buFont typeface="Arial" pitchFamily="34" charset="0"/>
              <a:buChar char="•"/>
            </a:pPr>
            <a:endParaRPr lang="en-US" sz="2400" dirty="0"/>
          </a:p>
          <a:p>
            <a:pPr marL="742950" lvl="1" indent="-285750">
              <a:buFont typeface="Arial" pitchFamily="34" charset="0"/>
              <a:buChar char="•"/>
            </a:pPr>
            <a:r>
              <a:rPr lang="en-US" sz="2400" dirty="0"/>
              <a:t>Session 5: Gender and Inclusion in Value Chains</a:t>
            </a:r>
          </a:p>
        </p:txBody>
      </p:sp>
      <p:pic>
        <p:nvPicPr>
          <p:cNvPr id="8" name="object 8"/>
          <p:cNvPicPr/>
          <p:nvPr/>
        </p:nvPicPr>
        <p:blipFill>
          <a:blip r:embed="rId2" cstate="print"/>
          <a:stretch>
            <a:fillRect/>
          </a:stretch>
        </p:blipFill>
        <p:spPr>
          <a:xfrm>
            <a:off x="10240122" y="1070118"/>
            <a:ext cx="892332" cy="1105882"/>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C6DC3-3575-4942-42B6-156D9E3B018D}"/>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3511349-55C0-3430-C522-A21AA761E9F9}"/>
              </a:ext>
            </a:extLst>
          </p:cNvPr>
          <p:cNvCxnSpPr/>
          <p:nvPr/>
        </p:nvCxnSpPr>
        <p:spPr>
          <a:xfrm>
            <a:off x="508002" y="457200"/>
            <a:ext cx="110363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2D93C57-E993-F45A-66C6-D79F0AC9153F}"/>
              </a:ext>
            </a:extLst>
          </p:cNvPr>
          <p:cNvCxnSpPr/>
          <p:nvPr/>
        </p:nvCxnSpPr>
        <p:spPr>
          <a:xfrm>
            <a:off x="508002" y="6248400"/>
            <a:ext cx="110363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653B75D-AC03-31CB-E2F1-A4C8F73BE56E}"/>
              </a:ext>
            </a:extLst>
          </p:cNvPr>
          <p:cNvSpPr/>
          <p:nvPr/>
        </p:nvSpPr>
        <p:spPr>
          <a:xfrm>
            <a:off x="304800" y="678368"/>
            <a:ext cx="11582400" cy="3785652"/>
          </a:xfrm>
          <a:prstGeom prst="rect">
            <a:avLst/>
          </a:prstGeom>
        </p:spPr>
        <p:txBody>
          <a:bodyPr wrap="square">
            <a:spAutoFit/>
          </a:bodyPr>
          <a:lstStyle/>
          <a:p>
            <a:pPr algn="l" rtl="0">
              <a:lnSpc>
                <a:spcPct val="150000"/>
              </a:lnSpc>
            </a:pPr>
            <a:r>
              <a:rPr lang="en-GB" sz="3200" b="1" kern="1200" dirty="0">
                <a:solidFill>
                  <a:prstClr val="black"/>
                </a:solidFill>
                <a:latin typeface="Calibri"/>
                <a:ea typeface="+mn-ea"/>
                <a:cs typeface="+mn-cs"/>
              </a:rPr>
              <a:t>Addressing Bottlenecks in the VC</a:t>
            </a:r>
          </a:p>
          <a:p>
            <a:pPr marL="571500" indent="-571500" algn="l" rtl="0">
              <a:lnSpc>
                <a:spcPct val="150000"/>
              </a:lnSpc>
              <a:buFont typeface="Arial" panose="020B0604020202020204" pitchFamily="34" charset="0"/>
              <a:buChar char="•"/>
            </a:pPr>
            <a:r>
              <a:rPr lang="en-GB" sz="3200" kern="1200" dirty="0">
                <a:solidFill>
                  <a:prstClr val="black"/>
                </a:solidFill>
                <a:latin typeface="Calibri"/>
                <a:ea typeface="+mn-ea"/>
                <a:cs typeface="+mn-cs"/>
              </a:rPr>
              <a:t>Identify constraints (low productivity, poor market access)</a:t>
            </a:r>
          </a:p>
          <a:p>
            <a:pPr marL="571500" indent="-571500" algn="l" rtl="0">
              <a:lnSpc>
                <a:spcPct val="150000"/>
              </a:lnSpc>
              <a:buFont typeface="Arial" panose="020B0604020202020204" pitchFamily="34" charset="0"/>
              <a:buChar char="•"/>
            </a:pPr>
            <a:r>
              <a:rPr lang="en-GB" sz="3200" kern="1200" dirty="0">
                <a:solidFill>
                  <a:prstClr val="black"/>
                </a:solidFill>
                <a:latin typeface="Calibri"/>
                <a:ea typeface="+mn-ea"/>
                <a:cs typeface="+mn-cs"/>
              </a:rPr>
              <a:t>Use chain analysis tools</a:t>
            </a:r>
          </a:p>
          <a:p>
            <a:pPr marL="571500" indent="-571500" algn="l" rtl="0">
              <a:lnSpc>
                <a:spcPct val="150000"/>
              </a:lnSpc>
              <a:buFont typeface="Arial" panose="020B0604020202020204" pitchFamily="34" charset="0"/>
              <a:buChar char="•"/>
            </a:pPr>
            <a:r>
              <a:rPr lang="en-GB" sz="3200" kern="1200" dirty="0">
                <a:solidFill>
                  <a:prstClr val="black"/>
                </a:solidFill>
                <a:latin typeface="Calibri"/>
                <a:ea typeface="+mn-ea"/>
                <a:cs typeface="+mn-cs"/>
              </a:rPr>
              <a:t>Align actors around shared vision</a:t>
            </a:r>
          </a:p>
          <a:p>
            <a:pPr marL="571500" indent="-571500" algn="l" rtl="0">
              <a:lnSpc>
                <a:spcPct val="150000"/>
              </a:lnSpc>
              <a:buFont typeface="Arial" panose="020B0604020202020204" pitchFamily="34" charset="0"/>
              <a:buChar char="•"/>
            </a:pPr>
            <a:r>
              <a:rPr lang="en-GB" sz="3200" kern="1200" dirty="0">
                <a:solidFill>
                  <a:prstClr val="black"/>
                </a:solidFill>
                <a:latin typeface="Calibri"/>
                <a:ea typeface="+mn-ea"/>
                <a:cs typeface="+mn-cs"/>
              </a:rPr>
              <a:t>Prioritize interventions by feasibility and impact</a:t>
            </a:r>
          </a:p>
        </p:txBody>
      </p:sp>
    </p:spTree>
    <p:extLst>
      <p:ext uri="{BB962C8B-B14F-4D97-AF65-F5344CB8AC3E}">
        <p14:creationId xmlns:p14="http://schemas.microsoft.com/office/powerpoint/2010/main" val="1396266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40A52-48C5-93E8-5034-D7E20E6E4215}"/>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E38B31B-DF2A-7BA0-EC2B-4878B31D6050}"/>
              </a:ext>
            </a:extLst>
          </p:cNvPr>
          <p:cNvCxnSpPr/>
          <p:nvPr/>
        </p:nvCxnSpPr>
        <p:spPr>
          <a:xfrm>
            <a:off x="508002" y="457200"/>
            <a:ext cx="110363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D7AA3AF-C3EF-E6B1-EEFF-FF0F83DD6E7F}"/>
              </a:ext>
            </a:extLst>
          </p:cNvPr>
          <p:cNvCxnSpPr/>
          <p:nvPr/>
        </p:nvCxnSpPr>
        <p:spPr>
          <a:xfrm>
            <a:off x="508002" y="6248400"/>
            <a:ext cx="110363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FDA016A-BD2B-0673-14F4-AD3AF4DE2B10}"/>
              </a:ext>
            </a:extLst>
          </p:cNvPr>
          <p:cNvSpPr/>
          <p:nvPr/>
        </p:nvSpPr>
        <p:spPr>
          <a:xfrm>
            <a:off x="483220" y="1066801"/>
            <a:ext cx="11582400" cy="3785652"/>
          </a:xfrm>
          <a:prstGeom prst="rect">
            <a:avLst/>
          </a:prstGeom>
        </p:spPr>
        <p:txBody>
          <a:bodyPr wrap="square">
            <a:spAutoFit/>
          </a:bodyPr>
          <a:lstStyle/>
          <a:p>
            <a:pPr algn="l" rtl="0">
              <a:lnSpc>
                <a:spcPct val="150000"/>
              </a:lnSpc>
            </a:pPr>
            <a:r>
              <a:rPr lang="en-GB" sz="3200" b="1" kern="1200" dirty="0">
                <a:solidFill>
                  <a:prstClr val="black"/>
                </a:solidFill>
                <a:latin typeface="Calibri"/>
                <a:ea typeface="+mn-ea"/>
                <a:cs typeface="+mn-cs"/>
              </a:rPr>
              <a:t>Techniques for Improvement</a:t>
            </a:r>
          </a:p>
          <a:p>
            <a:pPr marL="571500" indent="-571500" algn="l" rtl="0">
              <a:lnSpc>
                <a:spcPct val="150000"/>
              </a:lnSpc>
              <a:buFont typeface="Arial" panose="020B0604020202020204" pitchFamily="34" charset="0"/>
              <a:buChar char="•"/>
            </a:pPr>
            <a:r>
              <a:rPr lang="en-GB" sz="3200" kern="1200" dirty="0">
                <a:solidFill>
                  <a:prstClr val="black"/>
                </a:solidFill>
                <a:latin typeface="Calibri"/>
                <a:ea typeface="+mn-ea"/>
                <a:cs typeface="+mn-cs"/>
              </a:rPr>
              <a:t>Improved technology &amp; machinery</a:t>
            </a:r>
          </a:p>
          <a:p>
            <a:pPr marL="571500" indent="-571500" algn="l" rtl="0">
              <a:lnSpc>
                <a:spcPct val="150000"/>
              </a:lnSpc>
              <a:buFont typeface="Arial" panose="020B0604020202020204" pitchFamily="34" charset="0"/>
              <a:buChar char="•"/>
            </a:pPr>
            <a:r>
              <a:rPr lang="en-GB" sz="3200" kern="1200" dirty="0">
                <a:solidFill>
                  <a:prstClr val="black"/>
                </a:solidFill>
                <a:latin typeface="Calibri"/>
                <a:ea typeface="+mn-ea"/>
                <a:cs typeface="+mn-cs"/>
              </a:rPr>
              <a:t>Capacity building for key actors</a:t>
            </a:r>
          </a:p>
          <a:p>
            <a:pPr marL="571500" indent="-571500" algn="l" rtl="0">
              <a:lnSpc>
                <a:spcPct val="150000"/>
              </a:lnSpc>
              <a:buFont typeface="Arial" panose="020B0604020202020204" pitchFamily="34" charset="0"/>
              <a:buChar char="•"/>
            </a:pPr>
            <a:r>
              <a:rPr lang="en-GB" sz="3200" kern="1200" dirty="0">
                <a:solidFill>
                  <a:prstClr val="black"/>
                </a:solidFill>
                <a:latin typeface="Calibri"/>
                <a:ea typeface="+mn-ea"/>
                <a:cs typeface="+mn-cs"/>
              </a:rPr>
              <a:t>Infrastructure upgrades</a:t>
            </a:r>
          </a:p>
          <a:p>
            <a:pPr marL="571500" indent="-571500" algn="l" rtl="0">
              <a:lnSpc>
                <a:spcPct val="150000"/>
              </a:lnSpc>
              <a:buFont typeface="Arial" panose="020B0604020202020204" pitchFamily="34" charset="0"/>
              <a:buChar char="•"/>
            </a:pPr>
            <a:r>
              <a:rPr lang="en-GB" sz="3200" kern="1200" dirty="0">
                <a:solidFill>
                  <a:prstClr val="black"/>
                </a:solidFill>
                <a:latin typeface="Calibri"/>
                <a:ea typeface="+mn-ea"/>
                <a:cs typeface="+mn-cs"/>
              </a:rPr>
              <a:t>Input supply system optimization</a:t>
            </a:r>
          </a:p>
        </p:txBody>
      </p:sp>
    </p:spTree>
    <p:extLst>
      <p:ext uri="{BB962C8B-B14F-4D97-AF65-F5344CB8AC3E}">
        <p14:creationId xmlns:p14="http://schemas.microsoft.com/office/powerpoint/2010/main" val="38706969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22777-300C-CDF5-673A-3FB5D787D68A}"/>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7180FA3-C2E3-DC67-BEAE-ED963971F1E5}"/>
              </a:ext>
            </a:extLst>
          </p:cNvPr>
          <p:cNvCxnSpPr/>
          <p:nvPr/>
        </p:nvCxnSpPr>
        <p:spPr>
          <a:xfrm>
            <a:off x="508002" y="457200"/>
            <a:ext cx="110363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AD6BB23-7888-9816-EFF7-3488253DAB75}"/>
              </a:ext>
            </a:extLst>
          </p:cNvPr>
          <p:cNvCxnSpPr/>
          <p:nvPr/>
        </p:nvCxnSpPr>
        <p:spPr>
          <a:xfrm>
            <a:off x="508002" y="6248400"/>
            <a:ext cx="110363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0490EF8-DA51-C284-165B-4174CF597509}"/>
              </a:ext>
            </a:extLst>
          </p:cNvPr>
          <p:cNvSpPr/>
          <p:nvPr/>
        </p:nvSpPr>
        <p:spPr>
          <a:xfrm>
            <a:off x="203202" y="1219201"/>
            <a:ext cx="11341100" cy="2492990"/>
          </a:xfrm>
          <a:prstGeom prst="rect">
            <a:avLst/>
          </a:prstGeom>
        </p:spPr>
        <p:txBody>
          <a:bodyPr wrap="square">
            <a:spAutoFit/>
          </a:bodyPr>
          <a:lstStyle/>
          <a:p>
            <a:pPr algn="l" rtl="0">
              <a:lnSpc>
                <a:spcPct val="150000"/>
              </a:lnSpc>
            </a:pPr>
            <a:r>
              <a:rPr lang="en-GB" sz="3200" b="1" kern="1200" dirty="0">
                <a:solidFill>
                  <a:prstClr val="black"/>
                </a:solidFill>
                <a:latin typeface="Calibri"/>
                <a:ea typeface="+mn-ea"/>
                <a:cs typeface="+mn-cs"/>
              </a:rPr>
              <a:t>Case Study Snapshot </a:t>
            </a:r>
            <a:r>
              <a:rPr lang="en-GB" sz="3200" kern="1200" dirty="0">
                <a:solidFill>
                  <a:prstClr val="black"/>
                </a:solidFill>
                <a:latin typeface="Calibri"/>
                <a:ea typeface="+mn-ea"/>
                <a:cs typeface="+mn-cs"/>
              </a:rPr>
              <a:t>– </a:t>
            </a:r>
            <a:r>
              <a:rPr lang="en-GB" sz="2400" kern="1200" dirty="0">
                <a:solidFill>
                  <a:prstClr val="black"/>
                </a:solidFill>
                <a:latin typeface="Calibri"/>
                <a:ea typeface="+mn-ea"/>
                <a:cs typeface="+mn-cs"/>
              </a:rPr>
              <a:t>Agro-Processing in Sidama</a:t>
            </a:r>
          </a:p>
          <a:p>
            <a:pPr marL="457200" indent="-457200" algn="l" rtl="0">
              <a:lnSpc>
                <a:spcPct val="150000"/>
              </a:lnSpc>
              <a:buFont typeface="Arial" panose="020B0604020202020204" pitchFamily="34" charset="0"/>
              <a:buChar char="•"/>
            </a:pPr>
            <a:r>
              <a:rPr lang="en-GB" sz="2400" b="1" kern="1200" dirty="0">
                <a:solidFill>
                  <a:prstClr val="black"/>
                </a:solidFill>
                <a:latin typeface="Calibri"/>
                <a:ea typeface="+mn-ea"/>
                <a:cs typeface="+mn-cs"/>
              </a:rPr>
              <a:t>Challenge:</a:t>
            </a:r>
            <a:r>
              <a:rPr lang="en-GB" sz="2400" kern="1200" dirty="0">
                <a:solidFill>
                  <a:prstClr val="black"/>
                </a:solidFill>
                <a:latin typeface="Calibri"/>
                <a:ea typeface="+mn-ea"/>
                <a:cs typeface="+mn-cs"/>
              </a:rPr>
              <a:t> Lack of value-added processing</a:t>
            </a:r>
          </a:p>
          <a:p>
            <a:pPr marL="457200" indent="-457200" algn="l" rtl="0">
              <a:lnSpc>
                <a:spcPct val="150000"/>
              </a:lnSpc>
              <a:buFont typeface="Arial" panose="020B0604020202020204" pitchFamily="34" charset="0"/>
              <a:buChar char="•"/>
            </a:pPr>
            <a:r>
              <a:rPr lang="en-GB" sz="2400" b="1" kern="1200" dirty="0">
                <a:solidFill>
                  <a:prstClr val="black"/>
                </a:solidFill>
                <a:latin typeface="Calibri"/>
                <a:ea typeface="+mn-ea"/>
                <a:cs typeface="+mn-cs"/>
              </a:rPr>
              <a:t>Intervention: </a:t>
            </a:r>
            <a:r>
              <a:rPr lang="en-GB" sz="2400" kern="1200" dirty="0">
                <a:solidFill>
                  <a:prstClr val="black"/>
                </a:solidFill>
                <a:latin typeface="Calibri"/>
                <a:ea typeface="+mn-ea"/>
                <a:cs typeface="+mn-cs"/>
              </a:rPr>
              <a:t>Machinery support, branding, women-led co-ops</a:t>
            </a:r>
          </a:p>
          <a:p>
            <a:pPr marL="457200" indent="-457200" algn="l" rtl="0">
              <a:lnSpc>
                <a:spcPct val="150000"/>
              </a:lnSpc>
              <a:buFont typeface="Arial" panose="020B0604020202020204" pitchFamily="34" charset="0"/>
              <a:buChar char="•"/>
            </a:pPr>
            <a:r>
              <a:rPr lang="en-GB" sz="2400" b="1" kern="1200" dirty="0">
                <a:solidFill>
                  <a:prstClr val="black"/>
                </a:solidFill>
                <a:latin typeface="Calibri"/>
                <a:ea typeface="+mn-ea"/>
                <a:cs typeface="+mn-cs"/>
              </a:rPr>
              <a:t>Result: </a:t>
            </a:r>
            <a:r>
              <a:rPr lang="en-GB" sz="2400" kern="1200" dirty="0">
                <a:solidFill>
                  <a:prstClr val="black"/>
                </a:solidFill>
                <a:latin typeface="Calibri"/>
                <a:ea typeface="+mn-ea"/>
                <a:cs typeface="+mn-cs"/>
              </a:rPr>
              <a:t>35% increase in SME income, 20 new jobs created</a:t>
            </a:r>
          </a:p>
        </p:txBody>
      </p:sp>
    </p:spTree>
    <p:extLst>
      <p:ext uri="{BB962C8B-B14F-4D97-AF65-F5344CB8AC3E}">
        <p14:creationId xmlns:p14="http://schemas.microsoft.com/office/powerpoint/2010/main" val="22855033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0C61A-AFC0-8725-2CB4-690406F7ACE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56CEDFD-947B-DA84-08D9-EC35BA113215}"/>
              </a:ext>
            </a:extLst>
          </p:cNvPr>
          <p:cNvSpPr txBox="1">
            <a:spLocks noGrp="1"/>
          </p:cNvSpPr>
          <p:nvPr>
            <p:ph type="title"/>
          </p:nvPr>
        </p:nvSpPr>
        <p:spPr>
          <a:xfrm>
            <a:off x="4710429" y="2923506"/>
            <a:ext cx="5492115" cy="771365"/>
          </a:xfrm>
          <a:prstGeom prst="rect">
            <a:avLst/>
          </a:prstGeom>
        </p:spPr>
        <p:txBody>
          <a:bodyPr vert="horz" wrap="square" lIns="0" tIns="9525" rIns="0" bIns="0" rtlCol="0" anchor="ctr">
            <a:spAutoFit/>
          </a:bodyPr>
          <a:lstStyle/>
          <a:p>
            <a:pPr marL="9525">
              <a:spcBef>
                <a:spcPts val="75"/>
              </a:spcBef>
            </a:pPr>
            <a:r>
              <a:rPr sz="4950" dirty="0"/>
              <a:t>Health</a:t>
            </a:r>
            <a:r>
              <a:rPr sz="4950" spc="-41" dirty="0"/>
              <a:t> </a:t>
            </a:r>
            <a:r>
              <a:rPr sz="4950" spc="-8" dirty="0"/>
              <a:t>Break</a:t>
            </a:r>
            <a:endParaRPr sz="4950" dirty="0"/>
          </a:p>
        </p:txBody>
      </p:sp>
      <p:pic>
        <p:nvPicPr>
          <p:cNvPr id="3" name="object 3">
            <a:extLst>
              <a:ext uri="{FF2B5EF4-FFF2-40B4-BE49-F238E27FC236}">
                <a16:creationId xmlns:a16="http://schemas.microsoft.com/office/drawing/2014/main" id="{4E0D34AA-B4E7-1055-D60A-F55E14A501BC}"/>
              </a:ext>
            </a:extLst>
          </p:cNvPr>
          <p:cNvPicPr/>
          <p:nvPr/>
        </p:nvPicPr>
        <p:blipFill>
          <a:blip r:embed="rId2" cstate="print"/>
          <a:stretch>
            <a:fillRect/>
          </a:stretch>
        </p:blipFill>
        <p:spPr>
          <a:xfrm>
            <a:off x="1620011" y="2545812"/>
            <a:ext cx="2494788" cy="1481770"/>
          </a:xfrm>
          <a:prstGeom prst="rect">
            <a:avLst/>
          </a:prstGeom>
        </p:spPr>
      </p:pic>
    </p:spTree>
    <p:extLst>
      <p:ext uri="{BB962C8B-B14F-4D97-AF65-F5344CB8AC3E}">
        <p14:creationId xmlns:p14="http://schemas.microsoft.com/office/powerpoint/2010/main" val="37749625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AE028-FF9F-E67A-6F49-0AA51567AE5D}"/>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F31D92E-2197-5E5E-3FDB-72D0F73D7BCE}"/>
              </a:ext>
            </a:extLst>
          </p:cNvPr>
          <p:cNvCxnSpPr/>
          <p:nvPr/>
        </p:nvCxnSpPr>
        <p:spPr>
          <a:xfrm>
            <a:off x="508002" y="457200"/>
            <a:ext cx="110363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232A69B-BF6E-0BC2-76A7-F3C0D659CEB4}"/>
              </a:ext>
            </a:extLst>
          </p:cNvPr>
          <p:cNvCxnSpPr/>
          <p:nvPr/>
        </p:nvCxnSpPr>
        <p:spPr>
          <a:xfrm>
            <a:off x="508002" y="6248400"/>
            <a:ext cx="110363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014E3B0-F3F6-A95D-65ED-03910C6A67DD}"/>
              </a:ext>
            </a:extLst>
          </p:cNvPr>
          <p:cNvSpPr/>
          <p:nvPr/>
        </p:nvSpPr>
        <p:spPr>
          <a:xfrm>
            <a:off x="355601" y="1219201"/>
            <a:ext cx="10718801" cy="4708981"/>
          </a:xfrm>
          <a:prstGeom prst="rect">
            <a:avLst/>
          </a:prstGeom>
        </p:spPr>
        <p:txBody>
          <a:bodyPr wrap="square">
            <a:spAutoFit/>
          </a:bodyPr>
          <a:lstStyle/>
          <a:p>
            <a:pPr algn="l" rtl="0">
              <a:lnSpc>
                <a:spcPct val="150000"/>
              </a:lnSpc>
            </a:pPr>
            <a:r>
              <a:rPr lang="en-GB" sz="3200" b="1" kern="1200" dirty="0">
                <a:solidFill>
                  <a:prstClr val="black"/>
                </a:solidFill>
                <a:latin typeface="Calibri"/>
                <a:ea typeface="+mn-ea"/>
                <a:cs typeface="+mn-cs"/>
              </a:rPr>
              <a:t>Group Exercise 1 – </a:t>
            </a:r>
            <a:r>
              <a:rPr lang="en-GB" sz="3200" kern="1200" dirty="0">
                <a:solidFill>
                  <a:prstClr val="black"/>
                </a:solidFill>
                <a:latin typeface="Calibri"/>
                <a:ea typeface="+mn-ea"/>
                <a:cs typeface="+mn-cs"/>
              </a:rPr>
              <a:t>Bottleneck Mapping</a:t>
            </a:r>
          </a:p>
          <a:p>
            <a:pPr algn="l" rtl="0">
              <a:lnSpc>
                <a:spcPct val="150000"/>
              </a:lnSpc>
            </a:pPr>
            <a:r>
              <a:rPr lang="en-GB" sz="2400" kern="1200" dirty="0">
                <a:solidFill>
                  <a:prstClr val="black"/>
                </a:solidFill>
                <a:latin typeface="Calibri"/>
                <a:ea typeface="+mn-ea"/>
                <a:cs typeface="+mn-cs"/>
              </a:rPr>
              <a:t>Objective: Identify critical bottlenecks in a local VC</a:t>
            </a:r>
          </a:p>
          <a:p>
            <a:pPr algn="l" rtl="0">
              <a:lnSpc>
                <a:spcPct val="150000"/>
              </a:lnSpc>
            </a:pPr>
            <a:r>
              <a:rPr lang="en-GB" sz="2400" kern="1200" dirty="0">
                <a:solidFill>
                  <a:prstClr val="black"/>
                </a:solidFill>
                <a:latin typeface="Calibri"/>
                <a:ea typeface="+mn-ea"/>
                <a:cs typeface="+mn-cs"/>
              </a:rPr>
              <a:t>Instructions: </a:t>
            </a:r>
          </a:p>
          <a:p>
            <a:pPr marL="457200" indent="-457200" algn="l" rtl="0">
              <a:lnSpc>
                <a:spcPct val="150000"/>
              </a:lnSpc>
              <a:buFont typeface="+mj-lt"/>
              <a:buAutoNum type="arabicPeriod"/>
            </a:pPr>
            <a:r>
              <a:rPr lang="en-GB" sz="2400" kern="1200" dirty="0">
                <a:solidFill>
                  <a:prstClr val="black"/>
                </a:solidFill>
                <a:latin typeface="Calibri"/>
                <a:ea typeface="+mn-ea"/>
                <a:cs typeface="+mn-cs"/>
              </a:rPr>
              <a:t>Choose a value chain familiar to your group</a:t>
            </a:r>
          </a:p>
          <a:p>
            <a:pPr marL="457200" indent="-457200" algn="l" rtl="0">
              <a:lnSpc>
                <a:spcPct val="150000"/>
              </a:lnSpc>
              <a:buFont typeface="+mj-lt"/>
              <a:buAutoNum type="arabicPeriod"/>
            </a:pPr>
            <a:r>
              <a:rPr lang="en-GB" sz="2400" kern="1200" dirty="0">
                <a:solidFill>
                  <a:prstClr val="black"/>
                </a:solidFill>
                <a:latin typeface="Calibri"/>
                <a:ea typeface="+mn-ea"/>
                <a:cs typeface="+mn-cs"/>
              </a:rPr>
              <a:t>Map the stages and identify constraints</a:t>
            </a:r>
          </a:p>
          <a:p>
            <a:pPr marL="457200" indent="-457200" algn="l" rtl="0">
              <a:lnSpc>
                <a:spcPct val="150000"/>
              </a:lnSpc>
              <a:buFont typeface="+mj-lt"/>
              <a:buAutoNum type="arabicPeriod"/>
            </a:pPr>
            <a:r>
              <a:rPr lang="en-GB" sz="2400" kern="1200" dirty="0">
                <a:solidFill>
                  <a:prstClr val="black"/>
                </a:solidFill>
                <a:latin typeface="Calibri"/>
                <a:ea typeface="+mn-ea"/>
                <a:cs typeface="+mn-cs"/>
              </a:rPr>
              <a:t>Suggest potential upgrading interventions</a:t>
            </a:r>
          </a:p>
          <a:p>
            <a:pPr algn="l" rtl="0">
              <a:lnSpc>
                <a:spcPct val="150000"/>
              </a:lnSpc>
            </a:pPr>
            <a:r>
              <a:rPr lang="en-GB" sz="2400" kern="1200" dirty="0">
                <a:solidFill>
                  <a:prstClr val="black"/>
                </a:solidFill>
                <a:latin typeface="Calibri"/>
                <a:ea typeface="+mn-ea"/>
                <a:cs typeface="+mn-cs"/>
              </a:rPr>
              <a:t>Output Expected from the exercise: Flipchart with a bottleneck map and three key recommendations</a:t>
            </a:r>
          </a:p>
        </p:txBody>
      </p:sp>
    </p:spTree>
    <p:extLst>
      <p:ext uri="{BB962C8B-B14F-4D97-AF65-F5344CB8AC3E}">
        <p14:creationId xmlns:p14="http://schemas.microsoft.com/office/powerpoint/2010/main" val="1091483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5730B-0C7A-7687-E23C-E6010A6C9C0B}"/>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A6EB5B2-65EC-2B32-7351-F9E88AE37C11}"/>
              </a:ext>
            </a:extLst>
          </p:cNvPr>
          <p:cNvCxnSpPr/>
          <p:nvPr/>
        </p:nvCxnSpPr>
        <p:spPr>
          <a:xfrm>
            <a:off x="508002" y="457200"/>
            <a:ext cx="110363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423D721-472E-E225-F9DC-FAAAA6A75BB2}"/>
              </a:ext>
            </a:extLst>
          </p:cNvPr>
          <p:cNvCxnSpPr/>
          <p:nvPr/>
        </p:nvCxnSpPr>
        <p:spPr>
          <a:xfrm>
            <a:off x="508002" y="6248400"/>
            <a:ext cx="110363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CD1D502-5DAF-BF4A-041F-DE5D0F782B0C}"/>
              </a:ext>
            </a:extLst>
          </p:cNvPr>
          <p:cNvSpPr/>
          <p:nvPr/>
        </p:nvSpPr>
        <p:spPr>
          <a:xfrm>
            <a:off x="203202" y="1219201"/>
            <a:ext cx="11341100" cy="3600986"/>
          </a:xfrm>
          <a:prstGeom prst="rect">
            <a:avLst/>
          </a:prstGeom>
        </p:spPr>
        <p:txBody>
          <a:bodyPr wrap="square">
            <a:spAutoFit/>
          </a:bodyPr>
          <a:lstStyle/>
          <a:p>
            <a:pPr algn="l" rtl="0">
              <a:lnSpc>
                <a:spcPct val="150000"/>
              </a:lnSpc>
            </a:pPr>
            <a:r>
              <a:rPr lang="en-GB" sz="3200" b="1" kern="1200" dirty="0">
                <a:solidFill>
                  <a:prstClr val="black"/>
                </a:solidFill>
                <a:latin typeface="Calibri"/>
                <a:ea typeface="+mn-ea"/>
                <a:cs typeface="+mn-cs"/>
              </a:rPr>
              <a:t>Group Exercise 2 – </a:t>
            </a:r>
            <a:r>
              <a:rPr lang="en-GB" sz="3200" kern="1200" dirty="0">
                <a:solidFill>
                  <a:prstClr val="black"/>
                </a:solidFill>
                <a:latin typeface="Calibri"/>
                <a:ea typeface="+mn-ea"/>
                <a:cs typeface="+mn-cs"/>
              </a:rPr>
              <a:t>Strategy Planning</a:t>
            </a:r>
            <a:endParaRPr lang="en-GB" sz="2400" kern="1200" dirty="0">
              <a:solidFill>
                <a:prstClr val="black"/>
              </a:solidFill>
              <a:latin typeface="Calibri"/>
              <a:ea typeface="+mn-ea"/>
              <a:cs typeface="+mn-cs"/>
            </a:endParaRPr>
          </a:p>
          <a:p>
            <a:pPr marL="457200" indent="-457200" algn="l" rtl="0">
              <a:lnSpc>
                <a:spcPct val="150000"/>
              </a:lnSpc>
              <a:buFont typeface="Arial" panose="020B0604020202020204" pitchFamily="34" charset="0"/>
              <a:buChar char="•"/>
            </a:pPr>
            <a:r>
              <a:rPr lang="en-GB" sz="2400" kern="1200" dirty="0">
                <a:solidFill>
                  <a:prstClr val="black"/>
                </a:solidFill>
                <a:latin typeface="Calibri"/>
                <a:ea typeface="+mn-ea"/>
                <a:cs typeface="+mn-cs"/>
              </a:rPr>
              <a:t>Scenario: Your team supports a honey value chain in Southern Ethiopia</a:t>
            </a:r>
          </a:p>
          <a:p>
            <a:pPr marL="457200" indent="-457200" algn="l" rtl="0">
              <a:lnSpc>
                <a:spcPct val="150000"/>
              </a:lnSpc>
              <a:buFont typeface="Arial" panose="020B0604020202020204" pitchFamily="34" charset="0"/>
              <a:buChar char="•"/>
            </a:pPr>
            <a:r>
              <a:rPr lang="en-GB" sz="2400" kern="1200" dirty="0">
                <a:solidFill>
                  <a:prstClr val="black"/>
                </a:solidFill>
                <a:latin typeface="Calibri"/>
                <a:ea typeface="+mn-ea"/>
                <a:cs typeface="+mn-cs"/>
              </a:rPr>
              <a:t>Tasks:  </a:t>
            </a:r>
          </a:p>
          <a:p>
            <a:pPr marL="914400" lvl="1" indent="-457200" algn="l" rtl="0">
              <a:lnSpc>
                <a:spcPct val="150000"/>
              </a:lnSpc>
              <a:buFont typeface="+mj-lt"/>
              <a:buAutoNum type="arabicPeriod"/>
            </a:pPr>
            <a:r>
              <a:rPr lang="en-GB" sz="2400" kern="1200" dirty="0">
                <a:solidFill>
                  <a:prstClr val="black"/>
                </a:solidFill>
                <a:latin typeface="Calibri"/>
                <a:ea typeface="+mn-ea"/>
                <a:cs typeface="+mn-cs"/>
              </a:rPr>
              <a:t>Draft a vision for the VC in 5 years</a:t>
            </a:r>
          </a:p>
          <a:p>
            <a:pPr marL="914400" lvl="1" indent="-457200" algn="l" rtl="0">
              <a:lnSpc>
                <a:spcPct val="150000"/>
              </a:lnSpc>
              <a:buFont typeface="+mj-lt"/>
              <a:buAutoNum type="arabicPeriod"/>
            </a:pPr>
            <a:r>
              <a:rPr lang="en-GB" sz="2400" kern="1200" dirty="0">
                <a:solidFill>
                  <a:prstClr val="black"/>
                </a:solidFill>
                <a:latin typeface="Calibri"/>
                <a:ea typeface="+mn-ea"/>
                <a:cs typeface="+mn-cs"/>
              </a:rPr>
              <a:t>List two process upgrades and 2 product upgrades</a:t>
            </a:r>
          </a:p>
          <a:p>
            <a:pPr marL="914400" lvl="1" indent="-457200" algn="l" rtl="0">
              <a:lnSpc>
                <a:spcPct val="150000"/>
              </a:lnSpc>
              <a:buFont typeface="+mj-lt"/>
              <a:buAutoNum type="arabicPeriod"/>
            </a:pPr>
            <a:r>
              <a:rPr lang="en-GB" sz="2400" kern="1200" dirty="0">
                <a:solidFill>
                  <a:prstClr val="black"/>
                </a:solidFill>
                <a:latin typeface="Calibri"/>
                <a:ea typeface="+mn-ea"/>
                <a:cs typeface="+mn-cs"/>
              </a:rPr>
              <a:t>Assign roles to actors and define the support needed</a:t>
            </a:r>
          </a:p>
        </p:txBody>
      </p:sp>
    </p:spTree>
    <p:extLst>
      <p:ext uri="{BB962C8B-B14F-4D97-AF65-F5344CB8AC3E}">
        <p14:creationId xmlns:p14="http://schemas.microsoft.com/office/powerpoint/2010/main" val="4352572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0C82A-E445-3C6A-F33D-F8B1F31CAA01}"/>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7A8997B-A2AE-D69B-0348-FD079DB22E26}"/>
              </a:ext>
            </a:extLst>
          </p:cNvPr>
          <p:cNvCxnSpPr/>
          <p:nvPr/>
        </p:nvCxnSpPr>
        <p:spPr>
          <a:xfrm>
            <a:off x="508002" y="457200"/>
            <a:ext cx="110363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4665A1-4CD4-E431-77CE-78343BF0773E}"/>
              </a:ext>
            </a:extLst>
          </p:cNvPr>
          <p:cNvCxnSpPr/>
          <p:nvPr/>
        </p:nvCxnSpPr>
        <p:spPr>
          <a:xfrm>
            <a:off x="508002" y="6248400"/>
            <a:ext cx="110363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D6D1AE-D427-3679-6F28-D85663A515B5}"/>
              </a:ext>
            </a:extLst>
          </p:cNvPr>
          <p:cNvSpPr/>
          <p:nvPr/>
        </p:nvSpPr>
        <p:spPr>
          <a:xfrm>
            <a:off x="355599" y="993270"/>
            <a:ext cx="11341100" cy="2492990"/>
          </a:xfrm>
          <a:prstGeom prst="rect">
            <a:avLst/>
          </a:prstGeom>
        </p:spPr>
        <p:txBody>
          <a:bodyPr wrap="square">
            <a:spAutoFit/>
          </a:bodyPr>
          <a:lstStyle/>
          <a:p>
            <a:pPr algn="l" rtl="0">
              <a:lnSpc>
                <a:spcPct val="150000"/>
              </a:lnSpc>
            </a:pPr>
            <a:r>
              <a:rPr lang="en-GB" sz="3200" b="1" kern="1200" dirty="0">
                <a:solidFill>
                  <a:prstClr val="black"/>
                </a:solidFill>
                <a:latin typeface="Calibri"/>
                <a:ea typeface="+mn-ea"/>
                <a:cs typeface="+mn-cs"/>
              </a:rPr>
              <a:t>Wrap-up – Key Takeaways</a:t>
            </a:r>
          </a:p>
          <a:p>
            <a:pPr marL="342900" indent="-342900" algn="l" rtl="0">
              <a:lnSpc>
                <a:spcPct val="150000"/>
              </a:lnSpc>
              <a:buFont typeface="Arial" panose="020B0604020202020204" pitchFamily="34" charset="0"/>
              <a:buChar char="•"/>
            </a:pPr>
            <a:r>
              <a:rPr lang="en-GB" sz="2400" kern="1200" dirty="0">
                <a:solidFill>
                  <a:prstClr val="black"/>
                </a:solidFill>
                <a:latin typeface="Calibri"/>
                <a:ea typeface="+mn-ea"/>
                <a:cs typeface="+mn-cs"/>
              </a:rPr>
              <a:t>Upgrading builds competitiveness and resilience</a:t>
            </a:r>
          </a:p>
          <a:p>
            <a:pPr marL="342900" indent="-342900" algn="l" rtl="0">
              <a:lnSpc>
                <a:spcPct val="150000"/>
              </a:lnSpc>
              <a:buFont typeface="Arial" panose="020B0604020202020204" pitchFamily="34" charset="0"/>
              <a:buChar char="•"/>
            </a:pPr>
            <a:r>
              <a:rPr lang="en-GB" sz="2400" kern="1200" dirty="0">
                <a:solidFill>
                  <a:prstClr val="black"/>
                </a:solidFill>
                <a:latin typeface="Calibri"/>
                <a:ea typeface="+mn-ea"/>
                <a:cs typeface="+mn-cs"/>
              </a:rPr>
              <a:t>Process, product, and actor roles must align</a:t>
            </a:r>
          </a:p>
          <a:p>
            <a:pPr marL="342900" indent="-342900" algn="l" rtl="0">
              <a:lnSpc>
                <a:spcPct val="150000"/>
              </a:lnSpc>
              <a:buFont typeface="Arial" panose="020B0604020202020204" pitchFamily="34" charset="0"/>
              <a:buChar char="•"/>
            </a:pPr>
            <a:r>
              <a:rPr lang="en-GB" sz="2400" kern="1200" dirty="0">
                <a:solidFill>
                  <a:prstClr val="black"/>
                </a:solidFill>
                <a:latin typeface="Calibri"/>
                <a:ea typeface="+mn-ea"/>
                <a:cs typeface="+mn-cs"/>
              </a:rPr>
              <a:t>Always map constraints before planning upgrades</a:t>
            </a:r>
          </a:p>
        </p:txBody>
      </p:sp>
    </p:spTree>
    <p:extLst>
      <p:ext uri="{BB962C8B-B14F-4D97-AF65-F5344CB8AC3E}">
        <p14:creationId xmlns:p14="http://schemas.microsoft.com/office/powerpoint/2010/main" val="36530423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30906" y="2912884"/>
            <a:ext cx="5726431" cy="840615"/>
          </a:xfrm>
          <a:prstGeom prst="rect">
            <a:avLst/>
          </a:prstGeom>
        </p:spPr>
        <p:txBody>
          <a:bodyPr vert="horz" wrap="square" lIns="0" tIns="9525" rIns="0" bIns="0" rtlCol="0" anchor="ctr">
            <a:spAutoFit/>
          </a:bodyPr>
          <a:lstStyle/>
          <a:p>
            <a:pPr marL="9525">
              <a:spcBef>
                <a:spcPts val="75"/>
              </a:spcBef>
            </a:pPr>
            <a:r>
              <a:rPr sz="5400" dirty="0"/>
              <a:t>Lunch</a:t>
            </a:r>
            <a:r>
              <a:rPr sz="5400" spc="-165" dirty="0"/>
              <a:t> </a:t>
            </a:r>
            <a:r>
              <a:rPr sz="5400" spc="-8" dirty="0"/>
              <a:t>Break</a:t>
            </a:r>
            <a:endParaRPr sz="5400" dirty="0"/>
          </a:p>
        </p:txBody>
      </p:sp>
    </p:spTree>
    <p:extLst>
      <p:ext uri="{BB962C8B-B14F-4D97-AF65-F5344CB8AC3E}">
        <p14:creationId xmlns:p14="http://schemas.microsoft.com/office/powerpoint/2010/main" val="28891252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D1430-3F7F-4CE7-6FA1-092C8ECB826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09F481B-8CA6-39D9-1786-2501251E2613}"/>
              </a:ext>
            </a:extLst>
          </p:cNvPr>
          <p:cNvSpPr txBox="1">
            <a:spLocks noGrp="1"/>
          </p:cNvSpPr>
          <p:nvPr>
            <p:ph type="title"/>
          </p:nvPr>
        </p:nvSpPr>
        <p:spPr>
          <a:xfrm>
            <a:off x="203200" y="2193351"/>
            <a:ext cx="11988800" cy="1886574"/>
          </a:xfrm>
          <a:prstGeom prst="rect">
            <a:avLst/>
          </a:prstGeom>
        </p:spPr>
        <p:txBody>
          <a:bodyPr vert="horz" wrap="square" lIns="0" tIns="9049" rIns="0" bIns="0" rtlCol="0" anchor="ctr">
            <a:spAutoFit/>
          </a:bodyPr>
          <a:lstStyle/>
          <a:p>
            <a:pPr marL="9525">
              <a:spcBef>
                <a:spcPts val="71"/>
              </a:spcBef>
            </a:pPr>
            <a:br>
              <a:rPr lang="en-GB" sz="5400" spc="-49" dirty="0">
                <a:latin typeface="Arial"/>
                <a:cs typeface="Arial"/>
              </a:rPr>
            </a:br>
            <a:r>
              <a:rPr lang="en-GB" sz="2400" b="1" dirty="0"/>
              <a:t>Value Chain Improvements and Sectoral Interventions </a:t>
            </a:r>
            <a:br>
              <a:rPr lang="en-GB" sz="2400" dirty="0"/>
            </a:br>
            <a:r>
              <a:rPr lang="en-GB" sz="1800" i="1" dirty="0"/>
              <a:t>"Creating Equitable and Empowered Value Chain Systems"</a:t>
            </a:r>
            <a:r>
              <a:rPr lang="en-GB" spc="-49" dirty="0">
                <a:latin typeface="Arial"/>
                <a:cs typeface="Arial"/>
              </a:rPr>
              <a:t> </a:t>
            </a:r>
            <a:endParaRPr sz="5400" dirty="0">
              <a:latin typeface="Arial"/>
              <a:cs typeface="Arial"/>
            </a:endParaRPr>
          </a:p>
        </p:txBody>
      </p:sp>
      <p:sp>
        <p:nvSpPr>
          <p:cNvPr id="3" name="TextBox 2">
            <a:extLst>
              <a:ext uri="{FF2B5EF4-FFF2-40B4-BE49-F238E27FC236}">
                <a16:creationId xmlns:a16="http://schemas.microsoft.com/office/drawing/2014/main" id="{BF14483B-62D4-C8FF-0BCC-30B6DA21D548}"/>
              </a:ext>
            </a:extLst>
          </p:cNvPr>
          <p:cNvSpPr txBox="1"/>
          <p:nvPr/>
        </p:nvSpPr>
        <p:spPr>
          <a:xfrm>
            <a:off x="2336800" y="5029203"/>
            <a:ext cx="8737600" cy="461665"/>
          </a:xfrm>
          <a:prstGeom prst="rect">
            <a:avLst/>
          </a:prstGeom>
          <a:noFill/>
        </p:spPr>
        <p:txBody>
          <a:bodyPr wrap="square" rtlCol="0">
            <a:spAutoFit/>
          </a:bodyPr>
          <a:lstStyle/>
          <a:p>
            <a:pPr algn="l" rtl="0"/>
            <a:r>
              <a:rPr lang="en-GB" sz="2400" b="1" kern="1200" dirty="0">
                <a:solidFill>
                  <a:srgbClr val="00B050"/>
                </a:solidFill>
                <a:latin typeface="Calibri"/>
                <a:ea typeface="+mn-ea"/>
                <a:cs typeface="+mn-cs"/>
              </a:rPr>
              <a:t>Session 5: Gender and Inclusion in Value Chains</a:t>
            </a:r>
          </a:p>
        </p:txBody>
      </p:sp>
      <p:sp>
        <p:nvSpPr>
          <p:cNvPr id="5" name="TextBox 4">
            <a:extLst>
              <a:ext uri="{FF2B5EF4-FFF2-40B4-BE49-F238E27FC236}">
                <a16:creationId xmlns:a16="http://schemas.microsoft.com/office/drawing/2014/main" id="{7CD0CE33-99C8-B2C2-3DE5-A32B95621621}"/>
              </a:ext>
            </a:extLst>
          </p:cNvPr>
          <p:cNvSpPr txBox="1"/>
          <p:nvPr/>
        </p:nvSpPr>
        <p:spPr>
          <a:xfrm>
            <a:off x="3531219" y="5593752"/>
            <a:ext cx="8152780" cy="338554"/>
          </a:xfrm>
          <a:prstGeom prst="rect">
            <a:avLst/>
          </a:prstGeom>
          <a:noFill/>
        </p:spPr>
        <p:txBody>
          <a:bodyPr wrap="square" rtlCol="0">
            <a:spAutoFit/>
          </a:bodyPr>
          <a:lstStyle>
            <a:defPPr>
              <a:defRPr lang="en-US"/>
            </a:defPPr>
            <a:lvl1pPr>
              <a:defRPr sz="2400" b="1"/>
            </a:lvl1pPr>
          </a:lstStyle>
          <a:p>
            <a:pPr algn="r" rtl="0"/>
            <a:r>
              <a:rPr lang="en-GB" sz="1600" kern="1200" dirty="0">
                <a:solidFill>
                  <a:srgbClr val="002060"/>
                </a:solidFill>
                <a:latin typeface="Calibri"/>
                <a:ea typeface="+mn-ea"/>
                <a:cs typeface="+mn-cs"/>
              </a:rPr>
              <a:t>"Empowering All Actors for Equitable Growth"</a:t>
            </a:r>
          </a:p>
        </p:txBody>
      </p:sp>
      <p:sp>
        <p:nvSpPr>
          <p:cNvPr id="4" name="TextBox 3">
            <a:extLst>
              <a:ext uri="{FF2B5EF4-FFF2-40B4-BE49-F238E27FC236}">
                <a16:creationId xmlns:a16="http://schemas.microsoft.com/office/drawing/2014/main" id="{D230B532-AD45-8C77-E561-61471808AB12}"/>
              </a:ext>
            </a:extLst>
          </p:cNvPr>
          <p:cNvSpPr txBox="1"/>
          <p:nvPr/>
        </p:nvSpPr>
        <p:spPr>
          <a:xfrm>
            <a:off x="9042400" y="1143000"/>
            <a:ext cx="1606658" cy="369332"/>
          </a:xfrm>
          <a:prstGeom prst="rect">
            <a:avLst/>
          </a:prstGeom>
          <a:noFill/>
        </p:spPr>
        <p:txBody>
          <a:bodyPr wrap="none" rtlCol="0">
            <a:spAutoFit/>
          </a:bodyPr>
          <a:lstStyle/>
          <a:p>
            <a:pPr algn="l" rtl="0"/>
            <a:r>
              <a:rPr lang="en-GB" b="1" kern="1200" dirty="0">
                <a:solidFill>
                  <a:srgbClr val="FF0000"/>
                </a:solidFill>
                <a:latin typeface="Calibri"/>
                <a:ea typeface="+mn-ea"/>
                <a:cs typeface="+mn-cs"/>
              </a:rPr>
              <a:t>……Day 2 Cont.</a:t>
            </a:r>
          </a:p>
        </p:txBody>
      </p:sp>
    </p:spTree>
    <p:extLst>
      <p:ext uri="{BB962C8B-B14F-4D97-AF65-F5344CB8AC3E}">
        <p14:creationId xmlns:p14="http://schemas.microsoft.com/office/powerpoint/2010/main" val="21623280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87A8B-068A-891D-9BF3-DD13CA9A1F6C}"/>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48EA025-66BA-7FE5-AD26-BD3DD1E8449B}"/>
              </a:ext>
            </a:extLst>
          </p:cNvPr>
          <p:cNvCxnSpPr/>
          <p:nvPr/>
        </p:nvCxnSpPr>
        <p:spPr>
          <a:xfrm>
            <a:off x="508002" y="457200"/>
            <a:ext cx="110363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48548A2-1FFC-0F46-BD4B-92F1BDC64159}"/>
              </a:ext>
            </a:extLst>
          </p:cNvPr>
          <p:cNvCxnSpPr/>
          <p:nvPr/>
        </p:nvCxnSpPr>
        <p:spPr>
          <a:xfrm>
            <a:off x="711202" y="6248400"/>
            <a:ext cx="110363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F9E76F9-EB42-5D48-0423-C4C1413F1416}"/>
              </a:ext>
            </a:extLst>
          </p:cNvPr>
          <p:cNvSpPr/>
          <p:nvPr/>
        </p:nvSpPr>
        <p:spPr>
          <a:xfrm>
            <a:off x="508002" y="635875"/>
            <a:ext cx="11036300" cy="838200"/>
          </a:xfrm>
          <a:prstGeom prst="rect">
            <a:avLst/>
          </a:prstGeom>
          <a:solidFill>
            <a:srgbClr val="D4E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GB" sz="2800" b="1" kern="1200" dirty="0">
                <a:solidFill>
                  <a:prstClr val="black"/>
                </a:solidFill>
              </a:rPr>
              <a:t>Session 5: Gender and Inclusion in Value Chains </a:t>
            </a:r>
            <a:endParaRPr lang="en-US" sz="2800" b="1" kern="1200" dirty="0">
              <a:solidFill>
                <a:prstClr val="black"/>
              </a:solidFill>
            </a:endParaRPr>
          </a:p>
        </p:txBody>
      </p:sp>
      <p:sp>
        <p:nvSpPr>
          <p:cNvPr id="4" name="Rectangle 3">
            <a:extLst>
              <a:ext uri="{FF2B5EF4-FFF2-40B4-BE49-F238E27FC236}">
                <a16:creationId xmlns:a16="http://schemas.microsoft.com/office/drawing/2014/main" id="{4245E95E-CB82-4FD7-975C-293DF0000A4F}"/>
              </a:ext>
            </a:extLst>
          </p:cNvPr>
          <p:cNvSpPr/>
          <p:nvPr/>
        </p:nvSpPr>
        <p:spPr>
          <a:xfrm>
            <a:off x="0" y="1752601"/>
            <a:ext cx="12090400" cy="3431709"/>
          </a:xfrm>
          <a:prstGeom prst="rect">
            <a:avLst/>
          </a:prstGeom>
        </p:spPr>
        <p:txBody>
          <a:bodyPr wrap="square">
            <a:spAutoFit/>
          </a:bodyPr>
          <a:lstStyle/>
          <a:p>
            <a:pPr algn="l" rtl="0"/>
            <a:r>
              <a:rPr lang="en-US" sz="2800" kern="1200" dirty="0">
                <a:solidFill>
                  <a:prstClr val="black"/>
                </a:solidFill>
                <a:latin typeface="Calibri"/>
                <a:ea typeface="+mn-ea"/>
                <a:cs typeface="+mn-cs"/>
              </a:rPr>
              <a:t>Under this session, FOUR topics will be covered: -</a:t>
            </a:r>
          </a:p>
          <a:p>
            <a:pPr algn="l" rtl="0">
              <a:lnSpc>
                <a:spcPct val="150000"/>
              </a:lnSpc>
            </a:pPr>
            <a:endParaRPr lang="en-US" sz="1400" kern="1200" dirty="0">
              <a:solidFill>
                <a:prstClr val="black"/>
              </a:solidFill>
              <a:latin typeface="Calibri"/>
              <a:ea typeface="+mn-ea"/>
              <a:cs typeface="+mn-cs"/>
            </a:endParaRPr>
          </a:p>
          <a:p>
            <a:pPr marL="1031875" indent="-796925" algn="l" rtl="0"/>
            <a:r>
              <a:rPr lang="en-GB" sz="2400" b="1" kern="1200" dirty="0">
                <a:solidFill>
                  <a:prstClr val="black"/>
                </a:solidFill>
                <a:latin typeface="Calibri"/>
                <a:ea typeface="+mn-ea"/>
                <a:cs typeface="+mn-cs"/>
              </a:rPr>
              <a:t>Topic 1: Incorporating gender lenses into value chain analysis and intervention design (2:00 PM –3:00 PM)</a:t>
            </a:r>
          </a:p>
          <a:p>
            <a:pPr marL="1031875" indent="-796925" algn="l" rtl="0"/>
            <a:r>
              <a:rPr lang="en-GB" sz="2400" b="1" kern="1200" dirty="0">
                <a:solidFill>
                  <a:prstClr val="black"/>
                </a:solidFill>
                <a:latin typeface="Calibri"/>
                <a:ea typeface="+mn-ea"/>
                <a:cs typeface="+mn-cs"/>
              </a:rPr>
              <a:t>Topic 2: Addressing barriers faced by women and marginalized groups (3:00 PM –4:00 PM)</a:t>
            </a:r>
          </a:p>
          <a:p>
            <a:pPr marL="1031875" indent="-796925" algn="l" rtl="0"/>
            <a:r>
              <a:rPr lang="en-GB" sz="2400" b="1" kern="1200" dirty="0">
                <a:solidFill>
                  <a:prstClr val="black"/>
                </a:solidFill>
                <a:latin typeface="Calibri"/>
                <a:ea typeface="+mn-ea"/>
                <a:cs typeface="+mn-cs"/>
              </a:rPr>
              <a:t>Topic 3: Best practices for inclusive value chain development (4:00 PM –4:30 PM)</a:t>
            </a:r>
          </a:p>
          <a:p>
            <a:pPr marL="1031875" indent="-796925" algn="l" rtl="0"/>
            <a:r>
              <a:rPr lang="en-GB" sz="2400" b="1" kern="1200" dirty="0">
                <a:solidFill>
                  <a:prstClr val="black"/>
                </a:solidFill>
                <a:latin typeface="Calibri"/>
                <a:ea typeface="+mn-ea"/>
                <a:cs typeface="+mn-cs"/>
              </a:rPr>
              <a:t>Topic 4: Case study analysis on gender-sensitive interventions (4:30 PM –5:00 PM)</a:t>
            </a:r>
          </a:p>
          <a:p>
            <a:pPr marL="1031875" indent="-796925" algn="l" rtl="0"/>
            <a:r>
              <a:rPr lang="en-GB" sz="2400" b="1" kern="1200" dirty="0">
                <a:solidFill>
                  <a:prstClr val="black"/>
                </a:solidFill>
                <a:latin typeface="Calibri"/>
                <a:ea typeface="+mn-ea"/>
                <a:cs typeface="+mn-cs"/>
              </a:rPr>
              <a:t>Rapup- 5:00P- 5:15 PM min </a:t>
            </a:r>
          </a:p>
          <a:p>
            <a:pPr marL="1031875" indent="-796925" algn="l" rtl="0"/>
            <a:r>
              <a:rPr lang="en-US" sz="2400" kern="1200" dirty="0">
                <a:solidFill>
                  <a:prstClr val="black"/>
                </a:solidFill>
                <a:latin typeface="Calibri"/>
                <a:ea typeface="+mn-ea"/>
                <a:cs typeface="+mn-cs"/>
              </a:rPr>
              <a:t> </a:t>
            </a:r>
            <a:endParaRPr lang="en-US" kern="1200" dirty="0">
              <a:solidFill>
                <a:prstClr val="black"/>
              </a:solidFill>
              <a:latin typeface="Calibri"/>
              <a:ea typeface="+mn-ea"/>
              <a:cs typeface="+mn-cs"/>
            </a:endParaRPr>
          </a:p>
        </p:txBody>
      </p:sp>
    </p:spTree>
    <p:extLst>
      <p:ext uri="{BB962C8B-B14F-4D97-AF65-F5344CB8AC3E}">
        <p14:creationId xmlns:p14="http://schemas.microsoft.com/office/powerpoint/2010/main" val="398375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41" y="795352"/>
            <a:ext cx="9551161" cy="700627"/>
          </a:xfrm>
          <a:prstGeom prst="rect">
            <a:avLst/>
          </a:prstGeom>
        </p:spPr>
        <p:txBody>
          <a:bodyPr vert="horz" wrap="square" lIns="0" tIns="145211" rIns="0" bIns="0" rtlCol="0">
            <a:spAutoFit/>
          </a:bodyPr>
          <a:lstStyle/>
          <a:p>
            <a:pPr marL="12700">
              <a:lnSpc>
                <a:spcPct val="100000"/>
              </a:lnSpc>
              <a:spcBef>
                <a:spcPts val="100"/>
              </a:spcBef>
            </a:pPr>
            <a:r>
              <a:rPr sz="3600" dirty="0"/>
              <a:t>Training</a:t>
            </a:r>
            <a:r>
              <a:rPr sz="3600" spc="-45" dirty="0"/>
              <a:t> </a:t>
            </a:r>
            <a:r>
              <a:rPr sz="3600" spc="-10" dirty="0"/>
              <a:t>Approach</a:t>
            </a:r>
            <a:endParaRPr sz="3600"/>
          </a:p>
        </p:txBody>
      </p:sp>
      <p:grpSp>
        <p:nvGrpSpPr>
          <p:cNvPr id="3" name="object 3"/>
          <p:cNvGrpSpPr/>
          <p:nvPr/>
        </p:nvGrpSpPr>
        <p:grpSpPr>
          <a:xfrm>
            <a:off x="4817364" y="979932"/>
            <a:ext cx="949960" cy="949960"/>
            <a:chOff x="4817364" y="979932"/>
            <a:chExt cx="949960" cy="949960"/>
          </a:xfrm>
        </p:grpSpPr>
        <p:sp>
          <p:nvSpPr>
            <p:cNvPr id="4" name="object 4"/>
            <p:cNvSpPr/>
            <p:nvPr/>
          </p:nvSpPr>
          <p:spPr>
            <a:xfrm>
              <a:off x="4817364" y="979932"/>
              <a:ext cx="949960" cy="949960"/>
            </a:xfrm>
            <a:custGeom>
              <a:avLst/>
              <a:gdLst/>
              <a:ahLst/>
              <a:cxnLst/>
              <a:rect l="l" t="t" r="r" b="b"/>
              <a:pathLst>
                <a:path w="949960" h="949960">
                  <a:moveTo>
                    <a:pt x="949451" y="0"/>
                  </a:moveTo>
                  <a:lnTo>
                    <a:pt x="282194" y="0"/>
                  </a:lnTo>
                  <a:lnTo>
                    <a:pt x="236426" y="3694"/>
                  </a:lnTo>
                  <a:lnTo>
                    <a:pt x="193007" y="14388"/>
                  </a:lnTo>
                  <a:lnTo>
                    <a:pt x="152519" y="31502"/>
                  </a:lnTo>
                  <a:lnTo>
                    <a:pt x="115543" y="54453"/>
                  </a:lnTo>
                  <a:lnTo>
                    <a:pt x="82661" y="82661"/>
                  </a:lnTo>
                  <a:lnTo>
                    <a:pt x="54453" y="115543"/>
                  </a:lnTo>
                  <a:lnTo>
                    <a:pt x="31502" y="152519"/>
                  </a:lnTo>
                  <a:lnTo>
                    <a:pt x="14388" y="193007"/>
                  </a:lnTo>
                  <a:lnTo>
                    <a:pt x="3694" y="236426"/>
                  </a:lnTo>
                  <a:lnTo>
                    <a:pt x="0" y="282193"/>
                  </a:lnTo>
                  <a:lnTo>
                    <a:pt x="0" y="949451"/>
                  </a:lnTo>
                  <a:lnTo>
                    <a:pt x="667258" y="949451"/>
                  </a:lnTo>
                  <a:lnTo>
                    <a:pt x="713025" y="945757"/>
                  </a:lnTo>
                  <a:lnTo>
                    <a:pt x="756444" y="935063"/>
                  </a:lnTo>
                  <a:lnTo>
                    <a:pt x="796932" y="917949"/>
                  </a:lnTo>
                  <a:lnTo>
                    <a:pt x="833908" y="894998"/>
                  </a:lnTo>
                  <a:lnTo>
                    <a:pt x="866790" y="866790"/>
                  </a:lnTo>
                  <a:lnTo>
                    <a:pt x="894998" y="833908"/>
                  </a:lnTo>
                  <a:lnTo>
                    <a:pt x="917949" y="796932"/>
                  </a:lnTo>
                  <a:lnTo>
                    <a:pt x="935063" y="756444"/>
                  </a:lnTo>
                  <a:lnTo>
                    <a:pt x="945757" y="713025"/>
                  </a:lnTo>
                  <a:lnTo>
                    <a:pt x="949451" y="667257"/>
                  </a:lnTo>
                  <a:lnTo>
                    <a:pt x="949451" y="0"/>
                  </a:lnTo>
                  <a:close/>
                </a:path>
              </a:pathLst>
            </a:custGeom>
            <a:solidFill>
              <a:srgbClr val="8EAC12"/>
            </a:solidFill>
          </p:spPr>
          <p:txBody>
            <a:bodyPr wrap="square" lIns="0" tIns="0" rIns="0" bIns="0" rtlCol="0"/>
            <a:lstStyle/>
            <a:p>
              <a:endParaRPr/>
            </a:p>
          </p:txBody>
        </p:sp>
        <p:pic>
          <p:nvPicPr>
            <p:cNvPr id="5" name="object 5"/>
            <p:cNvPicPr/>
            <p:nvPr/>
          </p:nvPicPr>
          <p:blipFill>
            <a:blip r:embed="rId2" cstate="print"/>
            <a:stretch>
              <a:fillRect/>
            </a:stretch>
          </p:blipFill>
          <p:spPr>
            <a:xfrm>
              <a:off x="5020056" y="1182624"/>
              <a:ext cx="544068" cy="544067"/>
            </a:xfrm>
            <a:prstGeom prst="rect">
              <a:avLst/>
            </a:prstGeom>
          </p:spPr>
        </p:pic>
      </p:grpSp>
      <p:sp>
        <p:nvSpPr>
          <p:cNvPr id="6" name="object 6"/>
          <p:cNvSpPr txBox="1"/>
          <p:nvPr/>
        </p:nvSpPr>
        <p:spPr>
          <a:xfrm>
            <a:off x="4669917" y="2190752"/>
            <a:ext cx="1247140" cy="1209818"/>
          </a:xfrm>
          <a:prstGeom prst="rect">
            <a:avLst/>
          </a:prstGeom>
        </p:spPr>
        <p:txBody>
          <a:bodyPr vert="horz" wrap="square" lIns="0" tIns="33020" rIns="0" bIns="0" rtlCol="0">
            <a:spAutoFit/>
          </a:bodyPr>
          <a:lstStyle/>
          <a:p>
            <a:pPr marL="12700" marR="5080" indent="-3175" algn="ctr">
              <a:lnSpc>
                <a:spcPct val="90500"/>
              </a:lnSpc>
              <a:spcBef>
                <a:spcPts val="260"/>
              </a:spcBef>
            </a:pPr>
            <a:r>
              <a:rPr sz="1400" b="1" spc="-10" dirty="0">
                <a:latin typeface="Tahoma"/>
                <a:cs typeface="Tahoma"/>
              </a:rPr>
              <a:t>Blended learning: </a:t>
            </a:r>
            <a:r>
              <a:rPr sz="1400" b="1" dirty="0">
                <a:latin typeface="Tahoma"/>
                <a:cs typeface="Tahoma"/>
              </a:rPr>
              <a:t>lectures,</a:t>
            </a:r>
            <a:r>
              <a:rPr sz="1400" b="1" spc="-90" dirty="0">
                <a:latin typeface="Tahoma"/>
                <a:cs typeface="Tahoma"/>
              </a:rPr>
              <a:t> </a:t>
            </a:r>
            <a:r>
              <a:rPr sz="1400" b="1" spc="-20" dirty="0">
                <a:latin typeface="Tahoma"/>
                <a:cs typeface="Tahoma"/>
              </a:rPr>
              <a:t>case </a:t>
            </a:r>
            <a:r>
              <a:rPr sz="1400" b="1" dirty="0">
                <a:latin typeface="Tahoma"/>
                <a:cs typeface="Tahoma"/>
              </a:rPr>
              <a:t>studies,</a:t>
            </a:r>
            <a:r>
              <a:rPr sz="1400" b="1" spc="-60" dirty="0">
                <a:latin typeface="Tahoma"/>
                <a:cs typeface="Tahoma"/>
              </a:rPr>
              <a:t> </a:t>
            </a:r>
            <a:r>
              <a:rPr sz="1400" b="1" spc="-25" dirty="0">
                <a:latin typeface="Tahoma"/>
                <a:cs typeface="Tahoma"/>
              </a:rPr>
              <a:t>and </a:t>
            </a:r>
            <a:r>
              <a:rPr sz="1400" b="1" spc="-10" dirty="0">
                <a:latin typeface="Tahoma"/>
                <a:cs typeface="Tahoma"/>
              </a:rPr>
              <a:t>interactive sessions</a:t>
            </a:r>
            <a:endParaRPr sz="1400">
              <a:latin typeface="Tahoma"/>
              <a:cs typeface="Tahoma"/>
            </a:endParaRPr>
          </a:p>
        </p:txBody>
      </p:sp>
      <p:grpSp>
        <p:nvGrpSpPr>
          <p:cNvPr id="7" name="object 7"/>
          <p:cNvGrpSpPr/>
          <p:nvPr/>
        </p:nvGrpSpPr>
        <p:grpSpPr>
          <a:xfrm>
            <a:off x="6646166" y="979932"/>
            <a:ext cx="948055" cy="949960"/>
            <a:chOff x="6646164" y="979932"/>
            <a:chExt cx="948055" cy="949960"/>
          </a:xfrm>
        </p:grpSpPr>
        <p:sp>
          <p:nvSpPr>
            <p:cNvPr id="8" name="object 8"/>
            <p:cNvSpPr/>
            <p:nvPr/>
          </p:nvSpPr>
          <p:spPr>
            <a:xfrm>
              <a:off x="6646164" y="979932"/>
              <a:ext cx="948055" cy="949960"/>
            </a:xfrm>
            <a:custGeom>
              <a:avLst/>
              <a:gdLst/>
              <a:ahLst/>
              <a:cxnLst/>
              <a:rect l="l" t="t" r="r" b="b"/>
              <a:pathLst>
                <a:path w="948054" h="949960">
                  <a:moveTo>
                    <a:pt x="947927" y="0"/>
                  </a:moveTo>
                  <a:lnTo>
                    <a:pt x="281812" y="0"/>
                  </a:lnTo>
                  <a:lnTo>
                    <a:pt x="236086" y="3686"/>
                  </a:lnTo>
                  <a:lnTo>
                    <a:pt x="192714" y="14361"/>
                  </a:lnTo>
                  <a:lnTo>
                    <a:pt x="152276" y="31443"/>
                  </a:lnTo>
                  <a:lnTo>
                    <a:pt x="115351" y="54355"/>
                  </a:lnTo>
                  <a:lnTo>
                    <a:pt x="82518" y="82518"/>
                  </a:lnTo>
                  <a:lnTo>
                    <a:pt x="54355" y="115351"/>
                  </a:lnTo>
                  <a:lnTo>
                    <a:pt x="31443" y="152276"/>
                  </a:lnTo>
                  <a:lnTo>
                    <a:pt x="14361" y="192714"/>
                  </a:lnTo>
                  <a:lnTo>
                    <a:pt x="3686" y="236086"/>
                  </a:lnTo>
                  <a:lnTo>
                    <a:pt x="0" y="281813"/>
                  </a:lnTo>
                  <a:lnTo>
                    <a:pt x="0" y="949451"/>
                  </a:lnTo>
                  <a:lnTo>
                    <a:pt x="666114" y="949451"/>
                  </a:lnTo>
                  <a:lnTo>
                    <a:pt x="711841" y="945765"/>
                  </a:lnTo>
                  <a:lnTo>
                    <a:pt x="755213" y="935090"/>
                  </a:lnTo>
                  <a:lnTo>
                    <a:pt x="795651" y="918008"/>
                  </a:lnTo>
                  <a:lnTo>
                    <a:pt x="832576" y="895096"/>
                  </a:lnTo>
                  <a:lnTo>
                    <a:pt x="865409" y="866933"/>
                  </a:lnTo>
                  <a:lnTo>
                    <a:pt x="893571" y="834100"/>
                  </a:lnTo>
                  <a:lnTo>
                    <a:pt x="916484" y="797175"/>
                  </a:lnTo>
                  <a:lnTo>
                    <a:pt x="933566" y="756737"/>
                  </a:lnTo>
                  <a:lnTo>
                    <a:pt x="944241" y="713365"/>
                  </a:lnTo>
                  <a:lnTo>
                    <a:pt x="947927" y="667638"/>
                  </a:lnTo>
                  <a:lnTo>
                    <a:pt x="947927" y="0"/>
                  </a:lnTo>
                  <a:close/>
                </a:path>
              </a:pathLst>
            </a:custGeom>
            <a:solidFill>
              <a:srgbClr val="BE9D21"/>
            </a:solidFill>
          </p:spPr>
          <p:txBody>
            <a:bodyPr wrap="square" lIns="0" tIns="0" rIns="0" bIns="0" rtlCol="0"/>
            <a:lstStyle/>
            <a:p>
              <a:endParaRPr/>
            </a:p>
          </p:txBody>
        </p:sp>
        <p:pic>
          <p:nvPicPr>
            <p:cNvPr id="9" name="object 9"/>
            <p:cNvPicPr/>
            <p:nvPr/>
          </p:nvPicPr>
          <p:blipFill>
            <a:blip r:embed="rId3" cstate="print"/>
            <a:stretch>
              <a:fillRect/>
            </a:stretch>
          </p:blipFill>
          <p:spPr>
            <a:xfrm>
              <a:off x="6847332" y="1182624"/>
              <a:ext cx="545592" cy="544067"/>
            </a:xfrm>
            <a:prstGeom prst="rect">
              <a:avLst/>
            </a:prstGeom>
          </p:spPr>
        </p:pic>
      </p:grpSp>
      <p:sp>
        <p:nvSpPr>
          <p:cNvPr id="10" name="object 10"/>
          <p:cNvSpPr txBox="1"/>
          <p:nvPr/>
        </p:nvSpPr>
        <p:spPr>
          <a:xfrm>
            <a:off x="6359145" y="2190750"/>
            <a:ext cx="1520825" cy="1405898"/>
          </a:xfrm>
          <a:prstGeom prst="rect">
            <a:avLst/>
          </a:prstGeom>
        </p:spPr>
        <p:txBody>
          <a:bodyPr vert="horz" wrap="square" lIns="0" tIns="33020" rIns="0" bIns="0" rtlCol="0">
            <a:spAutoFit/>
          </a:bodyPr>
          <a:lstStyle/>
          <a:p>
            <a:pPr marL="12065" marR="5080" indent="3175" algn="ctr">
              <a:lnSpc>
                <a:spcPct val="90500"/>
              </a:lnSpc>
              <a:spcBef>
                <a:spcPts val="260"/>
              </a:spcBef>
            </a:pPr>
            <a:r>
              <a:rPr sz="1400" b="1" spc="-10" dirty="0">
                <a:latin typeface="Tahoma"/>
                <a:cs typeface="Tahoma"/>
              </a:rPr>
              <a:t>Hands-</a:t>
            </a:r>
            <a:r>
              <a:rPr sz="1400" b="1" spc="-35" dirty="0">
                <a:latin typeface="Tahoma"/>
                <a:cs typeface="Tahoma"/>
              </a:rPr>
              <a:t>on </a:t>
            </a:r>
            <a:r>
              <a:rPr sz="1400" b="1" dirty="0">
                <a:latin typeface="Tahoma"/>
                <a:cs typeface="Tahoma"/>
              </a:rPr>
              <a:t>problem</a:t>
            </a:r>
            <a:r>
              <a:rPr sz="1400" b="1" spc="-65" dirty="0">
                <a:latin typeface="Tahoma"/>
                <a:cs typeface="Tahoma"/>
              </a:rPr>
              <a:t> </a:t>
            </a:r>
            <a:r>
              <a:rPr sz="1400" b="1" spc="-10" dirty="0">
                <a:latin typeface="Tahoma"/>
                <a:cs typeface="Tahoma"/>
              </a:rPr>
              <a:t>solving: practical exercises </a:t>
            </a:r>
            <a:r>
              <a:rPr sz="1400" b="1" dirty="0">
                <a:latin typeface="Tahoma"/>
                <a:cs typeface="Tahoma"/>
              </a:rPr>
              <a:t>addressing</a:t>
            </a:r>
            <a:r>
              <a:rPr sz="1400" b="1" spc="-90" dirty="0">
                <a:latin typeface="Tahoma"/>
                <a:cs typeface="Tahoma"/>
              </a:rPr>
              <a:t> </a:t>
            </a:r>
            <a:r>
              <a:rPr sz="1400" b="1" spc="-20" dirty="0">
                <a:latin typeface="Tahoma"/>
                <a:cs typeface="Tahoma"/>
              </a:rPr>
              <a:t>real </a:t>
            </a:r>
            <a:r>
              <a:rPr sz="1400" b="1" spc="-10" dirty="0">
                <a:latin typeface="Tahoma"/>
                <a:cs typeface="Tahoma"/>
              </a:rPr>
              <a:t>business challenges</a:t>
            </a:r>
            <a:endParaRPr sz="1400">
              <a:latin typeface="Tahoma"/>
              <a:cs typeface="Tahoma"/>
            </a:endParaRPr>
          </a:p>
        </p:txBody>
      </p:sp>
      <p:grpSp>
        <p:nvGrpSpPr>
          <p:cNvPr id="11" name="object 11"/>
          <p:cNvGrpSpPr/>
          <p:nvPr/>
        </p:nvGrpSpPr>
        <p:grpSpPr>
          <a:xfrm>
            <a:off x="8473440" y="979932"/>
            <a:ext cx="949960" cy="949960"/>
            <a:chOff x="8473440" y="979932"/>
            <a:chExt cx="949960" cy="949960"/>
          </a:xfrm>
        </p:grpSpPr>
        <p:sp>
          <p:nvSpPr>
            <p:cNvPr id="12" name="object 12"/>
            <p:cNvSpPr/>
            <p:nvPr/>
          </p:nvSpPr>
          <p:spPr>
            <a:xfrm>
              <a:off x="8473440" y="979932"/>
              <a:ext cx="949960" cy="949960"/>
            </a:xfrm>
            <a:custGeom>
              <a:avLst/>
              <a:gdLst/>
              <a:ahLst/>
              <a:cxnLst/>
              <a:rect l="l" t="t" r="r" b="b"/>
              <a:pathLst>
                <a:path w="949959" h="949960">
                  <a:moveTo>
                    <a:pt x="949451" y="0"/>
                  </a:moveTo>
                  <a:lnTo>
                    <a:pt x="282193" y="0"/>
                  </a:lnTo>
                  <a:lnTo>
                    <a:pt x="236426" y="3694"/>
                  </a:lnTo>
                  <a:lnTo>
                    <a:pt x="193007" y="14388"/>
                  </a:lnTo>
                  <a:lnTo>
                    <a:pt x="152519" y="31502"/>
                  </a:lnTo>
                  <a:lnTo>
                    <a:pt x="115543" y="54453"/>
                  </a:lnTo>
                  <a:lnTo>
                    <a:pt x="82661" y="82661"/>
                  </a:lnTo>
                  <a:lnTo>
                    <a:pt x="54453" y="115543"/>
                  </a:lnTo>
                  <a:lnTo>
                    <a:pt x="31502" y="152519"/>
                  </a:lnTo>
                  <a:lnTo>
                    <a:pt x="14388" y="193007"/>
                  </a:lnTo>
                  <a:lnTo>
                    <a:pt x="3694" y="236426"/>
                  </a:lnTo>
                  <a:lnTo>
                    <a:pt x="0" y="282193"/>
                  </a:lnTo>
                  <a:lnTo>
                    <a:pt x="0" y="949451"/>
                  </a:lnTo>
                  <a:lnTo>
                    <a:pt x="667257" y="949451"/>
                  </a:lnTo>
                  <a:lnTo>
                    <a:pt x="713025" y="945757"/>
                  </a:lnTo>
                  <a:lnTo>
                    <a:pt x="756444" y="935063"/>
                  </a:lnTo>
                  <a:lnTo>
                    <a:pt x="796932" y="917949"/>
                  </a:lnTo>
                  <a:lnTo>
                    <a:pt x="833908" y="894998"/>
                  </a:lnTo>
                  <a:lnTo>
                    <a:pt x="866790" y="866790"/>
                  </a:lnTo>
                  <a:lnTo>
                    <a:pt x="894998" y="833908"/>
                  </a:lnTo>
                  <a:lnTo>
                    <a:pt x="917949" y="796932"/>
                  </a:lnTo>
                  <a:lnTo>
                    <a:pt x="935063" y="756444"/>
                  </a:lnTo>
                  <a:lnTo>
                    <a:pt x="945757" y="713025"/>
                  </a:lnTo>
                  <a:lnTo>
                    <a:pt x="949451" y="667257"/>
                  </a:lnTo>
                  <a:lnTo>
                    <a:pt x="949451" y="0"/>
                  </a:lnTo>
                  <a:close/>
                </a:path>
              </a:pathLst>
            </a:custGeom>
            <a:solidFill>
              <a:srgbClr val="D45D17"/>
            </a:solidFill>
          </p:spPr>
          <p:txBody>
            <a:bodyPr wrap="square" lIns="0" tIns="0" rIns="0" bIns="0" rtlCol="0"/>
            <a:lstStyle/>
            <a:p>
              <a:endParaRPr/>
            </a:p>
          </p:txBody>
        </p:sp>
        <p:pic>
          <p:nvPicPr>
            <p:cNvPr id="13" name="object 13"/>
            <p:cNvPicPr/>
            <p:nvPr/>
          </p:nvPicPr>
          <p:blipFill>
            <a:blip r:embed="rId4" cstate="print"/>
            <a:stretch>
              <a:fillRect/>
            </a:stretch>
          </p:blipFill>
          <p:spPr>
            <a:xfrm>
              <a:off x="8676132" y="1182624"/>
              <a:ext cx="544068" cy="544067"/>
            </a:xfrm>
            <a:prstGeom prst="rect">
              <a:avLst/>
            </a:prstGeom>
          </p:spPr>
        </p:pic>
      </p:grpSp>
      <p:sp>
        <p:nvSpPr>
          <p:cNvPr id="14" name="object 14"/>
          <p:cNvSpPr txBox="1"/>
          <p:nvPr/>
        </p:nvSpPr>
        <p:spPr>
          <a:xfrm>
            <a:off x="8208646" y="2190751"/>
            <a:ext cx="1481455" cy="1209818"/>
          </a:xfrm>
          <a:prstGeom prst="rect">
            <a:avLst/>
          </a:prstGeom>
        </p:spPr>
        <p:txBody>
          <a:bodyPr vert="horz" wrap="square" lIns="0" tIns="33020" rIns="0" bIns="0" rtlCol="0">
            <a:spAutoFit/>
          </a:bodyPr>
          <a:lstStyle/>
          <a:p>
            <a:pPr marL="12065" marR="5080" indent="-2540" algn="ctr">
              <a:lnSpc>
                <a:spcPct val="90500"/>
              </a:lnSpc>
              <a:spcBef>
                <a:spcPts val="260"/>
              </a:spcBef>
            </a:pPr>
            <a:r>
              <a:rPr sz="1400" b="1" spc="-10" dirty="0">
                <a:latin typeface="Tahoma"/>
                <a:cs typeface="Tahoma"/>
              </a:rPr>
              <a:t>Expert engagement: </a:t>
            </a:r>
            <a:r>
              <a:rPr sz="1400" b="1" dirty="0">
                <a:latin typeface="Tahoma"/>
                <a:cs typeface="Tahoma"/>
              </a:rPr>
              <a:t>guest</a:t>
            </a:r>
            <a:r>
              <a:rPr sz="1400" b="1" spc="-55" dirty="0">
                <a:latin typeface="Tahoma"/>
                <a:cs typeface="Tahoma"/>
              </a:rPr>
              <a:t> </a:t>
            </a:r>
            <a:r>
              <a:rPr sz="1400" b="1" spc="-10" dirty="0">
                <a:latin typeface="Tahoma"/>
                <a:cs typeface="Tahoma"/>
              </a:rPr>
              <a:t>speakers </a:t>
            </a:r>
            <a:r>
              <a:rPr sz="1400" b="1" dirty="0">
                <a:latin typeface="Tahoma"/>
                <a:cs typeface="Tahoma"/>
              </a:rPr>
              <a:t>and</a:t>
            </a:r>
            <a:r>
              <a:rPr sz="1400" b="1" spc="-35" dirty="0">
                <a:latin typeface="Tahoma"/>
                <a:cs typeface="Tahoma"/>
              </a:rPr>
              <a:t> </a:t>
            </a:r>
            <a:r>
              <a:rPr sz="1400" b="1" spc="-10" dirty="0">
                <a:latin typeface="Tahoma"/>
                <a:cs typeface="Tahoma"/>
              </a:rPr>
              <a:t>industry </a:t>
            </a:r>
            <a:r>
              <a:rPr sz="1400" b="1" dirty="0">
                <a:latin typeface="Tahoma"/>
                <a:cs typeface="Tahoma"/>
              </a:rPr>
              <a:t>experts</a:t>
            </a:r>
            <a:r>
              <a:rPr sz="1400" b="1" spc="-50" dirty="0">
                <a:latin typeface="Tahoma"/>
                <a:cs typeface="Tahoma"/>
              </a:rPr>
              <a:t> </a:t>
            </a:r>
            <a:r>
              <a:rPr sz="1400" b="1" dirty="0">
                <a:latin typeface="Tahoma"/>
                <a:cs typeface="Tahoma"/>
              </a:rPr>
              <a:t>to</a:t>
            </a:r>
            <a:r>
              <a:rPr sz="1400" b="1" spc="-45" dirty="0">
                <a:latin typeface="Tahoma"/>
                <a:cs typeface="Tahoma"/>
              </a:rPr>
              <a:t> </a:t>
            </a:r>
            <a:r>
              <a:rPr sz="1400" b="1" spc="-10" dirty="0">
                <a:latin typeface="Tahoma"/>
                <a:cs typeface="Tahoma"/>
              </a:rPr>
              <a:t>share insights</a:t>
            </a:r>
            <a:endParaRPr sz="1400">
              <a:latin typeface="Tahoma"/>
              <a:cs typeface="Tahoma"/>
            </a:endParaRPr>
          </a:p>
        </p:txBody>
      </p:sp>
      <p:grpSp>
        <p:nvGrpSpPr>
          <p:cNvPr id="15" name="object 15"/>
          <p:cNvGrpSpPr/>
          <p:nvPr/>
        </p:nvGrpSpPr>
        <p:grpSpPr>
          <a:xfrm>
            <a:off x="10300716" y="979932"/>
            <a:ext cx="949960" cy="949960"/>
            <a:chOff x="10300716" y="979932"/>
            <a:chExt cx="949960" cy="949960"/>
          </a:xfrm>
        </p:grpSpPr>
        <p:sp>
          <p:nvSpPr>
            <p:cNvPr id="16" name="object 16"/>
            <p:cNvSpPr/>
            <p:nvPr/>
          </p:nvSpPr>
          <p:spPr>
            <a:xfrm>
              <a:off x="10300716" y="979932"/>
              <a:ext cx="949960" cy="949960"/>
            </a:xfrm>
            <a:custGeom>
              <a:avLst/>
              <a:gdLst/>
              <a:ahLst/>
              <a:cxnLst/>
              <a:rect l="l" t="t" r="r" b="b"/>
              <a:pathLst>
                <a:path w="949959" h="949960">
                  <a:moveTo>
                    <a:pt x="949451" y="0"/>
                  </a:moveTo>
                  <a:lnTo>
                    <a:pt x="282193" y="0"/>
                  </a:lnTo>
                  <a:lnTo>
                    <a:pt x="236426" y="3694"/>
                  </a:lnTo>
                  <a:lnTo>
                    <a:pt x="193007" y="14388"/>
                  </a:lnTo>
                  <a:lnTo>
                    <a:pt x="152519" y="31502"/>
                  </a:lnTo>
                  <a:lnTo>
                    <a:pt x="115543" y="54453"/>
                  </a:lnTo>
                  <a:lnTo>
                    <a:pt x="82661" y="82661"/>
                  </a:lnTo>
                  <a:lnTo>
                    <a:pt x="54453" y="115543"/>
                  </a:lnTo>
                  <a:lnTo>
                    <a:pt x="31502" y="152519"/>
                  </a:lnTo>
                  <a:lnTo>
                    <a:pt x="14388" y="193007"/>
                  </a:lnTo>
                  <a:lnTo>
                    <a:pt x="3694" y="236426"/>
                  </a:lnTo>
                  <a:lnTo>
                    <a:pt x="0" y="282193"/>
                  </a:lnTo>
                  <a:lnTo>
                    <a:pt x="0" y="949451"/>
                  </a:lnTo>
                  <a:lnTo>
                    <a:pt x="667257" y="949451"/>
                  </a:lnTo>
                  <a:lnTo>
                    <a:pt x="713025" y="945757"/>
                  </a:lnTo>
                  <a:lnTo>
                    <a:pt x="756444" y="935063"/>
                  </a:lnTo>
                  <a:lnTo>
                    <a:pt x="796932" y="917949"/>
                  </a:lnTo>
                  <a:lnTo>
                    <a:pt x="833908" y="894998"/>
                  </a:lnTo>
                  <a:lnTo>
                    <a:pt x="866790" y="866790"/>
                  </a:lnTo>
                  <a:lnTo>
                    <a:pt x="894998" y="833908"/>
                  </a:lnTo>
                  <a:lnTo>
                    <a:pt x="917949" y="796932"/>
                  </a:lnTo>
                  <a:lnTo>
                    <a:pt x="935063" y="756444"/>
                  </a:lnTo>
                  <a:lnTo>
                    <a:pt x="945757" y="713025"/>
                  </a:lnTo>
                  <a:lnTo>
                    <a:pt x="949451" y="667257"/>
                  </a:lnTo>
                  <a:lnTo>
                    <a:pt x="949451" y="0"/>
                  </a:lnTo>
                  <a:close/>
                </a:path>
              </a:pathLst>
            </a:custGeom>
            <a:solidFill>
              <a:srgbClr val="E72933"/>
            </a:solidFill>
          </p:spPr>
          <p:txBody>
            <a:bodyPr wrap="square" lIns="0" tIns="0" rIns="0" bIns="0" rtlCol="0"/>
            <a:lstStyle/>
            <a:p>
              <a:endParaRPr/>
            </a:p>
          </p:txBody>
        </p:sp>
        <p:pic>
          <p:nvPicPr>
            <p:cNvPr id="17" name="object 17"/>
            <p:cNvPicPr/>
            <p:nvPr/>
          </p:nvPicPr>
          <p:blipFill>
            <a:blip r:embed="rId5" cstate="print"/>
            <a:stretch>
              <a:fillRect/>
            </a:stretch>
          </p:blipFill>
          <p:spPr>
            <a:xfrm>
              <a:off x="10503408" y="1182624"/>
              <a:ext cx="544068" cy="544067"/>
            </a:xfrm>
            <a:prstGeom prst="rect">
              <a:avLst/>
            </a:prstGeom>
          </p:spPr>
        </p:pic>
      </p:grpSp>
      <p:sp>
        <p:nvSpPr>
          <p:cNvPr id="18" name="object 18"/>
          <p:cNvSpPr txBox="1"/>
          <p:nvPr/>
        </p:nvSpPr>
        <p:spPr>
          <a:xfrm>
            <a:off x="10097770" y="2190751"/>
            <a:ext cx="1357631" cy="1209818"/>
          </a:xfrm>
          <a:prstGeom prst="rect">
            <a:avLst/>
          </a:prstGeom>
        </p:spPr>
        <p:txBody>
          <a:bodyPr vert="horz" wrap="square" lIns="0" tIns="33020" rIns="0" bIns="0" rtlCol="0">
            <a:spAutoFit/>
          </a:bodyPr>
          <a:lstStyle/>
          <a:p>
            <a:pPr marL="12700" marR="5080" algn="ctr">
              <a:lnSpc>
                <a:spcPct val="90500"/>
              </a:lnSpc>
              <a:spcBef>
                <a:spcPts val="260"/>
              </a:spcBef>
            </a:pPr>
            <a:r>
              <a:rPr sz="1400" b="1" dirty="0">
                <a:latin typeface="Tahoma"/>
                <a:cs typeface="Tahoma"/>
              </a:rPr>
              <a:t>Practical</a:t>
            </a:r>
            <a:r>
              <a:rPr sz="1400" b="1" spc="-50" dirty="0">
                <a:latin typeface="Tahoma"/>
                <a:cs typeface="Tahoma"/>
              </a:rPr>
              <a:t> </a:t>
            </a:r>
            <a:r>
              <a:rPr sz="1400" b="1" spc="-10" dirty="0">
                <a:latin typeface="Tahoma"/>
                <a:cs typeface="Tahoma"/>
              </a:rPr>
              <a:t>tools: provide actionable </a:t>
            </a:r>
            <a:r>
              <a:rPr sz="1400" b="1" dirty="0">
                <a:latin typeface="Tahoma"/>
                <a:cs typeface="Tahoma"/>
              </a:rPr>
              <a:t>templates</a:t>
            </a:r>
            <a:r>
              <a:rPr sz="1400" b="1" spc="-80" dirty="0">
                <a:latin typeface="Tahoma"/>
                <a:cs typeface="Tahoma"/>
              </a:rPr>
              <a:t> </a:t>
            </a:r>
            <a:r>
              <a:rPr sz="1400" b="1" spc="-25" dirty="0">
                <a:latin typeface="Tahoma"/>
                <a:cs typeface="Tahoma"/>
              </a:rPr>
              <a:t>and </a:t>
            </a:r>
            <a:r>
              <a:rPr sz="1400" b="1" dirty="0">
                <a:latin typeface="Tahoma"/>
                <a:cs typeface="Tahoma"/>
              </a:rPr>
              <a:t>tools</a:t>
            </a:r>
            <a:r>
              <a:rPr sz="1400" b="1" spc="-25" dirty="0">
                <a:latin typeface="Tahoma"/>
                <a:cs typeface="Tahoma"/>
              </a:rPr>
              <a:t> for </a:t>
            </a:r>
            <a:r>
              <a:rPr sz="1400" b="1" spc="-10" dirty="0">
                <a:latin typeface="Tahoma"/>
                <a:cs typeface="Tahoma"/>
              </a:rPr>
              <a:t>participants</a:t>
            </a:r>
            <a:endParaRPr sz="1400">
              <a:latin typeface="Tahoma"/>
              <a:cs typeface="Tahoma"/>
            </a:endParaRPr>
          </a:p>
        </p:txBody>
      </p:sp>
      <p:grpSp>
        <p:nvGrpSpPr>
          <p:cNvPr id="19" name="object 19"/>
          <p:cNvGrpSpPr/>
          <p:nvPr/>
        </p:nvGrpSpPr>
        <p:grpSpPr>
          <a:xfrm>
            <a:off x="6646166" y="3624073"/>
            <a:ext cx="948055" cy="948055"/>
            <a:chOff x="6646164" y="3624071"/>
            <a:chExt cx="948055" cy="948055"/>
          </a:xfrm>
        </p:grpSpPr>
        <p:sp>
          <p:nvSpPr>
            <p:cNvPr id="20" name="object 20"/>
            <p:cNvSpPr/>
            <p:nvPr/>
          </p:nvSpPr>
          <p:spPr>
            <a:xfrm>
              <a:off x="6646164" y="3624071"/>
              <a:ext cx="948055" cy="948055"/>
            </a:xfrm>
            <a:custGeom>
              <a:avLst/>
              <a:gdLst/>
              <a:ahLst/>
              <a:cxnLst/>
              <a:rect l="l" t="t" r="r" b="b"/>
              <a:pathLst>
                <a:path w="948054" h="948054">
                  <a:moveTo>
                    <a:pt x="947927" y="0"/>
                  </a:moveTo>
                  <a:lnTo>
                    <a:pt x="281812" y="0"/>
                  </a:lnTo>
                  <a:lnTo>
                    <a:pt x="236086" y="3686"/>
                  </a:lnTo>
                  <a:lnTo>
                    <a:pt x="192714" y="14361"/>
                  </a:lnTo>
                  <a:lnTo>
                    <a:pt x="152276" y="31443"/>
                  </a:lnTo>
                  <a:lnTo>
                    <a:pt x="115351" y="54356"/>
                  </a:lnTo>
                  <a:lnTo>
                    <a:pt x="82518" y="82518"/>
                  </a:lnTo>
                  <a:lnTo>
                    <a:pt x="54355" y="115351"/>
                  </a:lnTo>
                  <a:lnTo>
                    <a:pt x="31443" y="152276"/>
                  </a:lnTo>
                  <a:lnTo>
                    <a:pt x="14361" y="192714"/>
                  </a:lnTo>
                  <a:lnTo>
                    <a:pt x="3686" y="236086"/>
                  </a:lnTo>
                  <a:lnTo>
                    <a:pt x="0" y="281813"/>
                  </a:lnTo>
                  <a:lnTo>
                    <a:pt x="0" y="947927"/>
                  </a:lnTo>
                  <a:lnTo>
                    <a:pt x="666114" y="947927"/>
                  </a:lnTo>
                  <a:lnTo>
                    <a:pt x="711841" y="944241"/>
                  </a:lnTo>
                  <a:lnTo>
                    <a:pt x="755213" y="933566"/>
                  </a:lnTo>
                  <a:lnTo>
                    <a:pt x="795651" y="916484"/>
                  </a:lnTo>
                  <a:lnTo>
                    <a:pt x="832576" y="893571"/>
                  </a:lnTo>
                  <a:lnTo>
                    <a:pt x="865409" y="865409"/>
                  </a:lnTo>
                  <a:lnTo>
                    <a:pt x="893571" y="832576"/>
                  </a:lnTo>
                  <a:lnTo>
                    <a:pt x="916484" y="795651"/>
                  </a:lnTo>
                  <a:lnTo>
                    <a:pt x="933566" y="755213"/>
                  </a:lnTo>
                  <a:lnTo>
                    <a:pt x="944241" y="711841"/>
                  </a:lnTo>
                  <a:lnTo>
                    <a:pt x="947927" y="666114"/>
                  </a:lnTo>
                  <a:lnTo>
                    <a:pt x="947927" y="0"/>
                  </a:lnTo>
                  <a:close/>
                </a:path>
              </a:pathLst>
            </a:custGeom>
            <a:solidFill>
              <a:srgbClr val="D4176F"/>
            </a:solidFill>
          </p:spPr>
          <p:txBody>
            <a:bodyPr wrap="square" lIns="0" tIns="0" rIns="0" bIns="0" rtlCol="0"/>
            <a:lstStyle/>
            <a:p>
              <a:endParaRPr/>
            </a:p>
          </p:txBody>
        </p:sp>
        <p:pic>
          <p:nvPicPr>
            <p:cNvPr id="21" name="object 21"/>
            <p:cNvPicPr/>
            <p:nvPr/>
          </p:nvPicPr>
          <p:blipFill>
            <a:blip r:embed="rId6" cstate="print"/>
            <a:stretch>
              <a:fillRect/>
            </a:stretch>
          </p:blipFill>
          <p:spPr>
            <a:xfrm>
              <a:off x="6847332" y="3825239"/>
              <a:ext cx="545592" cy="545592"/>
            </a:xfrm>
            <a:prstGeom prst="rect">
              <a:avLst/>
            </a:prstGeom>
          </p:spPr>
        </p:pic>
      </p:grpSp>
      <p:sp>
        <p:nvSpPr>
          <p:cNvPr id="22" name="object 22"/>
          <p:cNvSpPr txBox="1"/>
          <p:nvPr/>
        </p:nvSpPr>
        <p:spPr>
          <a:xfrm>
            <a:off x="6375908" y="4835145"/>
            <a:ext cx="1487805" cy="1405898"/>
          </a:xfrm>
          <a:prstGeom prst="rect">
            <a:avLst/>
          </a:prstGeom>
        </p:spPr>
        <p:txBody>
          <a:bodyPr vert="horz" wrap="square" lIns="0" tIns="33020" rIns="0" bIns="0" rtlCol="0">
            <a:spAutoFit/>
          </a:bodyPr>
          <a:lstStyle/>
          <a:p>
            <a:pPr marL="12700" marR="5080" algn="ctr">
              <a:lnSpc>
                <a:spcPct val="90500"/>
              </a:lnSpc>
              <a:spcBef>
                <a:spcPts val="260"/>
              </a:spcBef>
            </a:pPr>
            <a:r>
              <a:rPr sz="1400" b="1" spc="-10" dirty="0">
                <a:latin typeface="Tahoma"/>
                <a:cs typeface="Tahoma"/>
              </a:rPr>
              <a:t>Action-oriented: encourage immediate </a:t>
            </a:r>
            <a:r>
              <a:rPr sz="1400" b="1" dirty="0">
                <a:latin typeface="Tahoma"/>
                <a:cs typeface="Tahoma"/>
              </a:rPr>
              <a:t>application</a:t>
            </a:r>
            <a:r>
              <a:rPr sz="1400" b="1" spc="-70" dirty="0">
                <a:latin typeface="Tahoma"/>
                <a:cs typeface="Tahoma"/>
              </a:rPr>
              <a:t> </a:t>
            </a:r>
            <a:r>
              <a:rPr sz="1400" b="1" spc="-25" dirty="0">
                <a:latin typeface="Tahoma"/>
                <a:cs typeface="Tahoma"/>
              </a:rPr>
              <a:t>of </a:t>
            </a:r>
            <a:r>
              <a:rPr sz="1400" b="1" dirty="0">
                <a:latin typeface="Tahoma"/>
                <a:cs typeface="Tahoma"/>
              </a:rPr>
              <a:t>learning</a:t>
            </a:r>
            <a:r>
              <a:rPr sz="1400" b="1" spc="-65" dirty="0">
                <a:latin typeface="Tahoma"/>
                <a:cs typeface="Tahoma"/>
              </a:rPr>
              <a:t> </a:t>
            </a:r>
            <a:r>
              <a:rPr sz="1400" b="1" spc="-20" dirty="0">
                <a:latin typeface="Tahoma"/>
                <a:cs typeface="Tahoma"/>
              </a:rPr>
              <a:t>with </a:t>
            </a:r>
            <a:r>
              <a:rPr sz="1400" b="1" dirty="0">
                <a:latin typeface="Tahoma"/>
                <a:cs typeface="Tahoma"/>
              </a:rPr>
              <a:t>daily</a:t>
            </a:r>
            <a:r>
              <a:rPr sz="1400" b="1" spc="-20" dirty="0">
                <a:latin typeface="Tahoma"/>
                <a:cs typeface="Tahoma"/>
              </a:rPr>
              <a:t> </a:t>
            </a:r>
            <a:r>
              <a:rPr sz="1400" b="1" spc="-10" dirty="0">
                <a:latin typeface="Tahoma"/>
                <a:cs typeface="Tahoma"/>
              </a:rPr>
              <a:t>action plans</a:t>
            </a:r>
            <a:endParaRPr sz="1400">
              <a:latin typeface="Tahoma"/>
              <a:cs typeface="Tahoma"/>
            </a:endParaRPr>
          </a:p>
        </p:txBody>
      </p:sp>
      <p:grpSp>
        <p:nvGrpSpPr>
          <p:cNvPr id="23" name="object 23"/>
          <p:cNvGrpSpPr/>
          <p:nvPr/>
        </p:nvGrpSpPr>
        <p:grpSpPr>
          <a:xfrm>
            <a:off x="8473440" y="3624073"/>
            <a:ext cx="949960" cy="948055"/>
            <a:chOff x="8473440" y="3624071"/>
            <a:chExt cx="949960" cy="948055"/>
          </a:xfrm>
        </p:grpSpPr>
        <p:sp>
          <p:nvSpPr>
            <p:cNvPr id="24" name="object 24"/>
            <p:cNvSpPr/>
            <p:nvPr/>
          </p:nvSpPr>
          <p:spPr>
            <a:xfrm>
              <a:off x="8473440" y="3624071"/>
              <a:ext cx="949960" cy="948055"/>
            </a:xfrm>
            <a:custGeom>
              <a:avLst/>
              <a:gdLst/>
              <a:ahLst/>
              <a:cxnLst/>
              <a:rect l="l" t="t" r="r" b="b"/>
              <a:pathLst>
                <a:path w="949959" h="948054">
                  <a:moveTo>
                    <a:pt x="949451" y="0"/>
                  </a:moveTo>
                  <a:lnTo>
                    <a:pt x="281812" y="0"/>
                  </a:lnTo>
                  <a:lnTo>
                    <a:pt x="236086" y="3686"/>
                  </a:lnTo>
                  <a:lnTo>
                    <a:pt x="192714" y="14361"/>
                  </a:lnTo>
                  <a:lnTo>
                    <a:pt x="152276" y="31443"/>
                  </a:lnTo>
                  <a:lnTo>
                    <a:pt x="115351" y="54356"/>
                  </a:lnTo>
                  <a:lnTo>
                    <a:pt x="82518" y="82518"/>
                  </a:lnTo>
                  <a:lnTo>
                    <a:pt x="54355" y="115351"/>
                  </a:lnTo>
                  <a:lnTo>
                    <a:pt x="31443" y="152276"/>
                  </a:lnTo>
                  <a:lnTo>
                    <a:pt x="14361" y="192714"/>
                  </a:lnTo>
                  <a:lnTo>
                    <a:pt x="3686" y="236086"/>
                  </a:lnTo>
                  <a:lnTo>
                    <a:pt x="0" y="281813"/>
                  </a:lnTo>
                  <a:lnTo>
                    <a:pt x="0" y="947927"/>
                  </a:lnTo>
                  <a:lnTo>
                    <a:pt x="667638" y="947927"/>
                  </a:lnTo>
                  <a:lnTo>
                    <a:pt x="713365" y="944241"/>
                  </a:lnTo>
                  <a:lnTo>
                    <a:pt x="756737" y="933566"/>
                  </a:lnTo>
                  <a:lnTo>
                    <a:pt x="797175" y="916484"/>
                  </a:lnTo>
                  <a:lnTo>
                    <a:pt x="834100" y="893571"/>
                  </a:lnTo>
                  <a:lnTo>
                    <a:pt x="866933" y="865409"/>
                  </a:lnTo>
                  <a:lnTo>
                    <a:pt x="895095" y="832576"/>
                  </a:lnTo>
                  <a:lnTo>
                    <a:pt x="918008" y="795651"/>
                  </a:lnTo>
                  <a:lnTo>
                    <a:pt x="935090" y="755213"/>
                  </a:lnTo>
                  <a:lnTo>
                    <a:pt x="945765" y="711841"/>
                  </a:lnTo>
                  <a:lnTo>
                    <a:pt x="949451" y="666114"/>
                  </a:lnTo>
                  <a:lnTo>
                    <a:pt x="949451" y="0"/>
                  </a:lnTo>
                  <a:close/>
                </a:path>
              </a:pathLst>
            </a:custGeom>
            <a:solidFill>
              <a:srgbClr val="8EAC12"/>
            </a:solidFill>
          </p:spPr>
          <p:txBody>
            <a:bodyPr wrap="square" lIns="0" tIns="0" rIns="0" bIns="0" rtlCol="0"/>
            <a:lstStyle/>
            <a:p>
              <a:endParaRPr/>
            </a:p>
          </p:txBody>
        </p:sp>
        <p:pic>
          <p:nvPicPr>
            <p:cNvPr id="25" name="object 25"/>
            <p:cNvPicPr/>
            <p:nvPr/>
          </p:nvPicPr>
          <p:blipFill>
            <a:blip r:embed="rId7" cstate="print"/>
            <a:stretch>
              <a:fillRect/>
            </a:stretch>
          </p:blipFill>
          <p:spPr>
            <a:xfrm>
              <a:off x="8676132" y="3825239"/>
              <a:ext cx="544068" cy="545592"/>
            </a:xfrm>
            <a:prstGeom prst="rect">
              <a:avLst/>
            </a:prstGeom>
          </p:spPr>
        </p:pic>
      </p:grpSp>
      <p:sp>
        <p:nvSpPr>
          <p:cNvPr id="26" name="object 26"/>
          <p:cNvSpPr txBox="1"/>
          <p:nvPr/>
        </p:nvSpPr>
        <p:spPr>
          <a:xfrm>
            <a:off x="8184261" y="4835146"/>
            <a:ext cx="1529715" cy="1003480"/>
          </a:xfrm>
          <a:prstGeom prst="rect">
            <a:avLst/>
          </a:prstGeom>
        </p:spPr>
        <p:txBody>
          <a:bodyPr vert="horz" wrap="square" lIns="0" tIns="33655" rIns="0" bIns="0" rtlCol="0">
            <a:spAutoFit/>
          </a:bodyPr>
          <a:lstStyle/>
          <a:p>
            <a:pPr marL="12700" marR="5080" indent="-635" algn="ctr">
              <a:lnSpc>
                <a:spcPct val="90400"/>
              </a:lnSpc>
              <a:spcBef>
                <a:spcPts val="265"/>
              </a:spcBef>
            </a:pPr>
            <a:r>
              <a:rPr sz="1400" b="1" spc="-10" dirty="0">
                <a:latin typeface="Tahoma"/>
                <a:cs typeface="Tahoma"/>
              </a:rPr>
              <a:t>Continuous evaluation:</a:t>
            </a:r>
            <a:r>
              <a:rPr sz="1400" b="1" spc="-50" dirty="0">
                <a:latin typeface="Tahoma"/>
                <a:cs typeface="Tahoma"/>
              </a:rPr>
              <a:t> </a:t>
            </a:r>
            <a:r>
              <a:rPr sz="1400" b="1" spc="-20" dirty="0">
                <a:latin typeface="Tahoma"/>
                <a:cs typeface="Tahoma"/>
              </a:rPr>
              <a:t>daily </a:t>
            </a:r>
            <a:r>
              <a:rPr sz="1400" b="1" dirty="0">
                <a:latin typeface="Tahoma"/>
                <a:cs typeface="Tahoma"/>
              </a:rPr>
              <a:t>feedback</a:t>
            </a:r>
            <a:r>
              <a:rPr sz="1400" b="1" spc="-55" dirty="0">
                <a:latin typeface="Tahoma"/>
                <a:cs typeface="Tahoma"/>
              </a:rPr>
              <a:t> </a:t>
            </a:r>
            <a:r>
              <a:rPr sz="1400" b="1" spc="-25" dirty="0">
                <a:latin typeface="Tahoma"/>
                <a:cs typeface="Tahoma"/>
              </a:rPr>
              <a:t>and </a:t>
            </a:r>
            <a:r>
              <a:rPr sz="1400" b="1" dirty="0">
                <a:latin typeface="Tahoma"/>
                <a:cs typeface="Tahoma"/>
              </a:rPr>
              <a:t>final</a:t>
            </a:r>
            <a:r>
              <a:rPr sz="1400" b="1" spc="-45" dirty="0">
                <a:latin typeface="Tahoma"/>
                <a:cs typeface="Tahoma"/>
              </a:rPr>
              <a:t> </a:t>
            </a:r>
            <a:r>
              <a:rPr sz="1400" b="1" spc="-10" dirty="0">
                <a:latin typeface="Tahoma"/>
                <a:cs typeface="Tahoma"/>
              </a:rPr>
              <a:t>assessment </a:t>
            </a:r>
            <a:r>
              <a:rPr sz="1400" b="1" dirty="0">
                <a:latin typeface="Tahoma"/>
                <a:cs typeface="Tahoma"/>
              </a:rPr>
              <a:t>for</a:t>
            </a:r>
            <a:r>
              <a:rPr sz="1400" b="1" spc="-35" dirty="0">
                <a:latin typeface="Tahoma"/>
                <a:cs typeface="Tahoma"/>
              </a:rPr>
              <a:t> </a:t>
            </a:r>
            <a:r>
              <a:rPr sz="1400" b="1" spc="-10" dirty="0">
                <a:latin typeface="Tahoma"/>
                <a:cs typeface="Tahoma"/>
              </a:rPr>
              <a:t>improvement</a:t>
            </a:r>
            <a:endParaRPr sz="1400">
              <a:latin typeface="Tahoma"/>
              <a:cs typeface="Tahoma"/>
            </a:endParaRPr>
          </a:p>
        </p:txBody>
      </p:sp>
      <p:pic>
        <p:nvPicPr>
          <p:cNvPr id="27" name="object 27"/>
          <p:cNvPicPr/>
          <p:nvPr/>
        </p:nvPicPr>
        <p:blipFill>
          <a:blip r:embed="rId8" cstate="print"/>
          <a:stretch>
            <a:fillRect/>
          </a:stretch>
        </p:blipFill>
        <p:spPr>
          <a:xfrm>
            <a:off x="360273" y="2488813"/>
            <a:ext cx="3782872" cy="2541788"/>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398AD-516B-C42B-42A4-9EF303BC88E1}"/>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8A9A518-B4DD-207B-EA1E-136C6A2A3FE2}"/>
              </a:ext>
            </a:extLst>
          </p:cNvPr>
          <p:cNvCxnSpPr/>
          <p:nvPr/>
        </p:nvCxnSpPr>
        <p:spPr>
          <a:xfrm>
            <a:off x="508002" y="457200"/>
            <a:ext cx="110363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9B094BE-01BD-9B66-C3BF-542FE2318F1B}"/>
              </a:ext>
            </a:extLst>
          </p:cNvPr>
          <p:cNvCxnSpPr/>
          <p:nvPr/>
        </p:nvCxnSpPr>
        <p:spPr>
          <a:xfrm>
            <a:off x="711202" y="6248400"/>
            <a:ext cx="110363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170" name="Picture 2">
            <a:extLst>
              <a:ext uri="{FF2B5EF4-FFF2-40B4-BE49-F238E27FC236}">
                <a16:creationId xmlns:a16="http://schemas.microsoft.com/office/drawing/2014/main" id="{549BCF5E-60A3-004F-C476-F196B4F70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2845147"/>
            <a:ext cx="1497043" cy="1117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232D5361-489B-273D-32BA-776DC01009E0}"/>
              </a:ext>
            </a:extLst>
          </p:cNvPr>
          <p:cNvSpPr/>
          <p:nvPr/>
        </p:nvSpPr>
        <p:spPr>
          <a:xfrm>
            <a:off x="711200" y="533403"/>
            <a:ext cx="5892800" cy="584775"/>
          </a:xfrm>
          <a:prstGeom prst="rect">
            <a:avLst/>
          </a:prstGeom>
        </p:spPr>
        <p:txBody>
          <a:bodyPr wrap="square" anchor="ctr">
            <a:spAutoFit/>
          </a:bodyPr>
          <a:lstStyle/>
          <a:p>
            <a:pPr algn="l" rtl="0"/>
            <a:r>
              <a:rPr lang="en-US" sz="3200" b="1" kern="1200" dirty="0">
                <a:solidFill>
                  <a:prstClr val="black"/>
                </a:solidFill>
                <a:latin typeface="Calibri"/>
                <a:ea typeface="+mn-ea"/>
                <a:cs typeface="+mn-cs"/>
              </a:rPr>
              <a:t>Learning objectives</a:t>
            </a:r>
            <a:r>
              <a:rPr lang="en-US" sz="3200" kern="1200" dirty="0">
                <a:solidFill>
                  <a:prstClr val="black"/>
                </a:solidFill>
                <a:latin typeface="Calibri"/>
                <a:ea typeface="+mn-ea"/>
                <a:cs typeface="+mn-cs"/>
              </a:rPr>
              <a:t> </a:t>
            </a:r>
          </a:p>
        </p:txBody>
      </p:sp>
      <p:sp>
        <p:nvSpPr>
          <p:cNvPr id="2" name="Rectangle 1">
            <a:extLst>
              <a:ext uri="{FF2B5EF4-FFF2-40B4-BE49-F238E27FC236}">
                <a16:creationId xmlns:a16="http://schemas.microsoft.com/office/drawing/2014/main" id="{95315C80-3B46-FA30-BE2B-84945ECF2B01}"/>
              </a:ext>
            </a:extLst>
          </p:cNvPr>
          <p:cNvSpPr/>
          <p:nvPr/>
        </p:nvSpPr>
        <p:spPr>
          <a:xfrm>
            <a:off x="1801846" y="2750910"/>
            <a:ext cx="10491756" cy="1569660"/>
          </a:xfrm>
          <a:prstGeom prst="rect">
            <a:avLst/>
          </a:prstGeom>
        </p:spPr>
        <p:txBody>
          <a:bodyPr wrap="square">
            <a:spAutoFit/>
          </a:bodyPr>
          <a:lstStyle/>
          <a:p>
            <a:pPr marL="285750" indent="-285750" algn="l" rtl="0">
              <a:buFont typeface="Arial" pitchFamily="34" charset="0"/>
              <a:buChar char="•"/>
            </a:pPr>
            <a:r>
              <a:rPr lang="en-GB" sz="2400" kern="1200" dirty="0">
                <a:solidFill>
                  <a:prstClr val="black"/>
                </a:solidFill>
                <a:latin typeface="Calibri"/>
                <a:ea typeface="+mn-ea"/>
                <a:cs typeface="+mn-cs"/>
              </a:rPr>
              <a:t>Analyse value chains using a gender lens</a:t>
            </a:r>
          </a:p>
          <a:p>
            <a:pPr marL="285750" indent="-285750" algn="l" rtl="0">
              <a:buFont typeface="Arial" pitchFamily="34" charset="0"/>
              <a:buChar char="•"/>
            </a:pPr>
            <a:r>
              <a:rPr lang="en-GB" sz="2400" kern="1200" dirty="0">
                <a:solidFill>
                  <a:prstClr val="black"/>
                </a:solidFill>
                <a:latin typeface="Calibri"/>
                <a:ea typeface="+mn-ea"/>
                <a:cs typeface="+mn-cs"/>
              </a:rPr>
              <a:t>Identify and address barriers to inclusion</a:t>
            </a:r>
          </a:p>
          <a:p>
            <a:pPr marL="285750" indent="-285750" algn="l" rtl="0">
              <a:buFont typeface="Arial" pitchFamily="34" charset="0"/>
              <a:buChar char="•"/>
            </a:pPr>
            <a:r>
              <a:rPr lang="en-GB" sz="2400" kern="1200" dirty="0">
                <a:solidFill>
                  <a:prstClr val="black"/>
                </a:solidFill>
                <a:latin typeface="Calibri"/>
                <a:ea typeface="+mn-ea"/>
                <a:cs typeface="+mn-cs"/>
              </a:rPr>
              <a:t>Design interventions that promote equity</a:t>
            </a:r>
          </a:p>
          <a:p>
            <a:pPr marL="285750" indent="-285750" algn="l" rtl="0">
              <a:buFont typeface="Arial" pitchFamily="34" charset="0"/>
              <a:buChar char="•"/>
            </a:pPr>
            <a:r>
              <a:rPr lang="en-GB" sz="2400" kern="1200" dirty="0">
                <a:solidFill>
                  <a:prstClr val="black"/>
                </a:solidFill>
                <a:latin typeface="Calibri"/>
                <a:ea typeface="+mn-ea"/>
                <a:cs typeface="+mn-cs"/>
              </a:rPr>
              <a:t>Learn from gender-sensitive case studies</a:t>
            </a:r>
          </a:p>
        </p:txBody>
      </p:sp>
      <p:sp>
        <p:nvSpPr>
          <p:cNvPr id="3" name="Rectangle 2">
            <a:extLst>
              <a:ext uri="{FF2B5EF4-FFF2-40B4-BE49-F238E27FC236}">
                <a16:creationId xmlns:a16="http://schemas.microsoft.com/office/drawing/2014/main" id="{6A093FA8-D0A9-4000-74B0-B3ADEB856D71}"/>
              </a:ext>
            </a:extLst>
          </p:cNvPr>
          <p:cNvSpPr/>
          <p:nvPr/>
        </p:nvSpPr>
        <p:spPr>
          <a:xfrm>
            <a:off x="863601" y="1407955"/>
            <a:ext cx="10325099" cy="692497"/>
          </a:xfrm>
          <a:prstGeom prst="rect">
            <a:avLst/>
          </a:prstGeom>
        </p:spPr>
        <p:txBody>
          <a:bodyPr wrap="square">
            <a:spAutoFit/>
          </a:bodyPr>
          <a:lstStyle/>
          <a:p>
            <a:pPr algn="l" rtl="0">
              <a:lnSpc>
                <a:spcPct val="150000"/>
              </a:lnSpc>
            </a:pPr>
            <a:r>
              <a:rPr lang="en-US" sz="2600" kern="1200" dirty="0">
                <a:solidFill>
                  <a:prstClr val="black"/>
                </a:solidFill>
                <a:latin typeface="Calibri"/>
                <a:ea typeface="+mn-ea"/>
                <a:cs typeface="+mn-cs"/>
              </a:rPr>
              <a:t>At the end of this session, participants will be able to: -</a:t>
            </a:r>
          </a:p>
        </p:txBody>
      </p:sp>
    </p:spTree>
    <p:extLst>
      <p:ext uri="{BB962C8B-B14F-4D97-AF65-F5344CB8AC3E}">
        <p14:creationId xmlns:p14="http://schemas.microsoft.com/office/powerpoint/2010/main" val="9702953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9382B-19D8-D0CB-07CC-772AD6701DE6}"/>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7030CA1-1441-6041-EC8C-BF0AFD6D2CE7}"/>
              </a:ext>
            </a:extLst>
          </p:cNvPr>
          <p:cNvCxnSpPr/>
          <p:nvPr/>
        </p:nvCxnSpPr>
        <p:spPr>
          <a:xfrm>
            <a:off x="508002" y="457200"/>
            <a:ext cx="110363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EAF4585-0991-7EE5-42C2-1406098F7699}"/>
              </a:ext>
            </a:extLst>
          </p:cNvPr>
          <p:cNvCxnSpPr/>
          <p:nvPr/>
        </p:nvCxnSpPr>
        <p:spPr>
          <a:xfrm>
            <a:off x="508002" y="6248400"/>
            <a:ext cx="110363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ADD216C-07A3-EB87-A463-B479CADA9635}"/>
              </a:ext>
            </a:extLst>
          </p:cNvPr>
          <p:cNvSpPr/>
          <p:nvPr/>
        </p:nvSpPr>
        <p:spPr>
          <a:xfrm>
            <a:off x="203200" y="1219201"/>
            <a:ext cx="12700000" cy="2862322"/>
          </a:xfrm>
          <a:prstGeom prst="rect">
            <a:avLst/>
          </a:prstGeom>
        </p:spPr>
        <p:txBody>
          <a:bodyPr wrap="square">
            <a:spAutoFit/>
          </a:bodyPr>
          <a:lstStyle/>
          <a:p>
            <a:pPr algn="l" rtl="0">
              <a:lnSpc>
                <a:spcPct val="150000"/>
              </a:lnSpc>
            </a:pPr>
            <a:r>
              <a:rPr lang="en-GB" sz="3600" b="1" kern="1200" dirty="0">
                <a:solidFill>
                  <a:prstClr val="black"/>
                </a:solidFill>
                <a:latin typeface="Calibri"/>
                <a:ea typeface="+mn-ea"/>
                <a:cs typeface="+mn-cs"/>
              </a:rPr>
              <a:t>What is Inclusive Value Chain Development?</a:t>
            </a:r>
          </a:p>
          <a:p>
            <a:pPr marL="457200" indent="-457200" algn="l" rtl="0">
              <a:lnSpc>
                <a:spcPct val="150000"/>
              </a:lnSpc>
              <a:buFont typeface="Arial" panose="020B0604020202020204" pitchFamily="34" charset="0"/>
              <a:buChar char="•"/>
            </a:pPr>
            <a:r>
              <a:rPr lang="en-GB" sz="2800" kern="1200" dirty="0">
                <a:solidFill>
                  <a:prstClr val="black"/>
                </a:solidFill>
                <a:latin typeface="Calibri"/>
                <a:ea typeface="+mn-ea"/>
                <a:cs typeface="+mn-cs"/>
              </a:rPr>
              <a:t>Inclusion = equal access to VC opportunities</a:t>
            </a:r>
          </a:p>
          <a:p>
            <a:pPr marL="457200" indent="-457200" algn="l" rtl="0">
              <a:lnSpc>
                <a:spcPct val="150000"/>
              </a:lnSpc>
              <a:buFont typeface="Arial" panose="020B0604020202020204" pitchFamily="34" charset="0"/>
              <a:buChar char="•"/>
            </a:pPr>
            <a:r>
              <a:rPr lang="en-GB" sz="2800" kern="1200" dirty="0">
                <a:solidFill>
                  <a:prstClr val="black"/>
                </a:solidFill>
                <a:latin typeface="Calibri"/>
                <a:ea typeface="+mn-ea"/>
                <a:cs typeface="+mn-cs"/>
              </a:rPr>
              <a:t>Focus on women, youth, and marginalized groups</a:t>
            </a:r>
          </a:p>
          <a:p>
            <a:pPr marL="457200" indent="-457200" algn="l" rtl="0">
              <a:lnSpc>
                <a:spcPct val="150000"/>
              </a:lnSpc>
              <a:buFont typeface="Arial" panose="020B0604020202020204" pitchFamily="34" charset="0"/>
              <a:buChar char="•"/>
            </a:pPr>
            <a:r>
              <a:rPr lang="en-GB" sz="2800" kern="1200" dirty="0">
                <a:solidFill>
                  <a:prstClr val="black"/>
                </a:solidFill>
                <a:latin typeface="Calibri"/>
                <a:ea typeface="+mn-ea"/>
                <a:cs typeface="+mn-cs"/>
              </a:rPr>
              <a:t>Ethical + economic imperative</a:t>
            </a:r>
          </a:p>
        </p:txBody>
      </p:sp>
    </p:spTree>
    <p:extLst>
      <p:ext uri="{BB962C8B-B14F-4D97-AF65-F5344CB8AC3E}">
        <p14:creationId xmlns:p14="http://schemas.microsoft.com/office/powerpoint/2010/main" val="9368511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71FCF-CF8A-D196-C4FF-2F11EBAAE79D}"/>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D52F8F9-B657-7C46-D3D9-044943E4DE7A}"/>
              </a:ext>
            </a:extLst>
          </p:cNvPr>
          <p:cNvCxnSpPr/>
          <p:nvPr/>
        </p:nvCxnSpPr>
        <p:spPr>
          <a:xfrm>
            <a:off x="508002" y="457200"/>
            <a:ext cx="110363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9C8A4F-49BC-26C7-5ABF-1ACD189652DD}"/>
              </a:ext>
            </a:extLst>
          </p:cNvPr>
          <p:cNvCxnSpPr/>
          <p:nvPr/>
        </p:nvCxnSpPr>
        <p:spPr>
          <a:xfrm>
            <a:off x="508002" y="6248400"/>
            <a:ext cx="110363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7B747E3-57AA-D538-91BE-F53400335F79}"/>
              </a:ext>
            </a:extLst>
          </p:cNvPr>
          <p:cNvSpPr/>
          <p:nvPr/>
        </p:nvSpPr>
        <p:spPr>
          <a:xfrm>
            <a:off x="203200" y="1219201"/>
            <a:ext cx="11988800" cy="2862322"/>
          </a:xfrm>
          <a:prstGeom prst="rect">
            <a:avLst/>
          </a:prstGeom>
        </p:spPr>
        <p:txBody>
          <a:bodyPr wrap="square">
            <a:spAutoFit/>
          </a:bodyPr>
          <a:lstStyle/>
          <a:p>
            <a:pPr algn="l" rtl="0">
              <a:lnSpc>
                <a:spcPct val="150000"/>
              </a:lnSpc>
            </a:pPr>
            <a:r>
              <a:rPr lang="en-GB" sz="3600" b="1" kern="1200" dirty="0">
                <a:solidFill>
                  <a:prstClr val="black"/>
                </a:solidFill>
                <a:latin typeface="Calibri"/>
                <a:ea typeface="+mn-ea"/>
                <a:cs typeface="+mn-cs"/>
              </a:rPr>
              <a:t>Gender Roles in Value Chains</a:t>
            </a:r>
          </a:p>
          <a:p>
            <a:pPr marL="457200" indent="-457200" algn="l" rtl="0">
              <a:lnSpc>
                <a:spcPct val="150000"/>
              </a:lnSpc>
              <a:buFont typeface="Arial" panose="020B0604020202020204" pitchFamily="34" charset="0"/>
              <a:buChar char="•"/>
            </a:pPr>
            <a:r>
              <a:rPr lang="en-GB" sz="2800" kern="1200" dirty="0">
                <a:solidFill>
                  <a:prstClr val="black"/>
                </a:solidFill>
                <a:latin typeface="Calibri"/>
                <a:ea typeface="+mn-ea"/>
                <a:cs typeface="+mn-cs"/>
              </a:rPr>
              <a:t>Women are often concentrated in low-paid, labour-intensive tasks</a:t>
            </a:r>
          </a:p>
          <a:p>
            <a:pPr marL="457200" indent="-457200" algn="l" rtl="0">
              <a:lnSpc>
                <a:spcPct val="150000"/>
              </a:lnSpc>
              <a:buFont typeface="Arial" panose="020B0604020202020204" pitchFamily="34" charset="0"/>
              <a:buChar char="•"/>
            </a:pPr>
            <a:r>
              <a:rPr lang="en-GB" sz="2800" kern="1200" dirty="0">
                <a:solidFill>
                  <a:prstClr val="black"/>
                </a:solidFill>
                <a:latin typeface="Calibri"/>
                <a:ea typeface="+mn-ea"/>
                <a:cs typeface="+mn-cs"/>
              </a:rPr>
              <a:t>Limited access to land, finance, and training</a:t>
            </a:r>
          </a:p>
          <a:p>
            <a:pPr marL="457200" indent="-457200" algn="l" rtl="0">
              <a:lnSpc>
                <a:spcPct val="150000"/>
              </a:lnSpc>
              <a:buFont typeface="Arial" panose="020B0604020202020204" pitchFamily="34" charset="0"/>
              <a:buChar char="•"/>
            </a:pPr>
            <a:r>
              <a:rPr lang="en-GB" sz="2800" kern="1200" dirty="0">
                <a:solidFill>
                  <a:prstClr val="black"/>
                </a:solidFill>
                <a:latin typeface="Calibri"/>
                <a:ea typeface="+mn-ea"/>
                <a:cs typeface="+mn-cs"/>
              </a:rPr>
              <a:t>Often excluded from decision-making.</a:t>
            </a:r>
          </a:p>
        </p:txBody>
      </p:sp>
    </p:spTree>
    <p:extLst>
      <p:ext uri="{BB962C8B-B14F-4D97-AF65-F5344CB8AC3E}">
        <p14:creationId xmlns:p14="http://schemas.microsoft.com/office/powerpoint/2010/main" val="26401760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CD289-F8A0-04BE-2222-C3F0B60EDEF7}"/>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6A0A802-D577-1371-285F-9D0234916DD2}"/>
              </a:ext>
            </a:extLst>
          </p:cNvPr>
          <p:cNvCxnSpPr/>
          <p:nvPr/>
        </p:nvCxnSpPr>
        <p:spPr>
          <a:xfrm>
            <a:off x="508002" y="457200"/>
            <a:ext cx="110363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897AA7F-4698-8FAF-C219-9262A3649E62}"/>
              </a:ext>
            </a:extLst>
          </p:cNvPr>
          <p:cNvCxnSpPr/>
          <p:nvPr/>
        </p:nvCxnSpPr>
        <p:spPr>
          <a:xfrm>
            <a:off x="508002" y="6248400"/>
            <a:ext cx="110363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6FB9DF5-5C4B-A7B6-F74C-9C08922B70A8}"/>
              </a:ext>
            </a:extLst>
          </p:cNvPr>
          <p:cNvSpPr/>
          <p:nvPr/>
        </p:nvSpPr>
        <p:spPr>
          <a:xfrm>
            <a:off x="203200" y="1219202"/>
            <a:ext cx="10160000" cy="3508653"/>
          </a:xfrm>
          <a:prstGeom prst="rect">
            <a:avLst/>
          </a:prstGeom>
        </p:spPr>
        <p:txBody>
          <a:bodyPr wrap="square">
            <a:spAutoFit/>
          </a:bodyPr>
          <a:lstStyle/>
          <a:p>
            <a:pPr algn="l" rtl="0">
              <a:lnSpc>
                <a:spcPct val="150000"/>
              </a:lnSpc>
            </a:pPr>
            <a:r>
              <a:rPr lang="en-GB" sz="3600" b="1" kern="1200" dirty="0">
                <a:solidFill>
                  <a:prstClr val="black"/>
                </a:solidFill>
                <a:latin typeface="Calibri"/>
                <a:ea typeface="+mn-ea"/>
                <a:cs typeface="+mn-cs"/>
              </a:rPr>
              <a:t>Gender Roles in Value Chains</a:t>
            </a:r>
          </a:p>
          <a:p>
            <a:pPr marL="457200" indent="-457200" algn="l" rtl="0">
              <a:lnSpc>
                <a:spcPct val="150000"/>
              </a:lnSpc>
              <a:buFont typeface="Arial" panose="020B0604020202020204" pitchFamily="34" charset="0"/>
              <a:buChar char="•"/>
            </a:pPr>
            <a:r>
              <a:rPr lang="en-GB" sz="2800" kern="1200" dirty="0">
                <a:solidFill>
                  <a:prstClr val="black"/>
                </a:solidFill>
                <a:latin typeface="Calibri"/>
                <a:ea typeface="+mn-ea"/>
                <a:cs typeface="+mn-cs"/>
              </a:rPr>
              <a:t>Time poverty and unpaid care work</a:t>
            </a:r>
          </a:p>
          <a:p>
            <a:pPr marL="457200" indent="-457200" algn="l" rtl="0">
              <a:lnSpc>
                <a:spcPct val="150000"/>
              </a:lnSpc>
              <a:buFont typeface="Arial" panose="020B0604020202020204" pitchFamily="34" charset="0"/>
              <a:buChar char="•"/>
            </a:pPr>
            <a:r>
              <a:rPr lang="en-GB" sz="2800" kern="1200" dirty="0">
                <a:solidFill>
                  <a:prstClr val="black"/>
                </a:solidFill>
                <a:latin typeface="Calibri"/>
                <a:ea typeface="+mn-ea"/>
                <a:cs typeface="+mn-cs"/>
              </a:rPr>
              <a:t>Lack of mobility or market access</a:t>
            </a:r>
          </a:p>
          <a:p>
            <a:pPr marL="457200" indent="-457200" algn="l" rtl="0">
              <a:lnSpc>
                <a:spcPct val="150000"/>
              </a:lnSpc>
              <a:buFont typeface="Arial" panose="020B0604020202020204" pitchFamily="34" charset="0"/>
              <a:buChar char="•"/>
            </a:pPr>
            <a:r>
              <a:rPr lang="en-GB" sz="2800" kern="1200" dirty="0">
                <a:solidFill>
                  <a:prstClr val="black"/>
                </a:solidFill>
                <a:latin typeface="Calibri"/>
                <a:ea typeface="+mn-ea"/>
                <a:cs typeface="+mn-cs"/>
              </a:rPr>
              <a:t>Stereotypes and power imbalances</a:t>
            </a:r>
          </a:p>
          <a:p>
            <a:pPr marL="457200" indent="-457200" algn="l" rtl="0">
              <a:lnSpc>
                <a:spcPct val="150000"/>
              </a:lnSpc>
              <a:buFont typeface="Arial" panose="020B0604020202020204" pitchFamily="34" charset="0"/>
              <a:buChar char="•"/>
            </a:pPr>
            <a:r>
              <a:rPr lang="en-GB" sz="2800" kern="1200" dirty="0">
                <a:solidFill>
                  <a:prstClr val="black"/>
                </a:solidFill>
                <a:latin typeface="Calibri"/>
                <a:ea typeface="+mn-ea"/>
                <a:cs typeface="+mn-cs"/>
              </a:rPr>
              <a:t>Unequal land tenure and legal systems</a:t>
            </a:r>
          </a:p>
        </p:txBody>
      </p:sp>
    </p:spTree>
    <p:extLst>
      <p:ext uri="{BB962C8B-B14F-4D97-AF65-F5344CB8AC3E}">
        <p14:creationId xmlns:p14="http://schemas.microsoft.com/office/powerpoint/2010/main" val="15974426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CAE3A-376E-C774-7BF4-A69D80ED7CA4}"/>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39E9D9F-9608-A405-CDAD-FFB78D56029B}"/>
              </a:ext>
            </a:extLst>
          </p:cNvPr>
          <p:cNvCxnSpPr/>
          <p:nvPr/>
        </p:nvCxnSpPr>
        <p:spPr>
          <a:xfrm>
            <a:off x="508002" y="457200"/>
            <a:ext cx="110363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E800B5A-D353-7E1B-B58F-22D39FC32605}"/>
              </a:ext>
            </a:extLst>
          </p:cNvPr>
          <p:cNvCxnSpPr/>
          <p:nvPr/>
        </p:nvCxnSpPr>
        <p:spPr>
          <a:xfrm>
            <a:off x="508002" y="6248400"/>
            <a:ext cx="110363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FBCA9E2-C617-3812-47B3-F47624E551BD}"/>
              </a:ext>
            </a:extLst>
          </p:cNvPr>
          <p:cNvSpPr/>
          <p:nvPr/>
        </p:nvSpPr>
        <p:spPr>
          <a:xfrm>
            <a:off x="203200" y="1219201"/>
            <a:ext cx="11582400" cy="2862322"/>
          </a:xfrm>
          <a:prstGeom prst="rect">
            <a:avLst/>
          </a:prstGeom>
        </p:spPr>
        <p:txBody>
          <a:bodyPr wrap="square">
            <a:spAutoFit/>
          </a:bodyPr>
          <a:lstStyle/>
          <a:p>
            <a:pPr algn="l" rtl="0">
              <a:lnSpc>
                <a:spcPct val="150000"/>
              </a:lnSpc>
            </a:pPr>
            <a:r>
              <a:rPr lang="en-GB" sz="3600" b="1" kern="1200" dirty="0">
                <a:solidFill>
                  <a:prstClr val="black"/>
                </a:solidFill>
                <a:latin typeface="Calibri"/>
                <a:ea typeface="+mn-ea"/>
                <a:cs typeface="+mn-cs"/>
              </a:rPr>
              <a:t>Case Study – Women in Dairy Cooperatives</a:t>
            </a:r>
          </a:p>
          <a:p>
            <a:pPr algn="l" rtl="0">
              <a:lnSpc>
                <a:spcPct val="150000"/>
              </a:lnSpc>
            </a:pPr>
            <a:r>
              <a:rPr lang="en-GB" sz="2800" kern="1200" dirty="0">
                <a:solidFill>
                  <a:prstClr val="black"/>
                </a:solidFill>
                <a:latin typeface="Calibri"/>
                <a:ea typeface="+mn-ea"/>
                <a:cs typeface="+mn-cs"/>
              </a:rPr>
              <a:t>Initial status: unpaid labour, no market access</a:t>
            </a:r>
          </a:p>
          <a:p>
            <a:pPr algn="l" rtl="0">
              <a:lnSpc>
                <a:spcPct val="150000"/>
              </a:lnSpc>
            </a:pPr>
            <a:r>
              <a:rPr lang="en-GB" sz="2800" kern="1200" dirty="0">
                <a:solidFill>
                  <a:prstClr val="black"/>
                </a:solidFill>
                <a:latin typeface="Calibri"/>
                <a:ea typeface="+mn-ea"/>
                <a:cs typeface="+mn-cs"/>
              </a:rPr>
              <a:t>Intervention: Capacity building, collective marketing</a:t>
            </a:r>
          </a:p>
          <a:p>
            <a:pPr algn="l" rtl="0">
              <a:lnSpc>
                <a:spcPct val="150000"/>
              </a:lnSpc>
            </a:pPr>
            <a:r>
              <a:rPr lang="en-GB" sz="2800" kern="1200" dirty="0">
                <a:solidFill>
                  <a:prstClr val="black"/>
                </a:solidFill>
                <a:latin typeface="Calibri"/>
                <a:ea typeface="+mn-ea"/>
                <a:cs typeface="+mn-cs"/>
              </a:rPr>
              <a:t>Outcome: 65% increase in income + stronger household influence</a:t>
            </a:r>
          </a:p>
        </p:txBody>
      </p:sp>
    </p:spTree>
    <p:extLst>
      <p:ext uri="{BB962C8B-B14F-4D97-AF65-F5344CB8AC3E}">
        <p14:creationId xmlns:p14="http://schemas.microsoft.com/office/powerpoint/2010/main" val="23379800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10429" y="2923506"/>
            <a:ext cx="5492115" cy="771365"/>
          </a:xfrm>
          <a:prstGeom prst="rect">
            <a:avLst/>
          </a:prstGeom>
        </p:spPr>
        <p:txBody>
          <a:bodyPr vert="horz" wrap="square" lIns="0" tIns="9525" rIns="0" bIns="0" rtlCol="0" anchor="ctr">
            <a:spAutoFit/>
          </a:bodyPr>
          <a:lstStyle/>
          <a:p>
            <a:pPr marL="9525">
              <a:spcBef>
                <a:spcPts val="75"/>
              </a:spcBef>
            </a:pPr>
            <a:r>
              <a:rPr sz="4950" dirty="0"/>
              <a:t>Health</a:t>
            </a:r>
            <a:r>
              <a:rPr sz="4950" spc="-41" dirty="0"/>
              <a:t> </a:t>
            </a:r>
            <a:r>
              <a:rPr sz="4950" spc="-8" dirty="0"/>
              <a:t>Break</a:t>
            </a:r>
            <a:endParaRPr sz="4950" dirty="0"/>
          </a:p>
        </p:txBody>
      </p:sp>
      <p:pic>
        <p:nvPicPr>
          <p:cNvPr id="3" name="object 3"/>
          <p:cNvPicPr/>
          <p:nvPr/>
        </p:nvPicPr>
        <p:blipFill>
          <a:blip r:embed="rId2" cstate="print"/>
          <a:stretch>
            <a:fillRect/>
          </a:stretch>
        </p:blipFill>
        <p:spPr>
          <a:xfrm>
            <a:off x="1620011" y="2545812"/>
            <a:ext cx="2494788" cy="1481770"/>
          </a:xfrm>
          <a:prstGeom prst="rect">
            <a:avLst/>
          </a:prstGeom>
        </p:spPr>
      </p:pic>
    </p:spTree>
    <p:extLst>
      <p:ext uri="{BB962C8B-B14F-4D97-AF65-F5344CB8AC3E}">
        <p14:creationId xmlns:p14="http://schemas.microsoft.com/office/powerpoint/2010/main" val="6584079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FA972-2BC0-B613-A0F6-F38D0600ADBA}"/>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416BAAD-41F8-8217-0E4C-0F583DBD3F49}"/>
              </a:ext>
            </a:extLst>
          </p:cNvPr>
          <p:cNvCxnSpPr/>
          <p:nvPr/>
        </p:nvCxnSpPr>
        <p:spPr>
          <a:xfrm>
            <a:off x="508002" y="457200"/>
            <a:ext cx="110363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A11859-AA7C-0D94-2F08-BAAEFB31C915}"/>
              </a:ext>
            </a:extLst>
          </p:cNvPr>
          <p:cNvCxnSpPr/>
          <p:nvPr/>
        </p:nvCxnSpPr>
        <p:spPr>
          <a:xfrm>
            <a:off x="508002" y="6248400"/>
            <a:ext cx="110363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BFB791-C84D-BCFF-E55F-A2C418C89827}"/>
              </a:ext>
            </a:extLst>
          </p:cNvPr>
          <p:cNvSpPr/>
          <p:nvPr/>
        </p:nvSpPr>
        <p:spPr>
          <a:xfrm>
            <a:off x="914400" y="323086"/>
            <a:ext cx="11582400" cy="4801314"/>
          </a:xfrm>
          <a:prstGeom prst="rect">
            <a:avLst/>
          </a:prstGeom>
        </p:spPr>
        <p:txBody>
          <a:bodyPr wrap="square">
            <a:spAutoFit/>
          </a:bodyPr>
          <a:lstStyle/>
          <a:p>
            <a:pPr algn="l" rtl="0">
              <a:lnSpc>
                <a:spcPct val="150000"/>
              </a:lnSpc>
            </a:pPr>
            <a:r>
              <a:rPr lang="en-GB" sz="3600" b="1" kern="1200" dirty="0">
                <a:solidFill>
                  <a:prstClr val="black"/>
                </a:solidFill>
                <a:latin typeface="Calibri"/>
                <a:ea typeface="+mn-ea"/>
                <a:cs typeface="+mn-cs"/>
              </a:rPr>
              <a:t>Group Exercise 1 – Gendered Stakeholder Mapping</a:t>
            </a:r>
          </a:p>
          <a:p>
            <a:pPr algn="l" rtl="0">
              <a:lnSpc>
                <a:spcPct val="150000"/>
              </a:lnSpc>
            </a:pPr>
            <a:r>
              <a:rPr lang="en-GB" sz="2800" kern="1200" dirty="0">
                <a:solidFill>
                  <a:prstClr val="black"/>
                </a:solidFill>
                <a:latin typeface="Calibri"/>
                <a:ea typeface="+mn-ea"/>
                <a:cs typeface="+mn-cs"/>
              </a:rPr>
              <a:t>Objective: Apply a gender lens to value chain mapping</a:t>
            </a:r>
          </a:p>
          <a:p>
            <a:pPr algn="l" rtl="0">
              <a:lnSpc>
                <a:spcPct val="150000"/>
              </a:lnSpc>
            </a:pPr>
            <a:r>
              <a:rPr lang="en-GB" sz="2800" kern="1200" dirty="0">
                <a:solidFill>
                  <a:prstClr val="black"/>
                </a:solidFill>
                <a:latin typeface="Calibri"/>
                <a:ea typeface="+mn-ea"/>
                <a:cs typeface="+mn-cs"/>
              </a:rPr>
              <a:t>Instructions:</a:t>
            </a:r>
          </a:p>
          <a:p>
            <a:pPr marL="971550" lvl="1" indent="-514350" algn="l" rtl="0">
              <a:lnSpc>
                <a:spcPct val="150000"/>
              </a:lnSpc>
              <a:buFont typeface="+mj-lt"/>
              <a:buAutoNum type="arabicPeriod"/>
            </a:pPr>
            <a:r>
              <a:rPr lang="en-GB" sz="2800" kern="1200" dirty="0">
                <a:solidFill>
                  <a:prstClr val="black"/>
                </a:solidFill>
                <a:latin typeface="Calibri"/>
                <a:ea typeface="+mn-ea"/>
                <a:cs typeface="+mn-cs"/>
              </a:rPr>
              <a:t>Pick a value chain</a:t>
            </a:r>
          </a:p>
          <a:p>
            <a:pPr marL="971550" lvl="1" indent="-514350" algn="l" rtl="0">
              <a:lnSpc>
                <a:spcPct val="150000"/>
              </a:lnSpc>
              <a:buFont typeface="+mj-lt"/>
              <a:buAutoNum type="arabicPeriod"/>
            </a:pPr>
            <a:r>
              <a:rPr lang="en-GB" sz="2800" kern="1200" dirty="0">
                <a:solidFill>
                  <a:prstClr val="black"/>
                </a:solidFill>
                <a:latin typeface="Calibri"/>
                <a:ea typeface="+mn-ea"/>
                <a:cs typeface="+mn-cs"/>
              </a:rPr>
              <a:t>Identify tasks done by women vs men</a:t>
            </a:r>
          </a:p>
          <a:p>
            <a:pPr marL="971550" lvl="1" indent="-514350" algn="l" rtl="0">
              <a:lnSpc>
                <a:spcPct val="150000"/>
              </a:lnSpc>
              <a:buFont typeface="+mj-lt"/>
              <a:buAutoNum type="arabicPeriod"/>
            </a:pPr>
            <a:r>
              <a:rPr lang="en-GB" sz="2800" kern="1200" dirty="0">
                <a:solidFill>
                  <a:prstClr val="black"/>
                </a:solidFill>
                <a:latin typeface="Calibri"/>
                <a:ea typeface="+mn-ea"/>
                <a:cs typeface="+mn-cs"/>
              </a:rPr>
              <a:t>Map who controls the income, assets, and decisions</a:t>
            </a:r>
          </a:p>
          <a:p>
            <a:pPr algn="l" rtl="0">
              <a:lnSpc>
                <a:spcPct val="150000"/>
              </a:lnSpc>
            </a:pPr>
            <a:r>
              <a:rPr lang="en-GB" sz="2800" kern="1200" dirty="0">
                <a:solidFill>
                  <a:prstClr val="black"/>
                </a:solidFill>
                <a:latin typeface="Calibri"/>
                <a:ea typeface="+mn-ea"/>
                <a:cs typeface="+mn-cs"/>
              </a:rPr>
              <a:t>Output: Gendered value chain map with highlights of gaps</a:t>
            </a:r>
          </a:p>
        </p:txBody>
      </p:sp>
    </p:spTree>
    <p:extLst>
      <p:ext uri="{BB962C8B-B14F-4D97-AF65-F5344CB8AC3E}">
        <p14:creationId xmlns:p14="http://schemas.microsoft.com/office/powerpoint/2010/main" val="2975237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2C51B-B8AF-E433-C2E8-D6C7DC6C893A}"/>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5D8D215-C247-2241-6CE0-7E6A1E7431ED}"/>
              </a:ext>
            </a:extLst>
          </p:cNvPr>
          <p:cNvCxnSpPr/>
          <p:nvPr/>
        </p:nvCxnSpPr>
        <p:spPr>
          <a:xfrm>
            <a:off x="508002" y="457200"/>
            <a:ext cx="110363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2F4EF0E-0B25-1D9A-4D24-E8637AF2E26A}"/>
              </a:ext>
            </a:extLst>
          </p:cNvPr>
          <p:cNvCxnSpPr/>
          <p:nvPr/>
        </p:nvCxnSpPr>
        <p:spPr>
          <a:xfrm>
            <a:off x="508002" y="6248400"/>
            <a:ext cx="110363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E9F588A-0E5B-78F8-2C93-8AEEF98E6C19}"/>
              </a:ext>
            </a:extLst>
          </p:cNvPr>
          <p:cNvSpPr/>
          <p:nvPr/>
        </p:nvSpPr>
        <p:spPr>
          <a:xfrm>
            <a:off x="203200" y="323086"/>
            <a:ext cx="12598400" cy="4154984"/>
          </a:xfrm>
          <a:prstGeom prst="rect">
            <a:avLst/>
          </a:prstGeom>
        </p:spPr>
        <p:txBody>
          <a:bodyPr wrap="square">
            <a:spAutoFit/>
          </a:bodyPr>
          <a:lstStyle/>
          <a:p>
            <a:pPr algn="l" rtl="0">
              <a:lnSpc>
                <a:spcPct val="150000"/>
              </a:lnSpc>
            </a:pPr>
            <a:r>
              <a:rPr lang="en-GB" sz="3600" b="1" kern="1200" dirty="0">
                <a:solidFill>
                  <a:prstClr val="black"/>
                </a:solidFill>
                <a:latin typeface="Calibri"/>
                <a:ea typeface="+mn-ea"/>
                <a:cs typeface="+mn-cs"/>
              </a:rPr>
              <a:t>Group Exercise 2 – Inclusive Intervention Design</a:t>
            </a:r>
          </a:p>
          <a:p>
            <a:pPr algn="l" rtl="0">
              <a:lnSpc>
                <a:spcPct val="150000"/>
              </a:lnSpc>
            </a:pPr>
            <a:r>
              <a:rPr lang="en-GB" sz="2800" b="1" kern="1200" dirty="0">
                <a:solidFill>
                  <a:prstClr val="black"/>
                </a:solidFill>
                <a:latin typeface="Calibri"/>
                <a:ea typeface="+mn-ea"/>
                <a:cs typeface="+mn-cs"/>
              </a:rPr>
              <a:t>Scenario</a:t>
            </a:r>
            <a:r>
              <a:rPr lang="en-GB" sz="2800" kern="1200" dirty="0">
                <a:solidFill>
                  <a:prstClr val="black"/>
                </a:solidFill>
                <a:latin typeface="Calibri"/>
                <a:ea typeface="+mn-ea"/>
                <a:cs typeface="+mn-cs"/>
              </a:rPr>
              <a:t>: Youth and women are underrepresented in a tomato VC</a:t>
            </a:r>
            <a:br>
              <a:rPr lang="en-GB" sz="2800" kern="1200" dirty="0">
                <a:solidFill>
                  <a:prstClr val="black"/>
                </a:solidFill>
                <a:latin typeface="Calibri"/>
                <a:ea typeface="+mn-ea"/>
                <a:cs typeface="+mn-cs"/>
              </a:rPr>
            </a:br>
            <a:r>
              <a:rPr lang="en-GB" sz="2800" kern="1200" dirty="0">
                <a:solidFill>
                  <a:prstClr val="black"/>
                </a:solidFill>
                <a:latin typeface="Calibri"/>
                <a:ea typeface="+mn-ea"/>
                <a:cs typeface="+mn-cs"/>
              </a:rPr>
              <a:t>Tasks:</a:t>
            </a:r>
          </a:p>
          <a:p>
            <a:pPr marL="457200" lvl="1" algn="l" rtl="0">
              <a:lnSpc>
                <a:spcPct val="150000"/>
              </a:lnSpc>
              <a:buFont typeface="+mj-lt"/>
              <a:buAutoNum type="arabicPeriod"/>
            </a:pPr>
            <a:r>
              <a:rPr lang="en-GB" sz="2800" kern="1200" dirty="0">
                <a:solidFill>
                  <a:prstClr val="black"/>
                </a:solidFill>
                <a:latin typeface="Calibri"/>
                <a:ea typeface="+mn-ea"/>
                <a:cs typeface="+mn-cs"/>
              </a:rPr>
              <a:t>Identify three key barriers</a:t>
            </a:r>
          </a:p>
          <a:p>
            <a:pPr marL="457200" lvl="1" algn="l" rtl="0">
              <a:lnSpc>
                <a:spcPct val="150000"/>
              </a:lnSpc>
              <a:buFont typeface="+mj-lt"/>
              <a:buAutoNum type="arabicPeriod"/>
            </a:pPr>
            <a:r>
              <a:rPr lang="en-GB" sz="2800" kern="1200" dirty="0">
                <a:solidFill>
                  <a:prstClr val="black"/>
                </a:solidFill>
                <a:latin typeface="Calibri"/>
                <a:ea typeface="+mn-ea"/>
                <a:cs typeface="+mn-cs"/>
              </a:rPr>
              <a:t>Propose gender-smart solutions</a:t>
            </a:r>
          </a:p>
          <a:p>
            <a:pPr marL="457200" lvl="1" algn="l" rtl="0">
              <a:lnSpc>
                <a:spcPct val="150000"/>
              </a:lnSpc>
              <a:buFont typeface="+mj-lt"/>
              <a:buAutoNum type="arabicPeriod"/>
            </a:pPr>
            <a:r>
              <a:rPr lang="en-GB" sz="2800" kern="1200" dirty="0">
                <a:solidFill>
                  <a:prstClr val="black"/>
                </a:solidFill>
                <a:latin typeface="Calibri"/>
                <a:ea typeface="+mn-ea"/>
                <a:cs typeface="+mn-cs"/>
              </a:rPr>
              <a:t>Define metrics to track inclusiveness</a:t>
            </a:r>
          </a:p>
        </p:txBody>
      </p:sp>
    </p:spTree>
    <p:extLst>
      <p:ext uri="{BB962C8B-B14F-4D97-AF65-F5344CB8AC3E}">
        <p14:creationId xmlns:p14="http://schemas.microsoft.com/office/powerpoint/2010/main" val="1611511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B3544-D611-36BB-476F-3B3DBC9E2933}"/>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BB454BC-6A1B-5743-8194-9F4C284121F7}"/>
              </a:ext>
            </a:extLst>
          </p:cNvPr>
          <p:cNvCxnSpPr/>
          <p:nvPr/>
        </p:nvCxnSpPr>
        <p:spPr>
          <a:xfrm>
            <a:off x="508002" y="457200"/>
            <a:ext cx="110363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3B4442F-36EA-A8A6-E902-1C20B75C93A8}"/>
              </a:ext>
            </a:extLst>
          </p:cNvPr>
          <p:cNvCxnSpPr/>
          <p:nvPr/>
        </p:nvCxnSpPr>
        <p:spPr>
          <a:xfrm>
            <a:off x="508002" y="6248400"/>
            <a:ext cx="110363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271ECD0-8705-E1DB-861C-6D2B4B51ED35}"/>
              </a:ext>
            </a:extLst>
          </p:cNvPr>
          <p:cNvSpPr/>
          <p:nvPr/>
        </p:nvSpPr>
        <p:spPr>
          <a:xfrm>
            <a:off x="838199" y="1219201"/>
            <a:ext cx="10591801" cy="2862322"/>
          </a:xfrm>
          <a:prstGeom prst="rect">
            <a:avLst/>
          </a:prstGeom>
        </p:spPr>
        <p:txBody>
          <a:bodyPr wrap="square">
            <a:spAutoFit/>
          </a:bodyPr>
          <a:lstStyle/>
          <a:p>
            <a:pPr algn="l" rtl="0">
              <a:lnSpc>
                <a:spcPct val="150000"/>
              </a:lnSpc>
            </a:pPr>
            <a:r>
              <a:rPr lang="en-GB" sz="3600" b="1" kern="1200" dirty="0">
                <a:solidFill>
                  <a:prstClr val="black"/>
                </a:solidFill>
                <a:latin typeface="Calibri"/>
                <a:ea typeface="+mn-ea"/>
                <a:cs typeface="+mn-cs"/>
              </a:rPr>
              <a:t>Wrap-up – Key Takeaways</a:t>
            </a:r>
          </a:p>
          <a:p>
            <a:pPr marL="457200" indent="-457200" algn="l" rtl="0">
              <a:lnSpc>
                <a:spcPct val="150000"/>
              </a:lnSpc>
              <a:buFont typeface="Arial" panose="020B0604020202020204" pitchFamily="34" charset="0"/>
              <a:buChar char="•"/>
            </a:pPr>
            <a:r>
              <a:rPr lang="en-GB" sz="2800" kern="1200" dirty="0">
                <a:solidFill>
                  <a:prstClr val="black"/>
                </a:solidFill>
                <a:latin typeface="Calibri"/>
                <a:ea typeface="+mn-ea"/>
                <a:cs typeface="+mn-cs"/>
              </a:rPr>
              <a:t>Inclusion must be deliberate, not incidental</a:t>
            </a:r>
          </a:p>
          <a:p>
            <a:pPr marL="457200" indent="-457200" algn="l" rtl="0">
              <a:lnSpc>
                <a:spcPct val="150000"/>
              </a:lnSpc>
              <a:buFont typeface="Arial" panose="020B0604020202020204" pitchFamily="34" charset="0"/>
              <a:buChar char="•"/>
            </a:pPr>
            <a:r>
              <a:rPr lang="en-GB" sz="2800" kern="1200" dirty="0">
                <a:solidFill>
                  <a:prstClr val="black"/>
                </a:solidFill>
                <a:latin typeface="Calibri"/>
                <a:ea typeface="+mn-ea"/>
                <a:cs typeface="+mn-cs"/>
              </a:rPr>
              <a:t>Equitable value chains are more sustainable</a:t>
            </a:r>
          </a:p>
          <a:p>
            <a:pPr marL="457200" indent="-457200" algn="l" rtl="0">
              <a:lnSpc>
                <a:spcPct val="150000"/>
              </a:lnSpc>
              <a:buFont typeface="Arial" panose="020B0604020202020204" pitchFamily="34" charset="0"/>
              <a:buChar char="•"/>
            </a:pPr>
            <a:r>
              <a:rPr lang="en-GB" sz="2800" kern="1200" dirty="0">
                <a:solidFill>
                  <a:prstClr val="black"/>
                </a:solidFill>
                <a:latin typeface="Calibri"/>
                <a:ea typeface="+mn-ea"/>
                <a:cs typeface="+mn-cs"/>
              </a:rPr>
              <a:t>Promote participation at all levels: from design to impact evaluation</a:t>
            </a:r>
          </a:p>
        </p:txBody>
      </p:sp>
    </p:spTree>
    <p:extLst>
      <p:ext uri="{BB962C8B-B14F-4D97-AF65-F5344CB8AC3E}">
        <p14:creationId xmlns:p14="http://schemas.microsoft.com/office/powerpoint/2010/main" val="21637423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9369" y="2749145"/>
            <a:ext cx="3286633" cy="425116"/>
          </a:xfrm>
          <a:prstGeom prst="rect">
            <a:avLst/>
          </a:prstGeom>
        </p:spPr>
        <p:txBody>
          <a:bodyPr vert="horz" wrap="square" lIns="0" tIns="9525" rIns="0" bIns="0" rtlCol="0" anchor="ctr">
            <a:spAutoFit/>
          </a:bodyPr>
          <a:lstStyle/>
          <a:p>
            <a:pPr marL="9525">
              <a:spcBef>
                <a:spcPts val="75"/>
              </a:spcBef>
            </a:pPr>
            <a:r>
              <a:rPr lang="en-GB" sz="2700" b="1" dirty="0"/>
              <a:t>The end</a:t>
            </a:r>
            <a:endParaRPr sz="2700" b="1" dirty="0"/>
          </a:p>
        </p:txBody>
      </p:sp>
    </p:spTree>
    <p:extLst>
      <p:ext uri="{BB962C8B-B14F-4D97-AF65-F5344CB8AC3E}">
        <p14:creationId xmlns:p14="http://schemas.microsoft.com/office/powerpoint/2010/main" val="2319237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9367" y="2518917"/>
            <a:ext cx="1415415" cy="566822"/>
          </a:xfrm>
          <a:prstGeom prst="rect">
            <a:avLst/>
          </a:prstGeom>
        </p:spPr>
        <p:txBody>
          <a:bodyPr vert="horz" wrap="square" lIns="0" tIns="12700" rIns="0" bIns="0" rtlCol="0">
            <a:spAutoFit/>
          </a:bodyPr>
          <a:lstStyle/>
          <a:p>
            <a:pPr marL="12700">
              <a:lnSpc>
                <a:spcPct val="100000"/>
              </a:lnSpc>
              <a:spcBef>
                <a:spcPts val="100"/>
              </a:spcBef>
            </a:pPr>
            <a:r>
              <a:rPr sz="3600" dirty="0"/>
              <a:t>DAY</a:t>
            </a:r>
            <a:r>
              <a:rPr sz="3600" spc="-15" dirty="0"/>
              <a:t> </a:t>
            </a:r>
            <a:r>
              <a:rPr sz="3600" spc="-50" dirty="0"/>
              <a:t>1</a:t>
            </a:r>
            <a:endParaRPr sz="36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742</TotalTime>
  <Words>5235</Words>
  <Application>Microsoft Office PowerPoint</Application>
  <PresentationFormat>Widescreen</PresentationFormat>
  <Paragraphs>575</Paragraphs>
  <Slides>89</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89</vt:i4>
      </vt:variant>
    </vt:vector>
  </HeadingPairs>
  <TitlesOfParts>
    <vt:vector size="100" baseType="lpstr">
      <vt:lpstr>Arial</vt:lpstr>
      <vt:lpstr>Calibri</vt:lpstr>
      <vt:lpstr>Cambria Math</vt:lpstr>
      <vt:lpstr>Georgia</vt:lpstr>
      <vt:lpstr>Mada-SemiBold</vt:lpstr>
      <vt:lpstr>MinionPro-Regular</vt:lpstr>
      <vt:lpstr>Tahoma</vt:lpstr>
      <vt:lpstr>Times New Roman</vt:lpstr>
      <vt:lpstr>Wingdings</vt:lpstr>
      <vt:lpstr>Office Theme</vt:lpstr>
      <vt:lpstr>1_Office Theme</vt:lpstr>
      <vt:lpstr>VALUE CHAIN DEVELOPMENT</vt:lpstr>
      <vt:lpstr>Trainers:</vt:lpstr>
      <vt:lpstr>Welcome</vt:lpstr>
      <vt:lpstr>Introduction</vt:lpstr>
      <vt:lpstr>Training Workshop Structure</vt:lpstr>
      <vt:lpstr>Let’s Know Each Other</vt:lpstr>
      <vt:lpstr>Training Focus Areas</vt:lpstr>
      <vt:lpstr>Training Approach</vt:lpstr>
      <vt:lpstr>DAY 1</vt:lpstr>
      <vt:lpstr>PowerPoint Presentation</vt:lpstr>
      <vt:lpstr>Learning Objectives</vt:lpstr>
      <vt:lpstr>PowerPoint Presentation</vt:lpstr>
      <vt:lpstr>What is “value chain”?</vt:lpstr>
      <vt:lpstr>The difference between Value chain approach and Other Traditional approach (supply chain)</vt:lpstr>
      <vt:lpstr>The difference . . . </vt:lpstr>
      <vt:lpstr>What is “VALUE” and  What gives things a value?</vt:lpstr>
      <vt:lpstr>What is “VALUE” and what gives things a value?</vt:lpstr>
      <vt:lpstr>PowerPoint Presentation</vt:lpstr>
      <vt:lpstr>What is the Point!!  It underlines three important pillars related to the concept of value. </vt:lpstr>
      <vt:lpstr>PowerPoint Presentation</vt:lpstr>
      <vt:lpstr>PowerPoint Presentation</vt:lpstr>
      <vt:lpstr>Value chain actors</vt:lpstr>
      <vt:lpstr>Activity &amp; Presentation:</vt:lpstr>
      <vt:lpstr>Health Break</vt:lpstr>
      <vt:lpstr>Topic 3: Examples of value chains in different industries</vt:lpstr>
      <vt:lpstr>PowerPoint Presentation</vt:lpstr>
      <vt:lpstr>PowerPoint Presentation</vt:lpstr>
      <vt:lpstr>In situations where multiple products are derived from a single raw material, the overall process map becomes more complex, reflecting parallel workflows that run alongside each other.</vt:lpstr>
      <vt:lpstr>PowerPoint Presentation</vt:lpstr>
      <vt:lpstr>Learning Objectives</vt:lpstr>
      <vt:lpstr>PowerPoint Presentation</vt:lpstr>
      <vt:lpstr>What is a “value chain Map”?</vt:lpstr>
      <vt:lpstr>Value chain mapping is</vt:lpstr>
      <vt:lpstr>What is/are the importance of value chain Map? </vt:lpstr>
      <vt:lpstr>Guidelines in creating a value chain map </vt:lpstr>
      <vt:lpstr>Step-1: Identifying Actors in the Value chain </vt:lpstr>
      <vt:lpstr>Step-2: Identifying the value adding activities (Operations)</vt:lpstr>
      <vt:lpstr>PowerPoint Presentation</vt:lpstr>
      <vt:lpstr>PowerPoint Presentation</vt:lpstr>
      <vt:lpstr>Step-3: Identifying the transactions and price transmissions</vt:lpstr>
      <vt:lpstr>PowerPoint Presentation</vt:lpstr>
      <vt:lpstr>Lunch Break</vt:lpstr>
      <vt:lpstr>Topic 2: Identifying actors and functions within the value chain</vt:lpstr>
      <vt:lpstr>PowerPoint Presentation</vt:lpstr>
      <vt:lpstr>Supporters</vt:lpstr>
      <vt:lpstr>Influencers (Enabling Environment)</vt:lpstr>
      <vt:lpstr>B) Functions with in the value chain</vt:lpstr>
      <vt:lpstr>PowerPoint Presentation</vt:lpstr>
      <vt:lpstr>Topic 3: Analyzing constraints and opportunities</vt:lpstr>
      <vt:lpstr>Challenges</vt:lpstr>
      <vt:lpstr>Opportunities</vt:lpstr>
      <vt:lpstr>Guidelines to identify the challenges and Opportunities:</vt:lpstr>
      <vt:lpstr>Topic 4: Practical exercise: Creating a value chain map</vt:lpstr>
      <vt:lpstr>Health Break</vt:lpstr>
      <vt:lpstr>PowerPoint Presentation</vt:lpstr>
      <vt:lpstr>Learning Objectives</vt:lpstr>
      <vt:lpstr>Topic 1: Tools for value-added and gross margin analysis </vt:lpstr>
      <vt:lpstr>Steps for Gross Margin Analysis</vt:lpstr>
      <vt:lpstr>Formula to determine the GM</vt:lpstr>
      <vt:lpstr>Elaboration: </vt:lpstr>
      <vt:lpstr>Topic 2: Understanding cost structures and pricing in value chains</vt:lpstr>
      <vt:lpstr>Shrinkage/Product losses: </vt:lpstr>
      <vt:lpstr>Transport cost: </vt:lpstr>
      <vt:lpstr>Topic 3: Activity: Conducting a simple margin analysis</vt:lpstr>
      <vt:lpstr>DAY 2</vt:lpstr>
      <vt:lpstr>Value Chain Improvements and Sectoral Interventions  "Creating Equitable and Empowered Value Chain Systems" </vt:lpstr>
      <vt:lpstr>PowerPoint Presentation</vt:lpstr>
      <vt:lpstr>PowerPoint Presentation</vt:lpstr>
      <vt:lpstr>PowerPoint Presentation</vt:lpstr>
      <vt:lpstr>PowerPoint Presentation</vt:lpstr>
      <vt:lpstr>PowerPoint Presentation</vt:lpstr>
      <vt:lpstr>PowerPoint Presentation</vt:lpstr>
      <vt:lpstr>Health Break</vt:lpstr>
      <vt:lpstr>PowerPoint Presentation</vt:lpstr>
      <vt:lpstr>PowerPoint Presentation</vt:lpstr>
      <vt:lpstr>PowerPoint Presentation</vt:lpstr>
      <vt:lpstr>Lunch Break</vt:lpstr>
      <vt:lpstr> Value Chain Improvements and Sectoral Interventions  "Creating Equitable and Empowered Value Chain Systems" </vt:lpstr>
      <vt:lpstr>PowerPoint Presentation</vt:lpstr>
      <vt:lpstr>PowerPoint Presentation</vt:lpstr>
      <vt:lpstr>PowerPoint Presentation</vt:lpstr>
      <vt:lpstr>PowerPoint Presentation</vt:lpstr>
      <vt:lpstr>PowerPoint Presentation</vt:lpstr>
      <vt:lpstr>PowerPoint Presentation</vt:lpstr>
      <vt:lpstr>Health Break</vt:lpstr>
      <vt:lpstr>PowerPoint Presentation</vt:lpstr>
      <vt:lpstr>PowerPoint Presentation</vt:lpstr>
      <vt:lpstr>PowerPoint Presentation</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Tirusew Teshale</cp:lastModifiedBy>
  <cp:revision>53</cp:revision>
  <dcterms:created xsi:type="dcterms:W3CDTF">2025-04-14T13:50:50Z</dcterms:created>
  <dcterms:modified xsi:type="dcterms:W3CDTF">2025-10-23T18:23:40Z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2025-03-28T00:00:00Z</vt:filetime>
  </property>
  <property fmtid="{D5CDD505-2E9C-101B-9397-08002B2CF9AE}" pid="3" name="Creator">
    <vt:lpwstr>Microsoft® PowerPoint® 2016</vt:lpwstr>
  </property>
  <property fmtid="{D5CDD505-2E9C-101B-9397-08002B2CF9AE}" pid="4" name="LastSaved">
    <vt:filetime>2025-04-14T00:00:00Z</vt:filetime>
  </property>
  <property fmtid="{D5CDD505-2E9C-101B-9397-08002B2CF9AE}" pid="5" name="Producer">
    <vt:lpwstr>3-Heights(TM) PDF Security Shell 4.8.25.2 (http://www.pdf-tools.com)</vt:lpwstr>
  </property>
</Properties>
</file>