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91" autoAdjust="0"/>
    <p:restoredTop sz="99470" autoAdjust="0"/>
  </p:normalViewPr>
  <p:slideViewPr>
    <p:cSldViewPr>
      <p:cViewPr varScale="1">
        <p:scale>
          <a:sx n="79" d="100"/>
          <a:sy n="79" d="100"/>
        </p:scale>
        <p:origin x="19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72A28-6E37-47CE-99F3-5D79F25CC39C}" type="datetimeFigureOut">
              <a:rPr lang="en-AU"/>
              <a:pPr>
                <a:defRPr/>
              </a:pPr>
              <a:t>24/01/2026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22FFE-DB63-40EA-9FEE-44EB1B5B8D88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3E465-A95D-4597-BBF9-26C754D96299}" type="datetimeFigureOut">
              <a:rPr lang="en-AU"/>
              <a:pPr>
                <a:defRPr/>
              </a:pPr>
              <a:t>24/01/2026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779D-A852-4C26-A0A1-5A3CB14F59E7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03BD2-B302-4065-8E99-2355CEE672DB}" type="datetimeFigureOut">
              <a:rPr lang="en-AU"/>
              <a:pPr>
                <a:defRPr/>
              </a:pPr>
              <a:t>24/01/2026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0572-E297-4EBD-8255-898ED9D02C35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98839-D685-4C73-B910-02BFDA2B749B}" type="datetimeFigureOut">
              <a:rPr lang="en-AU"/>
              <a:pPr>
                <a:defRPr/>
              </a:pPr>
              <a:t>24/01/2026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9A4-4E52-4AD1-8EB0-900F6A90443A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AF60F-EB10-457D-92B9-86DC9D79DCD7}" type="datetimeFigureOut">
              <a:rPr lang="en-AU"/>
              <a:pPr>
                <a:defRPr/>
              </a:pPr>
              <a:t>24/01/2026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A5679-EA2C-46D6-B854-408EE1EA3809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BE288-3AA6-4EA2-A97C-C0F2E9166CED}" type="datetimeFigureOut">
              <a:rPr lang="en-AU"/>
              <a:pPr>
                <a:defRPr/>
              </a:pPr>
              <a:t>24/01/2026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55B0D-09C6-459E-B8A3-607027447B8C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E126-A795-4B39-92C1-A890E8F0A63A}" type="datetimeFigureOut">
              <a:rPr lang="en-AU"/>
              <a:pPr>
                <a:defRPr/>
              </a:pPr>
              <a:t>24/01/2026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D323D-0B25-479C-8BF4-EDBB52B1E853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4AFA-2ED2-41BB-AB23-C492E8D3F56A}" type="datetimeFigureOut">
              <a:rPr lang="en-AU"/>
              <a:pPr>
                <a:defRPr/>
              </a:pPr>
              <a:t>24/01/2026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606E-9F33-4538-9D7A-C71704F4E7A0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4AA1-C955-4B09-854E-3E4A6094309B}" type="datetimeFigureOut">
              <a:rPr lang="en-AU"/>
              <a:pPr>
                <a:defRPr/>
              </a:pPr>
              <a:t>24/01/2026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BD877-F750-48E0-B45A-8BA024CAC844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45C4F-B111-4FA9-A6D6-9A3BB3272E45}" type="datetimeFigureOut">
              <a:rPr lang="en-AU"/>
              <a:pPr>
                <a:defRPr/>
              </a:pPr>
              <a:t>24/01/2026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0060D-2F21-47EB-BC31-98104C39A172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31E00-63A6-41AF-880F-91E4C617D98D}" type="datetimeFigureOut">
              <a:rPr lang="en-AU"/>
              <a:pPr>
                <a:defRPr/>
              </a:pPr>
              <a:t>24/01/2026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C7D24-C3F6-4886-8F39-AFA0FA232809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776A25-9BB3-4F0F-AC34-3943AB32122F}" type="datetimeFigureOut">
              <a:rPr lang="en-AU"/>
              <a:pPr>
                <a:defRPr/>
              </a:pPr>
              <a:t>24/01/2026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AB79E4-85D4-4C2B-995D-78D62893DB18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://www.businessmodelgeneration.com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wmf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1375" y="469900"/>
            <a:ext cx="5619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2050" y="412750"/>
            <a:ext cx="508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88" y="2390775"/>
            <a:ext cx="4984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81625" y="349250"/>
            <a:ext cx="558800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33912" y="4514850"/>
            <a:ext cx="4524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18995" y="2486025"/>
            <a:ext cx="67180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78812" y="361950"/>
            <a:ext cx="766652" cy="719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0650" y="384175"/>
            <a:ext cx="4794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138112" y="4522788"/>
            <a:ext cx="534988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724" name="Picture 220" descr="C:\Documents and Settings\coxj\Local Settings\Temporary Internet Files\Content.IE5\K8D8XAL1\MC900014715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61925" y="5743575"/>
            <a:ext cx="410731" cy="451713"/>
          </a:xfrm>
          <a:prstGeom prst="rect">
            <a:avLst/>
          </a:prstGeom>
          <a:noFill/>
        </p:spPr>
      </p:pic>
      <p:pic>
        <p:nvPicPr>
          <p:cNvPr id="21727" name="Picture 223" descr="C:\Documents and Settings\coxj\Local Settings\Temporary Internet Files\Content.IE5\K8D8XAL1\MC900437338[1].jp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00575" y="5734417"/>
            <a:ext cx="457200" cy="513983"/>
          </a:xfrm>
          <a:prstGeom prst="rect">
            <a:avLst/>
          </a:prstGeom>
          <a:noFill/>
        </p:spPr>
      </p:pic>
      <p:sp>
        <p:nvSpPr>
          <p:cNvPr id="25" name="Title 24"/>
          <p:cNvSpPr>
            <a:spLocks noGrp="1"/>
          </p:cNvSpPr>
          <p:nvPr>
            <p:ph type="title"/>
          </p:nvPr>
        </p:nvSpPr>
        <p:spPr>
          <a:xfrm>
            <a:off x="152400" y="122238"/>
            <a:ext cx="8839200" cy="258762"/>
          </a:xfrm>
        </p:spPr>
        <p:txBody>
          <a:bodyPr/>
          <a:lstStyle/>
          <a:p>
            <a:pPr algn="l"/>
            <a:r>
              <a:rPr lang="en-US" sz="2000" dirty="0"/>
              <a:t>Business Model Canvas - </a:t>
            </a:r>
            <a:endParaRPr lang="en-AU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457200"/>
          <a:ext cx="8839200" cy="639598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67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19300">
                <a:tc rowSpan="2">
                  <a:txBody>
                    <a:bodyPr/>
                    <a:lstStyle/>
                    <a:p>
                      <a:r>
                        <a:rPr lang="en-AU" sz="1200" b="1" dirty="0"/>
                        <a:t>           Key</a:t>
                      </a:r>
                      <a:r>
                        <a:rPr lang="en-AU" sz="1200" b="1" baseline="0" dirty="0"/>
                        <a:t> Partners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Key Activities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dirty="0"/>
                        <a:t>          Value Propositions</a:t>
                      </a: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 Customer </a:t>
                      </a:r>
                    </a:p>
                    <a:p>
                      <a:r>
                        <a:rPr lang="en-AU" sz="1200" b="1" dirty="0"/>
                        <a:t>         Relationships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1200" b="1" dirty="0"/>
                        <a:t>      Customer Segments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93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     Key Resources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     Channels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 gridSpan="3">
                  <a:txBody>
                    <a:bodyPr/>
                    <a:lstStyle/>
                    <a:p>
                      <a:r>
                        <a:rPr lang="en-AU" sz="1200" b="1"/>
                        <a:t>              Cost Structure</a:t>
                      </a:r>
                      <a:endParaRPr lang="en-AU" sz="1200" b="0" baseline="0">
                        <a:latin typeface="Comic Sans MS" pitchFamily="66" charset="0"/>
                      </a:endParaRPr>
                    </a:p>
                    <a:p>
                      <a:endParaRPr lang="en-AU" sz="1200" b="0" baseline="0">
                        <a:latin typeface="Comic Sans MS" pitchFamily="66" charset="0"/>
                      </a:endParaRPr>
                    </a:p>
                    <a:p>
                      <a:endParaRPr lang="en-AU" sz="1200" b="0" baseline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 dirty="0"/>
                        <a:t>           Revenue Streams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632">
                <a:tc gridSpan="6">
                  <a:txBody>
                    <a:bodyPr/>
                    <a:lstStyle/>
                    <a:p>
                      <a:endParaRPr lang="en-AU" sz="100" b="1" dirty="0"/>
                    </a:p>
                  </a:txBody>
                  <a:tcPr marL="82296" marR="82296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2316">
                <a:tc gridSpan="3">
                  <a:txBody>
                    <a:bodyPr/>
                    <a:lstStyle/>
                    <a:p>
                      <a:r>
                        <a:rPr lang="en-AU" sz="1200" b="1" dirty="0"/>
                        <a:t>       Social &amp; Environmental</a:t>
                      </a:r>
                      <a:r>
                        <a:rPr lang="en-AU" sz="1200" b="1" baseline="0" dirty="0"/>
                        <a:t> Cost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r>
                        <a:rPr lang="en-AU" sz="1100" b="0" baseline="0" dirty="0">
                          <a:latin typeface="Comic Sans MS" pitchFamily="66" charset="0"/>
                        </a:rPr>
                        <a:t>          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/>
                        <a:t>            Social &amp; Environmental</a:t>
                      </a:r>
                      <a:r>
                        <a:rPr lang="en-AU" sz="1200" b="1" baseline="0"/>
                        <a:t> Benefit</a:t>
                      </a:r>
                      <a:endParaRPr lang="en-AU" sz="1200" b="0" baseline="0">
                        <a:latin typeface="Comic Sans MS" pitchFamily="66" charset="0"/>
                      </a:endParaRPr>
                    </a:p>
                    <a:p>
                      <a:r>
                        <a:rPr lang="en-AU" sz="1100" b="0" baseline="0">
                          <a:latin typeface="Comic Sans MS" pitchFamily="66" charset="0"/>
                        </a:rPr>
                        <a:t>          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589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dirty="0">
                          <a:hlinkClick r:id="rId13"/>
                        </a:rPr>
                        <a:t>http://www.businessmodelgeneration.com</a:t>
                      </a:r>
                      <a:endParaRPr lang="en-AU" sz="700" dirty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" name="Group 247"/>
          <p:cNvGrpSpPr/>
          <p:nvPr/>
        </p:nvGrpSpPr>
        <p:grpSpPr>
          <a:xfrm>
            <a:off x="-2082703" y="605631"/>
            <a:ext cx="1621317" cy="1099256"/>
            <a:chOff x="5410200" y="2819400"/>
            <a:chExt cx="1621317" cy="1099256"/>
          </a:xfrm>
        </p:grpSpPr>
        <p:pic>
          <p:nvPicPr>
            <p:cNvPr id="24" name="Picture 43" descr="trans_postit_pink.gif"/>
            <p:cNvPicPr>
              <a:picLocks noChangeAspect="1"/>
            </p:cNvPicPr>
            <p:nvPr/>
          </p:nvPicPr>
          <p:blipFill>
            <a:blip r:embed="rId1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7" name="TextBox 246"/>
            <p:cNvSpPr txBox="1"/>
            <p:nvPr/>
          </p:nvSpPr>
          <p:spPr>
            <a:xfrm rot="21423860">
              <a:off x="5583717" y="2928056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en-AU" sz="1400" b="1">
                  <a:latin typeface="Bradley Hand ITC" pitchFamily="66" charset="0"/>
                </a:rPr>
                <a:t>Write here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3" name="Group 247">
            <a:extLst>
              <a:ext uri="{FF2B5EF4-FFF2-40B4-BE49-F238E27FC236}">
                <a16:creationId xmlns:a16="http://schemas.microsoft.com/office/drawing/2014/main" id="{515E880F-610A-02B5-6A51-21E33E857A96}"/>
              </a:ext>
            </a:extLst>
          </p:cNvPr>
          <p:cNvGrpSpPr/>
          <p:nvPr/>
        </p:nvGrpSpPr>
        <p:grpSpPr>
          <a:xfrm>
            <a:off x="-1922847" y="1861728"/>
            <a:ext cx="1531671" cy="1219673"/>
            <a:chOff x="5410200" y="2819400"/>
            <a:chExt cx="1531671" cy="1219673"/>
          </a:xfrm>
        </p:grpSpPr>
        <p:pic>
          <p:nvPicPr>
            <p:cNvPr id="5" name="Picture 43" descr="trans_postit_pink.gif">
              <a:extLst>
                <a:ext uri="{FF2B5EF4-FFF2-40B4-BE49-F238E27FC236}">
                  <a16:creationId xmlns:a16="http://schemas.microsoft.com/office/drawing/2014/main" id="{A594C6AD-DAF4-1D6C-4E06-8D371513C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duotone>
                <a:prstClr val="black"/>
                <a:srgbClr val="D9C3A5">
                  <a:tint val="50000"/>
                  <a:satMod val="180000"/>
                </a:srgbClr>
              </a:duotone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246">
              <a:extLst>
                <a:ext uri="{FF2B5EF4-FFF2-40B4-BE49-F238E27FC236}">
                  <a16:creationId xmlns:a16="http://schemas.microsoft.com/office/drawing/2014/main" id="{2C20A1EA-453F-9F9B-609B-6F6DCA211F37}"/>
                </a:ext>
              </a:extLst>
            </p:cNvPr>
            <p:cNvSpPr txBox="1"/>
            <p:nvPr/>
          </p:nvSpPr>
          <p:spPr>
            <a:xfrm rot="21423860">
              <a:off x="5494071" y="3048473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en-AU" sz="1400" b="1">
                  <a:latin typeface="Bradley Hand ITC" pitchFamily="66" charset="0"/>
                </a:rPr>
                <a:t>Write here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7" name="Group 247">
            <a:extLst>
              <a:ext uri="{FF2B5EF4-FFF2-40B4-BE49-F238E27FC236}">
                <a16:creationId xmlns:a16="http://schemas.microsoft.com/office/drawing/2014/main" id="{B07F7748-B390-592A-5A02-560CE8E83033}"/>
              </a:ext>
            </a:extLst>
          </p:cNvPr>
          <p:cNvGrpSpPr/>
          <p:nvPr/>
        </p:nvGrpSpPr>
        <p:grpSpPr>
          <a:xfrm>
            <a:off x="-3771200" y="5364376"/>
            <a:ext cx="1508125" cy="1122332"/>
            <a:chOff x="3569303" y="7425745"/>
            <a:chExt cx="1508125" cy="1122332"/>
          </a:xfrm>
        </p:grpSpPr>
        <p:pic>
          <p:nvPicPr>
            <p:cNvPr id="8" name="Picture 43" descr="trans_postit_pink.gif">
              <a:extLst>
                <a:ext uri="{FF2B5EF4-FFF2-40B4-BE49-F238E27FC236}">
                  <a16:creationId xmlns:a16="http://schemas.microsoft.com/office/drawing/2014/main" id="{B2F73015-5148-4863-1422-22B31DA0C010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saturation sat="3300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9303" y="7425745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246">
              <a:extLst>
                <a:ext uri="{FF2B5EF4-FFF2-40B4-BE49-F238E27FC236}">
                  <a16:creationId xmlns:a16="http://schemas.microsoft.com/office/drawing/2014/main" id="{4C993169-5DD9-6E51-1A7F-DED00070A1AC}"/>
                </a:ext>
              </a:extLst>
            </p:cNvPr>
            <p:cNvSpPr txBox="1"/>
            <p:nvPr/>
          </p:nvSpPr>
          <p:spPr>
            <a:xfrm rot="21423860">
              <a:off x="3583495" y="7557477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en-AU" sz="1400" b="1">
                  <a:latin typeface="Bradley Hand ITC" pitchFamily="66" charset="0"/>
                </a:rPr>
                <a:t>Write here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10" name="Group 247">
            <a:extLst>
              <a:ext uri="{FF2B5EF4-FFF2-40B4-BE49-F238E27FC236}">
                <a16:creationId xmlns:a16="http://schemas.microsoft.com/office/drawing/2014/main" id="{5B227766-8EA8-616E-E103-7FE60780F38F}"/>
              </a:ext>
            </a:extLst>
          </p:cNvPr>
          <p:cNvGrpSpPr/>
          <p:nvPr/>
        </p:nvGrpSpPr>
        <p:grpSpPr>
          <a:xfrm>
            <a:off x="-3792916" y="3893145"/>
            <a:ext cx="1515459" cy="1151161"/>
            <a:chOff x="5410200" y="2819400"/>
            <a:chExt cx="1515459" cy="1151161"/>
          </a:xfrm>
        </p:grpSpPr>
        <p:pic>
          <p:nvPicPr>
            <p:cNvPr id="11" name="Picture 43" descr="trans_postit_pink.gif">
              <a:extLst>
                <a:ext uri="{FF2B5EF4-FFF2-40B4-BE49-F238E27FC236}">
                  <a16:creationId xmlns:a16="http://schemas.microsoft.com/office/drawing/2014/main" id="{B91CDD1C-4908-A8B3-3351-D956E2F41625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246">
              <a:extLst>
                <a:ext uri="{FF2B5EF4-FFF2-40B4-BE49-F238E27FC236}">
                  <a16:creationId xmlns:a16="http://schemas.microsoft.com/office/drawing/2014/main" id="{AC333808-2037-0A63-30F1-9E1EF2006BDD}"/>
                </a:ext>
              </a:extLst>
            </p:cNvPr>
            <p:cNvSpPr txBox="1"/>
            <p:nvPr/>
          </p:nvSpPr>
          <p:spPr>
            <a:xfrm rot="21423860">
              <a:off x="5477859" y="2979961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en-AU" sz="1400" b="1">
                  <a:latin typeface="Bradley Hand ITC" pitchFamily="66" charset="0"/>
                </a:rPr>
                <a:t>Write here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13" name="Group 247">
            <a:extLst>
              <a:ext uri="{FF2B5EF4-FFF2-40B4-BE49-F238E27FC236}">
                <a16:creationId xmlns:a16="http://schemas.microsoft.com/office/drawing/2014/main" id="{A458D268-86D3-3E4D-C3F7-A688C33FEA40}"/>
              </a:ext>
            </a:extLst>
          </p:cNvPr>
          <p:cNvGrpSpPr/>
          <p:nvPr/>
        </p:nvGrpSpPr>
        <p:grpSpPr>
          <a:xfrm>
            <a:off x="9505950" y="5495029"/>
            <a:ext cx="1508125" cy="1074738"/>
            <a:chOff x="5410200" y="2819400"/>
            <a:chExt cx="1508125" cy="1074738"/>
          </a:xfrm>
        </p:grpSpPr>
        <p:pic>
          <p:nvPicPr>
            <p:cNvPr id="14" name="Picture 43" descr="trans_postit_pink.gif">
              <a:extLst>
                <a:ext uri="{FF2B5EF4-FFF2-40B4-BE49-F238E27FC236}">
                  <a16:creationId xmlns:a16="http://schemas.microsoft.com/office/drawing/2014/main" id="{AF4B1FD5-5AE9-53F4-ED33-9FCB15ADA717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" name="TextBox 246">
              <a:extLst>
                <a:ext uri="{FF2B5EF4-FFF2-40B4-BE49-F238E27FC236}">
                  <a16:creationId xmlns:a16="http://schemas.microsoft.com/office/drawing/2014/main" id="{BC5792D3-92EB-E737-17C0-B489751C458E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en-AU" sz="1400" b="1">
                  <a:latin typeface="Bradley Hand ITC" pitchFamily="66" charset="0"/>
                </a:rPr>
                <a:t>write here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27" name="Group 247">
            <a:extLst>
              <a:ext uri="{FF2B5EF4-FFF2-40B4-BE49-F238E27FC236}">
                <a16:creationId xmlns:a16="http://schemas.microsoft.com/office/drawing/2014/main" id="{7E282ED1-4DB1-E8A3-03DB-F40E04BBF8FD}"/>
              </a:ext>
            </a:extLst>
          </p:cNvPr>
          <p:cNvGrpSpPr/>
          <p:nvPr/>
        </p:nvGrpSpPr>
        <p:grpSpPr>
          <a:xfrm>
            <a:off x="-3622421" y="2647950"/>
            <a:ext cx="1508125" cy="1074738"/>
            <a:chOff x="5410200" y="2819400"/>
            <a:chExt cx="1508125" cy="1074738"/>
          </a:xfrm>
        </p:grpSpPr>
        <p:pic>
          <p:nvPicPr>
            <p:cNvPr id="28" name="Picture 43" descr="trans_postit_pink.gif">
              <a:extLst>
                <a:ext uri="{FF2B5EF4-FFF2-40B4-BE49-F238E27FC236}">
                  <a16:creationId xmlns:a16="http://schemas.microsoft.com/office/drawing/2014/main" id="{8E7CE2FC-8160-2DB2-388E-578CE3392811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9" name="TextBox 246">
              <a:extLst>
                <a:ext uri="{FF2B5EF4-FFF2-40B4-BE49-F238E27FC236}">
                  <a16:creationId xmlns:a16="http://schemas.microsoft.com/office/drawing/2014/main" id="{5A29D41F-5EA0-67A3-5080-EBD1C782A6CA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r>
                <a:rPr lang="en-AU" sz="1400" b="1" dirty="0">
                  <a:latin typeface="Bradley Hand ITC" pitchFamily="66" charset="0"/>
                </a:rPr>
                <a:t>Double click on the post-it to edit. Recolour it using the picture format tools.</a:t>
              </a:r>
            </a:p>
          </p:txBody>
        </p:sp>
      </p:grpSp>
      <p:grpSp>
        <p:nvGrpSpPr>
          <p:cNvPr id="30" name="Group 247">
            <a:extLst>
              <a:ext uri="{FF2B5EF4-FFF2-40B4-BE49-F238E27FC236}">
                <a16:creationId xmlns:a16="http://schemas.microsoft.com/office/drawing/2014/main" id="{8D738764-582D-76D6-19F6-B5CAD5A84489}"/>
              </a:ext>
            </a:extLst>
          </p:cNvPr>
          <p:cNvGrpSpPr/>
          <p:nvPr/>
        </p:nvGrpSpPr>
        <p:grpSpPr>
          <a:xfrm>
            <a:off x="-3675154" y="1352749"/>
            <a:ext cx="1508125" cy="1074738"/>
            <a:chOff x="5417155" y="2813756"/>
            <a:chExt cx="1508125" cy="1074738"/>
          </a:xfrm>
          <a:noFill/>
        </p:grpSpPr>
        <p:pic>
          <p:nvPicPr>
            <p:cNvPr id="31" name="Picture 43" descr="trans_postit_pink.gif">
              <a:extLst>
                <a:ext uri="{FF2B5EF4-FFF2-40B4-BE49-F238E27FC236}">
                  <a16:creationId xmlns:a16="http://schemas.microsoft.com/office/drawing/2014/main" id="{0E8EC35D-BB94-BC60-114E-F95B6362995C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colorTemperature colorTemp="470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17155" y="2813756"/>
              <a:ext cx="1508125" cy="107473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  <p:sp>
          <p:nvSpPr>
            <p:cNvPr id="32" name="TextBox 246">
              <a:extLst>
                <a:ext uri="{FF2B5EF4-FFF2-40B4-BE49-F238E27FC236}">
                  <a16:creationId xmlns:a16="http://schemas.microsoft.com/office/drawing/2014/main" id="{C26EFD50-A61A-B3F1-4846-96CCF5FCE487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grpFill/>
          </p:spPr>
          <p:txBody>
            <a:bodyPr wrap="square" rtlCol="0">
              <a:normAutofit/>
            </a:bodyPr>
            <a:lstStyle/>
            <a:p>
              <a:r>
                <a:rPr lang="en-AU" sz="1400" b="1">
                  <a:latin typeface="Bradley Hand ITC" pitchFamily="66" charset="0"/>
                </a:rPr>
                <a:t>Write here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33" name="Group 247">
            <a:extLst>
              <a:ext uri="{FF2B5EF4-FFF2-40B4-BE49-F238E27FC236}">
                <a16:creationId xmlns:a16="http://schemas.microsoft.com/office/drawing/2014/main" id="{6553B46B-D39F-C472-0DDB-8FBAF5F367DE}"/>
              </a:ext>
            </a:extLst>
          </p:cNvPr>
          <p:cNvGrpSpPr/>
          <p:nvPr/>
        </p:nvGrpSpPr>
        <p:grpSpPr>
          <a:xfrm>
            <a:off x="-3606703" y="93662"/>
            <a:ext cx="1508125" cy="1074738"/>
            <a:chOff x="5410200" y="2819400"/>
            <a:chExt cx="1508125" cy="1074738"/>
          </a:xfrm>
        </p:grpSpPr>
        <p:pic>
          <p:nvPicPr>
            <p:cNvPr id="34" name="Picture 43" descr="trans_postit_pink.gif">
              <a:extLst>
                <a:ext uri="{FF2B5EF4-FFF2-40B4-BE49-F238E27FC236}">
                  <a16:creationId xmlns:a16="http://schemas.microsoft.com/office/drawing/2014/main" id="{FE74E47E-BA2D-EFB1-5950-5EE09E2C3BD3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" name="TextBox 246">
              <a:extLst>
                <a:ext uri="{FF2B5EF4-FFF2-40B4-BE49-F238E27FC236}">
                  <a16:creationId xmlns:a16="http://schemas.microsoft.com/office/drawing/2014/main" id="{4D0C3371-BE57-F332-4E51-C5B4311FDEAC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r>
                <a:rPr lang="en-AU" sz="1400" b="1" dirty="0">
                  <a:latin typeface="Bradley Hand ITC" pitchFamily="66" charset="0"/>
                </a:rPr>
                <a:t>Double click on the post-it to edit. Recolour it using the picture format tools.</a:t>
              </a:r>
            </a:p>
          </p:txBody>
        </p:sp>
      </p:grpSp>
      <p:grpSp>
        <p:nvGrpSpPr>
          <p:cNvPr id="36" name="Group 247">
            <a:extLst>
              <a:ext uri="{FF2B5EF4-FFF2-40B4-BE49-F238E27FC236}">
                <a16:creationId xmlns:a16="http://schemas.microsoft.com/office/drawing/2014/main" id="{D7AC573C-FA1F-B867-413E-9E3E12AF75D6}"/>
              </a:ext>
            </a:extLst>
          </p:cNvPr>
          <p:cNvGrpSpPr/>
          <p:nvPr/>
        </p:nvGrpSpPr>
        <p:grpSpPr>
          <a:xfrm>
            <a:off x="-2186431" y="4827007"/>
            <a:ext cx="1508125" cy="1074738"/>
            <a:chOff x="5410200" y="2819400"/>
            <a:chExt cx="1508125" cy="1074738"/>
          </a:xfrm>
        </p:grpSpPr>
        <p:pic>
          <p:nvPicPr>
            <p:cNvPr id="37" name="Picture 43" descr="trans_postit_pink.gif">
              <a:extLst>
                <a:ext uri="{FF2B5EF4-FFF2-40B4-BE49-F238E27FC236}">
                  <a16:creationId xmlns:a16="http://schemas.microsoft.com/office/drawing/2014/main" id="{65CE4087-EFDC-8C51-B3ED-17BFBC06CDFB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8" name="TextBox 246">
              <a:extLst>
                <a:ext uri="{FF2B5EF4-FFF2-40B4-BE49-F238E27FC236}">
                  <a16:creationId xmlns:a16="http://schemas.microsoft.com/office/drawing/2014/main" id="{587F1051-3EFF-EBAE-B9DB-CEEB1791AFEF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en-AU" sz="1400" b="1">
                  <a:latin typeface="Bradley Hand ITC" pitchFamily="66" charset="0"/>
                </a:rPr>
                <a:t>Write here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  <p:pic>
        <p:nvPicPr>
          <p:cNvPr id="40" name="Picture 43" descr="trans_postit_pink.gif">
            <a:extLst>
              <a:ext uri="{FF2B5EF4-FFF2-40B4-BE49-F238E27FC236}">
                <a16:creationId xmlns:a16="http://schemas.microsoft.com/office/drawing/2014/main" id="{0C5F9EF4-EAF5-179D-7896-0159C525D1A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duotone>
              <a:prstClr val="black"/>
              <a:srgbClr val="FFFF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9403202" y="4289638"/>
            <a:ext cx="1508125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2" name="Group 247">
            <a:extLst>
              <a:ext uri="{FF2B5EF4-FFF2-40B4-BE49-F238E27FC236}">
                <a16:creationId xmlns:a16="http://schemas.microsoft.com/office/drawing/2014/main" id="{AB5953E8-897E-E151-0241-1FEAC4F61ADC}"/>
              </a:ext>
            </a:extLst>
          </p:cNvPr>
          <p:cNvGrpSpPr/>
          <p:nvPr/>
        </p:nvGrpSpPr>
        <p:grpSpPr>
          <a:xfrm>
            <a:off x="9566178" y="2942558"/>
            <a:ext cx="1600440" cy="1074738"/>
            <a:chOff x="5410200" y="2819400"/>
            <a:chExt cx="1600440" cy="1074738"/>
          </a:xfrm>
        </p:grpSpPr>
        <p:pic>
          <p:nvPicPr>
            <p:cNvPr id="43" name="Picture 43" descr="trans_postit_pink.gif">
              <a:extLst>
                <a:ext uri="{FF2B5EF4-FFF2-40B4-BE49-F238E27FC236}">
                  <a16:creationId xmlns:a16="http://schemas.microsoft.com/office/drawing/2014/main" id="{63F95764-E695-5DC4-8F7D-556C19C25D87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4" name="TextBox 246">
              <a:extLst>
                <a:ext uri="{FF2B5EF4-FFF2-40B4-BE49-F238E27FC236}">
                  <a16:creationId xmlns:a16="http://schemas.microsoft.com/office/drawing/2014/main" id="{1144FDCD-6BB2-661C-94BB-505BD86B2111}"/>
                </a:ext>
              </a:extLst>
            </p:cNvPr>
            <p:cNvSpPr txBox="1"/>
            <p:nvPr/>
          </p:nvSpPr>
          <p:spPr>
            <a:xfrm rot="21423860">
              <a:off x="5562840" y="2900780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en-AU" sz="1400" b="1">
                  <a:latin typeface="Bradley Hand ITC" pitchFamily="66" charset="0"/>
                </a:rPr>
                <a:t>Write here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45" name="Group 247">
            <a:extLst>
              <a:ext uri="{FF2B5EF4-FFF2-40B4-BE49-F238E27FC236}">
                <a16:creationId xmlns:a16="http://schemas.microsoft.com/office/drawing/2014/main" id="{622E1BDC-1E96-2539-6803-5582CD8AE7B6}"/>
              </a:ext>
            </a:extLst>
          </p:cNvPr>
          <p:cNvGrpSpPr/>
          <p:nvPr/>
        </p:nvGrpSpPr>
        <p:grpSpPr>
          <a:xfrm>
            <a:off x="9580969" y="1680369"/>
            <a:ext cx="1587887" cy="1074738"/>
            <a:chOff x="5298688" y="2773891"/>
            <a:chExt cx="1587887" cy="1074738"/>
          </a:xfrm>
        </p:grpSpPr>
        <p:pic>
          <p:nvPicPr>
            <p:cNvPr id="46" name="Picture 43" descr="trans_postit_pink.gif">
              <a:extLst>
                <a:ext uri="{FF2B5EF4-FFF2-40B4-BE49-F238E27FC236}">
                  <a16:creationId xmlns:a16="http://schemas.microsoft.com/office/drawing/2014/main" id="{20B90F9B-BE82-4774-2965-944AF3FCE887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5298688" y="2773891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7" name="TextBox 246">
              <a:extLst>
                <a:ext uri="{FF2B5EF4-FFF2-40B4-BE49-F238E27FC236}">
                  <a16:creationId xmlns:a16="http://schemas.microsoft.com/office/drawing/2014/main" id="{943FA833-81B0-E92F-DBFA-7060755D10FB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en-AU" sz="1400" b="1">
                  <a:latin typeface="Bradley Hand ITC" pitchFamily="66" charset="0"/>
                </a:rPr>
                <a:t>Write here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48" name="Group 247">
            <a:extLst>
              <a:ext uri="{FF2B5EF4-FFF2-40B4-BE49-F238E27FC236}">
                <a16:creationId xmlns:a16="http://schemas.microsoft.com/office/drawing/2014/main" id="{B8E54ED5-0F87-392D-D1EB-D13B27C94820}"/>
              </a:ext>
            </a:extLst>
          </p:cNvPr>
          <p:cNvGrpSpPr/>
          <p:nvPr/>
        </p:nvGrpSpPr>
        <p:grpSpPr>
          <a:xfrm>
            <a:off x="-2058527" y="3117825"/>
            <a:ext cx="1575529" cy="1135389"/>
            <a:chOff x="5410200" y="2819400"/>
            <a:chExt cx="1575529" cy="1135389"/>
          </a:xfrm>
        </p:grpSpPr>
        <p:pic>
          <p:nvPicPr>
            <p:cNvPr id="49" name="Picture 43" descr="trans_postit_pink.gif">
              <a:extLst>
                <a:ext uri="{FF2B5EF4-FFF2-40B4-BE49-F238E27FC236}">
                  <a16:creationId xmlns:a16="http://schemas.microsoft.com/office/drawing/2014/main" id="{92864458-19EE-28C4-413A-81750DD92F71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duotone>
                <a:prstClr val="black"/>
                <a:schemeClr val="accent4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0" name="TextBox 246">
              <a:extLst>
                <a:ext uri="{FF2B5EF4-FFF2-40B4-BE49-F238E27FC236}">
                  <a16:creationId xmlns:a16="http://schemas.microsoft.com/office/drawing/2014/main" id="{6BF831A5-0E4C-1AF1-38C6-4CFA4B84193B}"/>
                </a:ext>
              </a:extLst>
            </p:cNvPr>
            <p:cNvSpPr txBox="1"/>
            <p:nvPr/>
          </p:nvSpPr>
          <p:spPr>
            <a:xfrm rot="21423860">
              <a:off x="5537929" y="2964189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en-AU" sz="1400" b="1">
                  <a:solidFill>
                    <a:schemeClr val="bg1"/>
                  </a:solidFill>
                  <a:latin typeface="Bradley Hand ITC" pitchFamily="66" charset="0"/>
                </a:rPr>
                <a:t>Write here</a:t>
              </a:r>
              <a:endParaRPr lang="en-AU" sz="1400" b="1" dirty="0">
                <a:solidFill>
                  <a:schemeClr val="bg1"/>
                </a:solidFill>
                <a:latin typeface="Bradley Hand ITC" pitchFamily="66" charset="0"/>
              </a:endParaRPr>
            </a:p>
          </p:txBody>
        </p:sp>
      </p:grpSp>
      <p:grpSp>
        <p:nvGrpSpPr>
          <p:cNvPr id="51" name="Group 247">
            <a:extLst>
              <a:ext uri="{FF2B5EF4-FFF2-40B4-BE49-F238E27FC236}">
                <a16:creationId xmlns:a16="http://schemas.microsoft.com/office/drawing/2014/main" id="{59138C2D-301B-32B8-542E-B6CBEA898849}"/>
              </a:ext>
            </a:extLst>
          </p:cNvPr>
          <p:cNvGrpSpPr/>
          <p:nvPr/>
        </p:nvGrpSpPr>
        <p:grpSpPr>
          <a:xfrm>
            <a:off x="9863949" y="525462"/>
            <a:ext cx="1508125" cy="1074738"/>
            <a:chOff x="5410200" y="2819400"/>
            <a:chExt cx="1508125" cy="1074738"/>
          </a:xfrm>
        </p:grpSpPr>
        <p:pic>
          <p:nvPicPr>
            <p:cNvPr id="52" name="Picture 43" descr="trans_postit_pink.gif">
              <a:extLst>
                <a:ext uri="{FF2B5EF4-FFF2-40B4-BE49-F238E27FC236}">
                  <a16:creationId xmlns:a16="http://schemas.microsoft.com/office/drawing/2014/main" id="{F066C71B-3A9C-8FA7-4DE6-1C4B59DB3E04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3" name="TextBox 246">
              <a:extLst>
                <a:ext uri="{FF2B5EF4-FFF2-40B4-BE49-F238E27FC236}">
                  <a16:creationId xmlns:a16="http://schemas.microsoft.com/office/drawing/2014/main" id="{2E4E557C-07BE-ACB8-E478-5FA15E1EFBB0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en-AU" sz="1400" b="1">
                  <a:latin typeface="Bradley Hand ITC" pitchFamily="66" charset="0"/>
                </a:rPr>
                <a:t>Drag and drop ther sticky notes in the relevant spaces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  <p:sp>
        <p:nvSpPr>
          <p:cNvPr id="54" name="TextBox 246">
            <a:extLst>
              <a:ext uri="{FF2B5EF4-FFF2-40B4-BE49-F238E27FC236}">
                <a16:creationId xmlns:a16="http://schemas.microsoft.com/office/drawing/2014/main" id="{6670E656-EF00-6C4A-C9E7-3E7F3C751717}"/>
              </a:ext>
            </a:extLst>
          </p:cNvPr>
          <p:cNvSpPr txBox="1"/>
          <p:nvPr/>
        </p:nvSpPr>
        <p:spPr>
          <a:xfrm rot="21423860">
            <a:off x="9650953" y="4525192"/>
            <a:ext cx="1447800" cy="990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AU" sz="1400" b="1">
                <a:latin typeface="Bradley Hand ITC" pitchFamily="66" charset="0"/>
              </a:rPr>
              <a:t>write here</a:t>
            </a:r>
            <a:endParaRPr lang="en-AU" sz="1400" b="1" dirty="0">
              <a:latin typeface="Bradley Hand ITC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Office PowerPoint</Application>
  <PresentationFormat>Bildschirmpräsentation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Comic Sans MS</vt:lpstr>
      <vt:lpstr>Office Theme</vt:lpstr>
      <vt:lpstr>Business Model Canvas - </vt:lpstr>
    </vt:vector>
  </TitlesOfParts>
  <Company>World Vision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model canvas template</dc:title>
  <dc:creator>This version: James Cox</dc:creator>
  <dc:description>Full credit to  http://www.businessmodelgeneration.com and its users for this template. I have made enhancements to its useability by using a table as the underlying format.</dc:description>
  <cp:lastModifiedBy>hswt</cp:lastModifiedBy>
  <cp:revision>48</cp:revision>
  <dcterms:created xsi:type="dcterms:W3CDTF">2011-03-15T01:24:59Z</dcterms:created>
  <dcterms:modified xsi:type="dcterms:W3CDTF">2026-01-24T10:23:10Z</dcterms:modified>
</cp:coreProperties>
</file>