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.xml" ContentType="application/vnd.openxmlformats-officedocument.presentationml.tags+xml"/>
  <Override PartName="/ppt/notesSlides/notesSlide3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87" r:id="rId2"/>
    <p:sldMasterId id="2147483654" r:id="rId3"/>
  </p:sldMasterIdLst>
  <p:notesMasterIdLst>
    <p:notesMasterId r:id="rId40"/>
  </p:notesMasterIdLst>
  <p:handoutMasterIdLst>
    <p:handoutMasterId r:id="rId41"/>
  </p:handoutMasterIdLst>
  <p:sldIdLst>
    <p:sldId id="268" r:id="rId4"/>
    <p:sldId id="508" r:id="rId5"/>
    <p:sldId id="531" r:id="rId6"/>
    <p:sldId id="522" r:id="rId7"/>
    <p:sldId id="553" r:id="rId8"/>
    <p:sldId id="523" r:id="rId9"/>
    <p:sldId id="549" r:id="rId10"/>
    <p:sldId id="550" r:id="rId11"/>
    <p:sldId id="551" r:id="rId12"/>
    <p:sldId id="552" r:id="rId13"/>
    <p:sldId id="524" r:id="rId14"/>
    <p:sldId id="529" r:id="rId15"/>
    <p:sldId id="547" r:id="rId16"/>
    <p:sldId id="548" r:id="rId17"/>
    <p:sldId id="530" r:id="rId18"/>
    <p:sldId id="554" r:id="rId19"/>
    <p:sldId id="555" r:id="rId20"/>
    <p:sldId id="556" r:id="rId21"/>
    <p:sldId id="528" r:id="rId22"/>
    <p:sldId id="532" r:id="rId23"/>
    <p:sldId id="533" r:id="rId24"/>
    <p:sldId id="535" r:id="rId25"/>
    <p:sldId id="537" r:id="rId26"/>
    <p:sldId id="536" r:id="rId27"/>
    <p:sldId id="534" r:id="rId28"/>
    <p:sldId id="539" r:id="rId29"/>
    <p:sldId id="540" r:id="rId30"/>
    <p:sldId id="541" r:id="rId31"/>
    <p:sldId id="542" r:id="rId32"/>
    <p:sldId id="543" r:id="rId33"/>
    <p:sldId id="544" r:id="rId34"/>
    <p:sldId id="538" r:id="rId35"/>
    <p:sldId id="526" r:id="rId36"/>
    <p:sldId id="546" r:id="rId37"/>
    <p:sldId id="420" r:id="rId38"/>
    <p:sldId id="545" r:id="rId39"/>
  </p:sldIdLst>
  <p:sldSz cx="9144000" cy="5143500" type="screen16x9"/>
  <p:notesSz cx="6797675" cy="9926638"/>
  <p:custDataLst>
    <p:tags r:id="rId42"/>
  </p:custDataLst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0" userDrawn="1">
          <p15:clr>
            <a:srgbClr val="A4A3A4"/>
          </p15:clr>
        </p15:guide>
        <p15:guide id="2" pos="816" userDrawn="1">
          <p15:clr>
            <a:srgbClr val="A4A3A4"/>
          </p15:clr>
        </p15:guide>
        <p15:guide id="3" pos="5352" userDrawn="1">
          <p15:clr>
            <a:srgbClr val="A4A3A4"/>
          </p15:clr>
        </p15:guide>
        <p15:guide id="4" orient="horz" pos="1166" userDrawn="1">
          <p15:clr>
            <a:srgbClr val="A4A3A4"/>
          </p15:clr>
        </p15:guide>
        <p15:guide id="5" pos="2993" userDrawn="1">
          <p15:clr>
            <a:srgbClr val="A4A3A4"/>
          </p15:clr>
        </p15:guide>
        <p15:guide id="6" pos="2767" userDrawn="1">
          <p15:clr>
            <a:srgbClr val="A4A3A4"/>
          </p15:clr>
        </p15:guide>
        <p15:guide id="7" pos="4989" userDrawn="1">
          <p15:clr>
            <a:srgbClr val="A4A3A4"/>
          </p15:clr>
        </p15:guide>
        <p15:guide id="8" orient="horz" pos="2867" userDrawn="1">
          <p15:clr>
            <a:srgbClr val="A4A3A4"/>
          </p15:clr>
        </p15:guide>
        <p15:guide id="9" orient="horz" pos="2799" userDrawn="1">
          <p15:clr>
            <a:srgbClr val="A4A3A4"/>
          </p15:clr>
        </p15:guide>
        <p15:guide id="10" orient="horz" pos="7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chenzentrum" initials="RZ" lastIdx="2" clrIdx="0">
    <p:extLst>
      <p:ext uri="{19B8F6BF-5375-455C-9EA6-DF929625EA0E}">
        <p15:presenceInfo xmlns:p15="http://schemas.microsoft.com/office/powerpoint/2012/main" userId="Rechenzentru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B800"/>
    <a:srgbClr val="FDD6C7"/>
    <a:srgbClr val="7BB800"/>
    <a:srgbClr val="7AB800"/>
    <a:srgbClr val="000000"/>
    <a:srgbClr val="D5DCD3"/>
    <a:srgbClr val="E2EDCC"/>
    <a:srgbClr val="DAEBF2"/>
    <a:srgbClr val="056839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23" autoAdjust="0"/>
    <p:restoredTop sz="94919" autoAdjust="0"/>
  </p:normalViewPr>
  <p:slideViewPr>
    <p:cSldViewPr snapToGrid="0" showGuides="1">
      <p:cViewPr>
        <p:scale>
          <a:sx n="55" d="100"/>
          <a:sy n="55" d="100"/>
        </p:scale>
        <p:origin x="34" y="168"/>
      </p:cViewPr>
      <p:guideLst>
        <p:guide orient="horz" pos="3140"/>
        <p:guide pos="816"/>
        <p:guide pos="5352"/>
        <p:guide orient="horz" pos="1166"/>
        <p:guide pos="2993"/>
        <p:guide pos="2767"/>
        <p:guide pos="4989"/>
        <p:guide orient="horz" pos="2867"/>
        <p:guide orient="horz" pos="2799"/>
        <p:guide orient="horz" pos="781"/>
      </p:guideLst>
    </p:cSldViewPr>
  </p:slideViewPr>
  <p:outlineViewPr>
    <p:cViewPr>
      <p:scale>
        <a:sx n="33" d="100"/>
        <a:sy n="33" d="100"/>
      </p:scale>
      <p:origin x="0" y="-18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24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939F028-D89F-C046-822F-837811D2D4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703030-51C4-C344-99E7-B14DFD7502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3F08E-1E37-7145-A622-D3E39134B2B1}" type="datetimeFigureOut">
              <a:rPr lang="de-DE" smtClean="0"/>
              <a:t>11.12.2023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AD0A15-FD0C-C245-A883-A76A5021F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EDF909-BF86-3547-AD47-42363E9E19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06E7B-9D3C-6849-A7F1-AA9A084F15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347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74754B4-8D1D-2B41-BDA7-52ABE22D2E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5EE89F-9D41-4348-A65C-4EAD28C4BD4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141D68A-27D0-954B-B677-A78B99C7E5B8}" type="datetimeFigureOut">
              <a:rPr lang="de-DE"/>
              <a:pPr>
                <a:defRPr/>
              </a:pPr>
              <a:t>11.12.2023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0A771452-3ED6-A84B-AC5C-561043E034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F5EE78D8-7438-A141-86CB-03A317E5A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810F62-1431-9D40-AB36-61009CBA38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7BCBDC-F6FA-3E48-8279-29DA9E09C6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73CBCBF-FFDA-C943-A2C8-A35F76A11E0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swt.zoom.us/survey/iSfEdyEEnFtl-q9D_f8jKzVBn1803skGUBWqsOdYravZWY100KY.rmustmz1j6ia39Q1/view?id=EBdr_F2wTy-l7rX2973EF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https://hswt.zoom.us/survey/iSfEdyEEnFtl-q9D_f8jKzVBn1803skGUBWqsOdYravZWY100KY.rmustmz1j6ia39Q1/view?id=EBdr_F2wTy-l7rX2973EFg#/sharePreview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36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https://wbmoodle.hswt.de/course/view.php?id=3451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280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https://wbmoodle.hswt.de/course/view.php?id=3451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33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https://wbmoodle.hswt.de/course/view.php?id=3451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222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https://wbmoodle.hswt.de/course/view.php?id=3451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576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671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020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718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https://wbmoodle.hswt.de/course/view.php?id=3451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683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https://wbmoodle.hswt.de/course/view.php?id=3451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8771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https://wbmoodle.hswt.de/course/view.php?id=3451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90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So far 13</a:t>
            </a:r>
            <a:r>
              <a:rPr lang="de-DE" baseline="0" smtClean="0"/>
              <a:t> of 46 participants have submitted their first assignment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181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https://wbmoodle.hswt.de/course/view.php?id=3451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340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https://wbmoodle.hswt.de/course/view.php?id=3451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447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https://wbmoodle.hswt.de/course/view.php?id=3451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0043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https://wbmoodle.hswt.de/mod/choice/view.php?id=166125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7679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https://wbmoodle.hswt.de/mod/choice/view.php?id=166125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655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https://wbmoodle.hswt.de/mod/choice/view.php?id=166125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578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https://wbmoodle.hswt.de/mod/choice/view.php?id=166125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01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https://wbmoodle.hswt.de/mod/hvp/view.php?id=164710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507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https://wbmoodle.hswt.de/mod/hvp/view.php?id=164710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3097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https://wbmoodle.hswt.de/mod/hvp/view.php?id=164710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660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>
                <a:hlinkClick r:id="rId3"/>
              </a:rPr>
              <a:t>https://hswt.zoom.us/survey/iSfEdyEEnFtl-q9D_f8jKzVBn1803skGUBWqsOdYravZWY100KY.rmustmz1j6ia39Q1/view?id=EBdr_F2wTy-l7rX2973EFg</a:t>
            </a:r>
            <a:endParaRPr lang="de-DE" smtClean="0"/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4739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https://wbmoodle.hswt.de/mod/choice/view.php?id=166125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8036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https://wbmoodle.hswt.de/mod/forum/post.php?reply=56447#mformforum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60986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83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It relies on your own motivation and willingness to work through the modules and engage with the topic. More important than achieving a certain number of points by rushing through the modules will be that you use this opportunity to learn to your own advantage. However, 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03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Ask</a:t>
            </a:r>
            <a:r>
              <a:rPr lang="de-DE" baseline="0" smtClean="0"/>
              <a:t> students which reasons they can name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566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Food preservation is the most common food</a:t>
            </a:r>
            <a:r>
              <a:rPr lang="de-DE" baseline="0" smtClean="0"/>
              <a:t> technology carried out at household level. = Good home management! Their own snacks, preserves, baked goods, etc. Usually carried out by women. On-farm preservation at low cost with no special equipment (utensils that are part of the home already). Distribution only to people they are in direct contact with. 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859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Ask</a:t>
            </a:r>
            <a:r>
              <a:rPr lang="de-DE" baseline="0" smtClean="0"/>
              <a:t> students which reasons they can name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859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Ask</a:t>
            </a:r>
            <a:r>
              <a:rPr lang="de-DE" baseline="0" smtClean="0"/>
              <a:t> students which reasons they can name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120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https://wbmoodle.hswt.de/course/view.php?id=3451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14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mi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64431E-EAC1-CB49-AA70-9F75F51F744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6262" y="1058863"/>
            <a:ext cx="7956551" cy="356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Hintergrundbild über diesen Platzhalter hinzufügen. Falls kein Hintergrundbild vorhanden ist, bitte eine der anderen Titelfolien verwenden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22F645E-E365-024D-AD0E-0205983FBBA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-358890" y="1579048"/>
            <a:ext cx="3925888" cy="39243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Bitte hier nichts einfügen.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61193814-994C-3040-A597-729DEBEC20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1551" y="4287986"/>
            <a:ext cx="2450076" cy="282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fld id="{A3D54916-CEBA-6B48-A3D0-23D67B2BC3B8}" type="datetime1">
              <a:rPr lang="de-DE" smtClean="0"/>
              <a:t>30.07.19</a:t>
            </a:fld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71551" y="3912118"/>
            <a:ext cx="3796710" cy="233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r>
              <a:rPr lang="de-DE" dirty="0"/>
              <a:t>Hier steht die Referentin/der Referent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Untertitel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Titel</a:t>
            </a:r>
          </a:p>
        </p:txBody>
      </p:sp>
    </p:spTree>
    <p:extLst>
      <p:ext uri="{BB962C8B-B14F-4D97-AF65-F5344CB8AC3E}">
        <p14:creationId xmlns:p14="http://schemas.microsoft.com/office/powerpoint/2010/main" val="249681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363">
          <p15:clr>
            <a:srgbClr val="FBAE40"/>
          </p15:clr>
        </p15:guide>
        <p15:guide id="3" pos="5375" userDrawn="1">
          <p15:clr>
            <a:srgbClr val="FBAE40"/>
          </p15:clr>
        </p15:guide>
        <p15:guide id="4" orient="horz" pos="291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>
            <a:extLst>
              <a:ext uri="{FF2B5EF4-FFF2-40B4-BE49-F238E27FC236}">
                <a16:creationId xmlns:a16="http://schemas.microsoft.com/office/drawing/2014/main" id="{511A0D6D-0695-2147-8146-7BCDB70E3A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550" y="1295399"/>
            <a:ext cx="3527424" cy="2880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389C19C7-F8DC-FB46-A5DE-AFA62745B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50" y="663575"/>
            <a:ext cx="7488238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42013419-2524-8242-995B-47C1E14E67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32364" y="1295398"/>
            <a:ext cx="3527424" cy="2880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B0109FE9-C55D-B949-9FF1-13B699A717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550" y="4308050"/>
            <a:ext cx="3522663" cy="1849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46A8EE62-3AF7-A44B-8E5E-83CD60CD5C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139" y="4308050"/>
            <a:ext cx="3522663" cy="1849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1736458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31" userDrawn="1">
          <p15:clr>
            <a:srgbClr val="FBAE40"/>
          </p15:clr>
        </p15:guide>
        <p15:guide id="2" orient="horz" pos="291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71550" y="617855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34879D79-ED8E-C442-8DED-C6DE23461BBC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971550" y="1249680"/>
            <a:ext cx="3529013" cy="2879725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Diagrammplatzhalter 3">
            <a:extLst>
              <a:ext uri="{FF2B5EF4-FFF2-40B4-BE49-F238E27FC236}">
                <a16:creationId xmlns:a16="http://schemas.microsoft.com/office/drawing/2014/main" id="{0BF4F407-D991-3944-B834-9D39AD06CF7A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942100" y="1249680"/>
            <a:ext cx="3529013" cy="2879725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3098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71550" y="617855"/>
            <a:ext cx="7484252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523358DF-D349-A544-A68A-E2102A7533B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971550" y="1249680"/>
            <a:ext cx="7413625" cy="2736850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169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7">
          <p15:clr>
            <a:srgbClr val="FBAE40"/>
          </p15:clr>
        </p15:guide>
        <p15:guide id="2" orient="horz" pos="289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chlussfolie_mit_Keyvisual_im_Pa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2D91F386-E352-7F4D-89FB-D623A1C7F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62" y="1058863"/>
            <a:ext cx="7956551" cy="356552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7356BA4-41D0-4A46-A02B-6A78F79A8DE8}"/>
              </a:ext>
            </a:extLst>
          </p:cNvPr>
          <p:cNvSpPr/>
          <p:nvPr userDrawn="1"/>
        </p:nvSpPr>
        <p:spPr>
          <a:xfrm>
            <a:off x="-394574" y="1577236"/>
            <a:ext cx="3921651" cy="392165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Titel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Untertitel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3697CF-F509-1E40-9750-D195256D74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8807" y="3427858"/>
            <a:ext cx="1955240" cy="656779"/>
          </a:xfrm>
          <a:prstGeom prst="rect">
            <a:avLst/>
          </a:prstGeom>
        </p:spPr>
      </p:pic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4143453E-A24A-D748-91E3-3BE0B033D9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550" y="3912118"/>
            <a:ext cx="3600449" cy="233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r>
              <a:rPr lang="de-DE" dirty="0"/>
              <a:t>Hier steht die Referentin/der Referent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82E727C1-573A-034B-A94F-51C998FD8D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1551" y="4287986"/>
            <a:ext cx="2450076" cy="282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fld id="{A3D54916-CEBA-6B48-A3D0-23D67B2BC3B8}" type="datetime1">
              <a:rPr lang="de-DE" smtClean="0"/>
              <a:t>30.07.19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8571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363">
          <p15:clr>
            <a:srgbClr val="FBAE40"/>
          </p15:clr>
        </p15:guide>
        <p15:guide id="3" pos="5375">
          <p15:clr>
            <a:srgbClr val="FBAE40"/>
          </p15:clr>
        </p15:guide>
        <p15:guide id="4" orient="horz" pos="291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DF5258E-1357-E14B-B44C-7D92F3E5894F}"/>
              </a:ext>
            </a:extLst>
          </p:cNvPr>
          <p:cNvSpPr/>
          <p:nvPr userDrawn="1"/>
        </p:nvSpPr>
        <p:spPr>
          <a:xfrm>
            <a:off x="-39119" y="-44009"/>
            <a:ext cx="9246687" cy="5222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79CB8E5-9732-4048-BEB4-F154CF925930}"/>
              </a:ext>
            </a:extLst>
          </p:cNvPr>
          <p:cNvSpPr txBox="1"/>
          <p:nvPr userDrawn="1"/>
        </p:nvSpPr>
        <p:spPr>
          <a:xfrm>
            <a:off x="971550" y="4850651"/>
            <a:ext cx="270662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Hochschule Weihenstephan-</a:t>
            </a:r>
            <a:r>
              <a:rPr lang="de-DE" sz="1100" dirty="0" err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Triesdorf</a:t>
            </a:r>
            <a:endParaRPr lang="de-DE" sz="1100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41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DF5258E-1357-E14B-B44C-7D92F3E5894F}"/>
              </a:ext>
            </a:extLst>
          </p:cNvPr>
          <p:cNvSpPr/>
          <p:nvPr userDrawn="1"/>
        </p:nvSpPr>
        <p:spPr>
          <a:xfrm>
            <a:off x="-39119" y="-44009"/>
            <a:ext cx="9246687" cy="5222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33F8556-4BDC-214D-9518-F6B8B143E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0728" y="3702270"/>
            <a:ext cx="3190746" cy="107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82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DF5258E-1357-E14B-B44C-7D92F3E5894F}"/>
              </a:ext>
            </a:extLst>
          </p:cNvPr>
          <p:cNvSpPr/>
          <p:nvPr userDrawn="1"/>
        </p:nvSpPr>
        <p:spPr>
          <a:xfrm>
            <a:off x="-39119" y="-44009"/>
            <a:ext cx="9246687" cy="5222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80592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_mit_Keyvisual_im_Pa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2D91F386-E352-7F4D-89FB-D623A1C7F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62" y="1058863"/>
            <a:ext cx="7956551" cy="356552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886879A0-D9F5-E145-9635-EA0C785984D5}"/>
              </a:ext>
            </a:extLst>
          </p:cNvPr>
          <p:cNvSpPr/>
          <p:nvPr userDrawn="1"/>
        </p:nvSpPr>
        <p:spPr>
          <a:xfrm>
            <a:off x="2643817" y="3761497"/>
            <a:ext cx="3152102" cy="315210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21616A7-0653-A940-A8E2-27D0C4BF986D}"/>
              </a:ext>
            </a:extLst>
          </p:cNvPr>
          <p:cNvSpPr/>
          <p:nvPr userDrawn="1"/>
        </p:nvSpPr>
        <p:spPr>
          <a:xfrm>
            <a:off x="3061821" y="3224092"/>
            <a:ext cx="1721090" cy="172109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7356BA4-41D0-4A46-A02B-6A78F79A8DE8}"/>
              </a:ext>
            </a:extLst>
          </p:cNvPr>
          <p:cNvSpPr/>
          <p:nvPr userDrawn="1"/>
        </p:nvSpPr>
        <p:spPr>
          <a:xfrm>
            <a:off x="-358891" y="1581696"/>
            <a:ext cx="3921651" cy="392165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Titel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Untertitel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E1536B-D72F-9F43-BFF5-361152D008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550" y="3912118"/>
            <a:ext cx="3600449" cy="233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r>
              <a:rPr lang="de-DE" dirty="0"/>
              <a:t>Hier steht die Referentin/der Referent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9C9E519-5629-154E-9EDA-9F1D7E0980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1551" y="4287986"/>
            <a:ext cx="2450076" cy="282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fld id="{A3D54916-CEBA-6B48-A3D0-23D67B2BC3B8}" type="datetime1">
              <a:rPr lang="de-DE" smtClean="0"/>
              <a:t>30.07.19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2100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363">
          <p15:clr>
            <a:srgbClr val="FBAE40"/>
          </p15:clr>
        </p15:guide>
        <p15:guide id="3" pos="5375" userDrawn="1">
          <p15:clr>
            <a:srgbClr val="FBAE40"/>
          </p15:clr>
        </p15:guide>
        <p15:guide id="4" orient="horz" pos="291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mit_Key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1D6AE9A-6707-104A-903A-662D6A58B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295" y="-115747"/>
            <a:ext cx="9372042" cy="537065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7356BA4-41D0-4A46-A02B-6A78F79A8DE8}"/>
              </a:ext>
            </a:extLst>
          </p:cNvPr>
          <p:cNvSpPr/>
          <p:nvPr userDrawn="1"/>
        </p:nvSpPr>
        <p:spPr>
          <a:xfrm>
            <a:off x="3239458" y="2908070"/>
            <a:ext cx="2894972" cy="289497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515EBF6-8F29-1F43-949C-EECBC5B96FFD}"/>
              </a:ext>
            </a:extLst>
          </p:cNvPr>
          <p:cNvSpPr/>
          <p:nvPr userDrawn="1"/>
        </p:nvSpPr>
        <p:spPr>
          <a:xfrm>
            <a:off x="5031170" y="2426661"/>
            <a:ext cx="3152102" cy="315210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D0D581E-4A2D-114B-ACAA-E9AC0192C2B7}"/>
              </a:ext>
            </a:extLst>
          </p:cNvPr>
          <p:cNvSpPr/>
          <p:nvPr userDrawn="1"/>
        </p:nvSpPr>
        <p:spPr>
          <a:xfrm>
            <a:off x="7065597" y="1889256"/>
            <a:ext cx="1721090" cy="172109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Titel</a:t>
            </a:r>
          </a:p>
        </p:txBody>
      </p:sp>
      <p:pic>
        <p:nvPicPr>
          <p:cNvPr id="16" name="Bild 6">
            <a:extLst>
              <a:ext uri="{FF2B5EF4-FFF2-40B4-BE49-F238E27FC236}">
                <a16:creationId xmlns:a16="http://schemas.microsoft.com/office/drawing/2014/main" id="{88F7AAB2-CE1C-7740-A0BE-3976D684B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263" y="377825"/>
            <a:ext cx="2357437" cy="31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46C0452A-134E-1140-B219-A5D5347E4C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Untertitel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9B94B36A-D591-034B-A737-CDC922FB57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550" y="4151351"/>
            <a:ext cx="4059619" cy="233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r>
              <a:rPr lang="de-DE" dirty="0"/>
              <a:t>Hier steht die Referentin/der Referent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A5EE3737-C127-A24B-A035-A0B122426C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1551" y="4527219"/>
            <a:ext cx="2450076" cy="282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fld id="{A3D54916-CEBA-6B48-A3D0-23D67B2BC3B8}" type="datetime1">
              <a:rPr lang="de-DE" smtClean="0"/>
              <a:t>30.07.19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6242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7" userDrawn="1">
          <p15:clr>
            <a:srgbClr val="FBAE40"/>
          </p15:clr>
        </p15:guide>
        <p15:guide id="2" pos="36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hlussfolie_mit_Keyvisual_im_Pa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2D91F386-E352-7F4D-89FB-D623A1C7F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62" y="1058863"/>
            <a:ext cx="7956551" cy="356552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7356BA4-41D0-4A46-A02B-6A78F79A8DE8}"/>
              </a:ext>
            </a:extLst>
          </p:cNvPr>
          <p:cNvSpPr/>
          <p:nvPr userDrawn="1"/>
        </p:nvSpPr>
        <p:spPr>
          <a:xfrm>
            <a:off x="-394574" y="1577236"/>
            <a:ext cx="3921651" cy="392165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Titel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Untertitel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3697CF-F509-1E40-9750-D195256D74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8807" y="3427858"/>
            <a:ext cx="1955240" cy="656779"/>
          </a:xfrm>
          <a:prstGeom prst="rect">
            <a:avLst/>
          </a:prstGeom>
        </p:spPr>
      </p:pic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4143453E-A24A-D748-91E3-3BE0B033D9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550" y="3912118"/>
            <a:ext cx="3600449" cy="233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r>
              <a:rPr lang="de-DE" dirty="0"/>
              <a:t>Hier steht die Referentin/der Referent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82E727C1-573A-034B-A94F-51C998FD8D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1551" y="4287986"/>
            <a:ext cx="2450076" cy="282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fld id="{A3D54916-CEBA-6B48-A3D0-23D67B2BC3B8}" type="datetime1">
              <a:rPr lang="de-DE" smtClean="0"/>
              <a:t>30.07.19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75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363">
          <p15:clr>
            <a:srgbClr val="FBAE40"/>
          </p15:clr>
        </p15:guide>
        <p15:guide id="3" pos="5375">
          <p15:clr>
            <a:srgbClr val="FBAE40"/>
          </p15:clr>
        </p15:guide>
        <p15:guide id="4" orient="horz" pos="291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960326" y="599567"/>
            <a:ext cx="7434000" cy="44450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spcAft>
                <a:spcPts val="1650"/>
              </a:spcAft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650"/>
              </a:spcAft>
              <a:buFontTx/>
              <a:buNone/>
              <a:defRPr b="1" baseline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71AD2A"/>
              </a:buClr>
              <a:buFont typeface="Lucida Grande"/>
              <a:buChar char="»"/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971550" y="1742560"/>
            <a:ext cx="7434000" cy="2470500"/>
          </a:xfrm>
          <a:prstGeom prst="rect">
            <a:avLst/>
          </a:prstGeom>
        </p:spPr>
        <p:txBody>
          <a:bodyPr vert="horz" lIns="0" rIns="0" bIns="0">
            <a:normAutofit/>
          </a:bodyPr>
          <a:lstStyle>
            <a:lvl1pPr marL="360000" indent="-360000">
              <a:lnSpc>
                <a:spcPct val="120000"/>
              </a:lnSpc>
              <a:spcBef>
                <a:spcPts val="300"/>
              </a:spcBef>
              <a:buClr>
                <a:srgbClr val="71AD2A"/>
              </a:buClr>
              <a:buSzPct val="10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468000" indent="-360000">
              <a:lnSpc>
                <a:spcPct val="120000"/>
              </a:lnSpc>
              <a:spcBef>
                <a:spcPts val="0"/>
              </a:spcBef>
              <a:buClr>
                <a:srgbClr val="71AD2A"/>
              </a:buClr>
              <a:buFont typeface="Wingdings" pitchFamily="2" charset="2"/>
              <a:buChar char="§"/>
              <a:tabLst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2pPr>
            <a:lvl3pPr marL="538163" indent="-360000">
              <a:lnSpc>
                <a:spcPct val="120000"/>
              </a:lnSpc>
              <a:buClr>
                <a:srgbClr val="71AD2A"/>
              </a:buClr>
              <a:buFont typeface="Wingdings" pitchFamily="2" charset="2"/>
              <a:buChar char="§"/>
              <a:defRPr sz="17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3pPr>
            <a:lvl4pPr marL="671513" indent="-133350">
              <a:buClr>
                <a:srgbClr val="71AD2A"/>
              </a:buClr>
              <a:buFont typeface="Wingdings" pitchFamily="2" charset="2"/>
              <a:buChar char="§"/>
              <a:tabLst/>
              <a:defRPr sz="12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4pPr>
            <a:lvl5pPr marL="809625" indent="-138113">
              <a:buClr>
                <a:srgbClr val="71AD2A"/>
              </a:buClr>
              <a:buFont typeface="Wingdings" pitchFamily="2" charset="2"/>
              <a:buChar char="§"/>
              <a:tabLst>
                <a:tab pos="1276350" algn="l"/>
              </a:tabLst>
              <a:defRPr sz="1200" baseline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60326" y="1248857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1964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_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960326" y="599567"/>
            <a:ext cx="7434000" cy="44450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spcAft>
                <a:spcPts val="1650"/>
              </a:spcAft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650"/>
              </a:spcAft>
              <a:buFontTx/>
              <a:buNone/>
              <a:defRPr b="1" baseline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71AD2A"/>
              </a:buClr>
              <a:buFont typeface="Lucida Grande"/>
              <a:buChar char="»"/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971550" y="1742560"/>
            <a:ext cx="7434000" cy="2470500"/>
          </a:xfrm>
          <a:prstGeom prst="rect">
            <a:avLst/>
          </a:prstGeom>
        </p:spPr>
        <p:txBody>
          <a:bodyPr vert="horz" lIns="0" rIns="0" bIns="0">
            <a:normAutofit/>
          </a:bodyPr>
          <a:lstStyle>
            <a:lvl1pPr marL="360000" indent="-360000">
              <a:lnSpc>
                <a:spcPct val="120000"/>
              </a:lnSpc>
              <a:spcBef>
                <a:spcPts val="300"/>
              </a:spcBef>
              <a:buClr>
                <a:srgbClr val="71AD2A"/>
              </a:buClr>
              <a:buSzPct val="100000"/>
              <a:buFont typeface="Systemschrift"/>
              <a:buChar char="+"/>
              <a:tabLst/>
              <a:defRPr sz="2100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468000" indent="-360000">
              <a:lnSpc>
                <a:spcPct val="120000"/>
              </a:lnSpc>
              <a:spcBef>
                <a:spcPts val="0"/>
              </a:spcBef>
              <a:buClr>
                <a:srgbClr val="71AD2A"/>
              </a:buClr>
              <a:buFont typeface="Systemschrift"/>
              <a:buChar char="+"/>
              <a:tabLst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2pPr>
            <a:lvl3pPr marL="538163" indent="-360000">
              <a:lnSpc>
                <a:spcPct val="120000"/>
              </a:lnSpc>
              <a:buClr>
                <a:srgbClr val="71AD2A"/>
              </a:buClr>
              <a:buFont typeface="Systemschrift"/>
              <a:buChar char="+"/>
              <a:defRPr sz="17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3pPr>
            <a:lvl4pPr marL="671513" indent="-133350">
              <a:buClr>
                <a:srgbClr val="71AD2A"/>
              </a:buClr>
              <a:buFont typeface="Systemschrift"/>
              <a:buChar char="+"/>
              <a:tabLst/>
              <a:defRPr sz="12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4pPr>
            <a:lvl5pPr marL="809625" indent="-138113">
              <a:buClr>
                <a:srgbClr val="71AD2A"/>
              </a:buClr>
              <a:buFont typeface="Systemschrift"/>
              <a:buChar char="+"/>
              <a:tabLst>
                <a:tab pos="1276350" algn="l"/>
              </a:tabLst>
              <a:defRPr sz="1200" baseline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60326" y="1248857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9643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Ueberschri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961416" y="605533"/>
            <a:ext cx="7434000" cy="44450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spcAft>
                <a:spcPts val="1650"/>
              </a:spcAft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650"/>
              </a:spcAft>
              <a:buFontTx/>
              <a:buNone/>
              <a:defRPr b="1" baseline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71AD2A"/>
              </a:buClr>
              <a:buFont typeface="Lucida Grande"/>
              <a:buChar char="»"/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61416" y="1254823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961416" y="1783461"/>
            <a:ext cx="7434000" cy="243721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375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971550" y="1174768"/>
            <a:ext cx="7434000" cy="29565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71550" y="617855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937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5"/>
          <p:cNvSpPr>
            <a:spLocks noGrp="1"/>
          </p:cNvSpPr>
          <p:nvPr>
            <p:ph type="pic" sz="quarter" idx="12"/>
          </p:nvPr>
        </p:nvSpPr>
        <p:spPr>
          <a:xfrm>
            <a:off x="971550" y="1295397"/>
            <a:ext cx="3527424" cy="2880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71550" y="663575"/>
            <a:ext cx="7488238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14">
            <a:extLst>
              <a:ext uri="{FF2B5EF4-FFF2-40B4-BE49-F238E27FC236}">
                <a16:creationId xmlns:a16="http://schemas.microsoft.com/office/drawing/2014/main" id="{25C72EC8-14E5-3B4D-8C02-FBC2E74CD8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32364" y="1295397"/>
            <a:ext cx="3527424" cy="2880313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E32F25B6-39DE-AA43-A7FC-F1BD088A48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550" y="4308050"/>
            <a:ext cx="3522663" cy="1849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51376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6">
            <a:extLst>
              <a:ext uri="{FF2B5EF4-FFF2-40B4-BE49-F238E27FC236}">
                <a16:creationId xmlns:a16="http://schemas.microsoft.com/office/drawing/2014/main" id="{CC183D64-BBAA-904A-97C3-8E4BA257885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3" y="377825"/>
            <a:ext cx="2357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  <p:sldLayoutId id="2147483679" r:id="rId3"/>
    <p:sldLayoutId id="2147483699" r:id="rId4"/>
  </p:sldLayoutIdLst>
  <p:hf hdr="0" ftr="0" dt="0"/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2" userDrawn="1">
          <p15:clr>
            <a:srgbClr val="F26B43"/>
          </p15:clr>
        </p15:guide>
        <p15:guide id="2" orient="horz" pos="41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282" y="292575"/>
            <a:ext cx="1354810" cy="4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3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0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701" r:id="rId9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2">
          <p15:clr>
            <a:srgbClr val="F26B43"/>
          </p15:clr>
        </p15:guide>
        <p15:guide id="2" orient="horz" pos="41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5" r:id="rId3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swt.zoom.us/survey/iSfEdyEEnFtl-q9D_f8jKzVBn1803skGUBWqsOdYravZWY100KY.rmustmz1j6ia39Q1/view?id=EBdr_F2wTy-l7rX2973EFg#/sharePrevie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bmoodle.hswt.de/mod/forum/post.php?reply=56447#mformforu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19906E-73AD-AC40-98D6-8AC96C670D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 rtl="0"/>
            <a:r>
              <a:rPr lang="en-gb" b="1" i="0" u="none" baseline="0" smtClean="0"/>
              <a:t>Entrepreneurship in Food</a:t>
            </a:r>
            <a:endParaRPr lang="en-gb" b="1" i="0" u="none" dirty="0" smtClean="0"/>
          </a:p>
          <a:p>
            <a:pPr algn="l" rtl="0"/>
            <a:r>
              <a:rPr lang="en-GB" sz="2400" smtClean="0"/>
              <a:t>1</a:t>
            </a:r>
            <a:r>
              <a:rPr lang="en-GB" sz="2400" baseline="30000" smtClean="0"/>
              <a:t>st</a:t>
            </a:r>
            <a:r>
              <a:rPr lang="en-GB" sz="2400" smtClean="0"/>
              <a:t> Follow-up Meeting 12</a:t>
            </a:r>
            <a:r>
              <a:rPr lang="en-GB" sz="2400" baseline="30000" smtClean="0"/>
              <a:t>th</a:t>
            </a:r>
            <a:r>
              <a:rPr lang="en-GB" sz="2400" smtClean="0"/>
              <a:t> December </a:t>
            </a:r>
            <a:r>
              <a:rPr lang="en-GB" sz="2400" dirty="0" smtClean="0"/>
              <a:t>2023</a:t>
            </a:r>
            <a:endParaRPr lang="en-gb" sz="2400" b="1" i="0" u="none" dirty="0"/>
          </a:p>
          <a:p>
            <a:pPr algn="l" rtl="0"/>
            <a:r>
              <a:rPr lang="en-gb" sz="2000" b="1" i="0" u="none" baseline="0" smtClean="0"/>
              <a:t>HSWT University </a:t>
            </a:r>
            <a:r>
              <a:rPr lang="en-gb" sz="2000" b="1" i="0" u="none" baseline="0"/>
              <a:t>of </a:t>
            </a:r>
            <a:r>
              <a:rPr lang="en-gb" sz="2000" b="1" i="0" u="none" baseline="0" smtClean="0"/>
              <a:t>Applied Sciences</a:t>
            </a:r>
          </a:p>
          <a:p>
            <a:pPr algn="l" rtl="0"/>
            <a:r>
              <a:rPr lang="en-GB" sz="2000" smtClean="0"/>
              <a:t>&amp; Hawassa University, Ethiopia</a:t>
            </a:r>
            <a:endParaRPr lang="en-gb" sz="2000" b="1" i="0" u="none" baseline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0086B-DE50-4E43-874D-932846BCED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50" y="3912119"/>
            <a:ext cx="7166610" cy="191251"/>
          </a:xfrm>
        </p:spPr>
        <p:txBody>
          <a:bodyPr/>
          <a:lstStyle/>
          <a:p>
            <a:r>
              <a:rPr lang="en-gb" smtClean="0"/>
              <a:t>Anja Weber, </a:t>
            </a:r>
            <a:r>
              <a:rPr lang="de-DE"/>
              <a:t>Yitna Tesfaye, Tirusew </a:t>
            </a:r>
            <a:r>
              <a:rPr lang="de-DE" smtClean="0"/>
              <a:t>Teshale, Girma Moges</a:t>
            </a:r>
            <a:endParaRPr lang="en-gb" baseline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99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2"/>
    </mc:Choice>
    <mc:Fallback xmlns="">
      <p:transition spd="slow" advTm="77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The choice of business depends on: 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98" y="1328303"/>
            <a:ext cx="3211223" cy="3163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6818" y="1328303"/>
            <a:ext cx="523749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de-DE" sz="2300" smtClean="0"/>
              <a:t>The type of finished product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de-DE" sz="2300" smtClean="0"/>
              <a:t>The expected length of storage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de-DE" sz="2300" smtClean="0"/>
              <a:t>The level (scale) of production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de-DE" sz="2300" smtClean="0"/>
              <a:t>The financial capacity of the owner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de-DE" sz="2300" smtClean="0"/>
              <a:t>The expected customers‘  requirements</a:t>
            </a:r>
            <a:endParaRPr lang="de-DE" sz="2300" dirty="0" smtClean="0"/>
          </a:p>
        </p:txBody>
      </p:sp>
    </p:spTree>
    <p:extLst>
      <p:ext uri="{BB962C8B-B14F-4D97-AF65-F5344CB8AC3E}">
        <p14:creationId xmlns:p14="http://schemas.microsoft.com/office/powerpoint/2010/main" val="9720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id:image001.png@01DA2B9B.859B17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433" y="281214"/>
            <a:ext cx="5301249" cy="524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How to access the course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297" y="1167478"/>
            <a:ext cx="5543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/>
              <a:t>https://wbmoodle.hswt.de/course/view.php?id=3451</a:t>
            </a:r>
          </a:p>
          <a:p>
            <a:endParaRPr lang="de-DE"/>
          </a:p>
        </p:txBody>
      </p:sp>
      <p:sp>
        <p:nvSpPr>
          <p:cNvPr id="7" name="Abgerundetes Rechteck 7"/>
          <p:cNvSpPr/>
          <p:nvPr/>
        </p:nvSpPr>
        <p:spPr>
          <a:xfrm>
            <a:off x="224297" y="1104089"/>
            <a:ext cx="8650013" cy="49611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00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91657" y="3715657"/>
            <a:ext cx="2743201" cy="5405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4453" y="1973347"/>
            <a:ext cx="204298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300" smtClean="0"/>
              <a:t>Click on </a:t>
            </a:r>
            <a:r>
              <a:rPr lang="de-DE" sz="2300" smtClean="0">
                <a:solidFill>
                  <a:srgbClr val="FF0000"/>
                </a:solidFill>
              </a:rPr>
              <a:t>continue </a:t>
            </a:r>
            <a:r>
              <a:rPr lang="de-DE" sz="2300" smtClean="0"/>
              <a:t>under </a:t>
            </a:r>
          </a:p>
          <a:p>
            <a:pPr algn="l"/>
            <a:r>
              <a:rPr lang="de-DE" sz="2300" smtClean="0"/>
              <a:t>„Self enrolment (Non-editing Lecturer)“ </a:t>
            </a:r>
            <a:endParaRPr lang="de-DE" sz="2300" dirty="0" smtClean="0"/>
          </a:p>
        </p:txBody>
      </p:sp>
    </p:spTree>
    <p:extLst>
      <p:ext uri="{BB962C8B-B14F-4D97-AF65-F5344CB8AC3E}">
        <p14:creationId xmlns:p14="http://schemas.microsoft.com/office/powerpoint/2010/main" val="6512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How to navigate through the platform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061" y="1154241"/>
            <a:ext cx="6010266" cy="370177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6527" y="1614055"/>
            <a:ext cx="2424546" cy="1565563"/>
            <a:chOff x="616527" y="1614055"/>
            <a:chExt cx="2424546" cy="156556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316182" y="2175164"/>
              <a:ext cx="1724891" cy="10044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16527" y="1614055"/>
              <a:ext cx="2369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If you are already registered, click here</a:t>
              </a:r>
              <a:endParaRPr lang="de-DE" sz="1600" dirty="0" smtClean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1076" y="3827113"/>
            <a:ext cx="2779996" cy="692932"/>
            <a:chOff x="261076" y="3827113"/>
            <a:chExt cx="2779996" cy="69293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503218" y="4411888"/>
              <a:ext cx="1537854" cy="10815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61076" y="3827113"/>
              <a:ext cx="2369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If you are not yet registered, click here</a:t>
              </a:r>
              <a:endParaRPr lang="de-DE" sz="1600" dirty="0" smtClean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18909" y="3362824"/>
            <a:ext cx="3055402" cy="1157221"/>
            <a:chOff x="5818909" y="3362824"/>
            <a:chExt cx="3055402" cy="1157221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5818909" y="3947599"/>
              <a:ext cx="1205346" cy="5724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505183" y="3362824"/>
              <a:ext cx="2369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If you forgot your password, click here</a:t>
              </a:r>
              <a:endParaRPr lang="de-DE" sz="1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90967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14" y="69490"/>
            <a:ext cx="5602515" cy="5056922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How to navigate through the platform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37902" y="1471387"/>
            <a:ext cx="3176155" cy="1431470"/>
            <a:chOff x="437902" y="1471387"/>
            <a:chExt cx="3176155" cy="143147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872343" y="2313544"/>
              <a:ext cx="1741714" cy="5893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37902" y="1471387"/>
              <a:ext cx="23691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You can search for your account here,</a:t>
              </a:r>
            </a:p>
            <a:p>
              <a:pPr algn="l"/>
              <a:r>
                <a:rPr lang="de-DE" sz="1600" smtClean="0"/>
                <a:t>By using your account name</a:t>
              </a:r>
              <a:endParaRPr lang="de-DE" sz="1600" dirty="0" smtClean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92639" y="2902857"/>
            <a:ext cx="3055402" cy="1157221"/>
            <a:chOff x="5818909" y="3362824"/>
            <a:chExt cx="3055402" cy="1157221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5818909" y="4193821"/>
              <a:ext cx="924275" cy="32622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505183" y="3362824"/>
              <a:ext cx="23691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Or you can search for it by entering your email address here</a:t>
              </a:r>
              <a:endParaRPr lang="de-DE" sz="1600" dirty="0" smtClean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1632" y="3526971"/>
            <a:ext cx="3300825" cy="1291772"/>
            <a:chOff x="211632" y="3526971"/>
            <a:chExt cx="3300825" cy="1291772"/>
          </a:xfrm>
        </p:grpSpPr>
        <p:grpSp>
          <p:nvGrpSpPr>
            <p:cNvPr id="17" name="Group 16"/>
            <p:cNvGrpSpPr/>
            <p:nvPr/>
          </p:nvGrpSpPr>
          <p:grpSpPr>
            <a:xfrm>
              <a:off x="211632" y="3745014"/>
              <a:ext cx="3300825" cy="1073729"/>
              <a:chOff x="261076" y="3827113"/>
              <a:chExt cx="3300825" cy="1073729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921787" y="4411888"/>
                <a:ext cx="1640114" cy="4889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261076" y="3827113"/>
                <a:ext cx="23691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600" smtClean="0"/>
                  <a:t>Then click ‚Suchen‘,</a:t>
                </a:r>
              </a:p>
              <a:p>
                <a:pPr algn="l"/>
                <a:r>
                  <a:rPr lang="de-DE" sz="1600" smtClean="0"/>
                  <a:t>Which means search</a:t>
                </a:r>
                <a:endParaRPr lang="de-DE" sz="1600" dirty="0" smtClean="0"/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 flipV="1">
              <a:off x="2177143" y="3526971"/>
              <a:ext cx="1320800" cy="3699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136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How to navigate through the platform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941" y="942894"/>
            <a:ext cx="5038725" cy="384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4767" y="1159231"/>
            <a:ext cx="149344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300" smtClean="0"/>
              <a:t>The next window that opens tells you that an email was send to your address </a:t>
            </a:r>
            <a:endParaRPr lang="de-DE" sz="2300" dirty="0" smtClean="0"/>
          </a:p>
        </p:txBody>
      </p:sp>
    </p:spTree>
    <p:extLst>
      <p:ext uri="{BB962C8B-B14F-4D97-AF65-F5344CB8AC3E}">
        <p14:creationId xmlns:p14="http://schemas.microsoft.com/office/powerpoint/2010/main" val="41951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How to navigate through the platform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374" y="1275916"/>
            <a:ext cx="4631860" cy="354546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91363" y="1674678"/>
            <a:ext cx="3384000" cy="1138773"/>
            <a:chOff x="391363" y="1674678"/>
            <a:chExt cx="3384000" cy="1138773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537855" y="2064327"/>
              <a:ext cx="2237508" cy="5576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91363" y="1674678"/>
              <a:ext cx="1818126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sz="1600" smtClean="0"/>
                <a:t>1. Enter your user</a:t>
              </a:r>
            </a:p>
            <a:p>
              <a:pPr algn="l"/>
              <a:r>
                <a:rPr lang="de-DE" sz="1600" smtClean="0"/>
                <a:t>name here</a:t>
              </a:r>
            </a:p>
            <a:p>
              <a:pPr algn="l"/>
              <a:r>
                <a:rPr lang="de-DE" sz="1200" smtClean="0"/>
                <a:t>(the one with only </a:t>
              </a:r>
            </a:p>
            <a:p>
              <a:pPr algn="l"/>
              <a:r>
                <a:rPr lang="de-DE" sz="1200" smtClean="0"/>
                <a:t>small letters without</a:t>
              </a:r>
            </a:p>
            <a:p>
              <a:pPr algn="l"/>
              <a:r>
                <a:rPr lang="de-DE" sz="1200" smtClean="0"/>
                <a:t>an empty space)</a:t>
              </a:r>
              <a:endParaRPr lang="de-DE" sz="1200" dirty="0" smtClean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36127" y="2296389"/>
            <a:ext cx="3444949" cy="1038482"/>
            <a:chOff x="5036127" y="2296389"/>
            <a:chExt cx="3444949" cy="1038482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5036127" y="2621972"/>
              <a:ext cx="1829107" cy="7128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951490" y="2296389"/>
              <a:ext cx="15295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sz="1600" smtClean="0"/>
                <a:t>2. Enter your </a:t>
              </a:r>
            </a:p>
            <a:p>
              <a:pPr algn="l"/>
              <a:r>
                <a:rPr lang="de-DE" sz="1600" smtClean="0"/>
                <a:t>password here</a:t>
              </a:r>
              <a:endParaRPr lang="de-DE" sz="1600" dirty="0" smtClean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0049" y="3809792"/>
            <a:ext cx="4359232" cy="393330"/>
            <a:chOff x="290049" y="3809792"/>
            <a:chExt cx="4359232" cy="393330"/>
          </a:xfrm>
        </p:grpSpPr>
        <p:cxnSp>
          <p:nvCxnSpPr>
            <p:cNvPr id="13" name="Straight Arrow Connector 12"/>
            <p:cNvCxnSpPr>
              <a:stCxn id="15" idx="3"/>
            </p:cNvCxnSpPr>
            <p:nvPr/>
          </p:nvCxnSpPr>
          <p:spPr>
            <a:xfrm>
              <a:off x="2090029" y="3979069"/>
              <a:ext cx="2559252" cy="22405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90049" y="3809792"/>
              <a:ext cx="17999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sz="1600" smtClean="0"/>
                <a:t>3. Then click here</a:t>
              </a:r>
              <a:endParaRPr lang="de-DE" sz="1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55852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How to </a:t>
            </a:r>
            <a:r>
              <a:rPr lang="de-DE" sz="4000" smtClean="0">
                <a:solidFill>
                  <a:schemeClr val="bg1"/>
                </a:solidFill>
              </a:rPr>
              <a:t>succeed in online learning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395" y="942894"/>
            <a:ext cx="83358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smtClean="0"/>
              <a:t>Establish</a:t>
            </a:r>
            <a:r>
              <a:rPr lang="en-US" b="1"/>
              <a:t> a productive learning environment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Working </a:t>
            </a:r>
            <a:r>
              <a:rPr lang="en-US"/>
              <a:t>on assignments from a slouched position </a:t>
            </a:r>
            <a:r>
              <a:rPr lang="en-US"/>
              <a:t>and </a:t>
            </a:r>
            <a:r>
              <a:rPr lang="en-US" smtClean="0"/>
              <a:t>scolling Instagram </a:t>
            </a:r>
            <a:r>
              <a:rPr lang="en-US"/>
              <a:t>at the same time is not ideal if you aim to be productive</a:t>
            </a:r>
            <a:r>
              <a:rPr lang="en-US"/>
              <a:t>. </a:t>
            </a:r>
            <a:endParaRPr lang="en-US" smtClean="0"/>
          </a:p>
          <a:p>
            <a:endParaRPr lang="en-US" b="1" smtClean="0"/>
          </a:p>
          <a:p>
            <a:r>
              <a:rPr lang="en-US" b="1" smtClean="0"/>
              <a:t>2</a:t>
            </a:r>
            <a:r>
              <a:rPr lang="en-US" b="1"/>
              <a:t>. Set a schedule for completing and reviewing assignments</a:t>
            </a:r>
            <a:r>
              <a:rPr lang="en-US"/>
              <a:t/>
            </a:r>
            <a:br>
              <a:rPr lang="en-US"/>
            </a:br>
            <a:r>
              <a:rPr lang="en-US"/>
              <a:t> </a:t>
            </a:r>
            <a:r>
              <a:rPr lang="en-US" smtClean="0"/>
              <a:t>    Avoid stress by allocating </a:t>
            </a:r>
            <a:r>
              <a:rPr lang="en-US"/>
              <a:t>specific times to work </a:t>
            </a:r>
            <a:r>
              <a:rPr lang="en-US"/>
              <a:t>on </a:t>
            </a:r>
            <a:r>
              <a:rPr lang="en-US" smtClean="0"/>
              <a:t>your online class</a:t>
            </a:r>
            <a:r>
              <a:rPr lang="en-US"/>
              <a:t>. </a:t>
            </a:r>
            <a:r>
              <a:rPr lang="en-US" smtClean="0"/>
              <a:t>Keep   </a:t>
            </a:r>
          </a:p>
          <a:p>
            <a:r>
              <a:rPr lang="en-US"/>
              <a:t> </a:t>
            </a:r>
            <a:r>
              <a:rPr lang="en-US" smtClean="0"/>
              <a:t>    track of due dates for assignements. </a:t>
            </a:r>
          </a:p>
          <a:p>
            <a:endParaRPr lang="en-US" b="1"/>
          </a:p>
          <a:p>
            <a:r>
              <a:rPr lang="en-US" b="1" smtClean="0"/>
              <a:t>3</a:t>
            </a:r>
            <a:r>
              <a:rPr lang="en-US" b="1"/>
              <a:t>. Seek virtual interactions with your peers</a:t>
            </a:r>
            <a:endParaRPr lang="en-US"/>
          </a:p>
          <a:p>
            <a:r>
              <a:rPr lang="en-US" smtClean="0"/>
              <a:t>     Learning works better if you have a sense </a:t>
            </a:r>
            <a:r>
              <a:rPr lang="en-US"/>
              <a:t>of collaboration and </a:t>
            </a:r>
            <a:r>
              <a:rPr lang="en-US"/>
              <a:t>community</a:t>
            </a:r>
            <a:r>
              <a:rPr lang="en-US" smtClean="0"/>
              <a:t>.</a:t>
            </a:r>
          </a:p>
          <a:p>
            <a:r>
              <a:rPr lang="en-US"/>
              <a:t> </a:t>
            </a:r>
            <a:r>
              <a:rPr lang="en-US" smtClean="0"/>
              <a:t>    Make use of the forum sections.</a:t>
            </a:r>
          </a:p>
          <a:p>
            <a:r>
              <a:rPr lang="en-US"/>
              <a:t> </a:t>
            </a:r>
          </a:p>
          <a:p>
            <a:r>
              <a:rPr lang="en-US" b="1"/>
              <a:t>4. Use the ‘chunking’ strategy to section out tasks</a:t>
            </a:r>
            <a:endParaRPr lang="en-US"/>
          </a:p>
          <a:p>
            <a:r>
              <a:rPr lang="en-US" smtClean="0"/>
              <a:t>    Work </a:t>
            </a:r>
            <a:r>
              <a:rPr lang="en-US"/>
              <a:t>on </a:t>
            </a:r>
            <a:r>
              <a:rPr lang="en-US"/>
              <a:t>one </a:t>
            </a:r>
            <a:r>
              <a:rPr lang="en-US" smtClean="0"/>
              <a:t>lesson or or assignment, then give yourself  abreak before you  </a:t>
            </a:r>
          </a:p>
          <a:p>
            <a:r>
              <a:rPr lang="en-US"/>
              <a:t> </a:t>
            </a:r>
            <a:r>
              <a:rPr lang="en-US" smtClean="0"/>
              <a:t>   come </a:t>
            </a:r>
            <a:r>
              <a:rPr lang="en-US"/>
              <a:t>back and do the next </a:t>
            </a:r>
            <a:r>
              <a:rPr lang="en-US"/>
              <a:t>chunk</a:t>
            </a:r>
            <a:r>
              <a:rPr lang="en-US" smtClean="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How to </a:t>
            </a:r>
            <a:r>
              <a:rPr lang="de-DE" sz="4000" smtClean="0">
                <a:solidFill>
                  <a:schemeClr val="bg1"/>
                </a:solidFill>
              </a:rPr>
              <a:t>succeed in online learning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526" y="1158217"/>
            <a:ext cx="81715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/>
              <a:t>Find </a:t>
            </a:r>
            <a:r>
              <a:rPr lang="en-US" b="1"/>
              <a:t>Ways to Stay Motivated</a:t>
            </a:r>
          </a:p>
          <a:p>
            <a:r>
              <a:rPr lang="en-US"/>
              <a:t> </a:t>
            </a:r>
            <a:r>
              <a:rPr lang="en-US" smtClean="0"/>
              <a:t>   You are adults and need to take responsibility for your learning. Especially in </a:t>
            </a:r>
          </a:p>
          <a:p>
            <a:r>
              <a:rPr lang="en-US"/>
              <a:t> </a:t>
            </a:r>
            <a:r>
              <a:rPr lang="en-US" smtClean="0"/>
              <a:t>   this course nobody will force you to finish tasks. They are an offer for you to </a:t>
            </a:r>
          </a:p>
          <a:p>
            <a:r>
              <a:rPr lang="en-US"/>
              <a:t> </a:t>
            </a:r>
            <a:r>
              <a:rPr lang="en-US" smtClean="0"/>
              <a:t>   use. You can try these strategies to overcome “down-times”:</a:t>
            </a:r>
            <a:endParaRPr lang="en-US"/>
          </a:p>
          <a:p>
            <a:pPr marL="342900" indent="-342900">
              <a:buAutoNum type="arabicPeriod"/>
            </a:pPr>
            <a:r>
              <a:rPr lang="en-US" b="1" smtClean="0"/>
              <a:t>Think </a:t>
            </a:r>
            <a:r>
              <a:rPr lang="en-US" b="1"/>
              <a:t>about how you can turn the assignment or task </a:t>
            </a:r>
            <a:r>
              <a:rPr lang="en-US" b="1"/>
              <a:t>into </a:t>
            </a:r>
            <a:r>
              <a:rPr lang="en-US" b="1" smtClean="0"/>
              <a:t>a usufull tool for later</a:t>
            </a:r>
          </a:p>
          <a:p>
            <a:r>
              <a:rPr lang="en-US" b="1" smtClean="0"/>
              <a:t>2. Imagine </a:t>
            </a:r>
            <a:r>
              <a:rPr lang="en-US" b="1"/>
              <a:t>yourself on a path toward mastering the subject </a:t>
            </a:r>
            <a:endParaRPr lang="en-US"/>
          </a:p>
          <a:p>
            <a:r>
              <a:rPr lang="en-US" smtClean="0"/>
              <a:t>    Tell yourself: </a:t>
            </a:r>
            <a:r>
              <a:rPr lang="en-US"/>
              <a:t>This is not something I must do, this is something I need to </a:t>
            </a:r>
            <a:r>
              <a:rPr lang="en-US"/>
              <a:t>do </a:t>
            </a:r>
            <a:endParaRPr lang="en-US" smtClean="0"/>
          </a:p>
          <a:p>
            <a:r>
              <a:rPr lang="en-US"/>
              <a:t> </a:t>
            </a:r>
            <a:r>
              <a:rPr lang="en-US" smtClean="0"/>
              <a:t>    to </a:t>
            </a:r>
            <a:r>
              <a:rPr lang="en-US"/>
              <a:t>achieve my goals</a:t>
            </a:r>
            <a:r>
              <a:rPr lang="en-US"/>
              <a:t>,” </a:t>
            </a:r>
            <a:endParaRPr lang="en-US" smtClean="0"/>
          </a:p>
          <a:p>
            <a:r>
              <a:rPr lang="en-US" b="1" smtClean="0"/>
              <a:t>3. </a:t>
            </a:r>
            <a:r>
              <a:rPr lang="en-US" b="1"/>
              <a:t>Problem-Solve on Your Own</a:t>
            </a:r>
            <a:endParaRPr lang="en-US"/>
          </a:p>
          <a:p>
            <a:r>
              <a:rPr lang="en-US" smtClean="0"/>
              <a:t>     As </a:t>
            </a:r>
            <a:r>
              <a:rPr lang="en-US"/>
              <a:t>you adjust to working online, it’s important to remember that </a:t>
            </a:r>
            <a:r>
              <a:rPr lang="en-US"/>
              <a:t>most </a:t>
            </a:r>
            <a:endParaRPr lang="en-US" smtClean="0"/>
          </a:p>
          <a:p>
            <a:r>
              <a:rPr lang="en-US"/>
              <a:t> </a:t>
            </a:r>
            <a:r>
              <a:rPr lang="en-US" smtClean="0"/>
              <a:t>    questions </a:t>
            </a:r>
            <a:r>
              <a:rPr lang="en-US"/>
              <a:t>can be answered when you read instructions carefully and </a:t>
            </a:r>
            <a:r>
              <a:rPr lang="en-US"/>
              <a:t>when </a:t>
            </a:r>
            <a:endParaRPr lang="en-US" smtClean="0"/>
          </a:p>
          <a:p>
            <a:r>
              <a:rPr lang="en-US"/>
              <a:t> </a:t>
            </a:r>
            <a:r>
              <a:rPr lang="en-US" smtClean="0"/>
              <a:t>    you </a:t>
            </a:r>
            <a:r>
              <a:rPr lang="en-US"/>
              <a:t>go over each </a:t>
            </a:r>
            <a:r>
              <a:rPr lang="en-US"/>
              <a:t>module </a:t>
            </a:r>
            <a:r>
              <a:rPr lang="en-US" smtClean="0"/>
              <a:t>properly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How to </a:t>
            </a:r>
            <a:r>
              <a:rPr lang="de-DE" sz="4000" smtClean="0">
                <a:solidFill>
                  <a:schemeClr val="bg1"/>
                </a:solidFill>
              </a:rPr>
              <a:t>succeed in online learning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909" y="1473282"/>
            <a:ext cx="80494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. </a:t>
            </a:r>
            <a:r>
              <a:rPr lang="en-US" b="1"/>
              <a:t>9. Focus on Your Self-Care</a:t>
            </a:r>
            <a:endParaRPr lang="en-US"/>
          </a:p>
          <a:p>
            <a:r>
              <a:rPr lang="en-US"/>
              <a:t>It’s completely understandable if you need to step away from the computer for a few hours or if you need to take a day to sleep-in. Taking the time to recover is necessary and you shouldn’t feel bad about </a:t>
            </a:r>
            <a:r>
              <a:rPr lang="en-US"/>
              <a:t>it</a:t>
            </a:r>
            <a:r>
              <a:rPr lang="en-US" smtClean="0"/>
              <a:t>.</a:t>
            </a:r>
          </a:p>
          <a:p>
            <a:endParaRPr lang="en-US"/>
          </a:p>
          <a:p>
            <a:r>
              <a:rPr lang="en-US" b="1"/>
              <a:t>10. Have Compassion for Others</a:t>
            </a:r>
            <a:endParaRPr lang="en-US"/>
          </a:p>
          <a:p>
            <a:r>
              <a:rPr lang="en-US"/>
              <a:t>Remember that individuals everywhere are going through many of the same experiences you are right now. Have patience towards those who might not know how </a:t>
            </a:r>
            <a:r>
              <a:rPr lang="en-US"/>
              <a:t>to </a:t>
            </a:r>
            <a:r>
              <a:rPr lang="en-US" smtClean="0"/>
              <a:t>use online tools </a:t>
            </a:r>
            <a:r>
              <a:rPr lang="en-US"/>
              <a:t>or who may be taking a longer time to adjust to this "new </a:t>
            </a:r>
            <a:r>
              <a:rPr lang="en-US"/>
              <a:t>normal</a:t>
            </a:r>
            <a:r>
              <a:rPr lang="en-US" smtClean="0"/>
              <a:t>.“ Never leave discouraging or mean comments online. They hurt!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How to navigate through the platform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98" y="1345621"/>
            <a:ext cx="8684680" cy="144130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02290" y="1653825"/>
            <a:ext cx="4447051" cy="2187426"/>
            <a:chOff x="2402290" y="1653825"/>
            <a:chExt cx="4447051" cy="2187426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657850" y="1653825"/>
              <a:ext cx="1191491" cy="17803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02290" y="3502697"/>
              <a:ext cx="44470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sz="1600" smtClean="0"/>
                <a:t>Change your language settings to English here</a:t>
              </a:r>
              <a:endParaRPr lang="de-DE" sz="1600" dirty="0" smtClean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801" y="1352548"/>
            <a:ext cx="2754927" cy="3531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925" y="1295396"/>
            <a:ext cx="3072678" cy="35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8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dirty="0" smtClean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224300" y="1042529"/>
            <a:ext cx="8650013" cy="40670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1</a:t>
            </a:r>
            <a:r>
              <a:rPr lang="en-US" sz="2000" smtClean="0">
                <a:solidFill>
                  <a:schemeClr val="tx1"/>
                </a:solidFill>
              </a:rPr>
              <a:t>. Welcome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224298" y="1509313"/>
            <a:ext cx="8650013" cy="39712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</a:rPr>
              <a:t>2</a:t>
            </a:r>
            <a:r>
              <a:rPr lang="de-DE" sz="2000" smtClean="0">
                <a:solidFill>
                  <a:schemeClr val="tx1"/>
                </a:solidFill>
              </a:rPr>
              <a:t>. </a:t>
            </a:r>
            <a:r>
              <a:rPr lang="en-US" sz="2000" smtClean="0">
                <a:solidFill>
                  <a:schemeClr val="tx1"/>
                </a:solidFill>
              </a:rPr>
              <a:t>Feedback from students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224293" y="2419397"/>
            <a:ext cx="8650013" cy="36118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</a:rPr>
              <a:t>4</a:t>
            </a:r>
            <a:r>
              <a:rPr lang="de-DE" sz="2000" smtClean="0">
                <a:solidFill>
                  <a:schemeClr val="tx1"/>
                </a:solidFill>
              </a:rPr>
              <a:t>. Accessing the course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224292" y="2905523"/>
            <a:ext cx="8650013" cy="36118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</a:rPr>
              <a:t>5</a:t>
            </a:r>
            <a:r>
              <a:rPr lang="de-DE" sz="2000" smtClean="0">
                <a:solidFill>
                  <a:schemeClr val="tx1"/>
                </a:solidFill>
              </a:rPr>
              <a:t>. How to learn online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Abgerundetes Rechteck 9"/>
          <p:cNvSpPr/>
          <p:nvPr/>
        </p:nvSpPr>
        <p:spPr>
          <a:xfrm>
            <a:off x="224294" y="1977913"/>
            <a:ext cx="8650013" cy="36118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>
                <a:solidFill>
                  <a:schemeClr val="tx1"/>
                </a:solidFill>
              </a:rPr>
              <a:t>3</a:t>
            </a:r>
            <a:r>
              <a:rPr lang="de-DE" sz="2000" smtClean="0">
                <a:solidFill>
                  <a:schemeClr val="tx1"/>
                </a:solidFill>
              </a:rPr>
              <a:t>. Why start an entreprise in food processing?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Abgerundetes Rechteck 9"/>
          <p:cNvSpPr/>
          <p:nvPr/>
        </p:nvSpPr>
        <p:spPr>
          <a:xfrm>
            <a:off x="224292" y="3404977"/>
            <a:ext cx="8650013" cy="36118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smtClean="0">
                <a:solidFill>
                  <a:schemeClr val="tx1"/>
                </a:solidFill>
              </a:rPr>
              <a:t>6. Questions &amp; Answers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Abgerundetes Rechteck 5"/>
          <p:cNvSpPr/>
          <p:nvPr/>
        </p:nvSpPr>
        <p:spPr>
          <a:xfrm>
            <a:off x="224292" y="4050222"/>
            <a:ext cx="8650013" cy="84389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tx1"/>
                </a:solidFill>
              </a:rPr>
              <a:t>Course start: 28</a:t>
            </a:r>
            <a:r>
              <a:rPr lang="en-US" sz="2000" baseline="30000" smtClean="0">
                <a:solidFill>
                  <a:schemeClr val="tx1"/>
                </a:solidFill>
              </a:rPr>
              <a:t>th</a:t>
            </a:r>
            <a:r>
              <a:rPr lang="en-US" sz="2000" smtClean="0">
                <a:solidFill>
                  <a:schemeClr val="tx1"/>
                </a:solidFill>
              </a:rPr>
              <a:t> November 2023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smtClean="0">
                <a:solidFill>
                  <a:schemeClr val="tx1"/>
                </a:solidFill>
              </a:rPr>
              <a:t>Course end: 14</a:t>
            </a:r>
            <a:r>
              <a:rPr lang="en-US" sz="2000" baseline="30000" smtClean="0">
                <a:solidFill>
                  <a:schemeClr val="tx1"/>
                </a:solidFill>
              </a:rPr>
              <a:t>th</a:t>
            </a:r>
            <a:r>
              <a:rPr lang="en-US" sz="2000" smtClean="0">
                <a:solidFill>
                  <a:schemeClr val="tx1"/>
                </a:solidFill>
              </a:rPr>
              <a:t> February 2023</a:t>
            </a:r>
          </a:p>
        </p:txBody>
      </p:sp>
    </p:spTree>
    <p:extLst>
      <p:ext uri="{BB962C8B-B14F-4D97-AF65-F5344CB8AC3E}">
        <p14:creationId xmlns:p14="http://schemas.microsoft.com/office/powerpoint/2010/main" val="39061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How to navigate through the platform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11" y="1246146"/>
            <a:ext cx="3072678" cy="3544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13" y="2248186"/>
            <a:ext cx="8014066" cy="20870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203145" y="3393404"/>
            <a:ext cx="5426255" cy="1508105"/>
            <a:chOff x="1203145" y="3393404"/>
            <a:chExt cx="5426255" cy="1508105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4147457" y="4147457"/>
              <a:ext cx="2481943" cy="1877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203145" y="3393404"/>
              <a:ext cx="3221898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2300" smtClean="0"/>
                <a:t>If you click here,</a:t>
              </a:r>
            </a:p>
            <a:p>
              <a:pPr algn="l"/>
              <a:r>
                <a:rPr lang="de-DE" sz="2300" smtClean="0"/>
                <a:t>you can see all your due assignments and their status</a:t>
              </a:r>
              <a:endParaRPr lang="de-DE" sz="23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5285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How to navigate through a lesson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561" y="1028700"/>
            <a:ext cx="5117668" cy="41148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81692" y="1616529"/>
            <a:ext cx="2816679" cy="1805887"/>
            <a:chOff x="481692" y="1616529"/>
            <a:chExt cx="2816679" cy="1805887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1347107" y="1616529"/>
              <a:ext cx="1951264" cy="5551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1692" y="2268254"/>
              <a:ext cx="2179864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2300" smtClean="0"/>
                <a:t>Click on the arrow to open a lesson</a:t>
              </a:r>
              <a:endParaRPr lang="de-DE" sz="2300" dirty="0" smtClean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02880" y="2173460"/>
            <a:ext cx="2171431" cy="1671919"/>
            <a:chOff x="6702880" y="2173460"/>
            <a:chExt cx="2171431" cy="1671919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6702880" y="3004457"/>
              <a:ext cx="669470" cy="8409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265947" y="2173460"/>
              <a:ext cx="16083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Milestone 1 and Module 2 are still locked</a:t>
              </a:r>
              <a:endParaRPr lang="de-DE" sz="1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7687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How to navigate through a lesson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97" y="1137557"/>
            <a:ext cx="7163467" cy="371256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385768" y="2993837"/>
            <a:ext cx="3918857" cy="1485635"/>
            <a:chOff x="2385768" y="2993837"/>
            <a:chExt cx="3918857" cy="1485635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2385768" y="3306536"/>
              <a:ext cx="2163536" cy="32376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2528207" y="3429000"/>
              <a:ext cx="2021097" cy="10504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549304" y="2993837"/>
              <a:ext cx="17553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Click on the headlines to open a section</a:t>
              </a:r>
              <a:endParaRPr lang="de-DE" sz="1600" dirty="0" smtClean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72095" y="1961189"/>
            <a:ext cx="1869621" cy="2423032"/>
            <a:chOff x="7072095" y="1961189"/>
            <a:chExt cx="1869621" cy="242303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7551966" y="2759529"/>
              <a:ext cx="179613" cy="7088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4" idx="2"/>
            </p:cNvCxnSpPr>
            <p:nvPr/>
          </p:nvCxnSpPr>
          <p:spPr>
            <a:xfrm flipH="1">
              <a:off x="7658100" y="2792186"/>
              <a:ext cx="348806" cy="15920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072095" y="1961189"/>
              <a:ext cx="18696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Mandatory activities are marked in read</a:t>
              </a:r>
              <a:endParaRPr lang="de-DE" sz="1600" dirty="0" smtClean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02221" y="1485500"/>
            <a:ext cx="3049693" cy="2339334"/>
            <a:chOff x="4102221" y="1485500"/>
            <a:chExt cx="3049693" cy="2339334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5870121" y="1559379"/>
              <a:ext cx="1201974" cy="14695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904576" y="1900999"/>
              <a:ext cx="1247338" cy="109283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870121" y="2048356"/>
              <a:ext cx="1276583" cy="17764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102221" y="1485500"/>
              <a:ext cx="18902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sz="1200" smtClean="0"/>
                <a:t>Non-mandatory sections </a:t>
              </a:r>
            </a:p>
            <a:p>
              <a:pPr algn="l"/>
              <a:r>
                <a:rPr lang="de-DE" sz="1200" smtClean="0"/>
                <a:t>you can mark as ‚done‘</a:t>
              </a:r>
            </a:p>
            <a:p>
              <a:pPr algn="l"/>
              <a:r>
                <a:rPr lang="de-DE" sz="1200" smtClean="0"/>
                <a:t>to keep track of what </a:t>
              </a:r>
            </a:p>
            <a:p>
              <a:pPr algn="l"/>
              <a:r>
                <a:rPr lang="de-DE" sz="1200" smtClean="0"/>
                <a:t>you have done already</a:t>
              </a:r>
              <a:endParaRPr lang="de-DE" sz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9026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How to navigate through a lesson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97" y="1137557"/>
            <a:ext cx="7163467" cy="3712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8699"/>
          <a:stretch/>
        </p:blipFill>
        <p:spPr>
          <a:xfrm>
            <a:off x="920979" y="4298322"/>
            <a:ext cx="1939270" cy="46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" presetClass="emph" presetSubtype="0" autoRev="1" fill="hold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32000"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How to navigate through a lesson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63" y="1028700"/>
            <a:ext cx="7939082" cy="41148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216730" y="1299648"/>
            <a:ext cx="2645227" cy="584775"/>
            <a:chOff x="3216730" y="1299648"/>
            <a:chExt cx="2645227" cy="584775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3216730" y="1592036"/>
              <a:ext cx="6857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902529" y="1299648"/>
              <a:ext cx="19594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Here you see where you are</a:t>
              </a:r>
              <a:endParaRPr lang="de-DE" sz="1600" dirty="0" smtClean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459" y="1175657"/>
            <a:ext cx="2534961" cy="1085432"/>
            <a:chOff x="20459" y="1175657"/>
            <a:chExt cx="2534961" cy="1085432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579763" y="1175657"/>
              <a:ext cx="326473" cy="59599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0459" y="1676314"/>
              <a:ext cx="2534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Here you can see your status for this section</a:t>
              </a:r>
              <a:endParaRPr lang="de-DE" sz="1600" dirty="0" smtClean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9763" y="2196193"/>
            <a:ext cx="8408579" cy="2024743"/>
            <a:chOff x="579763" y="2196193"/>
            <a:chExt cx="8408579" cy="2024743"/>
          </a:xfrm>
        </p:grpSpPr>
        <p:sp>
          <p:nvSpPr>
            <p:cNvPr id="21" name="Rounded Rectangle 20"/>
            <p:cNvSpPr/>
            <p:nvPr/>
          </p:nvSpPr>
          <p:spPr>
            <a:xfrm>
              <a:off x="579763" y="2196193"/>
              <a:ext cx="6025144" cy="202474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6604907" y="3722915"/>
              <a:ext cx="767443" cy="816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315200" y="3389939"/>
              <a:ext cx="1673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This is the chapter you are reading</a:t>
              </a:r>
              <a:endParaRPr lang="de-DE" sz="1600" dirty="0" smtClean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004581" y="942894"/>
            <a:ext cx="4514263" cy="2511189"/>
            <a:chOff x="4004581" y="942894"/>
            <a:chExt cx="4514263" cy="2511189"/>
          </a:xfrm>
        </p:grpSpPr>
        <p:sp>
          <p:nvSpPr>
            <p:cNvPr id="29" name="Rounded Rectangle 28"/>
            <p:cNvSpPr/>
            <p:nvPr/>
          </p:nvSpPr>
          <p:spPr>
            <a:xfrm>
              <a:off x="6735535" y="942894"/>
              <a:ext cx="1783309" cy="225750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04581" y="1884423"/>
              <a:ext cx="2375807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Here you have an overview over the next chapters.</a:t>
              </a:r>
            </a:p>
            <a:p>
              <a:pPr algn="l"/>
              <a:r>
                <a:rPr lang="de-DE" sz="1600" smtClean="0"/>
                <a:t>You can also directly select a chapter from here. </a:t>
              </a:r>
              <a:endParaRPr lang="de-DE" sz="1600" dirty="0" smtClean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5992585" y="1676314"/>
              <a:ext cx="853118" cy="3953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6539593" y="4066282"/>
            <a:ext cx="2710006" cy="1077218"/>
            <a:chOff x="6539593" y="4066282"/>
            <a:chExt cx="2710006" cy="1077218"/>
          </a:xfrm>
        </p:grpSpPr>
        <p:cxnSp>
          <p:nvCxnSpPr>
            <p:cNvPr id="39" name="Straight Arrow Connector 38"/>
            <p:cNvCxnSpPr/>
            <p:nvPr/>
          </p:nvCxnSpPr>
          <p:spPr>
            <a:xfrm flipH="1" flipV="1">
              <a:off x="6539593" y="4408714"/>
              <a:ext cx="775607" cy="1224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315200" y="4066282"/>
              <a:ext cx="193439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By clicking on the ‚next‘ button you move to the next chapter</a:t>
              </a:r>
              <a:endParaRPr lang="de-DE" sz="1600" dirty="0" smtClean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853391" y="3722915"/>
            <a:ext cx="3792261" cy="1061356"/>
            <a:chOff x="1853391" y="3722915"/>
            <a:chExt cx="3792261" cy="1061356"/>
          </a:xfrm>
        </p:grpSpPr>
        <p:sp>
          <p:nvSpPr>
            <p:cNvPr id="45" name="TextBox 44"/>
            <p:cNvSpPr txBox="1"/>
            <p:nvPr/>
          </p:nvSpPr>
          <p:spPr>
            <a:xfrm>
              <a:off x="1853391" y="3722915"/>
              <a:ext cx="379226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de-DE" sz="1600" smtClean="0"/>
            </a:p>
            <a:p>
              <a:pPr algn="l"/>
              <a:r>
                <a:rPr lang="de-DE" sz="1600" smtClean="0"/>
                <a:t>By clicking on this button you navigate to the next section of the lesson</a:t>
              </a:r>
              <a:endParaRPr lang="de-DE" sz="1600" dirty="0" smtClean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4122964" y="4531179"/>
              <a:ext cx="996043" cy="2530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230396" y="3293347"/>
            <a:ext cx="2939411" cy="1490924"/>
            <a:chOff x="230396" y="3293347"/>
            <a:chExt cx="2939411" cy="1490924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579763" y="4335236"/>
              <a:ext cx="326473" cy="4490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30396" y="3293347"/>
              <a:ext cx="2939411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de-DE" sz="1600" smtClean="0"/>
            </a:p>
            <a:p>
              <a:pPr algn="l"/>
              <a:r>
                <a:rPr lang="de-DE" sz="1600" smtClean="0"/>
                <a:t>By using this button you can navigate backwards to the previous section</a:t>
              </a:r>
              <a:endParaRPr lang="de-DE" sz="1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0571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Assignments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8" y="1623362"/>
            <a:ext cx="8656441" cy="2651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91" y="2498953"/>
            <a:ext cx="2437259" cy="57514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416879" y="1119936"/>
            <a:ext cx="4094391" cy="2758100"/>
            <a:chOff x="4416879" y="1119936"/>
            <a:chExt cx="4094391" cy="2758100"/>
          </a:xfrm>
        </p:grpSpPr>
        <p:grpSp>
          <p:nvGrpSpPr>
            <p:cNvPr id="16" name="Group 15"/>
            <p:cNvGrpSpPr/>
            <p:nvPr/>
          </p:nvGrpSpPr>
          <p:grpSpPr>
            <a:xfrm>
              <a:off x="4416879" y="1119936"/>
              <a:ext cx="4094391" cy="1666591"/>
              <a:chOff x="4416879" y="1119936"/>
              <a:chExt cx="4094391" cy="1666591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6033407" y="1566212"/>
                <a:ext cx="1281793" cy="12203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416879" y="1119936"/>
                <a:ext cx="4094391" cy="4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300" smtClean="0"/>
                  <a:t>Here you see what is required</a:t>
                </a:r>
                <a:endParaRPr lang="de-DE" sz="2300" dirty="0" smtClean="0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>
              <a:off x="5679622" y="1542744"/>
              <a:ext cx="1447799" cy="23352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188029" y="2971800"/>
            <a:ext cx="4050635" cy="1744378"/>
            <a:chOff x="2188029" y="2971800"/>
            <a:chExt cx="4050635" cy="1744378"/>
          </a:xfrm>
        </p:grpSpPr>
        <p:cxnSp>
          <p:nvCxnSpPr>
            <p:cNvPr id="21" name="Straight Arrow Connector 20"/>
            <p:cNvCxnSpPr/>
            <p:nvPr/>
          </p:nvCxnSpPr>
          <p:spPr>
            <a:xfrm flipH="1" flipV="1">
              <a:off x="2188029" y="2971800"/>
              <a:ext cx="1951264" cy="11838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675079" y="4131403"/>
              <a:ext cx="25635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Click on the headline to open the activity</a:t>
              </a:r>
              <a:endParaRPr lang="de-DE" sz="1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99537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Assignments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98" y="1126672"/>
            <a:ext cx="8300720" cy="347472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853293" y="4278086"/>
            <a:ext cx="2432957" cy="465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86250" y="4449283"/>
            <a:ext cx="188705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00" smtClean="0"/>
              <a:t>Click on the  </a:t>
            </a:r>
            <a:endParaRPr lang="de-DE" sz="2300" dirty="0" smtClean="0"/>
          </a:p>
        </p:txBody>
      </p:sp>
    </p:spTree>
    <p:extLst>
      <p:ext uri="{BB962C8B-B14F-4D97-AF65-F5344CB8AC3E}">
        <p14:creationId xmlns:p14="http://schemas.microsoft.com/office/powerpoint/2010/main" val="22405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Assignments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98" y="1725386"/>
            <a:ext cx="8036763" cy="3017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298" y="1164863"/>
            <a:ext cx="7531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/>
              <a:t>Y</a:t>
            </a:r>
            <a:r>
              <a:rPr lang="en-US" sz="2000" smtClean="0"/>
              <a:t>ou will receive a confirmation email after submitting your work  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33486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Assignments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8" y="1623362"/>
            <a:ext cx="8656441" cy="2651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91" y="2498953"/>
            <a:ext cx="2437259" cy="57514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416879" y="1119936"/>
            <a:ext cx="4094391" cy="2758100"/>
            <a:chOff x="4416879" y="1119936"/>
            <a:chExt cx="4094391" cy="2758100"/>
          </a:xfrm>
        </p:grpSpPr>
        <p:grpSp>
          <p:nvGrpSpPr>
            <p:cNvPr id="16" name="Group 15"/>
            <p:cNvGrpSpPr/>
            <p:nvPr/>
          </p:nvGrpSpPr>
          <p:grpSpPr>
            <a:xfrm>
              <a:off x="4416879" y="1119936"/>
              <a:ext cx="4094391" cy="1666591"/>
              <a:chOff x="4416879" y="1119936"/>
              <a:chExt cx="4094391" cy="1666591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6033407" y="1566212"/>
                <a:ext cx="1281793" cy="12203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416879" y="1119936"/>
                <a:ext cx="4094391" cy="4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300" smtClean="0"/>
                  <a:t>Here you see what is required</a:t>
                </a:r>
                <a:endParaRPr lang="de-DE" sz="2300" dirty="0" smtClean="0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>
              <a:off x="5679622" y="1542744"/>
              <a:ext cx="1447799" cy="23352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188029" y="2971800"/>
            <a:ext cx="4050635" cy="1744378"/>
            <a:chOff x="2188029" y="2971800"/>
            <a:chExt cx="4050635" cy="1744378"/>
          </a:xfrm>
        </p:grpSpPr>
        <p:cxnSp>
          <p:nvCxnSpPr>
            <p:cNvPr id="21" name="Straight Arrow Connector 20"/>
            <p:cNvCxnSpPr/>
            <p:nvPr/>
          </p:nvCxnSpPr>
          <p:spPr>
            <a:xfrm flipH="1" flipV="1">
              <a:off x="2188029" y="2971800"/>
              <a:ext cx="1951264" cy="11838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675079" y="4131403"/>
              <a:ext cx="25635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600" smtClean="0"/>
                <a:t>Click on the headline to open the activity</a:t>
              </a:r>
              <a:endParaRPr lang="de-DE" sz="1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978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bg1"/>
                </a:solidFill>
              </a:rPr>
              <a:t>Quick Knowledge Checks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8" y="1623362"/>
            <a:ext cx="8656441" cy="26517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55" y="3802516"/>
            <a:ext cx="3030129" cy="4102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4298" y="3045278"/>
            <a:ext cx="5768287" cy="13797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55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Welcome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7" name="Abgerundetes Rechteck 5"/>
          <p:cNvSpPr/>
          <p:nvPr/>
        </p:nvSpPr>
        <p:spPr>
          <a:xfrm>
            <a:off x="224297" y="1124567"/>
            <a:ext cx="8650013" cy="40670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1</a:t>
            </a:r>
            <a:r>
              <a:rPr lang="en-US" sz="2000" smtClean="0">
                <a:solidFill>
                  <a:schemeClr val="tx1"/>
                </a:solidFill>
              </a:rPr>
              <a:t>. Welcome by the lecturers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Abgerundetes Rechteck 5"/>
          <p:cNvSpPr/>
          <p:nvPr/>
        </p:nvSpPr>
        <p:spPr>
          <a:xfrm>
            <a:off x="224298" y="1659273"/>
            <a:ext cx="8650013" cy="40670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tx1"/>
                </a:solidFill>
              </a:rPr>
              <a:t>2. Welcome to new participants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266" y="4250487"/>
            <a:ext cx="5046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hlinkClick r:id="rId3"/>
              </a:rPr>
              <a:t>Survey Questions</a:t>
            </a:r>
            <a:endParaRPr lang="de-DE" sz="1000" dirty="0" smtClean="0"/>
          </a:p>
        </p:txBody>
      </p:sp>
      <p:sp>
        <p:nvSpPr>
          <p:cNvPr id="10" name="Abgerundetes Rechteck 5"/>
          <p:cNvSpPr/>
          <p:nvPr/>
        </p:nvSpPr>
        <p:spPr>
          <a:xfrm>
            <a:off x="224297" y="2193979"/>
            <a:ext cx="8650013" cy="152180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tx1"/>
                </a:solidFill>
              </a:rPr>
              <a:t>3</a:t>
            </a:r>
            <a:r>
              <a:rPr lang="en-US" sz="2000" smtClean="0">
                <a:solidFill>
                  <a:schemeClr val="tx1"/>
                </a:solidFill>
              </a:rPr>
              <a:t>. Poll: </a:t>
            </a:r>
          </a:p>
          <a:p>
            <a:pPr marL="457200" indent="-457200">
              <a:buAutoNum type="alphaLcParenR"/>
            </a:pPr>
            <a:r>
              <a:rPr lang="en-US" sz="2000" smtClean="0">
                <a:solidFill>
                  <a:schemeClr val="tx1"/>
                </a:solidFill>
              </a:rPr>
              <a:t>Which form of entrepreneurship is your favourite?</a:t>
            </a:r>
          </a:p>
          <a:p>
            <a:pPr marL="457200" indent="-457200">
              <a:buAutoNum type="alphaLcParenR"/>
            </a:pPr>
            <a:r>
              <a:rPr lang="en-US" sz="2000" smtClean="0">
                <a:solidFill>
                  <a:schemeClr val="tx1"/>
                </a:solidFill>
              </a:rPr>
              <a:t>Which kind of business is your favourite?</a:t>
            </a:r>
          </a:p>
          <a:p>
            <a:pPr marL="457200" indent="-457200">
              <a:buAutoNum type="alphaLcParenR"/>
            </a:pPr>
            <a:r>
              <a:rPr lang="en-US" sz="2000" smtClean="0">
                <a:solidFill>
                  <a:schemeClr val="tx1"/>
                </a:solidFill>
              </a:rPr>
              <a:t>Which consumer trend do you think plays a big role at the moment?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bg1"/>
                </a:solidFill>
              </a:rPr>
              <a:t>Quick Knowledge Checks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98" y="1089850"/>
            <a:ext cx="8762687" cy="3367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649" y="2577713"/>
            <a:ext cx="3404508" cy="19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7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bg1"/>
                </a:solidFill>
              </a:rPr>
              <a:t>Resources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99" y="1607002"/>
            <a:ext cx="8417045" cy="194446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698172" y="1877787"/>
            <a:ext cx="7800422" cy="2777277"/>
            <a:chOff x="1698172" y="1877787"/>
            <a:chExt cx="7800422" cy="2777277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5698671" y="1877787"/>
              <a:ext cx="1894115" cy="21227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698172" y="3854845"/>
              <a:ext cx="780042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300" smtClean="0"/>
                <a:t>Resources are not mandatory.</a:t>
              </a:r>
            </a:p>
            <a:p>
              <a:pPr algn="l"/>
              <a:r>
                <a:rPr lang="en-US" sz="2300" smtClean="0"/>
                <a:t>However, they are a great source of further information!</a:t>
              </a:r>
              <a:endParaRPr lang="de-DE" sz="2300" dirty="0" smtClean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16679" y="1122716"/>
            <a:ext cx="5068256" cy="1742948"/>
            <a:chOff x="2816679" y="1122716"/>
            <a:chExt cx="5068256" cy="1742948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2816679" y="1747157"/>
              <a:ext cx="1298121" cy="7266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3135087" y="1747157"/>
              <a:ext cx="1205591" cy="11185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465739" y="1122716"/>
              <a:ext cx="4419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smtClean="0"/>
                <a:t>Click on the headlines to open the resources. Some will download to your device.</a:t>
              </a:r>
              <a:endParaRPr lang="de-DE" sz="1600" dirty="0" smtClean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4298" y="3061607"/>
            <a:ext cx="8614699" cy="1606611"/>
            <a:chOff x="224298" y="3061607"/>
            <a:chExt cx="8614699" cy="1606611"/>
          </a:xfrm>
        </p:grpSpPr>
        <p:sp>
          <p:nvSpPr>
            <p:cNvPr id="22" name="Rounded Rectangle 21"/>
            <p:cNvSpPr/>
            <p:nvPr/>
          </p:nvSpPr>
          <p:spPr>
            <a:xfrm>
              <a:off x="224298" y="3061607"/>
              <a:ext cx="5374085" cy="79323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 flipV="1">
              <a:off x="1559379" y="3551464"/>
              <a:ext cx="963385" cy="7034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511676" y="4083443"/>
              <a:ext cx="63273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smtClean="0"/>
                <a:t>Here you can connect with us or with each other, place questions, comments or discussion topics!</a:t>
              </a:r>
              <a:endParaRPr lang="de-DE" sz="1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9073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Special features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9" y="1938201"/>
            <a:ext cx="8543984" cy="3017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3770" y="1211271"/>
            <a:ext cx="7560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/>
              <a:t>https://wbmoodle.hswt.de/mod/choice/view.php?id=166125</a:t>
            </a:r>
          </a:p>
        </p:txBody>
      </p:sp>
      <p:sp>
        <p:nvSpPr>
          <p:cNvPr id="6" name="Abgerundetes Rechteck 7"/>
          <p:cNvSpPr/>
          <p:nvPr/>
        </p:nvSpPr>
        <p:spPr>
          <a:xfrm>
            <a:off x="224297" y="1147881"/>
            <a:ext cx="8650013" cy="49611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00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59429" y="3992336"/>
            <a:ext cx="112667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6100" y="3769198"/>
            <a:ext cx="239200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300" smtClean="0"/>
              <a:t>Get started here!</a:t>
            </a:r>
            <a:endParaRPr lang="de-DE" sz="2300" dirty="0" smtClean="0"/>
          </a:p>
        </p:txBody>
      </p:sp>
    </p:spTree>
    <p:extLst>
      <p:ext uri="{BB962C8B-B14F-4D97-AF65-F5344CB8AC3E}">
        <p14:creationId xmlns:p14="http://schemas.microsoft.com/office/powerpoint/2010/main" val="169691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556980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What do you think?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224289" y="767256"/>
            <a:ext cx="8650013" cy="84389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348" y="1795231"/>
            <a:ext cx="871189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/>
              <a:t>Please click on the link to write a sentence about:</a:t>
            </a:r>
          </a:p>
          <a:p>
            <a:endParaRPr lang="en-US" sz="1600" smtClean="0"/>
          </a:p>
          <a:p>
            <a:r>
              <a:rPr lang="en-US" smtClean="0"/>
              <a:t>1. what </a:t>
            </a:r>
            <a:r>
              <a:rPr lang="en-US"/>
              <a:t>you feel </a:t>
            </a:r>
            <a:r>
              <a:rPr lang="en-US" smtClean="0"/>
              <a:t>is important for your generation &amp;</a:t>
            </a:r>
          </a:p>
          <a:p>
            <a:endParaRPr lang="en-US" smtClean="0"/>
          </a:p>
          <a:p>
            <a:r>
              <a:rPr lang="en-US" smtClean="0"/>
              <a:t>2. what </a:t>
            </a:r>
            <a:r>
              <a:rPr lang="en-US"/>
              <a:t>kind of business ideas or formats </a:t>
            </a:r>
            <a:r>
              <a:rPr lang="en-US" smtClean="0"/>
              <a:t>can be successful </a:t>
            </a:r>
            <a:r>
              <a:rPr lang="en-US"/>
              <a:t>in this day and </a:t>
            </a:r>
            <a:r>
              <a:rPr lang="en-US" smtClean="0"/>
              <a:t>age.</a:t>
            </a:r>
          </a:p>
          <a:p>
            <a:endParaRPr lang="en-US" sz="1600" smtClean="0"/>
          </a:p>
          <a:p>
            <a:endParaRPr lang="en-US" sz="1600"/>
          </a:p>
          <a:p>
            <a:r>
              <a:rPr lang="en-US" sz="1400" smtClean="0"/>
              <a:t>You </a:t>
            </a:r>
            <a:r>
              <a:rPr lang="en-US" sz="1400"/>
              <a:t>can collect points through your participation in this forum. </a:t>
            </a:r>
            <a:endParaRPr lang="en-US" sz="1400" smtClean="0"/>
          </a:p>
          <a:p>
            <a:endParaRPr lang="en-US" sz="1400"/>
          </a:p>
          <a:p>
            <a:r>
              <a:rPr lang="en-US" sz="1400" smtClean="0"/>
              <a:t>Each </a:t>
            </a:r>
            <a:r>
              <a:rPr lang="en-US" sz="1400"/>
              <a:t>new topic started by you and each answer to a topic that was started by someone else will give you 5 points. </a:t>
            </a:r>
            <a:endParaRPr lang="en-US" sz="1400" smtClean="0"/>
          </a:p>
          <a:p>
            <a:r>
              <a:rPr lang="en-US" sz="1400" smtClean="0"/>
              <a:t>You </a:t>
            </a:r>
            <a:r>
              <a:rPr lang="en-US" sz="1400"/>
              <a:t>should aim to get 50 points minimum in this forum. It will remain open throughout the entire course.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768" y="1004538"/>
            <a:ext cx="8387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>
                <a:hlinkClick r:id="rId3"/>
              </a:rPr>
              <a:t>https://wbmoodle.hswt.de/mod/forum/post.php?reply=56447#mformforum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7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261466F-EEA4-AE41-BEA9-97959EBC2D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085" y="1308154"/>
            <a:ext cx="7434000" cy="381000"/>
          </a:xfrm>
        </p:spPr>
        <p:txBody>
          <a:bodyPr/>
          <a:lstStyle/>
          <a:p>
            <a:r>
              <a:rPr lang="en-gb" sz="3600" smtClean="0"/>
              <a:t>N</a:t>
            </a:r>
            <a:r>
              <a:rPr lang="en-GB" sz="3600" smtClean="0"/>
              <a:t>e</a:t>
            </a:r>
            <a:r>
              <a:rPr lang="en-gb" sz="3600" smtClean="0"/>
              <a:t>xt online meeting:</a:t>
            </a:r>
          </a:p>
          <a:p>
            <a:r>
              <a:rPr lang="en-GB" sz="3600" smtClean="0"/>
              <a:t>Tuesday, 12</a:t>
            </a:r>
            <a:r>
              <a:rPr lang="en-GB" sz="3600" baseline="30000" smtClean="0"/>
              <a:t>th</a:t>
            </a:r>
            <a:r>
              <a:rPr lang="en-GB" sz="3600" smtClean="0"/>
              <a:t> November 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85" y="2594203"/>
            <a:ext cx="2474460" cy="1892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56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261466F-EEA4-AE41-BEA9-97959EBC2D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smtClean="0"/>
              <a:t>Do you have any questions?</a:t>
            </a:r>
            <a:endParaRPr lang="en-gb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8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261466F-EEA4-AE41-BEA9-97959EBC2D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rtl="0"/>
            <a:r>
              <a:rPr lang="en-gb" b="0" i="0" u="none" baseline="0" dirty="0"/>
              <a:t>Thank you for your </a:t>
            </a:r>
            <a:r>
              <a:rPr lang="en-gb" dirty="0" smtClean="0"/>
              <a:t>interest</a:t>
            </a:r>
            <a:r>
              <a:rPr lang="en-gb" b="0" i="0" u="none" baseline="0" dirty="0" smtClean="0"/>
              <a:t>.</a:t>
            </a:r>
            <a:endParaRPr lang="en-gb" b="0" i="0" u="none" baseline="0" dirty="0"/>
          </a:p>
          <a:p>
            <a:r>
              <a:rPr lang="en-gb" dirty="0"/>
              <a:t>We </a:t>
            </a:r>
            <a:r>
              <a:rPr lang="en-gb" smtClean="0"/>
              <a:t>enjoy working with </a:t>
            </a:r>
            <a:r>
              <a:rPr lang="en-gb" dirty="0"/>
              <a:t>you.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226E775-B788-D146-AE4D-5662E50852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0728" y="3260436"/>
            <a:ext cx="6181290" cy="233363"/>
          </a:xfrm>
        </p:spPr>
        <p:txBody>
          <a:bodyPr/>
          <a:lstStyle/>
          <a:p>
            <a:r>
              <a:rPr lang="en-gb" smtClean="0"/>
              <a:t>Anja Weber, </a:t>
            </a:r>
            <a:r>
              <a:rPr lang="de-DE"/>
              <a:t>Yitna Tesfaye, Tirusew Teshale, Girma Moges</a:t>
            </a:r>
            <a:endParaRPr lang="en-gb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4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556980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Feedback from students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55" y="1041132"/>
            <a:ext cx="8114497" cy="36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556980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Feedback from students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313266" y="852221"/>
            <a:ext cx="8650013" cy="84389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tx1"/>
                </a:solidFill>
              </a:rPr>
              <a:t>Did you encounter any problems?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Abgerundetes Rechteck 5"/>
          <p:cNvSpPr/>
          <p:nvPr/>
        </p:nvSpPr>
        <p:spPr>
          <a:xfrm>
            <a:off x="313265" y="1862538"/>
            <a:ext cx="8650013" cy="84389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tx1"/>
                </a:solidFill>
              </a:rPr>
              <a:t>What do you like about the course?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Why start an entreprise in food?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99" y="1387187"/>
            <a:ext cx="5282884" cy="29716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5782" y="1387186"/>
            <a:ext cx="340821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300" smtClean="0"/>
              <a:t>Risk of crop loss due to spoilage</a:t>
            </a:r>
          </a:p>
          <a:p>
            <a:pPr algn="l"/>
            <a:r>
              <a:rPr lang="de-DE" sz="2300" smtClean="0"/>
              <a:t>(post-harvest losses)</a:t>
            </a:r>
            <a:endParaRPr lang="de-DE" sz="23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735782" y="2541348"/>
            <a:ext cx="34082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300" smtClean="0"/>
              <a:t>Farmers sell quickly at give-away prices</a:t>
            </a:r>
            <a:endParaRPr lang="de-DE" sz="23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735782" y="3341567"/>
            <a:ext cx="340821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300" smtClean="0"/>
              <a:t>A few months later prices increase due to shortage</a:t>
            </a:r>
            <a:endParaRPr lang="de-DE" sz="2300" dirty="0" smtClean="0"/>
          </a:p>
        </p:txBody>
      </p:sp>
    </p:spTree>
    <p:extLst>
      <p:ext uri="{BB962C8B-B14F-4D97-AF65-F5344CB8AC3E}">
        <p14:creationId xmlns:p14="http://schemas.microsoft.com/office/powerpoint/2010/main" val="27387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Why start an entreprise in food?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98" y="1468581"/>
            <a:ext cx="4623473" cy="24357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0073" y="1573481"/>
            <a:ext cx="427392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300" smtClean="0"/>
              <a:t>Food processing is a means to:</a:t>
            </a:r>
          </a:p>
          <a:p>
            <a:pPr marL="342900" indent="-342900" algn="l">
              <a:buFontTx/>
              <a:buChar char="-"/>
            </a:pPr>
            <a:r>
              <a:rPr lang="de-DE" sz="2300" smtClean="0"/>
              <a:t>Reduse post-harvest losses</a:t>
            </a:r>
          </a:p>
          <a:p>
            <a:pPr marL="342900" indent="-342900" algn="l">
              <a:buFontTx/>
              <a:buChar char="-"/>
            </a:pPr>
            <a:r>
              <a:rPr lang="de-DE" sz="2300" smtClean="0"/>
              <a:t>Enable longer storage</a:t>
            </a:r>
          </a:p>
          <a:p>
            <a:pPr marL="342900" indent="-342900" algn="l">
              <a:buFontTx/>
              <a:buChar char="-"/>
            </a:pPr>
            <a:r>
              <a:rPr lang="de-DE" sz="2300" smtClean="0"/>
              <a:t>Generate increased income</a:t>
            </a:r>
          </a:p>
          <a:p>
            <a:pPr algn="l"/>
            <a:r>
              <a:rPr lang="de-DE" sz="2300" smtClean="0"/>
              <a:t>-&gt; greater food security</a:t>
            </a:r>
          </a:p>
          <a:p>
            <a:pPr algn="l"/>
            <a:r>
              <a:rPr lang="de-DE" sz="2300" smtClean="0"/>
              <a:t>-&gt; better nutrition &amp; health</a:t>
            </a:r>
            <a:endParaRPr lang="de-DE" sz="2300" dirty="0" smtClean="0"/>
          </a:p>
        </p:txBody>
      </p:sp>
    </p:spTree>
    <p:extLst>
      <p:ext uri="{BB962C8B-B14F-4D97-AF65-F5344CB8AC3E}">
        <p14:creationId xmlns:p14="http://schemas.microsoft.com/office/powerpoint/2010/main" val="72567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Why start an entreprise in food?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4" name="Abgerundetes Rechteck 5"/>
          <p:cNvSpPr/>
          <p:nvPr/>
        </p:nvSpPr>
        <p:spPr>
          <a:xfrm>
            <a:off x="224297" y="1163947"/>
            <a:ext cx="8650013" cy="84389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smtClean="0">
                <a:solidFill>
                  <a:srgbClr val="79B800"/>
                </a:solidFill>
              </a:rPr>
              <a:t>Food processing is more than food preservation!</a:t>
            </a:r>
            <a:endParaRPr lang="de-DE" sz="2000" dirty="0">
              <a:solidFill>
                <a:srgbClr val="79B8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897" y="2228896"/>
            <a:ext cx="7055136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300" smtClean="0"/>
              <a:t>Food can either be processed – </a:t>
            </a:r>
          </a:p>
          <a:p>
            <a:pPr algn="l"/>
            <a:endParaRPr lang="de-DE" sz="2300" smtClean="0"/>
          </a:p>
          <a:p>
            <a:pPr marL="342900" indent="-342900" algn="l">
              <a:buFontTx/>
              <a:buChar char="-"/>
            </a:pPr>
            <a:r>
              <a:rPr lang="de-DE" sz="2300" smtClean="0"/>
              <a:t> For immediate consumption (e.g. restaurant, etc.)</a:t>
            </a:r>
          </a:p>
          <a:p>
            <a:pPr marL="342900" indent="-342900" algn="l">
              <a:buFontTx/>
              <a:buChar char="-"/>
            </a:pPr>
            <a:r>
              <a:rPr lang="de-DE" sz="2300" smtClean="0"/>
              <a:t>To add value to basic raw materials</a:t>
            </a:r>
          </a:p>
          <a:p>
            <a:pPr marL="342900" indent="-342900" algn="l">
              <a:buFontTx/>
              <a:buChar char="-"/>
            </a:pPr>
            <a:r>
              <a:rPr lang="de-DE" sz="2300" smtClean="0"/>
              <a:t>To change its properties (texture, falvour, etc.</a:t>
            </a:r>
          </a:p>
          <a:p>
            <a:pPr marL="342900" indent="-342900" algn="l">
              <a:buFontTx/>
              <a:buChar char="-"/>
            </a:pPr>
            <a:r>
              <a:rPr lang="de-DE" sz="2300" smtClean="0"/>
              <a:t>To generate income</a:t>
            </a:r>
          </a:p>
          <a:p>
            <a:pPr marL="342900" indent="-342900" algn="l">
              <a:buFontTx/>
              <a:buChar char="-"/>
            </a:pPr>
            <a:r>
              <a:rPr lang="de-DE" sz="2300" smtClean="0"/>
              <a:t>To increase variety and value in people‘s diets</a:t>
            </a:r>
          </a:p>
          <a:p>
            <a:pPr algn="l"/>
            <a:endParaRPr lang="de-DE" sz="2300" dirty="0" smtClean="0"/>
          </a:p>
        </p:txBody>
      </p:sp>
    </p:spTree>
    <p:extLst>
      <p:ext uri="{BB962C8B-B14F-4D97-AF65-F5344CB8AC3E}">
        <p14:creationId xmlns:p14="http://schemas.microsoft.com/office/powerpoint/2010/main" val="160927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Why start an entreprise in food?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1383" y="1077190"/>
            <a:ext cx="38446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300" smtClean="0"/>
              <a:t>Food processing can be done  either – </a:t>
            </a:r>
          </a:p>
          <a:p>
            <a:pPr algn="l"/>
            <a:endParaRPr lang="de-DE" sz="2300" smtClean="0"/>
          </a:p>
          <a:p>
            <a:pPr marL="342900" indent="-342900" algn="l">
              <a:buFontTx/>
              <a:buChar char="-"/>
            </a:pPr>
            <a:r>
              <a:rPr lang="de-DE" sz="2300" smtClean="0"/>
              <a:t>by using simple techniques &amp; equipment</a:t>
            </a:r>
          </a:p>
          <a:p>
            <a:pPr marL="342900" indent="-342900" algn="l">
              <a:buFontTx/>
              <a:buChar char="-"/>
            </a:pPr>
            <a:r>
              <a:rPr lang="de-DE" sz="2300" smtClean="0"/>
              <a:t>Simply for preservation</a:t>
            </a:r>
          </a:p>
          <a:p>
            <a:pPr marL="342900" indent="-342900" algn="l">
              <a:buFontTx/>
              <a:buChar char="-"/>
            </a:pPr>
            <a:r>
              <a:rPr lang="de-DE" sz="2300" smtClean="0"/>
              <a:t>Using greater technical know-how and machines</a:t>
            </a:r>
          </a:p>
          <a:p>
            <a:pPr marL="342900" indent="-342900" algn="l">
              <a:buFontTx/>
              <a:buChar char="-"/>
            </a:pPr>
            <a:r>
              <a:rPr lang="de-DE" sz="2300" smtClean="0"/>
              <a:t>Low-cost or with higher financial commitment</a:t>
            </a:r>
          </a:p>
          <a:p>
            <a:pPr marL="342900" indent="-342900" algn="l">
              <a:buFontTx/>
              <a:buChar char="-"/>
            </a:pPr>
            <a:r>
              <a:rPr lang="de-DE" sz="2300" smtClean="0"/>
              <a:t>By adding  value </a:t>
            </a:r>
          </a:p>
          <a:p>
            <a:pPr algn="l"/>
            <a:endParaRPr lang="de-DE" sz="23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98" y="1369868"/>
            <a:ext cx="4273263" cy="284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4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itel">
  <a:themeElements>
    <a:clrScheme name="HSWT neu">
      <a:dk1>
        <a:srgbClr val="000000"/>
      </a:dk1>
      <a:lt1>
        <a:srgbClr val="FFFFFF"/>
      </a:lt1>
      <a:dk2>
        <a:srgbClr val="797979"/>
      </a:dk2>
      <a:lt2>
        <a:srgbClr val="DBEFF9"/>
      </a:lt2>
      <a:accent1>
        <a:srgbClr val="79B800"/>
      </a:accent1>
      <a:accent2>
        <a:srgbClr val="C6DC9A"/>
      </a:accent2>
      <a:accent3>
        <a:srgbClr val="006938"/>
      </a:accent3>
      <a:accent4>
        <a:srgbClr val="79B800"/>
      </a:accent4>
      <a:accent5>
        <a:srgbClr val="2856A2"/>
      </a:accent5>
      <a:accent6>
        <a:srgbClr val="2856A2"/>
      </a:accent6>
      <a:hlink>
        <a:srgbClr val="C8D100"/>
      </a:hlink>
      <a:folHlink>
        <a:srgbClr val="D0D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C06C19-183A-644D-AADF-69B6BF126BE7}" vid="{02D9EFC2-8367-1A4E-AC6D-7BE929615A22}"/>
    </a:ext>
  </a:extLst>
</a:theme>
</file>

<file path=ppt/theme/theme2.xml><?xml version="1.0" encoding="utf-8"?>
<a:theme xmlns:a="http://schemas.openxmlformats.org/drawingml/2006/main" name="1_Inhalt">
  <a:themeElements>
    <a:clrScheme name="HSWT neu">
      <a:dk1>
        <a:srgbClr val="000000"/>
      </a:dk1>
      <a:lt1>
        <a:srgbClr val="FFFFFF"/>
      </a:lt1>
      <a:dk2>
        <a:srgbClr val="797979"/>
      </a:dk2>
      <a:lt2>
        <a:srgbClr val="DBEFF9"/>
      </a:lt2>
      <a:accent1>
        <a:srgbClr val="79B800"/>
      </a:accent1>
      <a:accent2>
        <a:srgbClr val="C6DC9A"/>
      </a:accent2>
      <a:accent3>
        <a:srgbClr val="006938"/>
      </a:accent3>
      <a:accent4>
        <a:srgbClr val="79B800"/>
      </a:accent4>
      <a:accent5>
        <a:srgbClr val="2856A2"/>
      </a:accent5>
      <a:accent6>
        <a:srgbClr val="2856A2"/>
      </a:accent6>
      <a:hlink>
        <a:srgbClr val="C8D100"/>
      </a:hlink>
      <a:folHlink>
        <a:srgbClr val="D0D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56C06C19-183A-644D-AADF-69B6BF126BE7}" vid="{9F1DCA48-AEF4-7541-BDEB-1C921D0DF0BF}"/>
    </a:ext>
  </a:extLst>
</a:theme>
</file>

<file path=ppt/theme/theme3.xml><?xml version="1.0" encoding="utf-8"?>
<a:theme xmlns:a="http://schemas.openxmlformats.org/drawingml/2006/main" name="Trennseite">
  <a:themeElements>
    <a:clrScheme name="HSWT neu">
      <a:dk1>
        <a:srgbClr val="000000"/>
      </a:dk1>
      <a:lt1>
        <a:srgbClr val="FFFFFF"/>
      </a:lt1>
      <a:dk2>
        <a:srgbClr val="797979"/>
      </a:dk2>
      <a:lt2>
        <a:srgbClr val="DBEFF9"/>
      </a:lt2>
      <a:accent1>
        <a:srgbClr val="79B800"/>
      </a:accent1>
      <a:accent2>
        <a:srgbClr val="C6DC9A"/>
      </a:accent2>
      <a:accent3>
        <a:srgbClr val="006938"/>
      </a:accent3>
      <a:accent4>
        <a:srgbClr val="79B800"/>
      </a:accent4>
      <a:accent5>
        <a:srgbClr val="2856A2"/>
      </a:accent5>
      <a:accent6>
        <a:srgbClr val="2856A2"/>
      </a:accent6>
      <a:hlink>
        <a:srgbClr val="C8D100"/>
      </a:hlink>
      <a:folHlink>
        <a:srgbClr val="D0D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C06C19-183A-644D-AADF-69B6BF126BE7}" vid="{C0FAFFE9-1DBF-F546-86EF-0C4E54A587E0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HSWT_Praesentation</Template>
  <TotalTime>0</TotalTime>
  <Words>1587</Words>
  <Application>Microsoft Office PowerPoint</Application>
  <PresentationFormat>On-screen Show (16:9)</PresentationFormat>
  <Paragraphs>244</Paragraphs>
  <Slides>36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ＭＳ Ｐゴシック</vt:lpstr>
      <vt:lpstr>Arial</vt:lpstr>
      <vt:lpstr>Calibri</vt:lpstr>
      <vt:lpstr>Fira Sans</vt:lpstr>
      <vt:lpstr>Lucida Grande</vt:lpstr>
      <vt:lpstr>Systemschrift</vt:lpstr>
      <vt:lpstr>Wingdings</vt:lpstr>
      <vt:lpstr>Titel</vt:lpstr>
      <vt:lpstr>1_Inhalt</vt:lpstr>
      <vt:lpstr>Trennseite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HSWT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Claudia Reinmoser</dc:creator>
  <cp:lastModifiedBy>N.N.</cp:lastModifiedBy>
  <cp:revision>728</cp:revision>
  <cp:lastPrinted>2022-11-28T07:02:40Z</cp:lastPrinted>
  <dcterms:created xsi:type="dcterms:W3CDTF">2019-11-07T07:36:40Z</dcterms:created>
  <dcterms:modified xsi:type="dcterms:W3CDTF">2023-12-11T11:39:19Z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E2C3FD3F-120D-4365-8815-AE57D7558945</vt:lpwstr>
  </property>
  <property fmtid="{D5CDD505-2E9C-101B-9397-08002B2CF9AE}" pid="3" name="ArticulatePath">
    <vt:lpwstr>Hochschulpräsentation aktuell_11_19</vt:lpwstr>
  </property>
</Properties>
</file>