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87" r:id="rId2"/>
    <p:sldMasterId id="2147483654" r:id="rId3"/>
  </p:sldMasterIdLst>
  <p:notesMasterIdLst>
    <p:notesMasterId r:id="rId23"/>
  </p:notesMasterIdLst>
  <p:handoutMasterIdLst>
    <p:handoutMasterId r:id="rId24"/>
  </p:handoutMasterIdLst>
  <p:sldIdLst>
    <p:sldId id="268" r:id="rId4"/>
    <p:sldId id="508" r:id="rId5"/>
    <p:sldId id="531" r:id="rId6"/>
    <p:sldId id="553" r:id="rId7"/>
    <p:sldId id="523" r:id="rId8"/>
    <p:sldId id="549" r:id="rId9"/>
    <p:sldId id="550" r:id="rId10"/>
    <p:sldId id="557" r:id="rId11"/>
    <p:sldId id="551" r:id="rId12"/>
    <p:sldId id="552" r:id="rId13"/>
    <p:sldId id="558" r:id="rId14"/>
    <p:sldId id="559" r:id="rId15"/>
    <p:sldId id="560" r:id="rId16"/>
    <p:sldId id="561" r:id="rId17"/>
    <p:sldId id="564" r:id="rId18"/>
    <p:sldId id="563" r:id="rId19"/>
    <p:sldId id="562" r:id="rId20"/>
    <p:sldId id="420" r:id="rId21"/>
    <p:sldId id="545" r:id="rId22"/>
  </p:sldIdLst>
  <p:sldSz cx="9144000" cy="5143500" type="screen16x9"/>
  <p:notesSz cx="6797675" cy="9926638"/>
  <p:custDataLst>
    <p:tags r:id="rId25"/>
  </p:custDataLst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816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orient="horz" pos="1166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4989" userDrawn="1">
          <p15:clr>
            <a:srgbClr val="A4A3A4"/>
          </p15:clr>
        </p15:guide>
        <p15:guide id="8" orient="horz" pos="2867" userDrawn="1">
          <p15:clr>
            <a:srgbClr val="A4A3A4"/>
          </p15:clr>
        </p15:guide>
        <p15:guide id="9" orient="horz" pos="2799" userDrawn="1">
          <p15:clr>
            <a:srgbClr val="A4A3A4"/>
          </p15:clr>
        </p15:guide>
        <p15:guide id="10" orient="horz" pos="7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henzentrum" initials="RZ" lastIdx="2" clrIdx="0">
    <p:extLst>
      <p:ext uri="{19B8F6BF-5375-455C-9EA6-DF929625EA0E}">
        <p15:presenceInfo xmlns:p15="http://schemas.microsoft.com/office/powerpoint/2012/main" userId="Rechenzentru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800"/>
    <a:srgbClr val="FDD6C7"/>
    <a:srgbClr val="7BB800"/>
    <a:srgbClr val="7AB800"/>
    <a:srgbClr val="000000"/>
    <a:srgbClr val="D5DCD3"/>
    <a:srgbClr val="E2EDCC"/>
    <a:srgbClr val="DAEBF2"/>
    <a:srgbClr val="05683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3" autoAdjust="0"/>
    <p:restoredTop sz="94919" autoAdjust="0"/>
  </p:normalViewPr>
  <p:slideViewPr>
    <p:cSldViewPr snapToGrid="0" showGuides="1">
      <p:cViewPr varScale="1">
        <p:scale>
          <a:sx n="91" d="100"/>
          <a:sy n="91" d="100"/>
        </p:scale>
        <p:origin x="77" y="312"/>
      </p:cViewPr>
      <p:guideLst>
        <p:guide orient="horz" pos="3140"/>
        <p:guide pos="816"/>
        <p:guide pos="5352"/>
        <p:guide orient="horz" pos="1166"/>
        <p:guide pos="2993"/>
        <p:guide pos="2767"/>
        <p:guide pos="4989"/>
        <p:guide orient="horz" pos="2867"/>
        <p:guide orient="horz" pos="2799"/>
        <p:guide orient="horz" pos="781"/>
      </p:guideLst>
    </p:cSldViewPr>
  </p:slideViewPr>
  <p:outlineViewPr>
    <p:cViewPr>
      <p:scale>
        <a:sx n="33" d="100"/>
        <a:sy n="33" d="100"/>
      </p:scale>
      <p:origin x="0" y="-18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4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939F028-D89F-C046-822F-837811D2D4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703030-51C4-C344-99E7-B14DFD7502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F08E-1E37-7145-A622-D3E39134B2B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AD0A15-FD0C-C245-A883-A76A5021F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EDF909-BF86-3547-AD47-42363E9E19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6E7B-9D3C-6849-A7F1-AA9A084F1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34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74754B4-8D1D-2B41-BDA7-52ABE22D2E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5EE89F-9D41-4348-A65C-4EAD28C4BD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141D68A-27D0-954B-B677-A78B99C7E5B8}" type="datetimeFigureOut">
              <a:rPr lang="de-DE"/>
              <a:pPr>
                <a:defRPr/>
              </a:pPr>
              <a:t>21.03.2024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A771452-3ED6-A84B-AC5C-561043E034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F5EE78D8-7438-A141-86CB-03A317E5A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810F62-1431-9D40-AB36-61009CBA38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7BCBDC-F6FA-3E48-8279-29DA9E09C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3CBCBF-FFDA-C943-A2C8-A35F76A11E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https://hswt.zoom.us/survey/iSfEdyEEnFtl-q9D_f8jKzVBn1803skGUBWqsOdYravZWY100KY.rmustmz1j6ia39Q1/view?id=EBdr_F2wTy-l7rX2973EFg#/sharePreview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36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461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654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937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902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743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30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47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It relies on your own motivation and willingness to work through the modules and engage with the topic. More important than achieving a certain number of points by rushing through the modules will be that you use this opportunity to learn to your own advantage. However,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0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56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Food preservation is the most common food</a:t>
            </a:r>
            <a:r>
              <a:rPr lang="de-DE" baseline="0" smtClean="0"/>
              <a:t> technology carried out at household level. = Good home management! Their own snacks, preserves, baked goods, etc. Usually carried out by women. On-farm preservation at low cost with no special equipment (utensils that are part of the home already). Distribution only to people they are in direct contact with.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85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Food preservation is the most common food</a:t>
            </a:r>
            <a:r>
              <a:rPr lang="de-DE" baseline="0" smtClean="0"/>
              <a:t> technology carried out at household level. = Good home management! Their own snacks, preserves, baked goods, etc. Usually carried out by women. On-farm preservation at low cost with no special equipment (utensils that are part of the home already). Distribution only to people they are in direct contact with.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583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85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12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Ask</a:t>
            </a:r>
            <a:r>
              <a:rPr lang="de-DE" baseline="0" smtClean="0"/>
              <a:t> students which reasons they can name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CBCBF-FFDA-C943-A2C8-A35F76A11E0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16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64431E-EAC1-CB49-AA70-9F75F51F74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262" y="1058863"/>
            <a:ext cx="7956551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Hintergrundbild über diesen Platzhalter hinzufügen. Falls kein Hintergrundbild vorhanden ist, bitte eine der anderen Titelfolien verwenden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22F645E-E365-024D-AD0E-0205983FBBA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-358890" y="1579048"/>
            <a:ext cx="3925888" cy="39243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Bitte hier nichts einfügen.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61193814-994C-3040-A597-729DEBEC2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71551" y="3912118"/>
            <a:ext cx="3796710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</p:spTree>
    <p:extLst>
      <p:ext uri="{BB962C8B-B14F-4D97-AF65-F5344CB8AC3E}">
        <p14:creationId xmlns:p14="http://schemas.microsoft.com/office/powerpoint/2010/main" val="249681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orient="horz" pos="29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511A0D6D-0695-2147-8146-7BCDB70E3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550" y="1295399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89C19C7-F8DC-FB46-A5DE-AFA62745B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42013419-2524-8242-995B-47C1E14E67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32364" y="1295398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0109FE9-C55D-B949-9FF1-13B699A717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46A8EE62-3AF7-A44B-8E5E-83CD60CD5C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139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73645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31" userDrawn="1">
          <p15:clr>
            <a:srgbClr val="FBAE40"/>
          </p15:clr>
        </p15:guide>
        <p15:guide id="2" orient="horz" pos="291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34879D79-ED8E-C442-8DED-C6DE23461BB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97155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Diagrammplatzhalter 3">
            <a:extLst>
              <a:ext uri="{FF2B5EF4-FFF2-40B4-BE49-F238E27FC236}">
                <a16:creationId xmlns:a16="http://schemas.microsoft.com/office/drawing/2014/main" id="{0BF4F407-D991-3944-B834-9D39AD06CF7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94210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09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8425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523358DF-D349-A544-A68A-E2102A7533B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971550" y="1249680"/>
            <a:ext cx="7413625" cy="273685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69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7">
          <p15:clr>
            <a:srgbClr val="FBAE40"/>
          </p15:clr>
        </p15:guide>
        <p15:guide id="2" orient="horz" pos="28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chluss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94574" y="157723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3697CF-F509-1E40-9750-D195256D74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07" y="3427858"/>
            <a:ext cx="1955240" cy="656779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143453E-A24A-D748-91E3-3BE0B033D9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2E727C1-573A-034B-A94F-51C998FD8D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57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29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9CB8E5-9732-4048-BEB4-F154CF925930}"/>
              </a:ext>
            </a:extLst>
          </p:cNvPr>
          <p:cNvSpPr txBox="1"/>
          <p:nvPr userDrawn="1"/>
        </p:nvSpPr>
        <p:spPr>
          <a:xfrm>
            <a:off x="971550" y="4850651"/>
            <a:ext cx="270662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Hochschule Weihenstephan-</a:t>
            </a:r>
            <a:r>
              <a:rPr lang="de-DE" sz="1100" dirty="0" err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Triesdorf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4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3F8556-4BDC-214D-9518-F6B8B143E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0728" y="3702270"/>
            <a:ext cx="3190746" cy="10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8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05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86879A0-D9F5-E145-9635-EA0C785984D5}"/>
              </a:ext>
            </a:extLst>
          </p:cNvPr>
          <p:cNvSpPr/>
          <p:nvPr userDrawn="1"/>
        </p:nvSpPr>
        <p:spPr>
          <a:xfrm>
            <a:off x="2643817" y="3761497"/>
            <a:ext cx="3152102" cy="315210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21616A7-0653-A940-A8E2-27D0C4BF986D}"/>
              </a:ext>
            </a:extLst>
          </p:cNvPr>
          <p:cNvSpPr/>
          <p:nvPr userDrawn="1"/>
        </p:nvSpPr>
        <p:spPr>
          <a:xfrm>
            <a:off x="3061821" y="3224092"/>
            <a:ext cx="1721090" cy="17210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58891" y="158169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E1536B-D72F-9F43-BFF5-361152D008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9C9E519-5629-154E-9EDA-9F1D7E098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10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orient="horz" pos="29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_Key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1D6AE9A-6707-104A-903A-662D6A58B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295" y="-115747"/>
            <a:ext cx="9372042" cy="53706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3239458" y="2908070"/>
            <a:ext cx="2894972" cy="289497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515EBF6-8F29-1F43-949C-EECBC5B96FFD}"/>
              </a:ext>
            </a:extLst>
          </p:cNvPr>
          <p:cNvSpPr/>
          <p:nvPr userDrawn="1"/>
        </p:nvSpPr>
        <p:spPr>
          <a:xfrm>
            <a:off x="5031170" y="2426661"/>
            <a:ext cx="3152102" cy="315210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D0D581E-4A2D-114B-ACAA-E9AC0192C2B7}"/>
              </a:ext>
            </a:extLst>
          </p:cNvPr>
          <p:cNvSpPr/>
          <p:nvPr userDrawn="1"/>
        </p:nvSpPr>
        <p:spPr>
          <a:xfrm>
            <a:off x="7065597" y="1889256"/>
            <a:ext cx="1721090" cy="17210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88F7AAB2-CE1C-7740-A0BE-3976D684B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263" y="377825"/>
            <a:ext cx="2357437" cy="3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46C0452A-134E-1140-B219-A5D5347E4C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9B94B36A-D591-034B-A737-CDC922FB57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4151351"/>
            <a:ext cx="405961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5EE3737-C127-A24B-A035-A0B122426C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527219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6242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luss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94574" y="157723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3697CF-F509-1E40-9750-D195256D74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807" y="3427858"/>
            <a:ext cx="1955240" cy="656779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143453E-A24A-D748-91E3-3BE0B033D9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2E727C1-573A-034B-A94F-51C998FD8D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75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2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360000" indent="-360000">
              <a:lnSpc>
                <a:spcPct val="12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68000" indent="-360000">
              <a:lnSpc>
                <a:spcPct val="120000"/>
              </a:lnSpc>
              <a:spcBef>
                <a:spcPts val="0"/>
              </a:spcBef>
              <a:buClr>
                <a:srgbClr val="71AD2A"/>
              </a:buClr>
              <a:buFont typeface="Wingdings" pitchFamily="2" charset="2"/>
              <a:buChar char="§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360000">
              <a:lnSpc>
                <a:spcPct val="120000"/>
              </a:lnSpc>
              <a:buClr>
                <a:srgbClr val="71AD2A"/>
              </a:buClr>
              <a:buFont typeface="Wingdings" pitchFamily="2" charset="2"/>
              <a:buChar char="§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Wingdings" pitchFamily="2" charset="2"/>
              <a:buChar char="§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Wingdings" pitchFamily="2" charset="2"/>
              <a:buChar char="§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964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_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360000" indent="-360000">
              <a:lnSpc>
                <a:spcPct val="12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Systemschrift"/>
              <a:buChar char="+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68000" indent="-360000">
              <a:lnSpc>
                <a:spcPct val="120000"/>
              </a:lnSpc>
              <a:spcBef>
                <a:spcPts val="0"/>
              </a:spcBef>
              <a:buClr>
                <a:srgbClr val="71AD2A"/>
              </a:buClr>
              <a:buFont typeface="Systemschrift"/>
              <a:buChar char="+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360000">
              <a:lnSpc>
                <a:spcPct val="120000"/>
              </a:lnSpc>
              <a:buClr>
                <a:srgbClr val="71AD2A"/>
              </a:buClr>
              <a:buFont typeface="Systemschrift"/>
              <a:buChar char="+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Systemschrift"/>
              <a:buChar char="+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Systemschrift"/>
              <a:buChar char="+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643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Ueberschri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1416" y="605533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1416" y="1254823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961416" y="1783461"/>
            <a:ext cx="7434000" cy="243721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375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971550" y="1174768"/>
            <a:ext cx="7434000" cy="29565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937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5"/>
          <p:cNvSpPr>
            <a:spLocks noGrp="1"/>
          </p:cNvSpPr>
          <p:nvPr>
            <p:ph type="pic" sz="quarter" idx="12"/>
          </p:nvPr>
        </p:nvSpPr>
        <p:spPr>
          <a:xfrm>
            <a:off x="971550" y="1295397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25C72EC8-14E5-3B4D-8C02-FBC2E74CD8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2364" y="1295397"/>
            <a:ext cx="3527424" cy="288031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32F25B6-39DE-AA43-A7FC-F1BD088A48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51376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>
            <a:extLst>
              <a:ext uri="{FF2B5EF4-FFF2-40B4-BE49-F238E27FC236}">
                <a16:creationId xmlns:a16="http://schemas.microsoft.com/office/drawing/2014/main" id="{CC183D64-BBAA-904A-97C3-8E4BA25788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377825"/>
            <a:ext cx="2357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79" r:id="rId3"/>
    <p:sldLayoutId id="2147483699" r:id="rId4"/>
  </p:sldLayoutIdLst>
  <p:hf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2" userDrawn="1">
          <p15:clr>
            <a:srgbClr val="F26B43"/>
          </p15:clr>
        </p15:guide>
        <p15:guide id="2" orient="horz" pos="4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282" y="292575"/>
            <a:ext cx="1354810" cy="4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3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0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701" r:id="rId9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2">
          <p15:clr>
            <a:srgbClr val="F26B43"/>
          </p15:clr>
        </p15:guide>
        <p15:guide id="2" orient="horz" pos="41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9906E-73AD-AC40-98D6-8AC96C670D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/>
            <a:r>
              <a:rPr lang="en-gb" b="1" i="0" u="none" baseline="0" smtClean="0"/>
              <a:t>Entrepreneurship in Food</a:t>
            </a:r>
            <a:endParaRPr lang="en-gb" b="1" i="0" u="none" dirty="0" smtClean="0"/>
          </a:p>
          <a:p>
            <a:pPr algn="l" rtl="0"/>
            <a:r>
              <a:rPr lang="en-GB" sz="2400" smtClean="0"/>
              <a:t>Follow-up </a:t>
            </a:r>
            <a:r>
              <a:rPr lang="en-GB" sz="2400" smtClean="0"/>
              <a:t>Meeting </a:t>
            </a:r>
            <a:r>
              <a:rPr lang="en-GB" sz="2400" smtClean="0"/>
              <a:t>21</a:t>
            </a:r>
            <a:r>
              <a:rPr lang="en-GB" sz="2400" baseline="30000" smtClean="0"/>
              <a:t>st</a:t>
            </a:r>
            <a:r>
              <a:rPr lang="en-GB" sz="2400" smtClean="0"/>
              <a:t> March 2024</a:t>
            </a:r>
            <a:endParaRPr lang="en-gb" sz="2400" b="1" i="0" u="none" dirty="0"/>
          </a:p>
          <a:p>
            <a:pPr algn="l" rtl="0"/>
            <a:r>
              <a:rPr lang="en-gb" sz="2000" b="1" i="0" u="none" baseline="0" smtClean="0"/>
              <a:t>HSWT University </a:t>
            </a:r>
            <a:r>
              <a:rPr lang="en-gb" sz="2000" b="1" i="0" u="none" baseline="0"/>
              <a:t>of </a:t>
            </a:r>
            <a:r>
              <a:rPr lang="en-gb" sz="2000" b="1" i="0" u="none" baseline="0" smtClean="0"/>
              <a:t>Applied Sciences</a:t>
            </a:r>
          </a:p>
          <a:p>
            <a:pPr algn="l" rtl="0"/>
            <a:r>
              <a:rPr lang="en-GB" sz="2000" smtClean="0"/>
              <a:t>&amp; Hawassa University, Ethiopia</a:t>
            </a:r>
            <a:endParaRPr lang="en-gb" sz="2000" b="1" i="0" u="none" baseline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0086B-DE50-4E43-874D-932846BCED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3912119"/>
            <a:ext cx="7166610" cy="191251"/>
          </a:xfrm>
        </p:spPr>
        <p:txBody>
          <a:bodyPr/>
          <a:lstStyle/>
          <a:p>
            <a:r>
              <a:rPr lang="en-gb" smtClean="0"/>
              <a:t>Anja Weber, </a:t>
            </a:r>
            <a:r>
              <a:rPr lang="de-DE"/>
              <a:t>Yitna Tesfaye, Tirusew </a:t>
            </a:r>
            <a:r>
              <a:rPr lang="de-DE" smtClean="0"/>
              <a:t>Teshale, Girma Moges</a:t>
            </a:r>
            <a:endParaRPr lang="en-gb" baseline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9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2"/>
    </mc:Choice>
    <mc:Fallback xmlns="">
      <p:transition spd="slow" advTm="77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Example: Chutney business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9" y="1328304"/>
            <a:ext cx="2677302" cy="2637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818" y="1255447"/>
            <a:ext cx="5237493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2300" smtClean="0"/>
              <a:t>You can sell a jar of chutney for 1$</a:t>
            </a:r>
            <a:endParaRPr lang="de-DE" sz="2300" smtClean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de-DE" sz="2000" smtClean="0"/>
              <a:t>1 jar contains 200 ml</a:t>
            </a:r>
            <a:endParaRPr lang="de-DE" sz="2000" smtClean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de-DE" sz="2000" smtClean="0"/>
              <a:t>1 jar costs 0.30$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de-DE" sz="2000" smtClean="0"/>
              <a:t>1 lid costs 0.10$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de-DE" sz="2000" smtClean="0"/>
              <a:t>1 lable costs 0.05$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smtClean="0"/>
              <a:t>You need raw mangoes, salt, sugar vinegar and 5 different spices</a:t>
            </a:r>
            <a:endParaRPr lang="de-DE" sz="2000" smtClean="0"/>
          </a:p>
        </p:txBody>
      </p:sp>
    </p:spTree>
    <p:extLst>
      <p:ext uri="{BB962C8B-B14F-4D97-AF65-F5344CB8AC3E}">
        <p14:creationId xmlns:p14="http://schemas.microsoft.com/office/powerpoint/2010/main" val="9720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Example: Chutney business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6818" y="1666076"/>
            <a:ext cx="52374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2000" smtClean="0"/>
              <a:t>6. 1 person can cut 30kg of mango in a day</a:t>
            </a:r>
            <a:endParaRPr lang="de-DE" sz="2000" smtClean="0"/>
          </a:p>
          <a:p>
            <a:pPr algn="l"/>
            <a:r>
              <a:rPr lang="de-DE" sz="2000" smtClean="0"/>
              <a:t>7. With a 20 litre pot a person can cook 150   </a:t>
            </a:r>
          </a:p>
          <a:p>
            <a:pPr algn="l"/>
            <a:r>
              <a:rPr lang="de-DE" sz="2000"/>
              <a:t> </a:t>
            </a:r>
            <a:r>
              <a:rPr lang="de-DE" sz="2000" smtClean="0"/>
              <a:t>   </a:t>
            </a:r>
            <a:r>
              <a:rPr lang="de-DE" sz="2000" smtClean="0"/>
              <a:t>litres of chutney in a day</a:t>
            </a:r>
            <a:endParaRPr lang="de-DE" sz="2000" smtClean="0"/>
          </a:p>
          <a:p>
            <a:pPr algn="l"/>
            <a:r>
              <a:rPr lang="de-DE" sz="2000" smtClean="0"/>
              <a:t>8. For 150 litres of chutney you need 100kg   </a:t>
            </a:r>
          </a:p>
          <a:p>
            <a:pPr algn="l"/>
            <a:r>
              <a:rPr lang="de-DE" sz="2000"/>
              <a:t> </a:t>
            </a:r>
            <a:r>
              <a:rPr lang="de-DE" sz="2000" smtClean="0"/>
              <a:t>   of raw mangoes, 20kg of sugar and 20kg </a:t>
            </a:r>
          </a:p>
          <a:p>
            <a:pPr algn="l"/>
            <a:r>
              <a:rPr lang="de-DE" sz="2000"/>
              <a:t> </a:t>
            </a:r>
            <a:r>
              <a:rPr lang="de-DE" sz="2000" smtClean="0"/>
              <a:t>   of salt, 10 litres of vinegar, 1 kg spices</a:t>
            </a:r>
            <a:endParaRPr lang="de-DE" sz="20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666076"/>
            <a:ext cx="3205741" cy="21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256538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Calculations: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98" y="1451626"/>
            <a:ext cx="86500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2000" smtClean="0"/>
              <a:t>150 litres  = 750 jars</a:t>
            </a:r>
          </a:p>
          <a:p>
            <a:pPr algn="l">
              <a:lnSpc>
                <a:spcPct val="150000"/>
              </a:lnSpc>
            </a:pPr>
            <a:r>
              <a:rPr lang="de-DE" sz="2000" smtClean="0"/>
              <a:t>You need 750 jars, lids and lables per day</a:t>
            </a:r>
          </a:p>
          <a:p>
            <a:r>
              <a:rPr lang="de-DE" sz="2000" smtClean="0"/>
              <a:t>You need 100kg of </a:t>
            </a:r>
            <a:r>
              <a:rPr lang="de-DE" sz="2000"/>
              <a:t>raw mangoes, 20kg of sugar </a:t>
            </a:r>
            <a:r>
              <a:rPr lang="de-DE" sz="2000"/>
              <a:t>and </a:t>
            </a:r>
            <a:r>
              <a:rPr lang="de-DE" sz="2000" smtClean="0"/>
              <a:t>20kg of </a:t>
            </a:r>
            <a:r>
              <a:rPr lang="de-DE" sz="2000"/>
              <a:t>salt, 10 litres of vinegar, 1 </a:t>
            </a:r>
            <a:r>
              <a:rPr lang="de-DE" sz="2000"/>
              <a:t>kg </a:t>
            </a:r>
            <a:r>
              <a:rPr lang="de-DE" sz="2000" smtClean="0"/>
              <a:t>spices per day</a:t>
            </a:r>
          </a:p>
          <a:p>
            <a:endParaRPr lang="de-DE" sz="2000"/>
          </a:p>
          <a:p>
            <a:r>
              <a:rPr lang="de-DE" sz="2000" smtClean="0"/>
              <a:t>In a month you need: 750x20 = </a:t>
            </a:r>
            <a:r>
              <a:rPr lang="de-DE" sz="2000" b="1" smtClean="0">
                <a:solidFill>
                  <a:srgbClr val="FF0000"/>
                </a:solidFill>
              </a:rPr>
              <a:t>15,000jars and lids and labels!!!!!</a:t>
            </a:r>
          </a:p>
          <a:p>
            <a:r>
              <a:rPr lang="de-DE" sz="2000" smtClean="0"/>
              <a:t>In a month you also need 2,000kg of raw mango, 400kg of sugar and 400kg of salt and 20kg of spices.</a:t>
            </a:r>
          </a:p>
          <a:p>
            <a:endParaRPr lang="de-DE" sz="2000"/>
          </a:p>
          <a:p>
            <a:endParaRPr lang="de-DE" sz="2000" smtClean="0"/>
          </a:p>
          <a:p>
            <a:endParaRPr lang="de-DE" sz="2000"/>
          </a:p>
          <a:p>
            <a:pPr algn="l">
              <a:lnSpc>
                <a:spcPct val="150000"/>
              </a:lnSpc>
            </a:pPr>
            <a:endParaRPr lang="de-DE" sz="2000" smtClean="0"/>
          </a:p>
        </p:txBody>
      </p:sp>
    </p:spTree>
    <p:extLst>
      <p:ext uri="{BB962C8B-B14F-4D97-AF65-F5344CB8AC3E}">
        <p14:creationId xmlns:p14="http://schemas.microsoft.com/office/powerpoint/2010/main" val="314716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256538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Considerations</a:t>
            </a:r>
            <a:r>
              <a:rPr lang="de-DE" sz="4000" smtClean="0">
                <a:solidFill>
                  <a:schemeClr val="bg1"/>
                </a:solidFill>
              </a:rPr>
              <a:t>: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98" y="1451626"/>
            <a:ext cx="8650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/>
          </a:p>
          <a:p>
            <a:endParaRPr lang="de-DE" sz="2000" smtClean="0"/>
          </a:p>
          <a:p>
            <a:endParaRPr lang="de-DE" sz="2000"/>
          </a:p>
          <a:p>
            <a:pPr algn="l">
              <a:lnSpc>
                <a:spcPct val="150000"/>
              </a:lnSpc>
            </a:pPr>
            <a:endParaRPr lang="de-DE" sz="2000" smtClean="0"/>
          </a:p>
        </p:txBody>
      </p:sp>
      <p:sp>
        <p:nvSpPr>
          <p:cNvPr id="2" name="TextBox 1"/>
          <p:cNvSpPr txBox="1"/>
          <p:nvPr/>
        </p:nvSpPr>
        <p:spPr>
          <a:xfrm>
            <a:off x="224297" y="1562400"/>
            <a:ext cx="865001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smtClean="0"/>
              <a:t>To prepare 100kg of raw mango you need 3 people to cut them.</a:t>
            </a:r>
          </a:p>
          <a:p>
            <a:pPr algn="l"/>
            <a:endParaRPr lang="de-DE" sz="1000"/>
          </a:p>
          <a:p>
            <a:pPr algn="l"/>
            <a:r>
              <a:rPr lang="de-DE" sz="2000" smtClean="0"/>
              <a:t>They need to have the first batch of  10kg ready bevor the person who cooks the chutney starts working.</a:t>
            </a:r>
          </a:p>
          <a:p>
            <a:pPr algn="l"/>
            <a:endParaRPr lang="de-DE" sz="1000"/>
          </a:p>
          <a:p>
            <a:r>
              <a:rPr lang="de-DE" sz="2000" smtClean="0"/>
              <a:t>The </a:t>
            </a:r>
            <a:r>
              <a:rPr lang="de-DE" sz="2000"/>
              <a:t>15,000jars and lids </a:t>
            </a:r>
            <a:r>
              <a:rPr lang="de-DE" sz="2000"/>
              <a:t>and </a:t>
            </a:r>
            <a:r>
              <a:rPr lang="de-DE" sz="2000" smtClean="0"/>
              <a:t>labels, 2,000kg </a:t>
            </a:r>
            <a:r>
              <a:rPr lang="de-DE" sz="2000"/>
              <a:t>of raw mango, 400kg of sugar and 400kg of salt and 20kg </a:t>
            </a:r>
            <a:r>
              <a:rPr lang="de-DE" sz="2000"/>
              <a:t>of </a:t>
            </a:r>
            <a:r>
              <a:rPr lang="de-DE" sz="2000" smtClean="0"/>
              <a:t>spices need to be transported to your facility and stored somewhere. </a:t>
            </a:r>
          </a:p>
          <a:p>
            <a:endParaRPr lang="de-DE" sz="1000" smtClean="0"/>
          </a:p>
          <a:p>
            <a:r>
              <a:rPr lang="de-DE" sz="2000" smtClean="0"/>
              <a:t>The 15,000 jars of chutney need to be distributed and sold somewhere. 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7118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256538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Calculations: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98" y="1451626"/>
            <a:ext cx="86500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2000" smtClean="0"/>
              <a:t>15,000 jars at 1$ = 15,000$ monthly income (provided that you can sell that many)</a:t>
            </a:r>
          </a:p>
          <a:p>
            <a:pPr algn="l">
              <a:lnSpc>
                <a:spcPct val="150000"/>
              </a:lnSpc>
            </a:pPr>
            <a:r>
              <a:rPr lang="de-DE" sz="2000" smtClean="0"/>
              <a:t>15,000jars and lids and labels cost you 40,05$ x 15,000 = 6,000$ per month</a:t>
            </a:r>
          </a:p>
          <a:p>
            <a:r>
              <a:rPr lang="de-DE" sz="2000" smtClean="0"/>
              <a:t>Can you buy 2,000kg of raw mango, 400kg of sugar and 400kg of salt and 20kg of spices and pay 4 employees, rent, electricity, water, licences, taxes, bank loans and fees, and transport for less than 6000$ per month? </a:t>
            </a:r>
          </a:p>
          <a:p>
            <a:endParaRPr lang="de-DE" sz="1000" smtClean="0"/>
          </a:p>
          <a:p>
            <a:r>
              <a:rPr lang="de-DE" sz="2000" b="1" smtClean="0">
                <a:solidFill>
                  <a:srgbClr val="79B800"/>
                </a:solidFill>
              </a:rPr>
              <a:t>If yes, your business is profitable. </a:t>
            </a:r>
          </a:p>
          <a:p>
            <a:endParaRPr lang="de-DE" sz="2000"/>
          </a:p>
          <a:p>
            <a:endParaRPr lang="de-DE" sz="2000" smtClean="0"/>
          </a:p>
          <a:p>
            <a:endParaRPr lang="de-DE" sz="2000"/>
          </a:p>
          <a:p>
            <a:pPr algn="l">
              <a:lnSpc>
                <a:spcPct val="150000"/>
              </a:lnSpc>
            </a:pPr>
            <a:endParaRPr lang="de-DE" sz="2000" smtClean="0"/>
          </a:p>
        </p:txBody>
      </p:sp>
    </p:spTree>
    <p:extLst>
      <p:ext uri="{BB962C8B-B14F-4D97-AF65-F5344CB8AC3E}">
        <p14:creationId xmlns:p14="http://schemas.microsoft.com/office/powerpoint/2010/main" val="25514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256538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Considerations</a:t>
            </a:r>
            <a:r>
              <a:rPr lang="de-DE" sz="4000" smtClean="0">
                <a:solidFill>
                  <a:schemeClr val="bg1"/>
                </a:solidFill>
              </a:rPr>
              <a:t>: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98" y="1451626"/>
            <a:ext cx="8650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/>
          </a:p>
          <a:p>
            <a:endParaRPr lang="de-DE" sz="2000" smtClean="0"/>
          </a:p>
          <a:p>
            <a:endParaRPr lang="de-DE" sz="2000"/>
          </a:p>
          <a:p>
            <a:pPr algn="l">
              <a:lnSpc>
                <a:spcPct val="150000"/>
              </a:lnSpc>
            </a:pPr>
            <a:endParaRPr lang="de-DE" sz="2000" smtClean="0"/>
          </a:p>
        </p:txBody>
      </p:sp>
      <p:sp>
        <p:nvSpPr>
          <p:cNvPr id="2" name="TextBox 1"/>
          <p:cNvSpPr txBox="1"/>
          <p:nvPr/>
        </p:nvSpPr>
        <p:spPr>
          <a:xfrm>
            <a:off x="224297" y="1562400"/>
            <a:ext cx="8650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1" smtClean="0"/>
              <a:t>Biggest questions: </a:t>
            </a:r>
          </a:p>
          <a:p>
            <a:pPr algn="l"/>
            <a:endParaRPr lang="de-DE" sz="2000"/>
          </a:p>
          <a:p>
            <a:pPr algn="l"/>
            <a:r>
              <a:rPr lang="de-DE" sz="2000" smtClean="0"/>
              <a:t>Can you get sufficient supplies?</a:t>
            </a:r>
          </a:p>
          <a:p>
            <a:pPr algn="l"/>
            <a:r>
              <a:rPr lang="de-DE" sz="2000" smtClean="0"/>
              <a:t>Can you store supplies adequately?</a:t>
            </a:r>
          </a:p>
          <a:p>
            <a:pPr algn="l"/>
            <a:r>
              <a:rPr lang="de-DE" sz="2000" smtClean="0"/>
              <a:t>Do you have sufficient equipment and employees to process this amount? </a:t>
            </a:r>
          </a:p>
          <a:p>
            <a:pPr algn="l"/>
            <a:r>
              <a:rPr lang="de-DE" sz="2000" smtClean="0"/>
              <a:t>Can you sell the amount that you are processing?</a:t>
            </a:r>
          </a:p>
          <a:p>
            <a:pPr algn="l"/>
            <a:endParaRPr lang="de-DE" sz="2000"/>
          </a:p>
          <a:p>
            <a:pPr algn="l"/>
            <a:r>
              <a:rPr lang="de-DE" sz="2000" smtClean="0">
                <a:solidFill>
                  <a:srgbClr val="FF0000"/>
                </a:solidFill>
              </a:rPr>
              <a:t>If you can only sell a smaller amount, is your business still profitable?</a:t>
            </a:r>
            <a:endParaRPr lang="de-DE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256538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Alternative c</a:t>
            </a:r>
            <a:r>
              <a:rPr lang="de-DE" sz="4000" smtClean="0">
                <a:solidFill>
                  <a:schemeClr val="bg1"/>
                </a:solidFill>
              </a:rPr>
              <a:t>alculations: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98" y="1451626"/>
            <a:ext cx="86500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smtClean="0"/>
          </a:p>
          <a:p>
            <a:r>
              <a:rPr lang="de-DE" sz="2000" smtClean="0"/>
              <a:t>1 employee cuts 30 kgs of raw mangoes and then cooks the chutney</a:t>
            </a:r>
          </a:p>
          <a:p>
            <a:r>
              <a:rPr lang="de-DE" sz="2000" smtClean="0"/>
              <a:t>= 30 ltrs of chutney per day</a:t>
            </a:r>
          </a:p>
          <a:p>
            <a:r>
              <a:rPr lang="de-DE" sz="2000" smtClean="0"/>
              <a:t>= 150 jars of chutney per day</a:t>
            </a:r>
          </a:p>
          <a:p>
            <a:r>
              <a:rPr lang="de-DE" sz="2000" smtClean="0"/>
              <a:t>= 3,000 jars, lids and labels per month </a:t>
            </a:r>
          </a:p>
          <a:p>
            <a:r>
              <a:rPr lang="de-DE" sz="2000" smtClean="0"/>
              <a:t>= 600kg </a:t>
            </a:r>
            <a:r>
              <a:rPr lang="de-DE" sz="2000"/>
              <a:t>of raw mango</a:t>
            </a:r>
            <a:r>
              <a:rPr lang="de-DE" sz="2000"/>
              <a:t>, </a:t>
            </a:r>
            <a:r>
              <a:rPr lang="de-DE" sz="2000"/>
              <a:t>8</a:t>
            </a:r>
            <a:r>
              <a:rPr lang="de-DE" sz="2000" smtClean="0"/>
              <a:t>0kg </a:t>
            </a:r>
            <a:r>
              <a:rPr lang="de-DE" sz="2000"/>
              <a:t>of sugar </a:t>
            </a:r>
            <a:r>
              <a:rPr lang="de-DE" sz="2000"/>
              <a:t>and </a:t>
            </a:r>
            <a:r>
              <a:rPr lang="de-DE" sz="2000" smtClean="0"/>
              <a:t>80kg </a:t>
            </a:r>
            <a:r>
              <a:rPr lang="de-DE" sz="2000"/>
              <a:t>of salt </a:t>
            </a:r>
            <a:r>
              <a:rPr lang="de-DE" sz="2000"/>
              <a:t>and </a:t>
            </a:r>
            <a:r>
              <a:rPr lang="de-DE" sz="2000"/>
              <a:t>4</a:t>
            </a:r>
            <a:r>
              <a:rPr lang="de-DE" sz="2000" smtClean="0"/>
              <a:t>kg </a:t>
            </a:r>
            <a:r>
              <a:rPr lang="de-DE" sz="2000"/>
              <a:t>of </a:t>
            </a:r>
            <a:r>
              <a:rPr lang="de-DE" sz="2000" smtClean="0"/>
              <a:t>spices </a:t>
            </a:r>
          </a:p>
          <a:p>
            <a:endParaRPr lang="de-DE" sz="2000"/>
          </a:p>
          <a:p>
            <a:r>
              <a:rPr lang="de-DE" sz="2000" smtClean="0"/>
              <a:t>=  3,000$ income per month</a:t>
            </a:r>
          </a:p>
          <a:p>
            <a:r>
              <a:rPr lang="de-DE" sz="2000" smtClean="0"/>
              <a:t>Jars, lids and labels cost 1,200$ per month </a:t>
            </a:r>
          </a:p>
          <a:p>
            <a:endParaRPr lang="de-DE" sz="1000"/>
          </a:p>
          <a:p>
            <a:r>
              <a:rPr lang="de-DE" sz="2000" b="1" smtClean="0">
                <a:solidFill>
                  <a:srgbClr val="FF0000"/>
                </a:solidFill>
              </a:rPr>
              <a:t>Question: </a:t>
            </a:r>
            <a:r>
              <a:rPr lang="de-DE" sz="2000" smtClean="0"/>
              <a:t>after paying for the mangoes, sugar, salst, spices, the salary for 1 employee, utilities, taxes, etc. is the remaining amount still satisfactory?</a:t>
            </a:r>
          </a:p>
          <a:p>
            <a:endParaRPr lang="de-DE" sz="2000" smtClean="0"/>
          </a:p>
          <a:p>
            <a:endParaRPr lang="de-DE" sz="2000"/>
          </a:p>
          <a:p>
            <a:endParaRPr lang="de-DE" sz="2000" smtClean="0"/>
          </a:p>
          <a:p>
            <a:endParaRPr lang="de-DE" sz="2000"/>
          </a:p>
          <a:p>
            <a:pPr algn="l">
              <a:lnSpc>
                <a:spcPct val="150000"/>
              </a:lnSpc>
            </a:pPr>
            <a:endParaRPr lang="de-DE" sz="2000" smtClean="0"/>
          </a:p>
        </p:txBody>
      </p:sp>
    </p:spTree>
    <p:extLst>
      <p:ext uri="{BB962C8B-B14F-4D97-AF65-F5344CB8AC3E}">
        <p14:creationId xmlns:p14="http://schemas.microsoft.com/office/powerpoint/2010/main" val="15675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256538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Additional considerations</a:t>
            </a:r>
            <a:r>
              <a:rPr lang="de-DE" sz="4000" smtClean="0">
                <a:solidFill>
                  <a:schemeClr val="bg1"/>
                </a:solidFill>
              </a:rPr>
              <a:t>: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98" y="1451626"/>
            <a:ext cx="8650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/>
          </a:p>
          <a:p>
            <a:endParaRPr lang="de-DE" sz="2000" smtClean="0"/>
          </a:p>
          <a:p>
            <a:endParaRPr lang="de-DE" sz="2000"/>
          </a:p>
          <a:p>
            <a:pPr algn="l">
              <a:lnSpc>
                <a:spcPct val="150000"/>
              </a:lnSpc>
            </a:pPr>
            <a:endParaRPr lang="de-DE" sz="2000" smtClean="0"/>
          </a:p>
        </p:txBody>
      </p:sp>
      <p:sp>
        <p:nvSpPr>
          <p:cNvPr id="2" name="TextBox 1"/>
          <p:cNvSpPr txBox="1"/>
          <p:nvPr/>
        </p:nvSpPr>
        <p:spPr>
          <a:xfrm>
            <a:off x="224297" y="1319120"/>
            <a:ext cx="86500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smtClean="0"/>
              <a:t>Where could the ‚bottlenecks‘ be that you need to take care of?</a:t>
            </a:r>
            <a:endParaRPr lang="de-DE" sz="2000"/>
          </a:p>
          <a:p>
            <a:pPr algn="l"/>
            <a:r>
              <a:rPr lang="de-DE" sz="2000" smtClean="0"/>
              <a:t>Do you have ennough information about hidden costs (licences, loan repayments, employy costs (pension, insurance, etc.) transport, taxes, auditor fees, etc.?</a:t>
            </a:r>
          </a:p>
          <a:p>
            <a:pPr algn="l"/>
            <a:r>
              <a:rPr lang="de-DE" sz="2000" smtClean="0"/>
              <a:t>Can you ensure cash flow to buy supplies and pay employees? </a:t>
            </a:r>
            <a:r>
              <a:rPr lang="de-DE" sz="2000" b="1" smtClean="0">
                <a:solidFill>
                  <a:srgbClr val="FF0000"/>
                </a:solidFill>
              </a:rPr>
              <a:t>How much cash do you need upfront and where do you get it from?</a:t>
            </a:r>
          </a:p>
          <a:p>
            <a:pPr algn="l"/>
            <a:r>
              <a:rPr lang="de-DE" sz="2000" smtClean="0"/>
              <a:t>Is your raw material seasonal? Do you need to store in advance? </a:t>
            </a:r>
            <a:r>
              <a:rPr lang="de-DE" sz="2000" b="1" smtClean="0">
                <a:solidFill>
                  <a:srgbClr val="FF0000"/>
                </a:solidFill>
              </a:rPr>
              <a:t>Long storage means cash is tied up for longer periods!</a:t>
            </a:r>
          </a:p>
          <a:p>
            <a:r>
              <a:rPr lang="de-DE" sz="2000" smtClean="0"/>
              <a:t>Do you produce different products? How do the processes fit in the same facility, use of equipment and labour available? </a:t>
            </a:r>
            <a:r>
              <a:rPr lang="de-DE" sz="2000" b="1">
                <a:solidFill>
                  <a:srgbClr val="FF0000"/>
                </a:solidFill>
              </a:rPr>
              <a:t>Several products makes planning more complex!</a:t>
            </a:r>
          </a:p>
          <a:p>
            <a:pPr algn="l"/>
            <a:endParaRPr lang="de-DE" sz="2000" smtClean="0"/>
          </a:p>
          <a:p>
            <a:pPr algn="l"/>
            <a:endParaRPr lang="de-DE" sz="2000" smtClean="0"/>
          </a:p>
        </p:txBody>
      </p:sp>
    </p:spTree>
    <p:extLst>
      <p:ext uri="{BB962C8B-B14F-4D97-AF65-F5344CB8AC3E}">
        <p14:creationId xmlns:p14="http://schemas.microsoft.com/office/powerpoint/2010/main" val="243263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261466F-EEA4-AE41-BEA9-97959EBC2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smtClean="0"/>
              <a:t>Do you have any questions?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8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261466F-EEA4-AE41-BEA9-97959EBC2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Thank you for your </a:t>
            </a:r>
            <a:r>
              <a:rPr lang="en-gb" dirty="0" smtClean="0"/>
              <a:t>interest</a:t>
            </a:r>
            <a:r>
              <a:rPr lang="en-gb" b="0" i="0" u="none" baseline="0" dirty="0" smtClean="0"/>
              <a:t>.</a:t>
            </a:r>
            <a:endParaRPr lang="en-gb" b="0" i="0" u="none" baseline="0" dirty="0"/>
          </a:p>
          <a:p>
            <a:r>
              <a:rPr lang="en-gb" dirty="0"/>
              <a:t>We </a:t>
            </a:r>
            <a:r>
              <a:rPr lang="en-gb" smtClean="0"/>
              <a:t>enjoy working with </a:t>
            </a:r>
            <a:r>
              <a:rPr lang="en-gb" dirty="0"/>
              <a:t>you.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226E775-B788-D146-AE4D-5662E5085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0728" y="3260436"/>
            <a:ext cx="6181290" cy="233363"/>
          </a:xfrm>
        </p:spPr>
        <p:txBody>
          <a:bodyPr/>
          <a:lstStyle/>
          <a:p>
            <a:r>
              <a:rPr lang="en-gb" smtClean="0"/>
              <a:t>Anja Weber, </a:t>
            </a:r>
            <a:r>
              <a:rPr lang="de-DE"/>
              <a:t>Yitna Tesfaye, Tirusew Teshale, Girma Moges</a:t>
            </a:r>
            <a:endParaRPr lang="en-gb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4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24300" y="1042529"/>
            <a:ext cx="8650013" cy="4067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000" smtClean="0">
                <a:solidFill>
                  <a:schemeClr val="tx1"/>
                </a:solidFill>
              </a:rPr>
              <a:t>. Welcome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24298" y="1509313"/>
            <a:ext cx="8650013" cy="39712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2</a:t>
            </a:r>
            <a:r>
              <a:rPr lang="de-DE" sz="2000" smtClean="0">
                <a:solidFill>
                  <a:schemeClr val="tx1"/>
                </a:solidFill>
              </a:rPr>
              <a:t>. </a:t>
            </a:r>
            <a:r>
              <a:rPr lang="en-US" sz="2000" smtClean="0">
                <a:solidFill>
                  <a:schemeClr val="tx1"/>
                </a:solidFill>
              </a:rPr>
              <a:t>Feedback from students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Abgerundetes Rechteck 9"/>
          <p:cNvSpPr/>
          <p:nvPr/>
        </p:nvSpPr>
        <p:spPr>
          <a:xfrm>
            <a:off x="224294" y="1977913"/>
            <a:ext cx="8650013" cy="3611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>
                <a:solidFill>
                  <a:schemeClr val="tx1"/>
                </a:solidFill>
              </a:rPr>
              <a:t>3</a:t>
            </a:r>
            <a:r>
              <a:rPr lang="de-DE" sz="2000" smtClean="0">
                <a:solidFill>
                  <a:schemeClr val="tx1"/>
                </a:solidFill>
              </a:rPr>
              <a:t>. </a:t>
            </a:r>
            <a:r>
              <a:rPr lang="de-DE" sz="2000" smtClean="0">
                <a:solidFill>
                  <a:schemeClr val="tx1"/>
                </a:solidFill>
              </a:rPr>
              <a:t>Managing an entreprise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Abgerundetes Rechteck 9"/>
          <p:cNvSpPr/>
          <p:nvPr/>
        </p:nvSpPr>
        <p:spPr>
          <a:xfrm>
            <a:off x="224293" y="2462093"/>
            <a:ext cx="8650013" cy="36118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>
                <a:solidFill>
                  <a:schemeClr val="tx1"/>
                </a:solidFill>
              </a:rPr>
              <a:t>4</a:t>
            </a:r>
            <a:r>
              <a:rPr lang="de-DE" sz="2000" smtClean="0">
                <a:solidFill>
                  <a:schemeClr val="tx1"/>
                </a:solidFill>
              </a:rPr>
              <a:t>. </a:t>
            </a:r>
            <a:r>
              <a:rPr lang="de-DE" sz="2000" smtClean="0">
                <a:solidFill>
                  <a:schemeClr val="tx1"/>
                </a:solidFill>
              </a:rPr>
              <a:t>Questions &amp; Answers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Welcome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9" name="Abgerundetes Rechteck 5"/>
          <p:cNvSpPr/>
          <p:nvPr/>
        </p:nvSpPr>
        <p:spPr>
          <a:xfrm>
            <a:off x="224297" y="1239838"/>
            <a:ext cx="8650013" cy="40670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1</a:t>
            </a:r>
            <a:r>
              <a:rPr lang="en-US" sz="2000" smtClean="0">
                <a:solidFill>
                  <a:schemeClr val="tx1"/>
                </a:solidFill>
              </a:rPr>
              <a:t>. </a:t>
            </a:r>
            <a:r>
              <a:rPr lang="en-US" sz="2000" smtClean="0">
                <a:solidFill>
                  <a:schemeClr val="tx1"/>
                </a:solidFill>
              </a:rPr>
              <a:t>Welcome to new participants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556980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Feedback from students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13266" y="852221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Did you encounter any problems?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Abgerundetes Rechteck 5"/>
          <p:cNvSpPr/>
          <p:nvPr/>
        </p:nvSpPr>
        <p:spPr>
          <a:xfrm>
            <a:off x="313265" y="1862538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What do you like about the course?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Managing an enterprise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8082" y="1260891"/>
            <a:ext cx="34082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300" smtClean="0"/>
              <a:t>Management =</a:t>
            </a:r>
            <a:endParaRPr lang="de-DE" sz="23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88082" y="1743113"/>
            <a:ext cx="34082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300" smtClean="0"/>
              <a:t>getting things done through other people </a:t>
            </a:r>
            <a:endParaRPr lang="de-DE" sz="23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088081" y="2617573"/>
            <a:ext cx="34909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300" smtClean="0"/>
              <a:t>and making the best use of resources</a:t>
            </a:r>
            <a:endParaRPr lang="de-DE" sz="23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458061"/>
            <a:ext cx="4637634" cy="3093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8080" y="3492033"/>
            <a:ext cx="363960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/>
              <a:t>Good management increases </a:t>
            </a:r>
            <a:r>
              <a:rPr lang="de-DE" sz="2300"/>
              <a:t>productivity &amp;</a:t>
            </a:r>
            <a:r>
              <a:rPr lang="de-DE" sz="2300" smtClean="0"/>
              <a:t> profitability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27387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Essentials of good management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717" y="1521442"/>
            <a:ext cx="684354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300" smtClean="0"/>
              <a:t>1. Efficient p</a:t>
            </a:r>
            <a:r>
              <a:rPr lang="de-DE" sz="2300" smtClean="0"/>
              <a:t>roduction planning</a:t>
            </a:r>
            <a:endParaRPr lang="de-DE" sz="2300" smtClean="0"/>
          </a:p>
          <a:p>
            <a:pPr algn="l"/>
            <a:r>
              <a:rPr lang="de-DE" sz="2300" smtClean="0"/>
              <a:t>2. Good relationships with customers and suppliers</a:t>
            </a:r>
            <a:endParaRPr lang="de-DE" sz="2300"/>
          </a:p>
          <a:p>
            <a:pPr algn="l"/>
            <a:r>
              <a:rPr lang="de-DE" sz="2300" smtClean="0"/>
              <a:t>3. Quality assurance</a:t>
            </a:r>
            <a:endParaRPr lang="de-DE" sz="2300" smtClean="0"/>
          </a:p>
          <a:p>
            <a:pPr algn="l"/>
            <a:r>
              <a:rPr lang="de-DE" sz="2300" smtClean="0"/>
              <a:t>4. Knowing how to identify critical control points</a:t>
            </a:r>
          </a:p>
          <a:p>
            <a:pPr algn="l"/>
            <a:r>
              <a:rPr lang="de-DE" sz="2300" smtClean="0"/>
              <a:t>5. Selecting, training &amp; motivating staff </a:t>
            </a:r>
          </a:p>
          <a:p>
            <a:pPr algn="l"/>
            <a:r>
              <a:rPr lang="de-DE" sz="2300" smtClean="0"/>
              <a:t>6. Cost reduction</a:t>
            </a: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7256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What is production planning?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4" name="Abgerundetes Rechteck 5"/>
          <p:cNvSpPr/>
          <p:nvPr/>
        </p:nvSpPr>
        <p:spPr>
          <a:xfrm>
            <a:off x="224297" y="1163947"/>
            <a:ext cx="8650013" cy="843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smtClean="0">
                <a:solidFill>
                  <a:srgbClr val="79B800"/>
                </a:solidFill>
              </a:rPr>
              <a:t>= thinking everything through and making decisions on what needs to be done</a:t>
            </a:r>
            <a:endParaRPr lang="de-DE" sz="2000" dirty="0">
              <a:solidFill>
                <a:srgbClr val="79B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897" y="2228896"/>
            <a:ext cx="8746305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300" smtClean="0"/>
              <a:t>Questions to be answered beforehand:</a:t>
            </a:r>
            <a:endParaRPr lang="de-DE" sz="2300" smtClean="0"/>
          </a:p>
          <a:p>
            <a:pPr algn="l"/>
            <a:endParaRPr lang="de-DE" sz="2300"/>
          </a:p>
          <a:p>
            <a:pPr marL="342900" indent="-342900" algn="l">
              <a:buFontTx/>
              <a:buChar char="-"/>
            </a:pPr>
            <a:r>
              <a:rPr lang="de-DE" sz="2000" smtClean="0"/>
              <a:t>Are enough raw materials of the needed quality available year-round? </a:t>
            </a:r>
            <a:endParaRPr lang="de-DE" sz="2000"/>
          </a:p>
          <a:p>
            <a:pPr marL="342900" indent="-342900" algn="l">
              <a:buFontTx/>
              <a:buChar char="-"/>
            </a:pPr>
            <a:r>
              <a:rPr lang="de-DE" sz="2000" smtClean="0"/>
              <a:t>Is the cost of raw materials satisfactory and stable?</a:t>
            </a:r>
            <a:endParaRPr lang="de-DE" sz="2000" smtClean="0"/>
          </a:p>
          <a:p>
            <a:pPr marL="342900" indent="-342900" algn="l">
              <a:buFontTx/>
              <a:buChar char="-"/>
            </a:pPr>
            <a:r>
              <a:rPr lang="de-DE" sz="2000" smtClean="0"/>
              <a:t>Is the correct size and type of equipment available at a reasonable cost?</a:t>
            </a:r>
          </a:p>
          <a:p>
            <a:pPr marL="342900" indent="-342900" algn="l">
              <a:buFontTx/>
              <a:buChar char="-"/>
            </a:pPr>
            <a:r>
              <a:rPr lang="de-DE" sz="2000" smtClean="0"/>
              <a:t>Can equipment be mainteined/repaired by local workshops?</a:t>
            </a:r>
          </a:p>
          <a:p>
            <a:pPr marL="342900" indent="-342900" algn="l">
              <a:buFontTx/>
              <a:buChar char="-"/>
            </a:pPr>
            <a:r>
              <a:rPr lang="de-DE" sz="2000" smtClean="0"/>
              <a:t>Are suitable packaging materials available?</a:t>
            </a:r>
            <a:endParaRPr lang="de-DE" sz="2300" dirty="0"/>
          </a:p>
          <a:p>
            <a:pPr marL="342900" indent="-342900" algn="l">
              <a:buFontTx/>
              <a:buChar char="-"/>
            </a:pPr>
            <a:r>
              <a:rPr lang="de-DE" sz="2000" smtClean="0"/>
              <a:t>Can you hire or train staff with sufficient expertise?</a:t>
            </a:r>
            <a:endParaRPr lang="de-DE" sz="2000" smtClean="0"/>
          </a:p>
        </p:txBody>
      </p:sp>
    </p:spTree>
    <p:extLst>
      <p:ext uri="{BB962C8B-B14F-4D97-AF65-F5344CB8AC3E}">
        <p14:creationId xmlns:p14="http://schemas.microsoft.com/office/powerpoint/2010/main" val="16092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What is production planning?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98" y="1344233"/>
            <a:ext cx="7761164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300" smtClean="0"/>
              <a:t>Questions to be answered beforehand (continued):</a:t>
            </a:r>
            <a:endParaRPr lang="de-DE" sz="2300" smtClean="0"/>
          </a:p>
          <a:p>
            <a:pPr algn="l"/>
            <a:endParaRPr lang="de-DE" sz="2300"/>
          </a:p>
          <a:p>
            <a:pPr marL="342900" indent="-342900" algn="l">
              <a:buFontTx/>
              <a:buChar char="-"/>
            </a:pPr>
            <a:r>
              <a:rPr lang="de-DE" sz="2000" smtClean="0"/>
              <a:t>Are distribution channels established? </a:t>
            </a:r>
            <a:endParaRPr lang="de-DE" sz="2000"/>
          </a:p>
          <a:p>
            <a:pPr marL="342900" indent="-342900" algn="l">
              <a:buFontTx/>
              <a:buChar char="-"/>
            </a:pPr>
            <a:r>
              <a:rPr lang="de-DE" sz="2000" smtClean="0"/>
              <a:t>Is the building suitable or are modifications necessary?</a:t>
            </a:r>
            <a:endParaRPr lang="de-DE" sz="2000" smtClean="0"/>
          </a:p>
          <a:p>
            <a:pPr marL="342900" indent="-342900" algn="l">
              <a:buFontTx/>
              <a:buChar char="-"/>
            </a:pPr>
            <a:r>
              <a:rPr lang="de-DE" sz="2000" smtClean="0"/>
              <a:t>Are utility services (power, water, etc.) available and affordable?</a:t>
            </a:r>
          </a:p>
          <a:p>
            <a:pPr marL="342900" indent="-342900" algn="l">
              <a:buFontTx/>
              <a:buChar char="-"/>
            </a:pPr>
            <a:r>
              <a:rPr lang="de-DE" sz="2000" smtClean="0"/>
              <a:t>Can equipment be mainteined/repaired by local workshops?</a:t>
            </a:r>
          </a:p>
          <a:p>
            <a:pPr marL="342900" indent="-342900" algn="l">
              <a:buFontTx/>
              <a:buChar char="-"/>
            </a:pPr>
            <a:r>
              <a:rPr lang="de-DE" sz="2000" smtClean="0"/>
              <a:t>Are suitable packaging materials available?</a:t>
            </a:r>
            <a:endParaRPr lang="de-DE" sz="2000" dirty="0"/>
          </a:p>
          <a:p>
            <a:pPr marL="342900" indent="-342900" algn="l">
              <a:buFontTx/>
              <a:buChar char="-"/>
            </a:pPr>
            <a:r>
              <a:rPr lang="de-DE" sz="2000" smtClean="0"/>
              <a:t>Which amount do you need to sell per month to make a profit</a:t>
            </a:r>
            <a:r>
              <a:rPr lang="de-DE" sz="2000" smtClean="0"/>
              <a:t>?</a:t>
            </a:r>
          </a:p>
          <a:p>
            <a:pPr marL="342900" indent="-342900" algn="l">
              <a:buFontTx/>
              <a:buChar char="-"/>
            </a:pPr>
            <a:r>
              <a:rPr lang="de-DE" sz="2000" smtClean="0"/>
              <a:t>With the staff, supplies and equipment available, </a:t>
            </a:r>
          </a:p>
          <a:p>
            <a:pPr algn="l"/>
            <a:r>
              <a:rPr lang="de-DE" sz="2000"/>
              <a:t> </a:t>
            </a:r>
            <a:r>
              <a:rPr lang="de-DE" sz="2000" smtClean="0"/>
              <a:t>    can you reach this amount per month?</a:t>
            </a:r>
            <a:endParaRPr lang="de-DE" sz="2000" smtClean="0"/>
          </a:p>
        </p:txBody>
      </p:sp>
    </p:spTree>
    <p:extLst>
      <p:ext uri="{BB962C8B-B14F-4D97-AF65-F5344CB8AC3E}">
        <p14:creationId xmlns:p14="http://schemas.microsoft.com/office/powerpoint/2010/main" val="42327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24298" y="128820"/>
            <a:ext cx="8650013" cy="814074"/>
          </a:xfrm>
          <a:prstGeom prst="roundRect">
            <a:avLst/>
          </a:prstGeom>
          <a:solidFill>
            <a:srgbClr val="7BB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smtClean="0">
                <a:solidFill>
                  <a:schemeClr val="bg1"/>
                </a:solidFill>
              </a:rPr>
              <a:t>Operational planning on a daily basis</a:t>
            </a:r>
            <a:endParaRPr lang="de-DE" sz="40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1664" y="1239838"/>
            <a:ext cx="38446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300" smtClean="0"/>
              <a:t>It is essential to plan and arrange beforehand – </a:t>
            </a:r>
            <a:endParaRPr lang="de-DE" sz="2300" smtClean="0"/>
          </a:p>
          <a:p>
            <a:pPr algn="l"/>
            <a:endParaRPr lang="de-DE" sz="1000" smtClean="0"/>
          </a:p>
          <a:p>
            <a:pPr algn="l"/>
            <a:r>
              <a:rPr lang="de-DE" sz="2300" smtClean="0"/>
              <a:t>Raw materials needed in the coming week</a:t>
            </a:r>
            <a:endParaRPr lang="de-DE" sz="2300" smtClean="0"/>
          </a:p>
          <a:p>
            <a:pPr algn="l"/>
            <a:r>
              <a:rPr lang="de-DE" sz="2000" smtClean="0"/>
              <a:t>(how much from which supplier, at which cost, logistics of transport and arrival, etc.)</a:t>
            </a:r>
          </a:p>
          <a:p>
            <a:pPr algn="l"/>
            <a:endParaRPr lang="de-DE" sz="1000"/>
          </a:p>
          <a:p>
            <a:r>
              <a:rPr lang="de-DE" sz="2300" smtClean="0"/>
              <a:t>Staff members needed to process the raw materials </a:t>
            </a:r>
            <a:endParaRPr lang="de-DE" sz="23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8" y="1369868"/>
            <a:ext cx="4273263" cy="28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el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C06C19-183A-644D-AADF-69B6BF126BE7}" vid="{02D9EFC2-8367-1A4E-AC6D-7BE929615A22}"/>
    </a:ext>
  </a:extLst>
</a:theme>
</file>

<file path=ppt/theme/theme2.xml><?xml version="1.0" encoding="utf-8"?>
<a:theme xmlns:a="http://schemas.openxmlformats.org/drawingml/2006/main" name="1_Inhalt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56C06C19-183A-644D-AADF-69B6BF126BE7}" vid="{9F1DCA48-AEF4-7541-BDEB-1C921D0DF0BF}"/>
    </a:ext>
  </a:extLst>
</a:theme>
</file>

<file path=ppt/theme/theme3.xml><?xml version="1.0" encoding="utf-8"?>
<a:theme xmlns:a="http://schemas.openxmlformats.org/drawingml/2006/main" name="Trennseite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C06C19-183A-644D-AADF-69B6BF126BE7}" vid="{C0FAFFE9-1DBF-F546-86EF-0C4E54A587E0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HSWT_Praesentation</Template>
  <TotalTime>0</TotalTime>
  <Words>1318</Words>
  <Application>Microsoft Office PowerPoint</Application>
  <PresentationFormat>On-screen Show (16:9)</PresentationFormat>
  <Paragraphs>163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Fira Sans</vt:lpstr>
      <vt:lpstr>Lucida Grande</vt:lpstr>
      <vt:lpstr>Systemschrift</vt:lpstr>
      <vt:lpstr>Wingdings</vt:lpstr>
      <vt:lpstr>Titel</vt:lpstr>
      <vt:lpstr>1_Inhalt</vt:lpstr>
      <vt:lpstr>Trennseite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Reinmoser</dc:creator>
  <cp:lastModifiedBy>N.N.</cp:lastModifiedBy>
  <cp:revision>739</cp:revision>
  <cp:lastPrinted>2022-11-28T07:02:40Z</cp:lastPrinted>
  <dcterms:created xsi:type="dcterms:W3CDTF">2019-11-07T07:36:40Z</dcterms:created>
  <dcterms:modified xsi:type="dcterms:W3CDTF">2024-03-21T10:26:55Z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E2C3FD3F-120D-4365-8815-AE57D7558945</vt:lpwstr>
  </property>
  <property fmtid="{D5CDD505-2E9C-101B-9397-08002B2CF9AE}" pid="3" name="ArticulatePath">
    <vt:lpwstr>Hochschulpräsentation aktuell_11_19</vt:lpwstr>
  </property>
</Properties>
</file>