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87" r:id="rId2"/>
    <p:sldMasterId id="2147483654" r:id="rId3"/>
  </p:sldMasterIdLst>
  <p:notesMasterIdLst>
    <p:notesMasterId r:id="rId32"/>
  </p:notesMasterIdLst>
  <p:handoutMasterIdLst>
    <p:handoutMasterId r:id="rId33"/>
  </p:handoutMasterIdLst>
  <p:sldIdLst>
    <p:sldId id="268" r:id="rId4"/>
    <p:sldId id="508" r:id="rId5"/>
    <p:sldId id="531" r:id="rId6"/>
    <p:sldId id="522" r:id="rId7"/>
    <p:sldId id="527" r:id="rId8"/>
    <p:sldId id="523" r:id="rId9"/>
    <p:sldId id="525" r:id="rId10"/>
    <p:sldId id="524" r:id="rId11"/>
    <p:sldId id="529" r:id="rId12"/>
    <p:sldId id="530" r:id="rId13"/>
    <p:sldId id="528" r:id="rId14"/>
    <p:sldId id="532" r:id="rId15"/>
    <p:sldId id="533" r:id="rId16"/>
    <p:sldId id="535" r:id="rId17"/>
    <p:sldId id="537" r:id="rId18"/>
    <p:sldId id="536" r:id="rId19"/>
    <p:sldId id="534" r:id="rId20"/>
    <p:sldId id="539" r:id="rId21"/>
    <p:sldId id="540" r:id="rId22"/>
    <p:sldId id="541" r:id="rId23"/>
    <p:sldId id="542" r:id="rId24"/>
    <p:sldId id="543" r:id="rId25"/>
    <p:sldId id="544" r:id="rId26"/>
    <p:sldId id="538" r:id="rId27"/>
    <p:sldId id="526" r:id="rId28"/>
    <p:sldId id="546" r:id="rId29"/>
    <p:sldId id="420" r:id="rId30"/>
    <p:sldId id="545" r:id="rId31"/>
  </p:sldIdLst>
  <p:sldSz cx="9144000" cy="5143500" type="screen16x9"/>
  <p:notesSz cx="6797675" cy="9926638"/>
  <p:custDataLst>
    <p:tags r:id="rId34"/>
  </p:custDataLst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816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orient="horz" pos="1166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4989" userDrawn="1">
          <p15:clr>
            <a:srgbClr val="A4A3A4"/>
          </p15:clr>
        </p15:guide>
        <p15:guide id="8" orient="horz" pos="2867" userDrawn="1">
          <p15:clr>
            <a:srgbClr val="A4A3A4"/>
          </p15:clr>
        </p15:guide>
        <p15:guide id="9" orient="horz" pos="2799" userDrawn="1">
          <p15:clr>
            <a:srgbClr val="A4A3A4"/>
          </p15:clr>
        </p15:guide>
        <p15:guide id="10" orient="horz" pos="7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henzentrum" initials="RZ" lastIdx="2" clrIdx="0">
    <p:extLst>
      <p:ext uri="{19B8F6BF-5375-455C-9EA6-DF929625EA0E}">
        <p15:presenceInfo xmlns:p15="http://schemas.microsoft.com/office/powerpoint/2012/main" userId="Rechenzentru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6C7"/>
    <a:srgbClr val="7BB800"/>
    <a:srgbClr val="7AB800"/>
    <a:srgbClr val="000000"/>
    <a:srgbClr val="79B800"/>
    <a:srgbClr val="D5DCD3"/>
    <a:srgbClr val="E2EDCC"/>
    <a:srgbClr val="DAEBF2"/>
    <a:srgbClr val="05683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23" autoAdjust="0"/>
    <p:restoredTop sz="94919" autoAdjust="0"/>
  </p:normalViewPr>
  <p:slideViewPr>
    <p:cSldViewPr snapToGrid="0" showGuides="1">
      <p:cViewPr varScale="1">
        <p:scale>
          <a:sx n="94" d="100"/>
          <a:sy n="94" d="100"/>
        </p:scale>
        <p:origin x="77" y="346"/>
      </p:cViewPr>
      <p:guideLst>
        <p:guide orient="horz" pos="3140"/>
        <p:guide pos="816"/>
        <p:guide pos="5352"/>
        <p:guide orient="horz" pos="1166"/>
        <p:guide pos="2993"/>
        <p:guide pos="2767"/>
        <p:guide pos="4989"/>
        <p:guide orient="horz" pos="2867"/>
        <p:guide orient="horz" pos="2799"/>
        <p:guide orient="horz" pos="781"/>
      </p:guideLst>
    </p:cSldViewPr>
  </p:slideViewPr>
  <p:outlineViewPr>
    <p:cViewPr>
      <p:scale>
        <a:sx n="33" d="100"/>
        <a:sy n="33" d="100"/>
      </p:scale>
      <p:origin x="0" y="-18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4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939F028-D89F-C046-822F-837811D2D4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703030-51C4-C344-99E7-B14DFD750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F08E-1E37-7145-A622-D3E39134B2B1}" type="datetimeFigureOut">
              <a:rPr lang="de-DE" smtClean="0"/>
              <a:t>27.11.2023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AD0A15-FD0C-C245-A883-A76A5021F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EDF909-BF86-3547-AD47-42363E9E19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6E7B-9D3C-6849-A7F1-AA9A084F1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34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74754B4-8D1D-2B41-BDA7-52ABE22D2E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5EE89F-9D41-4348-A65C-4EAD28C4BD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141D68A-27D0-954B-B677-A78B99C7E5B8}" type="datetimeFigureOut">
              <a:rPr lang="de-DE"/>
              <a:pPr>
                <a:defRPr/>
              </a:pPr>
              <a:t>27.11.2023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A771452-3ED6-A84B-AC5C-561043E034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5EE78D8-7438-A141-86CB-03A317E5A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810F62-1431-9D40-AB36-61009CBA38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7BCBDC-F6FA-3E48-8279-29DA9E09C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3CBCBF-FFDA-C943-A2C8-A35F76A11E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https://hswt.zoom.us/survey/iSfEdyEEnFtl-q9D_f8jKzVBn1803skGUBWqsOdYravZWY100KY.rmustmz1j6ia39Q1/view?id=EBdr_F2wTy-l7rX2973EFg#/sharePreview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3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44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04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679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655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578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01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https://wbmoodle.hswt.de/mod/hvp/view.php?id=164710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50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https://wbmoodle.hswt.de/mod/hvp/view.php?id=164710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309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https://wbmoodle.hswt.de/mod/hvp/view.php?id=164710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660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80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 relies on your own motivation and willingness to work through the modules and engage with the topic. More important than achieving a certain number of points by rushing through the modules will be that you use this opportunity to learn to your own advantage. However,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03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https://wbmoodle.hswt.de/mod/forum/post.php?reply=56447#mformforum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098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83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14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28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57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8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77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90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3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64431E-EAC1-CB49-AA70-9F75F51F74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262" y="1058863"/>
            <a:ext cx="7956551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Hintergrundbild über diesen Platzhalter hinzufügen. Falls kein Hintergrundbild vorhanden ist, bitte eine der anderen Titelfolien verwenden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2F645E-E365-024D-AD0E-0205983FBBA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-358890" y="1579048"/>
            <a:ext cx="3925888" cy="39243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Bitte hier nichts einfügen.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61193814-994C-3040-A597-729DEBEC2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1551" y="3912118"/>
            <a:ext cx="3796710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</p:spTree>
    <p:extLst>
      <p:ext uri="{BB962C8B-B14F-4D97-AF65-F5344CB8AC3E}">
        <p14:creationId xmlns:p14="http://schemas.microsoft.com/office/powerpoint/2010/main" val="249681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29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511A0D6D-0695-2147-8146-7BCDB70E3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550" y="1295399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89C19C7-F8DC-FB46-A5DE-AFA62745B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42013419-2524-8242-995B-47C1E14E67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32364" y="1295398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0109FE9-C55D-B949-9FF1-13B699A717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6A8EE62-3AF7-A44B-8E5E-83CD60CD5C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139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73645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31" userDrawn="1">
          <p15:clr>
            <a:srgbClr val="FBAE40"/>
          </p15:clr>
        </p15:guide>
        <p15:guide id="2" orient="horz" pos="291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34879D79-ED8E-C442-8DED-C6DE23461BB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7155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Diagrammplatzhalter 3">
            <a:extLst>
              <a:ext uri="{FF2B5EF4-FFF2-40B4-BE49-F238E27FC236}">
                <a16:creationId xmlns:a16="http://schemas.microsoft.com/office/drawing/2014/main" id="{0BF4F407-D991-3944-B834-9D39AD06CF7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4210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09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8425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523358DF-D349-A544-A68A-E2102A7533B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971550" y="1249680"/>
            <a:ext cx="7413625" cy="273685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69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7">
          <p15:clr>
            <a:srgbClr val="FBAE40"/>
          </p15:clr>
        </p15:guide>
        <p15:guide id="2" orient="horz" pos="28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chluss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94574" y="157723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3697CF-F509-1E40-9750-D195256D74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07" y="3427858"/>
            <a:ext cx="1955240" cy="656779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143453E-A24A-D748-91E3-3BE0B033D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2E727C1-573A-034B-A94F-51C998FD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57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29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9CB8E5-9732-4048-BEB4-F154CF925930}"/>
              </a:ext>
            </a:extLst>
          </p:cNvPr>
          <p:cNvSpPr txBox="1"/>
          <p:nvPr userDrawn="1"/>
        </p:nvSpPr>
        <p:spPr>
          <a:xfrm>
            <a:off x="971550" y="4850651"/>
            <a:ext cx="27066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Hochschule Weihenstephan-</a:t>
            </a:r>
            <a:r>
              <a:rPr lang="de-DE" sz="1100" dirty="0" err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Triesdorf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4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3F8556-4BDC-214D-9518-F6B8B143E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28" y="3702270"/>
            <a:ext cx="3190746" cy="10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8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05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86879A0-D9F5-E145-9635-EA0C785984D5}"/>
              </a:ext>
            </a:extLst>
          </p:cNvPr>
          <p:cNvSpPr/>
          <p:nvPr userDrawn="1"/>
        </p:nvSpPr>
        <p:spPr>
          <a:xfrm>
            <a:off x="2643817" y="3761497"/>
            <a:ext cx="3152102" cy="315210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1616A7-0653-A940-A8E2-27D0C4BF986D}"/>
              </a:ext>
            </a:extLst>
          </p:cNvPr>
          <p:cNvSpPr/>
          <p:nvPr userDrawn="1"/>
        </p:nvSpPr>
        <p:spPr>
          <a:xfrm>
            <a:off x="3061821" y="3224092"/>
            <a:ext cx="1721090" cy="17210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58891" y="158169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E1536B-D72F-9F43-BFF5-361152D008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9C9E519-5629-154E-9EDA-9F1D7E098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10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29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_Key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1D6AE9A-6707-104A-903A-662D6A58B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295" y="-115747"/>
            <a:ext cx="9372042" cy="53706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3239458" y="2908070"/>
            <a:ext cx="2894972" cy="289497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15EBF6-8F29-1F43-949C-EECBC5B96FFD}"/>
              </a:ext>
            </a:extLst>
          </p:cNvPr>
          <p:cNvSpPr/>
          <p:nvPr userDrawn="1"/>
        </p:nvSpPr>
        <p:spPr>
          <a:xfrm>
            <a:off x="5031170" y="2426661"/>
            <a:ext cx="3152102" cy="315210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D0D581E-4A2D-114B-ACAA-E9AC0192C2B7}"/>
              </a:ext>
            </a:extLst>
          </p:cNvPr>
          <p:cNvSpPr/>
          <p:nvPr userDrawn="1"/>
        </p:nvSpPr>
        <p:spPr>
          <a:xfrm>
            <a:off x="7065597" y="1889256"/>
            <a:ext cx="1721090" cy="17210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88F7AAB2-CE1C-7740-A0BE-3976D684B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263" y="377825"/>
            <a:ext cx="2357437" cy="3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46C0452A-134E-1140-B219-A5D5347E4C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9B94B36A-D591-034B-A737-CDC922FB57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4151351"/>
            <a:ext cx="405961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5EE3737-C127-A24B-A035-A0B122426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527219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24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luss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94574" y="157723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3697CF-F509-1E40-9750-D195256D74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07" y="3427858"/>
            <a:ext cx="1955240" cy="656779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143453E-A24A-D748-91E3-3BE0B033D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2E727C1-573A-034B-A94F-51C998FD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7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2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360000" indent="-360000">
              <a:lnSpc>
                <a:spcPct val="12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68000" indent="-360000">
              <a:lnSpc>
                <a:spcPct val="120000"/>
              </a:lnSpc>
              <a:spcBef>
                <a:spcPts val="0"/>
              </a:spcBef>
              <a:buClr>
                <a:srgbClr val="71AD2A"/>
              </a:buClr>
              <a:buFont typeface="Wingdings" pitchFamily="2" charset="2"/>
              <a:buChar char="§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360000">
              <a:lnSpc>
                <a:spcPct val="120000"/>
              </a:lnSpc>
              <a:buClr>
                <a:srgbClr val="71AD2A"/>
              </a:buClr>
              <a:buFont typeface="Wingdings" pitchFamily="2" charset="2"/>
              <a:buChar char="§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Wingdings" pitchFamily="2" charset="2"/>
              <a:buChar char="§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96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_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360000" indent="-360000">
              <a:lnSpc>
                <a:spcPct val="12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Systemschrift"/>
              <a:buChar char="+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68000" indent="-360000">
              <a:lnSpc>
                <a:spcPct val="120000"/>
              </a:lnSpc>
              <a:spcBef>
                <a:spcPts val="0"/>
              </a:spcBef>
              <a:buClr>
                <a:srgbClr val="71AD2A"/>
              </a:buClr>
              <a:buFont typeface="Systemschrift"/>
              <a:buChar char="+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360000">
              <a:lnSpc>
                <a:spcPct val="120000"/>
              </a:lnSpc>
              <a:buClr>
                <a:srgbClr val="71AD2A"/>
              </a:buClr>
              <a:buFont typeface="Systemschrift"/>
              <a:buChar char="+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Systemschrift"/>
              <a:buChar char="+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Systemschrift"/>
              <a:buChar char="+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643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Ueberschri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1416" y="605533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1416" y="1254823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961416" y="1783461"/>
            <a:ext cx="7434000" cy="24372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375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971550" y="1174768"/>
            <a:ext cx="7434000" cy="29565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937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971550" y="1295397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25C72EC8-14E5-3B4D-8C02-FBC2E74CD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2364" y="1295397"/>
            <a:ext cx="3527424" cy="28803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32F25B6-39DE-AA43-A7FC-F1BD088A48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51376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>
            <a:extLst>
              <a:ext uri="{FF2B5EF4-FFF2-40B4-BE49-F238E27FC236}">
                <a16:creationId xmlns:a16="http://schemas.microsoft.com/office/drawing/2014/main" id="{CC183D64-BBAA-904A-97C3-8E4BA25788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377825"/>
            <a:ext cx="2357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79" r:id="rId3"/>
    <p:sldLayoutId id="2147483699" r:id="rId4"/>
  </p:sldLayoutIdLst>
  <p:hf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2" userDrawn="1">
          <p15:clr>
            <a:srgbClr val="F26B43"/>
          </p15:clr>
        </p15:guide>
        <p15:guide id="2" orient="horz" pos="4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282" y="292575"/>
            <a:ext cx="1354810" cy="4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01" r:id="rId9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2">
          <p15:clr>
            <a:srgbClr val="F26B43"/>
          </p15:clr>
        </p15:guide>
        <p15:guide id="2" orient="horz" pos="4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bmoodle.hswt.de/mod/forum/post.php?reply=56447#mformforu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swt.zoom.us/survey/iSfEdyEEnFtl-q9D_f8jKzVBn1803skGUBWqsOdYravZWY100KY.rmustmz1j6ia39Q1/view?id=EBdr_F2wTy-l7rX2973EFg#/sharePre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9906E-73AD-AC40-98D6-8AC96C670D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/>
            <a:r>
              <a:rPr lang="en-gb" b="1" i="0" u="none" baseline="0" smtClean="0"/>
              <a:t>Entrepreneurship in Food</a:t>
            </a:r>
            <a:endParaRPr lang="en-gb" b="1" i="0" u="none" dirty="0" smtClean="0"/>
          </a:p>
          <a:p>
            <a:pPr algn="l" rtl="0"/>
            <a:r>
              <a:rPr lang="en-GB" sz="2400" smtClean="0"/>
              <a:t>Kick-Off </a:t>
            </a:r>
            <a:r>
              <a:rPr lang="en-GB" sz="2400" smtClean="0"/>
              <a:t>Meeting </a:t>
            </a:r>
            <a:r>
              <a:rPr lang="en-GB" sz="2400" smtClean="0"/>
              <a:t>28</a:t>
            </a:r>
            <a:r>
              <a:rPr lang="en-GB" sz="2400" baseline="30000" smtClean="0"/>
              <a:t>th</a:t>
            </a:r>
            <a:r>
              <a:rPr lang="en-GB" sz="2400" smtClean="0"/>
              <a:t> November </a:t>
            </a:r>
            <a:r>
              <a:rPr lang="en-GB" sz="2400" dirty="0" smtClean="0"/>
              <a:t>2023</a:t>
            </a:r>
            <a:endParaRPr lang="en-gb" sz="2400" b="1" i="0" u="none" dirty="0"/>
          </a:p>
          <a:p>
            <a:pPr algn="l" rtl="0"/>
            <a:r>
              <a:rPr lang="en-gb" sz="2000" b="1" i="0" u="none" baseline="0" smtClean="0"/>
              <a:t>HSWT University </a:t>
            </a:r>
            <a:r>
              <a:rPr lang="en-gb" sz="2000" b="1" i="0" u="none" baseline="0" dirty="0"/>
              <a:t>of </a:t>
            </a:r>
            <a:r>
              <a:rPr lang="en-gb" sz="2000" b="1" i="0" u="none" baseline="0"/>
              <a:t>Applied </a:t>
            </a:r>
            <a:r>
              <a:rPr lang="en-gb" sz="2000" b="1" i="0" u="none" baseline="0" smtClean="0"/>
              <a:t>Sciences</a:t>
            </a:r>
          </a:p>
          <a:p>
            <a:pPr algn="l" rtl="0"/>
            <a:r>
              <a:rPr lang="en-GB" sz="2000" smtClean="0"/>
              <a:t>&amp; Hawassa University, Ethiopia</a:t>
            </a:r>
            <a:endParaRPr lang="en-gb" sz="2000" b="1" i="0" u="none" baseline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0086B-DE50-4E43-874D-932846BCED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3912119"/>
            <a:ext cx="7166610" cy="191251"/>
          </a:xfrm>
        </p:spPr>
        <p:txBody>
          <a:bodyPr/>
          <a:lstStyle/>
          <a:p>
            <a:r>
              <a:rPr lang="en-gb" smtClean="0"/>
              <a:t>Anja Weber, </a:t>
            </a:r>
            <a:r>
              <a:rPr lang="de-DE"/>
              <a:t>Yitna </a:t>
            </a:r>
            <a:r>
              <a:rPr lang="de-DE"/>
              <a:t>Tesfaye, </a:t>
            </a:r>
            <a:r>
              <a:rPr lang="de-DE"/>
              <a:t>Tirusew </a:t>
            </a:r>
            <a:r>
              <a:rPr lang="de-DE" smtClean="0"/>
              <a:t>Teshale, Girma Moges</a:t>
            </a:r>
            <a:endParaRPr lang="en-gb" baseline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9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2"/>
    </mc:Choice>
    <mc:Fallback xmlns="">
      <p:transition spd="slow" advTm="77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74" y="1275916"/>
            <a:ext cx="4631860" cy="354546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91363" y="1674678"/>
            <a:ext cx="3384000" cy="1138773"/>
            <a:chOff x="391363" y="1674678"/>
            <a:chExt cx="3384000" cy="113877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37855" y="2064327"/>
              <a:ext cx="2237508" cy="5576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1363" y="1674678"/>
              <a:ext cx="181812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smtClean="0"/>
                <a:t>1. Enter your user</a:t>
              </a:r>
            </a:p>
            <a:p>
              <a:pPr algn="l"/>
              <a:r>
                <a:rPr lang="de-DE" sz="1600" smtClean="0"/>
                <a:t>name here</a:t>
              </a:r>
            </a:p>
            <a:p>
              <a:pPr algn="l"/>
              <a:r>
                <a:rPr lang="de-DE" sz="1200" smtClean="0"/>
                <a:t>(the one with only </a:t>
              </a:r>
            </a:p>
            <a:p>
              <a:pPr algn="l"/>
              <a:r>
                <a:rPr lang="de-DE" sz="1200" smtClean="0"/>
                <a:t>small letters without</a:t>
              </a:r>
            </a:p>
            <a:p>
              <a:pPr algn="l"/>
              <a:r>
                <a:rPr lang="de-DE" sz="1200" smtClean="0"/>
                <a:t>an empty space)</a:t>
              </a:r>
              <a:endParaRPr lang="de-DE" sz="12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6127" y="2296389"/>
            <a:ext cx="3444949" cy="1038482"/>
            <a:chOff x="5036127" y="2296389"/>
            <a:chExt cx="3444949" cy="1038482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036127" y="2621972"/>
              <a:ext cx="1829107" cy="71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51490" y="2296389"/>
              <a:ext cx="1529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smtClean="0"/>
                <a:t>2. Enter your </a:t>
              </a:r>
            </a:p>
            <a:p>
              <a:pPr algn="l"/>
              <a:r>
                <a:rPr lang="de-DE" sz="1600" smtClean="0"/>
                <a:t>password here</a:t>
              </a:r>
              <a:endParaRPr lang="de-DE" sz="16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0049" y="3809792"/>
            <a:ext cx="4359232" cy="393330"/>
            <a:chOff x="290049" y="3809792"/>
            <a:chExt cx="4359232" cy="393330"/>
          </a:xfrm>
        </p:grpSpPr>
        <p:cxnSp>
          <p:nvCxnSpPr>
            <p:cNvPr id="13" name="Straight Arrow Connector 12"/>
            <p:cNvCxnSpPr>
              <a:stCxn id="15" idx="3"/>
            </p:cNvCxnSpPr>
            <p:nvPr/>
          </p:nvCxnSpPr>
          <p:spPr>
            <a:xfrm>
              <a:off x="2090029" y="3979069"/>
              <a:ext cx="2559252" cy="2240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90049" y="3809792"/>
              <a:ext cx="1799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smtClean="0"/>
                <a:t>3. Then click here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5585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345621"/>
            <a:ext cx="8684680" cy="14413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2290" y="1653825"/>
            <a:ext cx="4447051" cy="2187426"/>
            <a:chOff x="2402290" y="1653825"/>
            <a:chExt cx="4447051" cy="218742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657850" y="1653825"/>
              <a:ext cx="1191491" cy="1780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02290" y="3502697"/>
              <a:ext cx="4447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smtClean="0"/>
                <a:t>Change your language settings to English here</a:t>
              </a:r>
              <a:endParaRPr lang="de-DE" sz="1600" dirty="0" smtClean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801" y="1352548"/>
            <a:ext cx="2754927" cy="3531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925" y="1295396"/>
            <a:ext cx="3072678" cy="35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11" y="1246146"/>
            <a:ext cx="3072678" cy="354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13" y="2248186"/>
            <a:ext cx="8014066" cy="20870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03145" y="3393404"/>
            <a:ext cx="5426255" cy="1508105"/>
            <a:chOff x="1203145" y="3393404"/>
            <a:chExt cx="5426255" cy="150810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147457" y="4147457"/>
              <a:ext cx="2481943" cy="1877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03145" y="3393404"/>
              <a:ext cx="322189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300" smtClean="0"/>
                <a:t>If you click h</a:t>
              </a:r>
              <a:r>
                <a:rPr lang="de-DE" sz="2300" smtClean="0"/>
                <a:t>ere,</a:t>
              </a:r>
            </a:p>
            <a:p>
              <a:pPr algn="l"/>
              <a:r>
                <a:rPr lang="de-DE" sz="2300" smtClean="0"/>
                <a:t>you can see all your due assignments and their status</a:t>
              </a:r>
              <a:endParaRPr lang="de-DE" sz="23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28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a lesson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61" y="1028700"/>
            <a:ext cx="5117668" cy="4114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692" y="1616529"/>
            <a:ext cx="2816679" cy="1805887"/>
            <a:chOff x="481692" y="1616529"/>
            <a:chExt cx="2816679" cy="180588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347107" y="1616529"/>
              <a:ext cx="1951264" cy="55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1692" y="2268254"/>
              <a:ext cx="217986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300" smtClean="0"/>
                <a:t>Click on the arrow to open a lesson</a:t>
              </a:r>
              <a:endParaRPr lang="de-DE" sz="2300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02880" y="2173460"/>
            <a:ext cx="2171431" cy="1671919"/>
            <a:chOff x="6702880" y="2173460"/>
            <a:chExt cx="2171431" cy="1671919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6702880" y="3004457"/>
              <a:ext cx="669470" cy="840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265947" y="2173460"/>
              <a:ext cx="16083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Milestone 1 and Module 2 are still locked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7687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a lesson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97" y="1137557"/>
            <a:ext cx="7163467" cy="37125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85768" y="2993837"/>
            <a:ext cx="3918857" cy="1485635"/>
            <a:chOff x="2385768" y="2993837"/>
            <a:chExt cx="3918857" cy="1485635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2385768" y="3306536"/>
              <a:ext cx="2163536" cy="3237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528207" y="3429000"/>
              <a:ext cx="2021097" cy="105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49304" y="2993837"/>
              <a:ext cx="17553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Click on the headlines to open a section</a:t>
              </a:r>
              <a:endParaRPr lang="de-DE" sz="1600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72095" y="1961189"/>
            <a:ext cx="1869621" cy="2423032"/>
            <a:chOff x="7072095" y="1961189"/>
            <a:chExt cx="1869621" cy="24230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7551966" y="2759529"/>
              <a:ext cx="179613" cy="7088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</p:cNvCxnSpPr>
            <p:nvPr/>
          </p:nvCxnSpPr>
          <p:spPr>
            <a:xfrm flipH="1">
              <a:off x="7658100" y="2792186"/>
              <a:ext cx="348806" cy="15920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72095" y="1961189"/>
              <a:ext cx="1869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Mandatory activities are marked in read</a:t>
              </a:r>
              <a:endParaRPr lang="de-DE" sz="1600" dirty="0" smtClean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02221" y="1485500"/>
            <a:ext cx="3049693" cy="2339334"/>
            <a:chOff x="4102221" y="1485500"/>
            <a:chExt cx="3049693" cy="2339334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870121" y="1559379"/>
              <a:ext cx="1201974" cy="1469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904576" y="1900999"/>
              <a:ext cx="1247338" cy="10928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870121" y="2048356"/>
              <a:ext cx="1276583" cy="17764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102221" y="1485500"/>
              <a:ext cx="18902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200" smtClean="0"/>
                <a:t>Non-mandatory sections </a:t>
              </a:r>
            </a:p>
            <a:p>
              <a:pPr algn="l"/>
              <a:r>
                <a:rPr lang="de-DE" sz="1200" smtClean="0"/>
                <a:t>you can mark as ‚done‘</a:t>
              </a:r>
            </a:p>
            <a:p>
              <a:pPr algn="l"/>
              <a:r>
                <a:rPr lang="de-DE" sz="1200" smtClean="0"/>
                <a:t>to keep track of what </a:t>
              </a:r>
            </a:p>
            <a:p>
              <a:pPr algn="l"/>
              <a:r>
                <a:rPr lang="de-DE" sz="1200" smtClean="0"/>
                <a:t>you have done already</a:t>
              </a:r>
              <a:endParaRPr lang="de-DE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902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a lesson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97" y="1137557"/>
            <a:ext cx="7163467" cy="3712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8699"/>
          <a:stretch/>
        </p:blipFill>
        <p:spPr>
          <a:xfrm>
            <a:off x="920979" y="4298322"/>
            <a:ext cx="1939270" cy="4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" presetClass="emph" presetSubtype="0" autoRev="1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2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a lesson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3" y="1028700"/>
            <a:ext cx="7939082" cy="4114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16730" y="1299648"/>
            <a:ext cx="2645227" cy="584775"/>
            <a:chOff x="3216730" y="1299648"/>
            <a:chExt cx="2645227" cy="58477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216730" y="1592036"/>
              <a:ext cx="6857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02529" y="1299648"/>
              <a:ext cx="1959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Here you see where you are</a:t>
              </a:r>
              <a:endParaRPr lang="de-DE" sz="1600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459" y="1175657"/>
            <a:ext cx="2534961" cy="1085432"/>
            <a:chOff x="20459" y="1175657"/>
            <a:chExt cx="2534961" cy="1085432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79763" y="1175657"/>
              <a:ext cx="326473" cy="5959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459" y="1676314"/>
              <a:ext cx="2534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Here you can see your status for this section</a:t>
              </a:r>
              <a:endParaRPr lang="de-DE" sz="16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9763" y="2196193"/>
            <a:ext cx="8408579" cy="2024743"/>
            <a:chOff x="579763" y="2196193"/>
            <a:chExt cx="8408579" cy="2024743"/>
          </a:xfrm>
        </p:grpSpPr>
        <p:sp>
          <p:nvSpPr>
            <p:cNvPr id="21" name="Rounded Rectangle 20"/>
            <p:cNvSpPr/>
            <p:nvPr/>
          </p:nvSpPr>
          <p:spPr>
            <a:xfrm>
              <a:off x="579763" y="2196193"/>
              <a:ext cx="6025144" cy="202474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604907" y="3722915"/>
              <a:ext cx="767443" cy="816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15200" y="3389939"/>
              <a:ext cx="1673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This is the chapter you are reading</a:t>
              </a:r>
              <a:endParaRPr lang="de-DE" sz="1600" dirty="0" smtClean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04581" y="942894"/>
            <a:ext cx="4514263" cy="2511189"/>
            <a:chOff x="4004581" y="942894"/>
            <a:chExt cx="4514263" cy="2511189"/>
          </a:xfrm>
        </p:grpSpPr>
        <p:sp>
          <p:nvSpPr>
            <p:cNvPr id="29" name="Rounded Rectangle 28"/>
            <p:cNvSpPr/>
            <p:nvPr/>
          </p:nvSpPr>
          <p:spPr>
            <a:xfrm>
              <a:off x="6735535" y="942894"/>
              <a:ext cx="1783309" cy="22575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04581" y="1884423"/>
              <a:ext cx="2375807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Here you have an overview over the next chapters.</a:t>
              </a:r>
            </a:p>
            <a:p>
              <a:pPr algn="l"/>
              <a:r>
                <a:rPr lang="de-DE" sz="1600" smtClean="0"/>
                <a:t>You can also directly select a chapter from here. </a:t>
              </a:r>
              <a:endParaRPr lang="de-DE" sz="1600" dirty="0" smtClean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992585" y="1676314"/>
              <a:ext cx="853118" cy="3953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539593" y="4066282"/>
            <a:ext cx="2710006" cy="1077218"/>
            <a:chOff x="6539593" y="4066282"/>
            <a:chExt cx="2710006" cy="1077218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6539593" y="4408714"/>
              <a:ext cx="775607" cy="122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315200" y="4066282"/>
              <a:ext cx="19343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By clicking on the ‚next‘ button you move to the next chapter</a:t>
              </a:r>
              <a:endParaRPr lang="de-DE" sz="1600" dirty="0" smtClean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53391" y="3722915"/>
            <a:ext cx="3792261" cy="1061356"/>
            <a:chOff x="1853391" y="3722915"/>
            <a:chExt cx="3792261" cy="1061356"/>
          </a:xfrm>
        </p:grpSpPr>
        <p:sp>
          <p:nvSpPr>
            <p:cNvPr id="45" name="TextBox 44"/>
            <p:cNvSpPr txBox="1"/>
            <p:nvPr/>
          </p:nvSpPr>
          <p:spPr>
            <a:xfrm>
              <a:off x="1853391" y="3722915"/>
              <a:ext cx="37922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de-DE" sz="1600" smtClean="0"/>
            </a:p>
            <a:p>
              <a:pPr algn="l"/>
              <a:r>
                <a:rPr lang="de-DE" sz="1600" smtClean="0"/>
                <a:t>By clicking on this button you navigate to the next section of the lesson</a:t>
              </a:r>
              <a:endParaRPr lang="de-DE" sz="1600" dirty="0" smtClean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122964" y="4531179"/>
              <a:ext cx="996043" cy="2530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30396" y="3293347"/>
            <a:ext cx="2939411" cy="1490924"/>
            <a:chOff x="230396" y="3293347"/>
            <a:chExt cx="2939411" cy="149092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579763" y="4335236"/>
              <a:ext cx="326473" cy="4490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30396" y="3293347"/>
              <a:ext cx="293941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de-DE" sz="1600" smtClean="0"/>
            </a:p>
            <a:p>
              <a:pPr algn="l"/>
              <a:r>
                <a:rPr lang="de-DE" sz="1600" smtClean="0"/>
                <a:t>By using this button you can navigate backwards to the previous section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057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Assignments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8" y="1623362"/>
            <a:ext cx="8656441" cy="2651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1" y="2498953"/>
            <a:ext cx="2437259" cy="5751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16879" y="1119936"/>
            <a:ext cx="4094391" cy="2758100"/>
            <a:chOff x="4416879" y="1119936"/>
            <a:chExt cx="4094391" cy="2758100"/>
          </a:xfrm>
        </p:grpSpPr>
        <p:grpSp>
          <p:nvGrpSpPr>
            <p:cNvPr id="16" name="Group 15"/>
            <p:cNvGrpSpPr/>
            <p:nvPr/>
          </p:nvGrpSpPr>
          <p:grpSpPr>
            <a:xfrm>
              <a:off x="4416879" y="1119936"/>
              <a:ext cx="4094391" cy="1666591"/>
              <a:chOff x="4416879" y="1119936"/>
              <a:chExt cx="4094391" cy="166659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6033407" y="1566212"/>
                <a:ext cx="1281793" cy="12203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6879" y="1119936"/>
                <a:ext cx="4094391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300" smtClean="0"/>
                  <a:t>Here you see what is required</a:t>
                </a:r>
                <a:endParaRPr lang="de-DE" sz="2300" dirty="0" smtClean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5679622" y="1542744"/>
              <a:ext cx="1447799" cy="23352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188029" y="2971800"/>
            <a:ext cx="4050635" cy="1744378"/>
            <a:chOff x="2188029" y="2971800"/>
            <a:chExt cx="4050635" cy="1744378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2188029" y="2971800"/>
              <a:ext cx="1951264" cy="11838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75079" y="4131403"/>
              <a:ext cx="2563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Click on the headline to open the activity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953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Assignments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126672"/>
            <a:ext cx="8300720" cy="34747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853293" y="4278086"/>
            <a:ext cx="2432957" cy="465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6250" y="4449283"/>
            <a:ext cx="18870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smtClean="0"/>
              <a:t>Click on the  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22405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Assignments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725386"/>
            <a:ext cx="8036763" cy="301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298" y="1164863"/>
            <a:ext cx="7531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Y</a:t>
            </a:r>
            <a:r>
              <a:rPr lang="en-US" sz="2000" smtClean="0"/>
              <a:t>ou will receive a confirmation email after submitting your work  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3486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24300" y="1042529"/>
            <a:ext cx="8650013" cy="4067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smtClean="0">
                <a:solidFill>
                  <a:schemeClr val="tx1"/>
                </a:solidFill>
              </a:rPr>
              <a:t>. </a:t>
            </a:r>
            <a:r>
              <a:rPr lang="en-US" sz="2000" smtClean="0">
                <a:solidFill>
                  <a:schemeClr val="tx1"/>
                </a:solidFill>
              </a:rPr>
              <a:t>Welcome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24298" y="1509313"/>
            <a:ext cx="8650013" cy="39712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2</a:t>
            </a:r>
            <a:r>
              <a:rPr lang="de-DE" sz="2000" smtClean="0">
                <a:solidFill>
                  <a:schemeClr val="tx1"/>
                </a:solidFill>
              </a:rPr>
              <a:t>. </a:t>
            </a:r>
            <a:r>
              <a:rPr lang="en-US" sz="2000" smtClean="0">
                <a:solidFill>
                  <a:schemeClr val="tx1"/>
                </a:solidFill>
              </a:rPr>
              <a:t>Introduction of the course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224298" y="2015657"/>
            <a:ext cx="8650013" cy="3611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3</a:t>
            </a:r>
            <a:r>
              <a:rPr lang="de-DE" sz="2000" smtClean="0">
                <a:solidFill>
                  <a:schemeClr val="tx1"/>
                </a:solidFill>
              </a:rPr>
              <a:t>. </a:t>
            </a:r>
            <a:r>
              <a:rPr lang="de-DE" sz="2000" smtClean="0">
                <a:solidFill>
                  <a:schemeClr val="tx1"/>
                </a:solidFill>
              </a:rPr>
              <a:t>Course arrangements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224298" y="2492493"/>
            <a:ext cx="8650013" cy="3611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4</a:t>
            </a:r>
            <a:r>
              <a:rPr lang="de-DE" sz="2000" smtClean="0">
                <a:solidFill>
                  <a:schemeClr val="tx1"/>
                </a:solidFill>
              </a:rPr>
              <a:t>. </a:t>
            </a:r>
            <a:r>
              <a:rPr lang="de-DE" sz="2000" smtClean="0">
                <a:solidFill>
                  <a:schemeClr val="tx1"/>
                </a:solidFill>
              </a:rPr>
              <a:t>Questions &amp; Answers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Assignments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8" y="1623362"/>
            <a:ext cx="8656441" cy="2651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1" y="2498953"/>
            <a:ext cx="2437259" cy="5751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16879" y="1119936"/>
            <a:ext cx="4094391" cy="2758100"/>
            <a:chOff x="4416879" y="1119936"/>
            <a:chExt cx="4094391" cy="2758100"/>
          </a:xfrm>
        </p:grpSpPr>
        <p:grpSp>
          <p:nvGrpSpPr>
            <p:cNvPr id="16" name="Group 15"/>
            <p:cNvGrpSpPr/>
            <p:nvPr/>
          </p:nvGrpSpPr>
          <p:grpSpPr>
            <a:xfrm>
              <a:off x="4416879" y="1119936"/>
              <a:ext cx="4094391" cy="1666591"/>
              <a:chOff x="4416879" y="1119936"/>
              <a:chExt cx="4094391" cy="166659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6033407" y="1566212"/>
                <a:ext cx="1281793" cy="12203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6879" y="1119936"/>
                <a:ext cx="4094391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300" smtClean="0"/>
                  <a:t>Here you see what is required</a:t>
                </a:r>
                <a:endParaRPr lang="de-DE" sz="2300" dirty="0" smtClean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5679622" y="1542744"/>
              <a:ext cx="1447799" cy="23352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188029" y="2971800"/>
            <a:ext cx="4050635" cy="1744378"/>
            <a:chOff x="2188029" y="2971800"/>
            <a:chExt cx="4050635" cy="1744378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2188029" y="2971800"/>
              <a:ext cx="1951264" cy="11838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75079" y="4131403"/>
              <a:ext cx="2563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Click on the headline to open the activity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7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bg1"/>
                </a:solidFill>
              </a:rPr>
              <a:t>Quick Knowledge Checks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8" y="1623362"/>
            <a:ext cx="8656441" cy="2651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5" y="3802516"/>
            <a:ext cx="3030129" cy="410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4298" y="3045278"/>
            <a:ext cx="5768287" cy="13797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5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bg1"/>
                </a:solidFill>
              </a:rPr>
              <a:t>Quick Knowledge Checks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089850"/>
            <a:ext cx="8762687" cy="336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49" y="2577713"/>
            <a:ext cx="3404508" cy="19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bg1"/>
                </a:solidFill>
              </a:rPr>
              <a:t>Resources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9" y="1607002"/>
            <a:ext cx="8417045" cy="19444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98172" y="1877787"/>
            <a:ext cx="7800422" cy="2777277"/>
            <a:chOff x="1698172" y="1877787"/>
            <a:chExt cx="7800422" cy="2777277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698671" y="1877787"/>
              <a:ext cx="1894115" cy="21227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98172" y="3854845"/>
              <a:ext cx="780042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300" smtClean="0"/>
                <a:t>Resources are not mandatory.</a:t>
              </a:r>
            </a:p>
            <a:p>
              <a:pPr algn="l"/>
              <a:r>
                <a:rPr lang="en-US" sz="2300" smtClean="0"/>
                <a:t>However, they are a great source of further information!</a:t>
              </a:r>
              <a:endParaRPr lang="de-DE" sz="2300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16679" y="1122716"/>
            <a:ext cx="5068256" cy="1742948"/>
            <a:chOff x="2816679" y="1122716"/>
            <a:chExt cx="5068256" cy="1742948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816679" y="1747157"/>
              <a:ext cx="1298121" cy="7266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135087" y="1747157"/>
              <a:ext cx="1205591" cy="11185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465739" y="1122716"/>
              <a:ext cx="4419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mtClean="0"/>
                <a:t>Click on the headlines to open the resources. Some will download to your device.</a:t>
              </a:r>
              <a:endParaRPr lang="de-DE" sz="1600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4298" y="3061607"/>
            <a:ext cx="8614699" cy="1606611"/>
            <a:chOff x="224298" y="3061607"/>
            <a:chExt cx="8614699" cy="1606611"/>
          </a:xfrm>
        </p:grpSpPr>
        <p:sp>
          <p:nvSpPr>
            <p:cNvPr id="22" name="Rounded Rectangle 21"/>
            <p:cNvSpPr/>
            <p:nvPr/>
          </p:nvSpPr>
          <p:spPr>
            <a:xfrm>
              <a:off x="224298" y="3061607"/>
              <a:ext cx="5374085" cy="79323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1559379" y="3551464"/>
              <a:ext cx="963385" cy="7034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11676" y="4083443"/>
              <a:ext cx="6327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mtClean="0"/>
                <a:t>Here you can connect with us or with each other, place questions, comments or discussion topics!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073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Special features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9" y="1938201"/>
            <a:ext cx="8543984" cy="3017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3770" y="1211271"/>
            <a:ext cx="7560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https://wbmoodle.hswt.de/mod/choice/view.php?id=166125</a:t>
            </a:r>
          </a:p>
        </p:txBody>
      </p:sp>
      <p:sp>
        <p:nvSpPr>
          <p:cNvPr id="6" name="Abgerundetes Rechteck 7"/>
          <p:cNvSpPr/>
          <p:nvPr/>
        </p:nvSpPr>
        <p:spPr>
          <a:xfrm>
            <a:off x="224297" y="1147881"/>
            <a:ext cx="8650013" cy="49611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59429" y="3992336"/>
            <a:ext cx="11266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6100" y="3769198"/>
            <a:ext cx="23920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300" smtClean="0"/>
              <a:t>Get started here!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16969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556980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What do you think?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24289" y="767256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348" y="1795231"/>
            <a:ext cx="871189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Please click on the link to write a sentence about:</a:t>
            </a:r>
          </a:p>
          <a:p>
            <a:endParaRPr lang="en-US" sz="1600" smtClean="0"/>
          </a:p>
          <a:p>
            <a:r>
              <a:rPr lang="en-US" smtClean="0"/>
              <a:t>1. what </a:t>
            </a:r>
            <a:r>
              <a:rPr lang="en-US"/>
              <a:t>you </a:t>
            </a:r>
            <a:r>
              <a:rPr lang="en-US"/>
              <a:t>feel </a:t>
            </a:r>
            <a:r>
              <a:rPr lang="en-US" smtClean="0"/>
              <a:t>is important for your generation &amp;</a:t>
            </a:r>
          </a:p>
          <a:p>
            <a:endParaRPr lang="en-US" smtClean="0"/>
          </a:p>
          <a:p>
            <a:r>
              <a:rPr lang="en-US" smtClean="0"/>
              <a:t>2. what </a:t>
            </a:r>
            <a:r>
              <a:rPr lang="en-US"/>
              <a:t>kind of business ideas or </a:t>
            </a:r>
            <a:r>
              <a:rPr lang="en-US"/>
              <a:t>formats </a:t>
            </a:r>
            <a:r>
              <a:rPr lang="en-US" smtClean="0"/>
              <a:t>can be successful </a:t>
            </a:r>
            <a:r>
              <a:rPr lang="en-US"/>
              <a:t>in this day </a:t>
            </a:r>
            <a:r>
              <a:rPr lang="en-US"/>
              <a:t>and </a:t>
            </a:r>
            <a:r>
              <a:rPr lang="en-US" smtClean="0"/>
              <a:t>age.</a:t>
            </a:r>
          </a:p>
          <a:p>
            <a:endParaRPr lang="en-US" sz="1600" smtClean="0"/>
          </a:p>
          <a:p>
            <a:endParaRPr lang="en-US" sz="1600"/>
          </a:p>
          <a:p>
            <a:r>
              <a:rPr lang="en-US" sz="1400" smtClean="0"/>
              <a:t>You </a:t>
            </a:r>
            <a:r>
              <a:rPr lang="en-US" sz="1400"/>
              <a:t>can collect points through your participation in this forum</a:t>
            </a:r>
            <a:r>
              <a:rPr lang="en-US" sz="1400"/>
              <a:t>. </a:t>
            </a:r>
            <a:endParaRPr lang="en-US" sz="1400" smtClean="0"/>
          </a:p>
          <a:p>
            <a:endParaRPr lang="en-US" sz="1400"/>
          </a:p>
          <a:p>
            <a:r>
              <a:rPr lang="en-US" sz="1400" smtClean="0"/>
              <a:t>Each </a:t>
            </a:r>
            <a:r>
              <a:rPr lang="en-US" sz="1400"/>
              <a:t>new topic started by you and each answer to a topic that was started by someone else will give you 5 points</a:t>
            </a:r>
            <a:r>
              <a:rPr lang="en-US" sz="1400"/>
              <a:t>. </a:t>
            </a:r>
            <a:endParaRPr lang="en-US" sz="1400" smtClean="0"/>
          </a:p>
          <a:p>
            <a:r>
              <a:rPr lang="en-US" sz="1400" smtClean="0"/>
              <a:t>You </a:t>
            </a:r>
            <a:r>
              <a:rPr lang="en-US" sz="1400"/>
              <a:t>should aim to get 50 points minimum in this forum. It will remain open throughout the entire course.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768" y="1004538"/>
            <a:ext cx="8387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hlinkClick r:id="rId3"/>
              </a:rPr>
              <a:t>https://wbmoodle.hswt.de/mod/forum/post.php?reply=56447#mformforum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7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61466F-EEA4-AE41-BEA9-97959EBC2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085" y="1308154"/>
            <a:ext cx="7434000" cy="381000"/>
          </a:xfrm>
        </p:spPr>
        <p:txBody>
          <a:bodyPr/>
          <a:lstStyle/>
          <a:p>
            <a:r>
              <a:rPr lang="en-gb" sz="3600" smtClean="0"/>
              <a:t>N</a:t>
            </a:r>
            <a:r>
              <a:rPr lang="en-GB" sz="3600" smtClean="0"/>
              <a:t>e</a:t>
            </a:r>
            <a:r>
              <a:rPr lang="en-gb" sz="3600" smtClean="0"/>
              <a:t>xt online meeting:</a:t>
            </a:r>
          </a:p>
          <a:p>
            <a:r>
              <a:rPr lang="en-GB" sz="3600" smtClean="0"/>
              <a:t>Tuesday, 12</a:t>
            </a:r>
            <a:r>
              <a:rPr lang="en-GB" sz="3600" baseline="30000" smtClean="0"/>
              <a:t>th</a:t>
            </a:r>
            <a:r>
              <a:rPr lang="en-GB" sz="3600" smtClean="0"/>
              <a:t> November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85" y="2594203"/>
            <a:ext cx="2474460" cy="1892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6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61466F-EEA4-AE41-BEA9-97959EBC2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smtClean="0"/>
              <a:t>Do you have any questions?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61466F-EEA4-AE41-BEA9-97959EBC2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Thank you for your </a:t>
            </a:r>
            <a:r>
              <a:rPr lang="en-gb" dirty="0" smtClean="0"/>
              <a:t>interest</a:t>
            </a:r>
            <a:r>
              <a:rPr lang="en-gb" b="0" i="0" u="none" baseline="0" dirty="0" smtClean="0"/>
              <a:t>.</a:t>
            </a:r>
            <a:endParaRPr lang="en-gb" b="0" i="0" u="none" baseline="0" dirty="0"/>
          </a:p>
          <a:p>
            <a:r>
              <a:rPr lang="en-gb" dirty="0"/>
              <a:t>We </a:t>
            </a:r>
            <a:r>
              <a:rPr lang="en-gb" smtClean="0"/>
              <a:t>enjoy working with </a:t>
            </a:r>
            <a:r>
              <a:rPr lang="en-gb" dirty="0"/>
              <a:t>you.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226E775-B788-D146-AE4D-5662E5085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728" y="3260436"/>
            <a:ext cx="6181290" cy="233363"/>
          </a:xfrm>
        </p:spPr>
        <p:txBody>
          <a:bodyPr/>
          <a:lstStyle/>
          <a:p>
            <a:r>
              <a:rPr lang="en-gb" smtClean="0"/>
              <a:t>Anja Weber, </a:t>
            </a:r>
            <a:r>
              <a:rPr lang="de-DE"/>
              <a:t>Yitna Tesfaye, Tirusew Teshale, Girma Moges</a:t>
            </a:r>
            <a:endParaRPr lang="en-gb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4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Welcome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7" name="Abgerundetes Rechteck 5"/>
          <p:cNvSpPr/>
          <p:nvPr/>
        </p:nvSpPr>
        <p:spPr>
          <a:xfrm>
            <a:off x="224300" y="1042529"/>
            <a:ext cx="8650013" cy="4067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smtClean="0">
                <a:solidFill>
                  <a:schemeClr val="tx1"/>
                </a:solidFill>
              </a:rPr>
              <a:t>. </a:t>
            </a:r>
            <a:r>
              <a:rPr lang="en-US" sz="2000" smtClean="0">
                <a:solidFill>
                  <a:schemeClr val="tx1"/>
                </a:solidFill>
              </a:rPr>
              <a:t>Introduction of the lecturers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Abgerundetes Rechteck 5"/>
          <p:cNvSpPr/>
          <p:nvPr/>
        </p:nvSpPr>
        <p:spPr>
          <a:xfrm>
            <a:off x="224298" y="1659273"/>
            <a:ext cx="8650013" cy="4067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en-US" sz="2000" smtClean="0">
                <a:solidFill>
                  <a:schemeClr val="tx1"/>
                </a:solidFill>
              </a:rPr>
              <a:t>. Getting to know each other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0935" y="1739516"/>
            <a:ext cx="5046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hlinkClick r:id="rId3"/>
              </a:rPr>
              <a:t>Poll Questions</a:t>
            </a: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7438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556980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Introduction to the course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24288" y="919656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Course start: 28</a:t>
            </a:r>
            <a:r>
              <a:rPr lang="en-US" sz="2000" baseline="30000" smtClean="0">
                <a:solidFill>
                  <a:schemeClr val="tx1"/>
                </a:solidFill>
              </a:rPr>
              <a:t>th</a:t>
            </a:r>
            <a:r>
              <a:rPr lang="en-US" sz="2000" smtClean="0">
                <a:solidFill>
                  <a:schemeClr val="tx1"/>
                </a:solidFill>
              </a:rPr>
              <a:t> November 2023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smtClean="0">
                <a:solidFill>
                  <a:schemeClr val="tx1"/>
                </a:solidFill>
              </a:rPr>
              <a:t>Course end: 14</a:t>
            </a:r>
            <a:r>
              <a:rPr lang="en-US" sz="2000" baseline="30000" smtClean="0">
                <a:solidFill>
                  <a:schemeClr val="tx1"/>
                </a:solidFill>
              </a:rPr>
              <a:t>th</a:t>
            </a:r>
            <a:r>
              <a:rPr lang="en-US" sz="2000" smtClean="0">
                <a:solidFill>
                  <a:schemeClr val="tx1"/>
                </a:solidFill>
              </a:rPr>
              <a:t> February 2023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Course remains open until 15</a:t>
            </a:r>
            <a:r>
              <a:rPr lang="en-US" sz="1600" baseline="30000" smtClean="0">
                <a:solidFill>
                  <a:schemeClr val="tx1"/>
                </a:solidFill>
              </a:rPr>
              <a:t>th</a:t>
            </a:r>
            <a:r>
              <a:rPr lang="en-US" sz="1600" smtClean="0">
                <a:solidFill>
                  <a:schemeClr val="tx1"/>
                </a:solidFill>
              </a:rPr>
              <a:t> July 2023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Abgerundetes Rechteck 5"/>
          <p:cNvSpPr/>
          <p:nvPr/>
        </p:nvSpPr>
        <p:spPr>
          <a:xfrm>
            <a:off x="224288" y="2159637"/>
            <a:ext cx="8650013" cy="21976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246" y="2242782"/>
            <a:ext cx="847205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This course consists of 24 topic lessons that build up on </a:t>
            </a:r>
            <a:r>
              <a:rPr lang="en-US"/>
              <a:t>each </a:t>
            </a:r>
            <a:r>
              <a:rPr lang="en-US" smtClean="0"/>
              <a:t>other.</a:t>
            </a:r>
          </a:p>
          <a:p>
            <a:r>
              <a:rPr lang="en-US" smtClean="0"/>
              <a:t>They are clustered in 3 modules:</a:t>
            </a:r>
          </a:p>
          <a:p>
            <a:endParaRPr lang="en-US"/>
          </a:p>
          <a:p>
            <a:pPr marL="342900" indent="-342900">
              <a:buAutoNum type="arabicPeriod"/>
            </a:pPr>
            <a:r>
              <a:rPr lang="en-US" sz="2000" smtClean="0"/>
              <a:t>Entrepreneurship</a:t>
            </a:r>
          </a:p>
          <a:p>
            <a:pPr marL="342900" indent="-342900">
              <a:buAutoNum type="arabicPeriod"/>
            </a:pPr>
            <a:r>
              <a:rPr lang="en-US" sz="2000" smtClean="0"/>
              <a:t>Business Development</a:t>
            </a:r>
          </a:p>
          <a:p>
            <a:pPr marL="342900" indent="-342900">
              <a:buAutoNum type="arabicPeriod"/>
            </a:pPr>
            <a:r>
              <a:rPr lang="en-US" sz="2000" smtClean="0"/>
              <a:t>Food Processing </a:t>
            </a: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19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urse 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Course structure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716" y="1341803"/>
            <a:ext cx="88642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This course is a self-learning course</a:t>
            </a:r>
            <a:r>
              <a:rPr lang="en-US" sz="2400"/>
              <a:t>. </a:t>
            </a:r>
            <a:endParaRPr lang="en-US" sz="2400"/>
          </a:p>
          <a:p>
            <a:endParaRPr lang="en-US" smtClean="0"/>
          </a:p>
          <a:p>
            <a:endParaRPr lang="en-US" sz="800" smtClean="0"/>
          </a:p>
          <a:p>
            <a:r>
              <a:rPr lang="en-US" smtClean="0"/>
              <a:t>The </a:t>
            </a:r>
            <a:r>
              <a:rPr lang="en-US"/>
              <a:t>course is designed in such a way that you should be able to finish it </a:t>
            </a:r>
            <a:r>
              <a:rPr lang="en-US"/>
              <a:t>in </a:t>
            </a:r>
            <a:endParaRPr lang="en-US" smtClean="0"/>
          </a:p>
          <a:p>
            <a:r>
              <a:rPr lang="en-US" smtClean="0"/>
              <a:t>1 semester </a:t>
            </a:r>
            <a:r>
              <a:rPr lang="en-US"/>
              <a:t>by </a:t>
            </a:r>
            <a:r>
              <a:rPr lang="en-US" b="1"/>
              <a:t>working through the course material for 30 min per day </a:t>
            </a:r>
            <a:r>
              <a:rPr lang="en-US"/>
              <a:t>and </a:t>
            </a:r>
            <a:r>
              <a:rPr lang="en-US" b="1"/>
              <a:t>working on your assignments for another 30 min per day</a:t>
            </a:r>
            <a:r>
              <a:rPr lang="en-US"/>
              <a:t>. </a:t>
            </a:r>
            <a:endParaRPr lang="en-US" smtClean="0"/>
          </a:p>
          <a:p>
            <a:endParaRPr lang="en-US" sz="600" smtClean="0"/>
          </a:p>
          <a:p>
            <a:endParaRPr lang="en-US" sz="600"/>
          </a:p>
          <a:p>
            <a:endParaRPr lang="en-US" sz="600" smtClean="0"/>
          </a:p>
          <a:p>
            <a:endParaRPr lang="en-US" sz="600"/>
          </a:p>
          <a:p>
            <a:endParaRPr lang="en-US" sz="600"/>
          </a:p>
          <a:p>
            <a:r>
              <a:rPr lang="en-US" sz="2400" smtClean="0"/>
              <a:t>You </a:t>
            </a:r>
            <a:r>
              <a:rPr lang="en-US" sz="2400"/>
              <a:t>should be able to complete 1 - 3 lessons per week</a:t>
            </a:r>
            <a:r>
              <a:rPr lang="en-US" sz="2400"/>
              <a:t>, </a:t>
            </a:r>
            <a:endParaRPr lang="en-US" sz="2400" smtClean="0"/>
          </a:p>
          <a:p>
            <a:r>
              <a:rPr lang="en-US" smtClean="0"/>
              <a:t>some </a:t>
            </a:r>
            <a:r>
              <a:rPr lang="en-US"/>
              <a:t>are shorter and some are more time consuming</a:t>
            </a:r>
            <a:r>
              <a:rPr lang="en-US"/>
              <a:t>. </a:t>
            </a:r>
            <a:endParaRPr lang="en-US" smtClean="0"/>
          </a:p>
          <a:p>
            <a:endParaRPr lang="en-US" smtClean="0"/>
          </a:p>
          <a:p>
            <a:endParaRPr lang="en-US" sz="800" b="1" smtClean="0"/>
          </a:p>
          <a:p>
            <a:r>
              <a:rPr lang="en-US" b="1" smtClean="0"/>
              <a:t>This is equivalent </a:t>
            </a:r>
            <a:r>
              <a:rPr lang="en-US" b="1"/>
              <a:t>to 3 ECTs.</a:t>
            </a:r>
            <a:endParaRPr lang="de-DE" b="1"/>
          </a:p>
        </p:txBody>
      </p:sp>
      <p:sp>
        <p:nvSpPr>
          <p:cNvPr id="7" name="Abgerundetes Rechteck 5"/>
          <p:cNvSpPr/>
          <p:nvPr/>
        </p:nvSpPr>
        <p:spPr>
          <a:xfrm>
            <a:off x="282341" y="1113619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Abgerundetes Rechteck 5"/>
          <p:cNvSpPr/>
          <p:nvPr/>
        </p:nvSpPr>
        <p:spPr>
          <a:xfrm>
            <a:off x="279716" y="2089329"/>
            <a:ext cx="8650013" cy="107011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Abgerundetes Rechteck 5"/>
          <p:cNvSpPr/>
          <p:nvPr/>
        </p:nvSpPr>
        <p:spPr>
          <a:xfrm>
            <a:off x="279715" y="3291262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Abgerundetes Rechteck 5"/>
          <p:cNvSpPr/>
          <p:nvPr/>
        </p:nvSpPr>
        <p:spPr>
          <a:xfrm>
            <a:off x="279715" y="4266972"/>
            <a:ext cx="8650013" cy="64931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Lesson structure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24297" y="1104089"/>
            <a:ext cx="8650013" cy="49611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smtClean="0">
              <a:solidFill>
                <a:schemeClr val="tx1"/>
              </a:solidFill>
            </a:endParaRPr>
          </a:p>
          <a:p>
            <a:r>
              <a:rPr lang="de-DE" sz="2000" smtClean="0">
                <a:solidFill>
                  <a:schemeClr val="tx1"/>
                </a:solidFill>
              </a:rPr>
              <a:t>Each lesson consists of: 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8" y="1761396"/>
            <a:ext cx="2033127" cy="458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7" y="2380680"/>
            <a:ext cx="3087543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7" y="2998718"/>
            <a:ext cx="464781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7" y="3616756"/>
            <a:ext cx="4829318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7" y="4234794"/>
            <a:ext cx="2424999" cy="457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" y="2778919"/>
            <a:ext cx="5350668" cy="907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2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297" y="1167478"/>
            <a:ext cx="554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https://wbmoodle.hswt.de/course/view.php?id=3451</a:t>
            </a:r>
          </a:p>
          <a:p>
            <a:endParaRPr lang="de-DE"/>
          </a:p>
        </p:txBody>
      </p:sp>
      <p:sp>
        <p:nvSpPr>
          <p:cNvPr id="7" name="Abgerundetes Rechteck 7"/>
          <p:cNvSpPr/>
          <p:nvPr/>
        </p:nvSpPr>
        <p:spPr>
          <a:xfrm>
            <a:off x="224297" y="1104089"/>
            <a:ext cx="8650013" cy="49611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83" y="1663589"/>
            <a:ext cx="7955280" cy="33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61" y="1154241"/>
            <a:ext cx="6010266" cy="37017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6527" y="1614055"/>
            <a:ext cx="2424546" cy="1565563"/>
            <a:chOff x="616527" y="1614055"/>
            <a:chExt cx="2424546" cy="15655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16182" y="2175164"/>
              <a:ext cx="1724891" cy="10044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16527" y="1614055"/>
              <a:ext cx="236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If you are already registered, click here</a:t>
              </a:r>
              <a:endParaRPr lang="de-DE" sz="1600" dirty="0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1076" y="3827113"/>
            <a:ext cx="2779996" cy="692932"/>
            <a:chOff x="261076" y="3827113"/>
            <a:chExt cx="2779996" cy="69293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503218" y="4411888"/>
              <a:ext cx="1537854" cy="1081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1076" y="3827113"/>
              <a:ext cx="236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If you are not yet registered, click here</a:t>
              </a:r>
              <a:endParaRPr lang="de-DE" sz="16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18909" y="3362824"/>
            <a:ext cx="3055402" cy="1157221"/>
            <a:chOff x="5818909" y="3362824"/>
            <a:chExt cx="3055402" cy="1157221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818909" y="3947599"/>
              <a:ext cx="1205346" cy="5724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05183" y="3362824"/>
              <a:ext cx="236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If you forgot your password, click here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096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el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02D9EFC2-8367-1A4E-AC6D-7BE929615A22}"/>
    </a:ext>
  </a:extLst>
</a:theme>
</file>

<file path=ppt/theme/theme2.xml><?xml version="1.0" encoding="utf-8"?>
<a:theme xmlns:a="http://schemas.openxmlformats.org/drawingml/2006/main" name="1_Inhalt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9F1DCA48-AEF4-7541-BDEB-1C921D0DF0BF}"/>
    </a:ext>
  </a:extLst>
</a:theme>
</file>

<file path=ppt/theme/theme3.xml><?xml version="1.0" encoding="utf-8"?>
<a:theme xmlns:a="http://schemas.openxmlformats.org/drawingml/2006/main" name="Trennseite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C0FAFFE9-1DBF-F546-86EF-0C4E54A587E0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HSWT_Praesentation</Template>
  <TotalTime>0</TotalTime>
  <Words>848</Words>
  <Application>Microsoft Office PowerPoint</Application>
  <PresentationFormat>On-screen Show (16:9)</PresentationFormat>
  <Paragraphs>165</Paragraphs>
  <Slides>28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Fira Sans</vt:lpstr>
      <vt:lpstr>Lucida Grande</vt:lpstr>
      <vt:lpstr>Systemschrift</vt:lpstr>
      <vt:lpstr>Wingdings</vt:lpstr>
      <vt:lpstr>Titel</vt:lpstr>
      <vt:lpstr>1_Inhalt</vt:lpstr>
      <vt:lpstr>Trennseite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Reinmoser</dc:creator>
  <cp:lastModifiedBy>N.N.</cp:lastModifiedBy>
  <cp:revision>716</cp:revision>
  <cp:lastPrinted>2022-11-28T07:02:40Z</cp:lastPrinted>
  <dcterms:created xsi:type="dcterms:W3CDTF">2019-11-07T07:36:40Z</dcterms:created>
  <dcterms:modified xsi:type="dcterms:W3CDTF">2023-11-28T12:48:34Z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E2C3FD3F-120D-4365-8815-AE57D7558945</vt:lpwstr>
  </property>
  <property fmtid="{D5CDD505-2E9C-101B-9397-08002B2CF9AE}" pid="3" name="ArticulatePath">
    <vt:lpwstr>Hochschulpräsentation aktuell_11_19</vt:lpwstr>
  </property>
</Properties>
</file>