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8"/>
  </p:notesMasterIdLst>
  <p:sldIdLst>
    <p:sldId id="309" r:id="rId2"/>
    <p:sldId id="311" r:id="rId3"/>
    <p:sldId id="262" r:id="rId4"/>
    <p:sldId id="256" r:id="rId5"/>
    <p:sldId id="308" r:id="rId6"/>
    <p:sldId id="257" r:id="rId7"/>
    <p:sldId id="305" r:id="rId8"/>
    <p:sldId id="261" r:id="rId9"/>
    <p:sldId id="306" r:id="rId10"/>
    <p:sldId id="264" r:id="rId11"/>
    <p:sldId id="302" r:id="rId12"/>
    <p:sldId id="258" r:id="rId13"/>
    <p:sldId id="273" r:id="rId14"/>
    <p:sldId id="280" r:id="rId15"/>
    <p:sldId id="279" r:id="rId16"/>
    <p:sldId id="281" r:id="rId17"/>
    <p:sldId id="265" r:id="rId18"/>
    <p:sldId id="274" r:id="rId19"/>
    <p:sldId id="283" r:id="rId20"/>
    <p:sldId id="284" r:id="rId21"/>
    <p:sldId id="282" r:id="rId22"/>
    <p:sldId id="266" r:id="rId23"/>
    <p:sldId id="271" r:id="rId24"/>
    <p:sldId id="288" r:id="rId25"/>
    <p:sldId id="289" r:id="rId26"/>
    <p:sldId id="290" r:id="rId27"/>
    <p:sldId id="267" r:id="rId28"/>
    <p:sldId id="272" r:id="rId29"/>
    <p:sldId id="298" r:id="rId30"/>
    <p:sldId id="303" r:id="rId31"/>
    <p:sldId id="287" r:id="rId32"/>
    <p:sldId id="285" r:id="rId33"/>
    <p:sldId id="304" r:id="rId34"/>
    <p:sldId id="268" r:id="rId35"/>
    <p:sldId id="270" r:id="rId36"/>
    <p:sldId id="295" r:id="rId37"/>
    <p:sldId id="296" r:id="rId38"/>
    <p:sldId id="301" r:id="rId39"/>
    <p:sldId id="269" r:id="rId40"/>
    <p:sldId id="259" r:id="rId41"/>
    <p:sldId id="291" r:id="rId42"/>
    <p:sldId id="297" r:id="rId43"/>
    <p:sldId id="300" r:id="rId44"/>
    <p:sldId id="263" r:id="rId45"/>
    <p:sldId id="307" r:id="rId46"/>
    <p:sldId id="310" r:id="rId47"/>
  </p:sldIdLst>
  <p:sldSz cx="24384000" cy="1828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80"/>
    <a:srgbClr val="FFB000"/>
    <a:srgbClr val="19B4AF"/>
    <a:srgbClr val="FF6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31" autoAdjust="0"/>
    <p:restoredTop sz="94694"/>
  </p:normalViewPr>
  <p:slideViewPr>
    <p:cSldViewPr snapToGrid="0">
      <p:cViewPr varScale="1">
        <p:scale>
          <a:sx n="22" d="100"/>
          <a:sy n="22" d="100"/>
        </p:scale>
        <p:origin x="70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5BE8D-9109-9841-A6CD-37D524748F59}" type="datetimeFigureOut">
              <a:rPr lang="en-US" smtClean="0"/>
              <a:t>10/10/2025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840A37-5BCE-124C-AB2A-DD4380801A08}" type="slidenum">
              <a:rPr lang="en-US" smtClean="0"/>
              <a:t>‹Nr.›</a:t>
            </a:fld>
            <a:endParaRPr lang="en-US"/>
          </a:p>
        </p:txBody>
      </p:sp>
    </p:spTree>
    <p:extLst>
      <p:ext uri="{BB962C8B-B14F-4D97-AF65-F5344CB8AC3E}">
        <p14:creationId xmlns:p14="http://schemas.microsoft.com/office/powerpoint/2010/main" val="1656266214"/>
      </p:ext>
    </p:extLst>
  </p:cSld>
  <p:clrMap bg1="lt1" tx1="dk1" bg2="lt2" tx2="dk2" accent1="accent1" accent2="accent2" accent3="accent3" accent4="accent4" accent5="accent5" accent6="accent6" hlink="hlink" folHlink="folHlink"/>
  <p:notesStyle>
    <a:lvl1pPr marL="0" algn="l" defTabSz="1536192" rtl="0" eaLnBrk="1" latinLnBrk="0" hangingPunct="1">
      <a:defRPr sz="2016" kern="1200">
        <a:solidFill>
          <a:schemeClr val="tx1"/>
        </a:solidFill>
        <a:latin typeface="+mn-lt"/>
        <a:ea typeface="+mn-ea"/>
        <a:cs typeface="+mn-cs"/>
      </a:defRPr>
    </a:lvl1pPr>
    <a:lvl2pPr marL="768096" algn="l" defTabSz="1536192" rtl="0" eaLnBrk="1" latinLnBrk="0" hangingPunct="1">
      <a:defRPr sz="2016" kern="1200">
        <a:solidFill>
          <a:schemeClr val="tx1"/>
        </a:solidFill>
        <a:latin typeface="+mn-lt"/>
        <a:ea typeface="+mn-ea"/>
        <a:cs typeface="+mn-cs"/>
      </a:defRPr>
    </a:lvl2pPr>
    <a:lvl3pPr marL="1536192" algn="l" defTabSz="1536192" rtl="0" eaLnBrk="1" latinLnBrk="0" hangingPunct="1">
      <a:defRPr sz="2016" kern="1200">
        <a:solidFill>
          <a:schemeClr val="tx1"/>
        </a:solidFill>
        <a:latin typeface="+mn-lt"/>
        <a:ea typeface="+mn-ea"/>
        <a:cs typeface="+mn-cs"/>
      </a:defRPr>
    </a:lvl3pPr>
    <a:lvl4pPr marL="2304288" algn="l" defTabSz="1536192" rtl="0" eaLnBrk="1" latinLnBrk="0" hangingPunct="1">
      <a:defRPr sz="2016" kern="1200">
        <a:solidFill>
          <a:schemeClr val="tx1"/>
        </a:solidFill>
        <a:latin typeface="+mn-lt"/>
        <a:ea typeface="+mn-ea"/>
        <a:cs typeface="+mn-cs"/>
      </a:defRPr>
    </a:lvl4pPr>
    <a:lvl5pPr marL="3072384" algn="l" defTabSz="1536192" rtl="0" eaLnBrk="1" latinLnBrk="0" hangingPunct="1">
      <a:defRPr sz="2016" kern="1200">
        <a:solidFill>
          <a:schemeClr val="tx1"/>
        </a:solidFill>
        <a:latin typeface="+mn-lt"/>
        <a:ea typeface="+mn-ea"/>
        <a:cs typeface="+mn-cs"/>
      </a:defRPr>
    </a:lvl5pPr>
    <a:lvl6pPr marL="3840480" algn="l" defTabSz="1536192" rtl="0" eaLnBrk="1" latinLnBrk="0" hangingPunct="1">
      <a:defRPr sz="2016" kern="1200">
        <a:solidFill>
          <a:schemeClr val="tx1"/>
        </a:solidFill>
        <a:latin typeface="+mn-lt"/>
        <a:ea typeface="+mn-ea"/>
        <a:cs typeface="+mn-cs"/>
      </a:defRPr>
    </a:lvl6pPr>
    <a:lvl7pPr marL="4608576" algn="l" defTabSz="1536192" rtl="0" eaLnBrk="1" latinLnBrk="0" hangingPunct="1">
      <a:defRPr sz="2016" kern="1200">
        <a:solidFill>
          <a:schemeClr val="tx1"/>
        </a:solidFill>
        <a:latin typeface="+mn-lt"/>
        <a:ea typeface="+mn-ea"/>
        <a:cs typeface="+mn-cs"/>
      </a:defRPr>
    </a:lvl7pPr>
    <a:lvl8pPr marL="5376672" algn="l" defTabSz="1536192" rtl="0" eaLnBrk="1" latinLnBrk="0" hangingPunct="1">
      <a:defRPr sz="2016" kern="1200">
        <a:solidFill>
          <a:schemeClr val="tx1"/>
        </a:solidFill>
        <a:latin typeface="+mn-lt"/>
        <a:ea typeface="+mn-ea"/>
        <a:cs typeface="+mn-cs"/>
      </a:defRPr>
    </a:lvl8pPr>
    <a:lvl9pPr marL="6144768" algn="l" defTabSz="1536192" rtl="0" eaLnBrk="1" latinLnBrk="0" hangingPunct="1">
      <a:defRPr sz="201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40A37-5BCE-124C-AB2A-DD4380801A08}" type="slidenum">
              <a:rPr lang="en-US" smtClean="0"/>
              <a:t>4</a:t>
            </a:fld>
            <a:endParaRPr lang="en-US"/>
          </a:p>
        </p:txBody>
      </p:sp>
    </p:spTree>
    <p:extLst>
      <p:ext uri="{BB962C8B-B14F-4D97-AF65-F5344CB8AC3E}">
        <p14:creationId xmlns:p14="http://schemas.microsoft.com/office/powerpoint/2010/main" val="4183891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9B0F3-8E0C-3D5D-30B1-2D00E9B1B6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7736DE-8004-100C-7BD7-3049F5E6CAAC}"/>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9E884BC2-BCC2-80C8-8AC9-E7A80ED117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2EA531-F248-7003-2A4E-D6F79BB22EB1}"/>
              </a:ext>
            </a:extLst>
          </p:cNvPr>
          <p:cNvSpPr>
            <a:spLocks noGrp="1"/>
          </p:cNvSpPr>
          <p:nvPr>
            <p:ph type="sldNum" sz="quarter" idx="5"/>
          </p:nvPr>
        </p:nvSpPr>
        <p:spPr/>
        <p:txBody>
          <a:bodyPr/>
          <a:lstStyle/>
          <a:p>
            <a:fld id="{94840A37-5BCE-124C-AB2A-DD4380801A08}" type="slidenum">
              <a:rPr lang="en-US" smtClean="0"/>
              <a:t>5</a:t>
            </a:fld>
            <a:endParaRPr lang="en-US"/>
          </a:p>
        </p:txBody>
      </p:sp>
    </p:spTree>
    <p:extLst>
      <p:ext uri="{BB962C8B-B14F-4D97-AF65-F5344CB8AC3E}">
        <p14:creationId xmlns:p14="http://schemas.microsoft.com/office/powerpoint/2010/main" val="2810612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AFC48-B592-865E-8892-C495C1201B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F73807-61FD-52D7-C23C-43BC187893A8}"/>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93C094DF-EEDF-A85D-868C-BC167D8A08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3B5B24-7A0E-EFA3-5A79-0FE5DA31E4E8}"/>
              </a:ext>
            </a:extLst>
          </p:cNvPr>
          <p:cNvSpPr>
            <a:spLocks noGrp="1"/>
          </p:cNvSpPr>
          <p:nvPr>
            <p:ph type="sldNum" sz="quarter" idx="5"/>
          </p:nvPr>
        </p:nvSpPr>
        <p:spPr/>
        <p:txBody>
          <a:bodyPr/>
          <a:lstStyle/>
          <a:p>
            <a:fld id="{94840A37-5BCE-124C-AB2A-DD4380801A08}" type="slidenum">
              <a:rPr lang="en-US" smtClean="0"/>
              <a:t>7</a:t>
            </a:fld>
            <a:endParaRPr lang="en-US"/>
          </a:p>
        </p:txBody>
      </p:sp>
    </p:spTree>
    <p:extLst>
      <p:ext uri="{BB962C8B-B14F-4D97-AF65-F5344CB8AC3E}">
        <p14:creationId xmlns:p14="http://schemas.microsoft.com/office/powerpoint/2010/main" val="995719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2992968"/>
            <a:ext cx="20726400" cy="6366933"/>
          </a:xfrm>
        </p:spPr>
        <p:txBody>
          <a:bodyPr anchor="b"/>
          <a:lstStyle>
            <a:lvl1pPr algn="ctr">
              <a:defRPr sz="16000"/>
            </a:lvl1pPr>
          </a:lstStyle>
          <a:p>
            <a:r>
              <a:rPr lang="de-DE"/>
              <a:t>Mastertitelformat bearbeiten</a:t>
            </a:r>
            <a:endParaRPr lang="en-US" dirty="0"/>
          </a:p>
        </p:txBody>
      </p:sp>
      <p:sp>
        <p:nvSpPr>
          <p:cNvPr id="3" name="Subtitle 2"/>
          <p:cNvSpPr>
            <a:spLocks noGrp="1"/>
          </p:cNvSpPr>
          <p:nvPr>
            <p:ph type="subTitle" idx="1"/>
          </p:nvPr>
        </p:nvSpPr>
        <p:spPr>
          <a:xfrm>
            <a:off x="3048000" y="9605435"/>
            <a:ext cx="18288000" cy="4415365"/>
          </a:xfrm>
        </p:spPr>
        <p:txBody>
          <a:bodyPr/>
          <a:lstStyle>
            <a:lvl1pPr marL="0" indent="0" algn="ctr">
              <a:buNone/>
              <a:defRPr sz="6400"/>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071B3E38-0CA7-5A4D-9BA8-8F1F68D577DE}"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B0E37-3273-5345-914C-C8B48607714C}" type="slidenum">
              <a:rPr lang="en-US" smtClean="0"/>
              <a:t>‹Nr.›</a:t>
            </a:fld>
            <a:endParaRPr lang="en-US"/>
          </a:p>
        </p:txBody>
      </p:sp>
    </p:spTree>
    <p:extLst>
      <p:ext uri="{BB962C8B-B14F-4D97-AF65-F5344CB8AC3E}">
        <p14:creationId xmlns:p14="http://schemas.microsoft.com/office/powerpoint/2010/main" val="2433663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071B3E38-0CA7-5A4D-9BA8-8F1F68D577DE}"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B0E37-3273-5345-914C-C8B48607714C}" type="slidenum">
              <a:rPr lang="en-US" smtClean="0"/>
              <a:t>‹Nr.›</a:t>
            </a:fld>
            <a:endParaRPr lang="en-US"/>
          </a:p>
        </p:txBody>
      </p:sp>
    </p:spTree>
    <p:extLst>
      <p:ext uri="{BB962C8B-B14F-4D97-AF65-F5344CB8AC3E}">
        <p14:creationId xmlns:p14="http://schemas.microsoft.com/office/powerpoint/2010/main" val="2116301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1" y="973667"/>
            <a:ext cx="5257800" cy="15498235"/>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1676401" y="973667"/>
            <a:ext cx="15468600" cy="1549823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071B3E38-0CA7-5A4D-9BA8-8F1F68D577DE}"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B0E37-3273-5345-914C-C8B48607714C}" type="slidenum">
              <a:rPr lang="en-US" smtClean="0"/>
              <a:t>‹Nr.›</a:t>
            </a:fld>
            <a:endParaRPr lang="en-US"/>
          </a:p>
        </p:txBody>
      </p:sp>
    </p:spTree>
    <p:extLst>
      <p:ext uri="{BB962C8B-B14F-4D97-AF65-F5344CB8AC3E}">
        <p14:creationId xmlns:p14="http://schemas.microsoft.com/office/powerpoint/2010/main" val="2527591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071B3E38-0CA7-5A4D-9BA8-8F1F68D577DE}"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B0E37-3273-5345-914C-C8B48607714C}" type="slidenum">
              <a:rPr lang="en-US" smtClean="0"/>
              <a:t>‹Nr.›</a:t>
            </a:fld>
            <a:endParaRPr lang="en-US"/>
          </a:p>
        </p:txBody>
      </p:sp>
    </p:spTree>
    <p:extLst>
      <p:ext uri="{BB962C8B-B14F-4D97-AF65-F5344CB8AC3E}">
        <p14:creationId xmlns:p14="http://schemas.microsoft.com/office/powerpoint/2010/main" val="3596895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663701" y="4559305"/>
            <a:ext cx="21031200" cy="7607299"/>
          </a:xfrm>
        </p:spPr>
        <p:txBody>
          <a:bodyPr anchor="b"/>
          <a:lstStyle>
            <a:lvl1pPr>
              <a:defRPr sz="16000"/>
            </a:lvl1pPr>
          </a:lstStyle>
          <a:p>
            <a:r>
              <a:rPr lang="de-DE"/>
              <a:t>Mastertitelformat bearbeiten</a:t>
            </a:r>
            <a:endParaRPr lang="en-US" dirty="0"/>
          </a:p>
        </p:txBody>
      </p:sp>
      <p:sp>
        <p:nvSpPr>
          <p:cNvPr id="3" name="Text Placeholder 2"/>
          <p:cNvSpPr>
            <a:spLocks noGrp="1"/>
          </p:cNvSpPr>
          <p:nvPr>
            <p:ph type="body" idx="1"/>
          </p:nvPr>
        </p:nvSpPr>
        <p:spPr>
          <a:xfrm>
            <a:off x="1663701" y="12238572"/>
            <a:ext cx="21031200" cy="4000499"/>
          </a:xfrm>
        </p:spPr>
        <p:txBody>
          <a:bodyPr/>
          <a:lstStyle>
            <a:lvl1pPr marL="0" indent="0">
              <a:buNone/>
              <a:defRPr sz="6400">
                <a:solidFill>
                  <a:schemeClr val="tx1">
                    <a:tint val="82000"/>
                  </a:schemeClr>
                </a:solidFill>
              </a:defRPr>
            </a:lvl1pPr>
            <a:lvl2pPr marL="1219215" indent="0">
              <a:buNone/>
              <a:defRPr sz="5333">
                <a:solidFill>
                  <a:schemeClr val="tx1">
                    <a:tint val="82000"/>
                  </a:schemeClr>
                </a:solidFill>
              </a:defRPr>
            </a:lvl2pPr>
            <a:lvl3pPr marL="2438430" indent="0">
              <a:buNone/>
              <a:defRPr sz="4800">
                <a:solidFill>
                  <a:schemeClr val="tx1">
                    <a:tint val="82000"/>
                  </a:schemeClr>
                </a:solidFill>
              </a:defRPr>
            </a:lvl3pPr>
            <a:lvl4pPr marL="3657646" indent="0">
              <a:buNone/>
              <a:defRPr sz="4267">
                <a:solidFill>
                  <a:schemeClr val="tx1">
                    <a:tint val="82000"/>
                  </a:schemeClr>
                </a:solidFill>
              </a:defRPr>
            </a:lvl4pPr>
            <a:lvl5pPr marL="4876861" indent="0">
              <a:buNone/>
              <a:defRPr sz="4267">
                <a:solidFill>
                  <a:schemeClr val="tx1">
                    <a:tint val="82000"/>
                  </a:schemeClr>
                </a:solidFill>
              </a:defRPr>
            </a:lvl5pPr>
            <a:lvl6pPr marL="6096076" indent="0">
              <a:buNone/>
              <a:defRPr sz="4267">
                <a:solidFill>
                  <a:schemeClr val="tx1">
                    <a:tint val="82000"/>
                  </a:schemeClr>
                </a:solidFill>
              </a:defRPr>
            </a:lvl6pPr>
            <a:lvl7pPr marL="7315291" indent="0">
              <a:buNone/>
              <a:defRPr sz="4267">
                <a:solidFill>
                  <a:schemeClr val="tx1">
                    <a:tint val="82000"/>
                  </a:schemeClr>
                </a:solidFill>
              </a:defRPr>
            </a:lvl7pPr>
            <a:lvl8pPr marL="8534507" indent="0">
              <a:buNone/>
              <a:defRPr sz="4267">
                <a:solidFill>
                  <a:schemeClr val="tx1">
                    <a:tint val="82000"/>
                  </a:schemeClr>
                </a:solidFill>
              </a:defRPr>
            </a:lvl8pPr>
            <a:lvl9pPr marL="9753722" indent="0">
              <a:buNone/>
              <a:defRPr sz="4267">
                <a:solidFill>
                  <a:schemeClr val="tx1">
                    <a:tint val="82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071B3E38-0CA7-5A4D-9BA8-8F1F68D577DE}"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B0E37-3273-5345-914C-C8B48607714C}" type="slidenum">
              <a:rPr lang="en-US" smtClean="0"/>
              <a:t>‹Nr.›</a:t>
            </a:fld>
            <a:endParaRPr lang="en-US"/>
          </a:p>
        </p:txBody>
      </p:sp>
    </p:spTree>
    <p:extLst>
      <p:ext uri="{BB962C8B-B14F-4D97-AF65-F5344CB8AC3E}">
        <p14:creationId xmlns:p14="http://schemas.microsoft.com/office/powerpoint/2010/main" val="737875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676400" y="4868333"/>
            <a:ext cx="10363200" cy="1160356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12344400" y="4868333"/>
            <a:ext cx="10363200" cy="1160356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071B3E38-0CA7-5A4D-9BA8-8F1F68D577DE}" type="datetimeFigureOut">
              <a:rPr lang="en-US" smtClean="0"/>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DB0E37-3273-5345-914C-C8B48607714C}" type="slidenum">
              <a:rPr lang="en-US" smtClean="0"/>
              <a:t>‹Nr.›</a:t>
            </a:fld>
            <a:endParaRPr lang="en-US"/>
          </a:p>
        </p:txBody>
      </p:sp>
    </p:spTree>
    <p:extLst>
      <p:ext uri="{BB962C8B-B14F-4D97-AF65-F5344CB8AC3E}">
        <p14:creationId xmlns:p14="http://schemas.microsoft.com/office/powerpoint/2010/main" val="3753433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679576" y="973671"/>
            <a:ext cx="21031200" cy="3534835"/>
          </a:xfrm>
        </p:spPr>
        <p:txBody>
          <a:bodyPr/>
          <a:lstStyle/>
          <a:p>
            <a:r>
              <a:rPr lang="de-DE"/>
              <a:t>Mastertitelformat bearbeiten</a:t>
            </a:r>
            <a:endParaRPr lang="en-US" dirty="0"/>
          </a:p>
        </p:txBody>
      </p:sp>
      <p:sp>
        <p:nvSpPr>
          <p:cNvPr id="3" name="Text Placeholder 2"/>
          <p:cNvSpPr>
            <a:spLocks noGrp="1"/>
          </p:cNvSpPr>
          <p:nvPr>
            <p:ph type="body" idx="1"/>
          </p:nvPr>
        </p:nvSpPr>
        <p:spPr>
          <a:xfrm>
            <a:off x="1679579" y="4483101"/>
            <a:ext cx="10315573" cy="2197099"/>
          </a:xfrm>
        </p:spPr>
        <p:txBody>
          <a:bodyPr anchor="b"/>
          <a:lstStyle>
            <a:lvl1pPr marL="0" indent="0">
              <a:buNone/>
              <a:defRPr sz="6400" b="1"/>
            </a:lvl1pPr>
            <a:lvl2pPr marL="1219215" indent="0">
              <a:buNone/>
              <a:defRPr sz="5333" b="1"/>
            </a:lvl2pPr>
            <a:lvl3pPr marL="2438430" indent="0">
              <a:buNone/>
              <a:defRPr sz="4800" b="1"/>
            </a:lvl3pPr>
            <a:lvl4pPr marL="3657646" indent="0">
              <a:buNone/>
              <a:defRPr sz="4267" b="1"/>
            </a:lvl4pPr>
            <a:lvl5pPr marL="4876861" indent="0">
              <a:buNone/>
              <a:defRPr sz="4267" b="1"/>
            </a:lvl5pPr>
            <a:lvl6pPr marL="6096076" indent="0">
              <a:buNone/>
              <a:defRPr sz="4267" b="1"/>
            </a:lvl6pPr>
            <a:lvl7pPr marL="7315291" indent="0">
              <a:buNone/>
              <a:defRPr sz="4267" b="1"/>
            </a:lvl7pPr>
            <a:lvl8pPr marL="8534507" indent="0">
              <a:buNone/>
              <a:defRPr sz="4267" b="1"/>
            </a:lvl8pPr>
            <a:lvl9pPr marL="9753722" indent="0">
              <a:buNone/>
              <a:defRPr sz="4267" b="1"/>
            </a:lvl9pPr>
          </a:lstStyle>
          <a:p>
            <a:pPr lvl="0"/>
            <a:r>
              <a:rPr lang="de-DE"/>
              <a:t>Mastertextformat bearbeiten</a:t>
            </a:r>
          </a:p>
        </p:txBody>
      </p:sp>
      <p:sp>
        <p:nvSpPr>
          <p:cNvPr id="4" name="Content Placeholder 3"/>
          <p:cNvSpPr>
            <a:spLocks noGrp="1"/>
          </p:cNvSpPr>
          <p:nvPr>
            <p:ph sz="half" idx="2"/>
          </p:nvPr>
        </p:nvSpPr>
        <p:spPr>
          <a:xfrm>
            <a:off x="1679579" y="6680200"/>
            <a:ext cx="10315573" cy="982556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12344401" y="4483101"/>
            <a:ext cx="10366376" cy="2197099"/>
          </a:xfrm>
        </p:spPr>
        <p:txBody>
          <a:bodyPr anchor="b"/>
          <a:lstStyle>
            <a:lvl1pPr marL="0" indent="0">
              <a:buNone/>
              <a:defRPr sz="6400" b="1"/>
            </a:lvl1pPr>
            <a:lvl2pPr marL="1219215" indent="0">
              <a:buNone/>
              <a:defRPr sz="5333" b="1"/>
            </a:lvl2pPr>
            <a:lvl3pPr marL="2438430" indent="0">
              <a:buNone/>
              <a:defRPr sz="4800" b="1"/>
            </a:lvl3pPr>
            <a:lvl4pPr marL="3657646" indent="0">
              <a:buNone/>
              <a:defRPr sz="4267" b="1"/>
            </a:lvl4pPr>
            <a:lvl5pPr marL="4876861" indent="0">
              <a:buNone/>
              <a:defRPr sz="4267" b="1"/>
            </a:lvl5pPr>
            <a:lvl6pPr marL="6096076" indent="0">
              <a:buNone/>
              <a:defRPr sz="4267" b="1"/>
            </a:lvl6pPr>
            <a:lvl7pPr marL="7315291" indent="0">
              <a:buNone/>
              <a:defRPr sz="4267" b="1"/>
            </a:lvl7pPr>
            <a:lvl8pPr marL="8534507" indent="0">
              <a:buNone/>
              <a:defRPr sz="4267" b="1"/>
            </a:lvl8pPr>
            <a:lvl9pPr marL="9753722" indent="0">
              <a:buNone/>
              <a:defRPr sz="4267" b="1"/>
            </a:lvl9pPr>
          </a:lstStyle>
          <a:p>
            <a:pPr lvl="0"/>
            <a:r>
              <a:rPr lang="de-DE"/>
              <a:t>Mastertextformat bearbeiten</a:t>
            </a:r>
          </a:p>
        </p:txBody>
      </p:sp>
      <p:sp>
        <p:nvSpPr>
          <p:cNvPr id="6" name="Content Placeholder 5"/>
          <p:cNvSpPr>
            <a:spLocks noGrp="1"/>
          </p:cNvSpPr>
          <p:nvPr>
            <p:ph sz="quarter" idx="4"/>
          </p:nvPr>
        </p:nvSpPr>
        <p:spPr>
          <a:xfrm>
            <a:off x="12344401" y="6680200"/>
            <a:ext cx="10366376" cy="982556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071B3E38-0CA7-5A4D-9BA8-8F1F68D577DE}" type="datetimeFigureOut">
              <a:rPr lang="en-US" smtClean="0"/>
              <a:t>10/10/2025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DB0E37-3273-5345-914C-C8B48607714C}" type="slidenum">
              <a:rPr lang="en-US" smtClean="0"/>
              <a:t>‹Nr.›</a:t>
            </a:fld>
            <a:endParaRPr lang="en-US"/>
          </a:p>
        </p:txBody>
      </p:sp>
    </p:spTree>
    <p:extLst>
      <p:ext uri="{BB962C8B-B14F-4D97-AF65-F5344CB8AC3E}">
        <p14:creationId xmlns:p14="http://schemas.microsoft.com/office/powerpoint/2010/main" val="1424384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071B3E38-0CA7-5A4D-9BA8-8F1F68D577DE}" type="datetimeFigureOut">
              <a:rPr lang="en-US" smtClean="0"/>
              <a:t>10/10/2025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DB0E37-3273-5345-914C-C8B48607714C}" type="slidenum">
              <a:rPr lang="en-US" smtClean="0"/>
              <a:t>‹Nr.›</a:t>
            </a:fld>
            <a:endParaRPr lang="en-US"/>
          </a:p>
        </p:txBody>
      </p:sp>
    </p:spTree>
    <p:extLst>
      <p:ext uri="{BB962C8B-B14F-4D97-AF65-F5344CB8AC3E}">
        <p14:creationId xmlns:p14="http://schemas.microsoft.com/office/powerpoint/2010/main" val="702694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B3E38-0CA7-5A4D-9BA8-8F1F68D577DE}" type="datetimeFigureOut">
              <a:rPr lang="en-US" smtClean="0"/>
              <a:t>10/10/2025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DB0E37-3273-5345-914C-C8B48607714C}" type="slidenum">
              <a:rPr lang="en-US" smtClean="0"/>
              <a:t>‹Nr.›</a:t>
            </a:fld>
            <a:endParaRPr lang="en-US"/>
          </a:p>
        </p:txBody>
      </p:sp>
    </p:spTree>
    <p:extLst>
      <p:ext uri="{BB962C8B-B14F-4D97-AF65-F5344CB8AC3E}">
        <p14:creationId xmlns:p14="http://schemas.microsoft.com/office/powerpoint/2010/main" val="2583282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679576" y="1219200"/>
            <a:ext cx="7864475" cy="4267200"/>
          </a:xfrm>
        </p:spPr>
        <p:txBody>
          <a:bodyPr anchor="b"/>
          <a:lstStyle>
            <a:lvl1pPr>
              <a:defRPr sz="8533"/>
            </a:lvl1pPr>
          </a:lstStyle>
          <a:p>
            <a:r>
              <a:rPr lang="de-DE"/>
              <a:t>Mastertitelformat bearbeiten</a:t>
            </a:r>
            <a:endParaRPr lang="en-US" dirty="0"/>
          </a:p>
        </p:txBody>
      </p:sp>
      <p:sp>
        <p:nvSpPr>
          <p:cNvPr id="3" name="Content Placeholder 2"/>
          <p:cNvSpPr>
            <a:spLocks noGrp="1"/>
          </p:cNvSpPr>
          <p:nvPr>
            <p:ph idx="1"/>
          </p:nvPr>
        </p:nvSpPr>
        <p:spPr>
          <a:xfrm>
            <a:off x="10366376" y="2633138"/>
            <a:ext cx="12344400" cy="12996333"/>
          </a:xfrm>
        </p:spPr>
        <p:txBody>
          <a:bodyPr/>
          <a:lstStyle>
            <a:lvl1pPr>
              <a:defRPr sz="8533"/>
            </a:lvl1pPr>
            <a:lvl2pPr>
              <a:defRPr sz="7467"/>
            </a:lvl2pPr>
            <a:lvl3pPr>
              <a:defRPr sz="6400"/>
            </a:lvl3pPr>
            <a:lvl4pPr>
              <a:defRPr sz="5333"/>
            </a:lvl4pPr>
            <a:lvl5pPr>
              <a:defRPr sz="5333"/>
            </a:lvl5pPr>
            <a:lvl6pPr>
              <a:defRPr sz="5333"/>
            </a:lvl6pPr>
            <a:lvl7pPr>
              <a:defRPr sz="5333"/>
            </a:lvl7pPr>
            <a:lvl8pPr>
              <a:defRPr sz="5333"/>
            </a:lvl8pPr>
            <a:lvl9pPr>
              <a:defRPr sz="5333"/>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679576" y="5486400"/>
            <a:ext cx="7864475" cy="10164235"/>
          </a:xfrm>
        </p:spPr>
        <p:txBody>
          <a:bodyPr/>
          <a:lstStyle>
            <a:lvl1pPr marL="0" indent="0">
              <a:buNone/>
              <a:defRPr sz="4267"/>
            </a:lvl1pPr>
            <a:lvl2pPr marL="1219215" indent="0">
              <a:buNone/>
              <a:defRPr sz="3733"/>
            </a:lvl2pPr>
            <a:lvl3pPr marL="2438430" indent="0">
              <a:buNone/>
              <a:defRPr sz="3200"/>
            </a:lvl3pPr>
            <a:lvl4pPr marL="3657646" indent="0">
              <a:buNone/>
              <a:defRPr sz="2667"/>
            </a:lvl4pPr>
            <a:lvl5pPr marL="4876861" indent="0">
              <a:buNone/>
              <a:defRPr sz="2667"/>
            </a:lvl5pPr>
            <a:lvl6pPr marL="6096076" indent="0">
              <a:buNone/>
              <a:defRPr sz="2667"/>
            </a:lvl6pPr>
            <a:lvl7pPr marL="7315291" indent="0">
              <a:buNone/>
              <a:defRPr sz="2667"/>
            </a:lvl7pPr>
            <a:lvl8pPr marL="8534507" indent="0">
              <a:buNone/>
              <a:defRPr sz="2667"/>
            </a:lvl8pPr>
            <a:lvl9pPr marL="9753722" indent="0">
              <a:buNone/>
              <a:defRPr sz="2667"/>
            </a:lvl9pPr>
          </a:lstStyle>
          <a:p>
            <a:pPr lvl="0"/>
            <a:r>
              <a:rPr lang="de-DE"/>
              <a:t>Mastertextformat bearbeiten</a:t>
            </a:r>
          </a:p>
        </p:txBody>
      </p:sp>
      <p:sp>
        <p:nvSpPr>
          <p:cNvPr id="5" name="Date Placeholder 4"/>
          <p:cNvSpPr>
            <a:spLocks noGrp="1"/>
          </p:cNvSpPr>
          <p:nvPr>
            <p:ph type="dt" sz="half" idx="10"/>
          </p:nvPr>
        </p:nvSpPr>
        <p:spPr/>
        <p:txBody>
          <a:bodyPr/>
          <a:lstStyle/>
          <a:p>
            <a:fld id="{071B3E38-0CA7-5A4D-9BA8-8F1F68D577DE}" type="datetimeFigureOut">
              <a:rPr lang="en-US" smtClean="0"/>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DB0E37-3273-5345-914C-C8B48607714C}" type="slidenum">
              <a:rPr lang="en-US" smtClean="0"/>
              <a:t>‹Nr.›</a:t>
            </a:fld>
            <a:endParaRPr lang="en-US"/>
          </a:p>
        </p:txBody>
      </p:sp>
    </p:spTree>
    <p:extLst>
      <p:ext uri="{BB962C8B-B14F-4D97-AF65-F5344CB8AC3E}">
        <p14:creationId xmlns:p14="http://schemas.microsoft.com/office/powerpoint/2010/main" val="202486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679576" y="1219200"/>
            <a:ext cx="7864475" cy="4267200"/>
          </a:xfrm>
        </p:spPr>
        <p:txBody>
          <a:bodyPr anchor="b"/>
          <a:lstStyle>
            <a:lvl1pPr>
              <a:defRPr sz="8533"/>
            </a:lvl1pPr>
          </a:lstStyle>
          <a:p>
            <a:r>
              <a:rPr lang="de-DE"/>
              <a:t>Mastertitelformat bearbeiten</a:t>
            </a:r>
            <a:endParaRPr lang="en-US" dirty="0"/>
          </a:p>
        </p:txBody>
      </p:sp>
      <p:sp>
        <p:nvSpPr>
          <p:cNvPr id="3" name="Picture Placeholder 2"/>
          <p:cNvSpPr>
            <a:spLocks noGrp="1" noChangeAspect="1"/>
          </p:cNvSpPr>
          <p:nvPr>
            <p:ph type="pic" idx="1"/>
          </p:nvPr>
        </p:nvSpPr>
        <p:spPr>
          <a:xfrm>
            <a:off x="10366376" y="2633138"/>
            <a:ext cx="12344400" cy="12996333"/>
          </a:xfrm>
        </p:spPr>
        <p:txBody>
          <a:bodyPr anchor="t"/>
          <a:lstStyle>
            <a:lvl1pPr marL="0" indent="0">
              <a:buNone/>
              <a:defRPr sz="8533"/>
            </a:lvl1pPr>
            <a:lvl2pPr marL="1219215" indent="0">
              <a:buNone/>
              <a:defRPr sz="7467"/>
            </a:lvl2pPr>
            <a:lvl3pPr marL="2438430" indent="0">
              <a:buNone/>
              <a:defRPr sz="6400"/>
            </a:lvl3pPr>
            <a:lvl4pPr marL="3657646" indent="0">
              <a:buNone/>
              <a:defRPr sz="5333"/>
            </a:lvl4pPr>
            <a:lvl5pPr marL="4876861" indent="0">
              <a:buNone/>
              <a:defRPr sz="5333"/>
            </a:lvl5pPr>
            <a:lvl6pPr marL="6096076" indent="0">
              <a:buNone/>
              <a:defRPr sz="5333"/>
            </a:lvl6pPr>
            <a:lvl7pPr marL="7315291" indent="0">
              <a:buNone/>
              <a:defRPr sz="5333"/>
            </a:lvl7pPr>
            <a:lvl8pPr marL="8534507" indent="0">
              <a:buNone/>
              <a:defRPr sz="5333"/>
            </a:lvl8pPr>
            <a:lvl9pPr marL="9753722" indent="0">
              <a:buNone/>
              <a:defRPr sz="5333"/>
            </a:lvl9pPr>
          </a:lstStyle>
          <a:p>
            <a:r>
              <a:rPr lang="de-DE"/>
              <a:t>Bild durch Klicken auf Symbol hinzufügen</a:t>
            </a:r>
            <a:endParaRPr lang="en-US" dirty="0"/>
          </a:p>
        </p:txBody>
      </p:sp>
      <p:sp>
        <p:nvSpPr>
          <p:cNvPr id="4" name="Text Placeholder 3"/>
          <p:cNvSpPr>
            <a:spLocks noGrp="1"/>
          </p:cNvSpPr>
          <p:nvPr>
            <p:ph type="body" sz="half" idx="2"/>
          </p:nvPr>
        </p:nvSpPr>
        <p:spPr>
          <a:xfrm>
            <a:off x="1679576" y="5486400"/>
            <a:ext cx="7864475" cy="10164235"/>
          </a:xfrm>
        </p:spPr>
        <p:txBody>
          <a:bodyPr/>
          <a:lstStyle>
            <a:lvl1pPr marL="0" indent="0">
              <a:buNone/>
              <a:defRPr sz="4267"/>
            </a:lvl1pPr>
            <a:lvl2pPr marL="1219215" indent="0">
              <a:buNone/>
              <a:defRPr sz="3733"/>
            </a:lvl2pPr>
            <a:lvl3pPr marL="2438430" indent="0">
              <a:buNone/>
              <a:defRPr sz="3200"/>
            </a:lvl3pPr>
            <a:lvl4pPr marL="3657646" indent="0">
              <a:buNone/>
              <a:defRPr sz="2667"/>
            </a:lvl4pPr>
            <a:lvl5pPr marL="4876861" indent="0">
              <a:buNone/>
              <a:defRPr sz="2667"/>
            </a:lvl5pPr>
            <a:lvl6pPr marL="6096076" indent="0">
              <a:buNone/>
              <a:defRPr sz="2667"/>
            </a:lvl6pPr>
            <a:lvl7pPr marL="7315291" indent="0">
              <a:buNone/>
              <a:defRPr sz="2667"/>
            </a:lvl7pPr>
            <a:lvl8pPr marL="8534507" indent="0">
              <a:buNone/>
              <a:defRPr sz="2667"/>
            </a:lvl8pPr>
            <a:lvl9pPr marL="9753722" indent="0">
              <a:buNone/>
              <a:defRPr sz="2667"/>
            </a:lvl9pPr>
          </a:lstStyle>
          <a:p>
            <a:pPr lvl="0"/>
            <a:r>
              <a:rPr lang="de-DE"/>
              <a:t>Mastertextformat bearbeiten</a:t>
            </a:r>
          </a:p>
        </p:txBody>
      </p:sp>
      <p:sp>
        <p:nvSpPr>
          <p:cNvPr id="5" name="Date Placeholder 4"/>
          <p:cNvSpPr>
            <a:spLocks noGrp="1"/>
          </p:cNvSpPr>
          <p:nvPr>
            <p:ph type="dt" sz="half" idx="10"/>
          </p:nvPr>
        </p:nvSpPr>
        <p:spPr/>
        <p:txBody>
          <a:bodyPr/>
          <a:lstStyle/>
          <a:p>
            <a:fld id="{071B3E38-0CA7-5A4D-9BA8-8F1F68D577DE}" type="datetimeFigureOut">
              <a:rPr lang="en-US" smtClean="0"/>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DB0E37-3273-5345-914C-C8B48607714C}" type="slidenum">
              <a:rPr lang="en-US" smtClean="0"/>
              <a:t>‹Nr.›</a:t>
            </a:fld>
            <a:endParaRPr lang="en-US"/>
          </a:p>
        </p:txBody>
      </p:sp>
    </p:spTree>
    <p:extLst>
      <p:ext uri="{BB962C8B-B14F-4D97-AF65-F5344CB8AC3E}">
        <p14:creationId xmlns:p14="http://schemas.microsoft.com/office/powerpoint/2010/main" val="1228155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973671"/>
            <a:ext cx="21031200" cy="3534835"/>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1676400" y="4868333"/>
            <a:ext cx="21031200" cy="1160356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676400" y="16950271"/>
            <a:ext cx="5486400" cy="973667"/>
          </a:xfrm>
          <a:prstGeom prst="rect">
            <a:avLst/>
          </a:prstGeom>
        </p:spPr>
        <p:txBody>
          <a:bodyPr vert="horz" lIns="91440" tIns="45720" rIns="91440" bIns="45720" rtlCol="0" anchor="ctr"/>
          <a:lstStyle>
            <a:lvl1pPr algn="l">
              <a:defRPr sz="3200">
                <a:solidFill>
                  <a:schemeClr val="tx1">
                    <a:tint val="82000"/>
                  </a:schemeClr>
                </a:solidFill>
              </a:defRPr>
            </a:lvl1pPr>
          </a:lstStyle>
          <a:p>
            <a:fld id="{071B3E38-0CA7-5A4D-9BA8-8F1F68D577DE}" type="datetimeFigureOut">
              <a:rPr lang="en-US" smtClean="0"/>
              <a:t>10/10/2025</a:t>
            </a:fld>
            <a:endParaRPr lang="en-US"/>
          </a:p>
        </p:txBody>
      </p:sp>
      <p:sp>
        <p:nvSpPr>
          <p:cNvPr id="5" name="Footer Placeholder 4"/>
          <p:cNvSpPr>
            <a:spLocks noGrp="1"/>
          </p:cNvSpPr>
          <p:nvPr>
            <p:ph type="ftr" sz="quarter" idx="3"/>
          </p:nvPr>
        </p:nvSpPr>
        <p:spPr>
          <a:xfrm>
            <a:off x="8077200" y="16950271"/>
            <a:ext cx="8229600" cy="973667"/>
          </a:xfrm>
          <a:prstGeom prst="rect">
            <a:avLst/>
          </a:prstGeom>
        </p:spPr>
        <p:txBody>
          <a:bodyPr vert="horz" lIns="91440" tIns="45720" rIns="91440" bIns="45720" rtlCol="0" anchor="ctr"/>
          <a:lstStyle>
            <a:lvl1pPr algn="ctr">
              <a:defRPr sz="3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17221200" y="16950271"/>
            <a:ext cx="5486400" cy="973667"/>
          </a:xfrm>
          <a:prstGeom prst="rect">
            <a:avLst/>
          </a:prstGeom>
        </p:spPr>
        <p:txBody>
          <a:bodyPr vert="horz" lIns="91440" tIns="45720" rIns="91440" bIns="45720" rtlCol="0" anchor="ctr"/>
          <a:lstStyle>
            <a:lvl1pPr algn="r">
              <a:defRPr sz="3200">
                <a:solidFill>
                  <a:schemeClr val="tx1">
                    <a:tint val="82000"/>
                  </a:schemeClr>
                </a:solidFill>
              </a:defRPr>
            </a:lvl1pPr>
          </a:lstStyle>
          <a:p>
            <a:fld id="{17DB0E37-3273-5345-914C-C8B48607714C}" type="slidenum">
              <a:rPr lang="en-US" smtClean="0"/>
              <a:t>‹Nr.›</a:t>
            </a:fld>
            <a:endParaRPr lang="en-US"/>
          </a:p>
        </p:txBody>
      </p:sp>
    </p:spTree>
    <p:extLst>
      <p:ext uri="{BB962C8B-B14F-4D97-AF65-F5344CB8AC3E}">
        <p14:creationId xmlns:p14="http://schemas.microsoft.com/office/powerpoint/2010/main" val="7812054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438430" rtl="0" eaLnBrk="1" latinLnBrk="0" hangingPunct="1">
        <a:lnSpc>
          <a:spcPct val="90000"/>
        </a:lnSpc>
        <a:spcBef>
          <a:spcPct val="0"/>
        </a:spcBef>
        <a:buNone/>
        <a:defRPr sz="11733" kern="1200">
          <a:solidFill>
            <a:schemeClr val="tx1"/>
          </a:solidFill>
          <a:latin typeface="+mj-lt"/>
          <a:ea typeface="+mj-ea"/>
          <a:cs typeface="+mj-cs"/>
        </a:defRPr>
      </a:lvl1pPr>
    </p:titleStyle>
    <p:bodyStyle>
      <a:lvl1pPr marL="609608" indent="-609608" algn="l" defTabSz="2438430" rtl="0" eaLnBrk="1" latinLnBrk="0" hangingPunct="1">
        <a:lnSpc>
          <a:spcPct val="90000"/>
        </a:lnSpc>
        <a:spcBef>
          <a:spcPts val="2667"/>
        </a:spcBef>
        <a:buFont typeface="Arial" panose="020B0604020202020204" pitchFamily="34" charset="0"/>
        <a:buChar char="•"/>
        <a:defRPr sz="7467" kern="1200">
          <a:solidFill>
            <a:schemeClr val="tx1"/>
          </a:solidFill>
          <a:latin typeface="+mn-lt"/>
          <a:ea typeface="+mn-ea"/>
          <a:cs typeface="+mn-cs"/>
        </a:defRPr>
      </a:lvl1pPr>
      <a:lvl2pPr marL="1828823" indent="-609608" algn="l" defTabSz="2438430" rtl="0" eaLnBrk="1" latinLnBrk="0" hangingPunct="1">
        <a:lnSpc>
          <a:spcPct val="90000"/>
        </a:lnSpc>
        <a:spcBef>
          <a:spcPts val="1333"/>
        </a:spcBef>
        <a:buFont typeface="Arial" panose="020B0604020202020204" pitchFamily="34" charset="0"/>
        <a:buChar char="•"/>
        <a:defRPr sz="6400" kern="1200">
          <a:solidFill>
            <a:schemeClr val="tx1"/>
          </a:solidFill>
          <a:latin typeface="+mn-lt"/>
          <a:ea typeface="+mn-ea"/>
          <a:cs typeface="+mn-cs"/>
        </a:defRPr>
      </a:lvl2pPr>
      <a:lvl3pPr marL="3048038" indent="-609608" algn="l" defTabSz="2438430" rtl="0" eaLnBrk="1" latinLnBrk="0" hangingPunct="1">
        <a:lnSpc>
          <a:spcPct val="90000"/>
        </a:lnSpc>
        <a:spcBef>
          <a:spcPts val="1333"/>
        </a:spcBef>
        <a:buFont typeface="Arial" panose="020B0604020202020204" pitchFamily="34" charset="0"/>
        <a:buChar char="•"/>
        <a:defRPr sz="5333" kern="1200">
          <a:solidFill>
            <a:schemeClr val="tx1"/>
          </a:solidFill>
          <a:latin typeface="+mn-lt"/>
          <a:ea typeface="+mn-ea"/>
          <a:cs typeface="+mn-cs"/>
        </a:defRPr>
      </a:lvl3pPr>
      <a:lvl4pPr marL="4267253"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4pPr>
      <a:lvl5pPr marL="5486469"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5pPr>
      <a:lvl6pPr marL="670568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899"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411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3330"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en-US"/>
      </a:defPPr>
      <a:lvl1pPr marL="0" algn="l" defTabSz="2438430" rtl="0" eaLnBrk="1" latinLnBrk="0" hangingPunct="1">
        <a:defRPr sz="4800" kern="1200">
          <a:solidFill>
            <a:schemeClr val="tx1"/>
          </a:solidFill>
          <a:latin typeface="+mn-lt"/>
          <a:ea typeface="+mn-ea"/>
          <a:cs typeface="+mn-cs"/>
        </a:defRPr>
      </a:lvl1pPr>
      <a:lvl2pPr marL="1219215" algn="l" defTabSz="2438430" rtl="0" eaLnBrk="1" latinLnBrk="0" hangingPunct="1">
        <a:defRPr sz="4800" kern="1200">
          <a:solidFill>
            <a:schemeClr val="tx1"/>
          </a:solidFill>
          <a:latin typeface="+mn-lt"/>
          <a:ea typeface="+mn-ea"/>
          <a:cs typeface="+mn-cs"/>
        </a:defRPr>
      </a:lvl2pPr>
      <a:lvl3pPr marL="2438430" algn="l" defTabSz="2438430" rtl="0" eaLnBrk="1" latinLnBrk="0" hangingPunct="1">
        <a:defRPr sz="4800" kern="1200">
          <a:solidFill>
            <a:schemeClr val="tx1"/>
          </a:solidFill>
          <a:latin typeface="+mn-lt"/>
          <a:ea typeface="+mn-ea"/>
          <a:cs typeface="+mn-cs"/>
        </a:defRPr>
      </a:lvl3pPr>
      <a:lvl4pPr marL="3657646" algn="l" defTabSz="2438430" rtl="0" eaLnBrk="1" latinLnBrk="0" hangingPunct="1">
        <a:defRPr sz="4800" kern="1200">
          <a:solidFill>
            <a:schemeClr val="tx1"/>
          </a:solidFill>
          <a:latin typeface="+mn-lt"/>
          <a:ea typeface="+mn-ea"/>
          <a:cs typeface="+mn-cs"/>
        </a:defRPr>
      </a:lvl4pPr>
      <a:lvl5pPr marL="4876861" algn="l" defTabSz="2438430" rtl="0" eaLnBrk="1" latinLnBrk="0" hangingPunct="1">
        <a:defRPr sz="4800" kern="1200">
          <a:solidFill>
            <a:schemeClr val="tx1"/>
          </a:solidFill>
          <a:latin typeface="+mn-lt"/>
          <a:ea typeface="+mn-ea"/>
          <a:cs typeface="+mn-cs"/>
        </a:defRPr>
      </a:lvl5pPr>
      <a:lvl6pPr marL="6096076" algn="l" defTabSz="2438430" rtl="0" eaLnBrk="1" latinLnBrk="0" hangingPunct="1">
        <a:defRPr sz="4800" kern="1200">
          <a:solidFill>
            <a:schemeClr val="tx1"/>
          </a:solidFill>
          <a:latin typeface="+mn-lt"/>
          <a:ea typeface="+mn-ea"/>
          <a:cs typeface="+mn-cs"/>
        </a:defRPr>
      </a:lvl6pPr>
      <a:lvl7pPr marL="7315291" algn="l" defTabSz="2438430" rtl="0" eaLnBrk="1" latinLnBrk="0" hangingPunct="1">
        <a:defRPr sz="4800" kern="1200">
          <a:solidFill>
            <a:schemeClr val="tx1"/>
          </a:solidFill>
          <a:latin typeface="+mn-lt"/>
          <a:ea typeface="+mn-ea"/>
          <a:cs typeface="+mn-cs"/>
        </a:defRPr>
      </a:lvl7pPr>
      <a:lvl8pPr marL="8534507" algn="l" defTabSz="2438430" rtl="0" eaLnBrk="1" latinLnBrk="0" hangingPunct="1">
        <a:defRPr sz="4800" kern="1200">
          <a:solidFill>
            <a:schemeClr val="tx1"/>
          </a:solidFill>
          <a:latin typeface="+mn-lt"/>
          <a:ea typeface="+mn-ea"/>
          <a:cs typeface="+mn-cs"/>
        </a:defRPr>
      </a:lvl8pPr>
      <a:lvl9pPr marL="9753722" algn="l" defTabSz="2438430" rtl="0" eaLnBrk="1" latinLnBrk="0" hangingPunct="1">
        <a:defRPr sz="4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emf"/></Relationships>
</file>

<file path=ppt/slides/_rels/slide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C62424-1448-E448-5D2F-3FC77ED3AD17}"/>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E4B26867-CFFB-1E56-F131-84F68A97AF1B}"/>
              </a:ext>
            </a:extLst>
          </p:cNvPr>
          <p:cNvPicPr>
            <a:picLocks noChangeAspect="1"/>
          </p:cNvPicPr>
          <p:nvPr/>
        </p:nvPicPr>
        <p:blipFill>
          <a:blip r:embed="rId2"/>
          <a:srcRect r="9486" b="39021"/>
          <a:stretch>
            <a:fillRect/>
          </a:stretch>
        </p:blipFill>
        <p:spPr>
          <a:xfrm>
            <a:off x="1" y="12074333"/>
            <a:ext cx="24384000" cy="6213668"/>
          </a:xfrm>
          <a:prstGeom prst="rect">
            <a:avLst/>
          </a:prstGeom>
        </p:spPr>
      </p:pic>
      <p:pic>
        <p:nvPicPr>
          <p:cNvPr id="6" name="Picture 5">
            <a:extLst>
              <a:ext uri="{FF2B5EF4-FFF2-40B4-BE49-F238E27FC236}">
                <a16:creationId xmlns:a16="http://schemas.microsoft.com/office/drawing/2014/main" id="{18A77E8D-8D6B-A8EE-F684-90EA35A27FD5}"/>
              </a:ext>
            </a:extLst>
          </p:cNvPr>
          <p:cNvPicPr preferRelativeResize="0">
            <a:picLocks/>
          </p:cNvPicPr>
          <p:nvPr/>
        </p:nvPicPr>
        <p:blipFill>
          <a:blip r:embed="rId3"/>
          <a:stretch>
            <a:fillRect/>
          </a:stretch>
        </p:blipFill>
        <p:spPr>
          <a:xfrm>
            <a:off x="20304000" y="450000"/>
            <a:ext cx="3600000" cy="3600000"/>
          </a:xfrm>
          <a:prstGeom prst="rect">
            <a:avLst/>
          </a:prstGeom>
        </p:spPr>
      </p:pic>
      <p:pic>
        <p:nvPicPr>
          <p:cNvPr id="16" name="Grafik 15">
            <a:extLst>
              <a:ext uri="{FF2B5EF4-FFF2-40B4-BE49-F238E27FC236}">
                <a16:creationId xmlns:a16="http://schemas.microsoft.com/office/drawing/2014/main" id="{6BC5C74F-0111-8A3C-F72E-57B5E627BA5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80289" y="1314100"/>
            <a:ext cx="16665802" cy="6440012"/>
          </a:xfrm>
          <a:prstGeom prst="rect">
            <a:avLst/>
          </a:prstGeom>
        </p:spPr>
      </p:pic>
      <p:sp>
        <p:nvSpPr>
          <p:cNvPr id="17" name="Textfeld 16">
            <a:extLst>
              <a:ext uri="{FF2B5EF4-FFF2-40B4-BE49-F238E27FC236}">
                <a16:creationId xmlns:a16="http://schemas.microsoft.com/office/drawing/2014/main" id="{723A07F9-294A-BC42-889C-4D5C7FDE5869}"/>
              </a:ext>
            </a:extLst>
          </p:cNvPr>
          <p:cNvSpPr txBox="1"/>
          <p:nvPr/>
        </p:nvSpPr>
        <p:spPr>
          <a:xfrm>
            <a:off x="1072896" y="7754111"/>
            <a:ext cx="19340832" cy="6247864"/>
          </a:xfrm>
          <a:prstGeom prst="rect">
            <a:avLst/>
          </a:prstGeom>
          <a:noFill/>
        </p:spPr>
        <p:txBody>
          <a:bodyPr wrap="square" rtlCol="0">
            <a:spAutoFit/>
          </a:bodyPr>
          <a:lstStyle/>
          <a:p>
            <a:r>
              <a:rPr lang="en-US" sz="10100" b="1">
                <a:solidFill>
                  <a:srgbClr val="808080"/>
                </a:solidFill>
                <a:latin typeface="+mj-lt"/>
              </a:rPr>
              <a:t>e-Internship framework draft</a:t>
            </a:r>
          </a:p>
          <a:p>
            <a:endParaRPr lang="en-US" sz="6000">
              <a:solidFill>
                <a:srgbClr val="808080"/>
              </a:solidFill>
            </a:endParaRPr>
          </a:p>
          <a:p>
            <a:r>
              <a:rPr lang="en-US" sz="6000">
                <a:solidFill>
                  <a:srgbClr val="808080"/>
                </a:solidFill>
              </a:rPr>
              <a:t>Author:</a:t>
            </a:r>
          </a:p>
          <a:p>
            <a:r>
              <a:rPr lang="en-US" sz="6000">
                <a:solidFill>
                  <a:srgbClr val="808080"/>
                </a:solidFill>
              </a:rPr>
              <a:t>Anja Weber</a:t>
            </a:r>
          </a:p>
          <a:p>
            <a:endParaRPr lang="en-US" sz="6000">
              <a:solidFill>
                <a:srgbClr val="808080"/>
              </a:solidFill>
            </a:endParaRPr>
          </a:p>
          <a:p>
            <a:r>
              <a:rPr lang="en-US" sz="6000">
                <a:solidFill>
                  <a:srgbClr val="808080"/>
                </a:solidFill>
              </a:rPr>
              <a:t>October 2025</a:t>
            </a:r>
          </a:p>
        </p:txBody>
      </p:sp>
    </p:spTree>
    <p:extLst>
      <p:ext uri="{BB962C8B-B14F-4D97-AF65-F5344CB8AC3E}">
        <p14:creationId xmlns:p14="http://schemas.microsoft.com/office/powerpoint/2010/main" val="4009259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9C7EF-2EF6-E13C-FBE2-739D0457AD56}"/>
            </a:ext>
          </a:extLst>
        </p:cNvPr>
        <p:cNvGrpSpPr/>
        <p:nvPr/>
      </p:nvGrpSpPr>
      <p:grpSpPr>
        <a:xfrm>
          <a:off x="0" y="0"/>
          <a:ext cx="0" cy="0"/>
          <a:chOff x="0" y="0"/>
          <a:chExt cx="0" cy="0"/>
        </a:xfrm>
      </p:grpSpPr>
      <p:sp>
        <p:nvSpPr>
          <p:cNvPr id="6" name="Round Single Corner of Rectangle 5">
            <a:extLst>
              <a:ext uri="{FF2B5EF4-FFF2-40B4-BE49-F238E27FC236}">
                <a16:creationId xmlns:a16="http://schemas.microsoft.com/office/drawing/2014/main" id="{53DDB266-D26F-CF0A-21FA-6BE06E254999}"/>
              </a:ext>
            </a:extLst>
          </p:cNvPr>
          <p:cNvSpPr/>
          <p:nvPr/>
        </p:nvSpPr>
        <p:spPr>
          <a:xfrm flipH="1">
            <a:off x="0" y="4604619"/>
            <a:ext cx="24365287" cy="13839704"/>
          </a:xfrm>
          <a:custGeom>
            <a:avLst/>
            <a:gdLst>
              <a:gd name="connsiteX0" fmla="*/ 0 w 13944600"/>
              <a:gd name="connsiteY0" fmla="*/ 0 h 7086600"/>
              <a:gd name="connsiteX1" fmla="*/ 12763476 w 13944600"/>
              <a:gd name="connsiteY1" fmla="*/ 0 h 7086600"/>
              <a:gd name="connsiteX2" fmla="*/ 13944600 w 13944600"/>
              <a:gd name="connsiteY2" fmla="*/ 1181124 h 7086600"/>
              <a:gd name="connsiteX3" fmla="*/ 13944600 w 13944600"/>
              <a:gd name="connsiteY3" fmla="*/ 7086600 h 7086600"/>
              <a:gd name="connsiteX4" fmla="*/ 0 w 13944600"/>
              <a:gd name="connsiteY4" fmla="*/ 7086600 h 7086600"/>
              <a:gd name="connsiteX5" fmla="*/ 0 w 13944600"/>
              <a:gd name="connsiteY5" fmla="*/ 0 h 7086600"/>
              <a:gd name="connsiteX0" fmla="*/ 0 w 13944600"/>
              <a:gd name="connsiteY0" fmla="*/ 32657 h 7119257"/>
              <a:gd name="connsiteX1" fmla="*/ 11326562 w 13944600"/>
              <a:gd name="connsiteY1" fmla="*/ 0 h 7119257"/>
              <a:gd name="connsiteX2" fmla="*/ 13944600 w 13944600"/>
              <a:gd name="connsiteY2" fmla="*/ 1213781 h 7119257"/>
              <a:gd name="connsiteX3" fmla="*/ 13944600 w 13944600"/>
              <a:gd name="connsiteY3" fmla="*/ 7119257 h 7119257"/>
              <a:gd name="connsiteX4" fmla="*/ 0 w 13944600"/>
              <a:gd name="connsiteY4" fmla="*/ 7119257 h 7119257"/>
              <a:gd name="connsiteX5" fmla="*/ 0 w 13944600"/>
              <a:gd name="connsiteY5" fmla="*/ 32657 h 7119257"/>
              <a:gd name="connsiteX0" fmla="*/ 0 w 13944600"/>
              <a:gd name="connsiteY0" fmla="*/ 32657 h 7119257"/>
              <a:gd name="connsiteX1" fmla="*/ 11326562 w 13944600"/>
              <a:gd name="connsiteY1" fmla="*/ 0 h 7119257"/>
              <a:gd name="connsiteX2" fmla="*/ 13944600 w 13944600"/>
              <a:gd name="connsiteY2" fmla="*/ 3597753 h 7119257"/>
              <a:gd name="connsiteX3" fmla="*/ 13944600 w 13944600"/>
              <a:gd name="connsiteY3" fmla="*/ 7119257 h 7119257"/>
              <a:gd name="connsiteX4" fmla="*/ 0 w 13944600"/>
              <a:gd name="connsiteY4" fmla="*/ 7119257 h 7119257"/>
              <a:gd name="connsiteX5" fmla="*/ 0 w 13944600"/>
              <a:gd name="connsiteY5" fmla="*/ 32657 h 7119257"/>
              <a:gd name="connsiteX0" fmla="*/ 0 w 13944995"/>
              <a:gd name="connsiteY0" fmla="*/ 32657 h 7119257"/>
              <a:gd name="connsiteX1" fmla="*/ 11326562 w 13944995"/>
              <a:gd name="connsiteY1" fmla="*/ 0 h 7119257"/>
              <a:gd name="connsiteX2" fmla="*/ 13944600 w 13944995"/>
              <a:gd name="connsiteY2" fmla="*/ 3597753 h 7119257"/>
              <a:gd name="connsiteX3" fmla="*/ 13944600 w 13944995"/>
              <a:gd name="connsiteY3" fmla="*/ 7119257 h 7119257"/>
              <a:gd name="connsiteX4" fmla="*/ 0 w 13944995"/>
              <a:gd name="connsiteY4" fmla="*/ 7119257 h 7119257"/>
              <a:gd name="connsiteX5" fmla="*/ 0 w 13944995"/>
              <a:gd name="connsiteY5" fmla="*/ 32657 h 7119257"/>
              <a:gd name="connsiteX0" fmla="*/ 0 w 13944728"/>
              <a:gd name="connsiteY0" fmla="*/ 32657 h 7119257"/>
              <a:gd name="connsiteX1" fmla="*/ 7113790 w 13944728"/>
              <a:gd name="connsiteY1" fmla="*/ 0 h 7119257"/>
              <a:gd name="connsiteX2" fmla="*/ 13944600 w 13944728"/>
              <a:gd name="connsiteY2" fmla="*/ 3597753 h 7119257"/>
              <a:gd name="connsiteX3" fmla="*/ 13944600 w 13944728"/>
              <a:gd name="connsiteY3" fmla="*/ 7119257 h 7119257"/>
              <a:gd name="connsiteX4" fmla="*/ 0 w 13944728"/>
              <a:gd name="connsiteY4" fmla="*/ 7119257 h 7119257"/>
              <a:gd name="connsiteX5" fmla="*/ 0 w 13944728"/>
              <a:gd name="connsiteY5" fmla="*/ 32657 h 7119257"/>
              <a:gd name="connsiteX0" fmla="*/ 0 w 13977384"/>
              <a:gd name="connsiteY0" fmla="*/ 32657 h 7119257"/>
              <a:gd name="connsiteX1" fmla="*/ 7113790 w 13977384"/>
              <a:gd name="connsiteY1" fmla="*/ 0 h 7119257"/>
              <a:gd name="connsiteX2" fmla="*/ 13977257 w 13977384"/>
              <a:gd name="connsiteY2" fmla="*/ 5720467 h 7119257"/>
              <a:gd name="connsiteX3" fmla="*/ 13944600 w 13977384"/>
              <a:gd name="connsiteY3" fmla="*/ 7119257 h 7119257"/>
              <a:gd name="connsiteX4" fmla="*/ 0 w 13977384"/>
              <a:gd name="connsiteY4" fmla="*/ 7119257 h 7119257"/>
              <a:gd name="connsiteX5" fmla="*/ 0 w 13977384"/>
              <a:gd name="connsiteY5" fmla="*/ 32657 h 7119257"/>
              <a:gd name="connsiteX0" fmla="*/ 0 w 13977332"/>
              <a:gd name="connsiteY0" fmla="*/ 97972 h 7184572"/>
              <a:gd name="connsiteX1" fmla="*/ 2803047 w 13977332"/>
              <a:gd name="connsiteY1" fmla="*/ 0 h 7184572"/>
              <a:gd name="connsiteX2" fmla="*/ 13977257 w 13977332"/>
              <a:gd name="connsiteY2" fmla="*/ 5785782 h 7184572"/>
              <a:gd name="connsiteX3" fmla="*/ 13944600 w 13977332"/>
              <a:gd name="connsiteY3" fmla="*/ 7184572 h 7184572"/>
              <a:gd name="connsiteX4" fmla="*/ 0 w 13977332"/>
              <a:gd name="connsiteY4" fmla="*/ 7184572 h 7184572"/>
              <a:gd name="connsiteX5" fmla="*/ 0 w 13977332"/>
              <a:gd name="connsiteY5" fmla="*/ 97972 h 7184572"/>
              <a:gd name="connsiteX0" fmla="*/ 0 w 13977412"/>
              <a:gd name="connsiteY0" fmla="*/ 97972 h 7184572"/>
              <a:gd name="connsiteX1" fmla="*/ 2803047 w 13977412"/>
              <a:gd name="connsiteY1" fmla="*/ 0 h 7184572"/>
              <a:gd name="connsiteX2" fmla="*/ 13977257 w 13977412"/>
              <a:gd name="connsiteY2" fmla="*/ 5785782 h 7184572"/>
              <a:gd name="connsiteX3" fmla="*/ 13944600 w 13977412"/>
              <a:gd name="connsiteY3" fmla="*/ 7184572 h 7184572"/>
              <a:gd name="connsiteX4" fmla="*/ 0 w 13977412"/>
              <a:gd name="connsiteY4" fmla="*/ 7184572 h 7184572"/>
              <a:gd name="connsiteX5" fmla="*/ 0 w 13977412"/>
              <a:gd name="connsiteY5" fmla="*/ 97972 h 7184572"/>
              <a:gd name="connsiteX0" fmla="*/ 0 w 13977426"/>
              <a:gd name="connsiteY0" fmla="*/ 106867 h 7193467"/>
              <a:gd name="connsiteX1" fmla="*/ 2803047 w 13977426"/>
              <a:gd name="connsiteY1" fmla="*/ 8895 h 7193467"/>
              <a:gd name="connsiteX2" fmla="*/ 13977257 w 13977426"/>
              <a:gd name="connsiteY2" fmla="*/ 5794677 h 7193467"/>
              <a:gd name="connsiteX3" fmla="*/ 13944600 w 13977426"/>
              <a:gd name="connsiteY3" fmla="*/ 7193467 h 7193467"/>
              <a:gd name="connsiteX4" fmla="*/ 0 w 13977426"/>
              <a:gd name="connsiteY4" fmla="*/ 7193467 h 7193467"/>
              <a:gd name="connsiteX5" fmla="*/ 0 w 13977426"/>
              <a:gd name="connsiteY5" fmla="*/ 106867 h 71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77426" h="7193467">
                <a:moveTo>
                  <a:pt x="0" y="106867"/>
                </a:moveTo>
                <a:lnTo>
                  <a:pt x="2803047" y="8895"/>
                </a:lnTo>
                <a:cubicBezTo>
                  <a:pt x="9333649" y="-187048"/>
                  <a:pt x="14009914" y="2889017"/>
                  <a:pt x="13977257" y="5794677"/>
                </a:cubicBezTo>
                <a:lnTo>
                  <a:pt x="13944600" y="7193467"/>
                </a:lnTo>
                <a:lnTo>
                  <a:pt x="0" y="7193467"/>
                </a:lnTo>
                <a:lnTo>
                  <a:pt x="0" y="106867"/>
                </a:lnTo>
                <a:close/>
              </a:path>
            </a:pathLst>
          </a:custGeom>
          <a:solidFill>
            <a:srgbClr val="FF6800"/>
          </a:solidFill>
          <a:ln>
            <a:noFill/>
          </a:ln>
          <a:effectLst>
            <a:outerShdw blurRad="445700" dist="97732"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7" name="Picture 6">
            <a:extLst>
              <a:ext uri="{FF2B5EF4-FFF2-40B4-BE49-F238E27FC236}">
                <a16:creationId xmlns:a16="http://schemas.microsoft.com/office/drawing/2014/main" id="{A6BBA597-1A98-9C4E-352B-5FB0CEE84529}"/>
              </a:ext>
            </a:extLst>
          </p:cNvPr>
          <p:cNvPicPr preferRelativeResize="0">
            <a:picLocks/>
          </p:cNvPicPr>
          <p:nvPr/>
        </p:nvPicPr>
        <p:blipFill>
          <a:blip r:embed="rId2"/>
          <a:stretch>
            <a:fillRect/>
          </a:stretch>
        </p:blipFill>
        <p:spPr>
          <a:xfrm>
            <a:off x="2894802" y="11664001"/>
            <a:ext cx="3600000" cy="2098800"/>
          </a:xfrm>
          <a:prstGeom prst="rect">
            <a:avLst/>
          </a:prstGeom>
          <a:effectLst>
            <a:outerShdw blurRad="10707" dist="88418" dir="2700000" algn="tl" rotWithShape="0">
              <a:prstClr val="black">
                <a:alpha val="40000"/>
              </a:prstClr>
            </a:outerShdw>
          </a:effectLst>
        </p:spPr>
      </p:pic>
      <p:sp>
        <p:nvSpPr>
          <p:cNvPr id="10" name="TextBox 9">
            <a:extLst>
              <a:ext uri="{FF2B5EF4-FFF2-40B4-BE49-F238E27FC236}">
                <a16:creationId xmlns:a16="http://schemas.microsoft.com/office/drawing/2014/main" id="{74F8F9C4-604D-D916-F4CE-8CF0689AEC93}"/>
              </a:ext>
            </a:extLst>
          </p:cNvPr>
          <p:cNvSpPr txBox="1"/>
          <p:nvPr/>
        </p:nvSpPr>
        <p:spPr>
          <a:xfrm>
            <a:off x="4310653" y="6750752"/>
            <a:ext cx="3194544" cy="7851276"/>
          </a:xfrm>
          <a:prstGeom prst="rect">
            <a:avLst/>
          </a:prstGeom>
          <a:noFill/>
        </p:spPr>
        <p:txBody>
          <a:bodyPr wrap="square" rtlCol="0">
            <a:spAutoFit/>
          </a:bodyPr>
          <a:lstStyle/>
          <a:p>
            <a:r>
              <a:rPr lang="en-US" sz="53334" b="1" dirty="0">
                <a:solidFill>
                  <a:srgbClr val="19B4AF"/>
                </a:solidFill>
                <a:latin typeface="Calibri" panose="020F0502020204030204" pitchFamily="34" charset="0"/>
                <a:cs typeface="Calibri" panose="020F0502020204030204" pitchFamily="34" charset="0"/>
              </a:rPr>
              <a:t>“</a:t>
            </a:r>
          </a:p>
        </p:txBody>
      </p:sp>
      <p:sp>
        <p:nvSpPr>
          <p:cNvPr id="11" name="TextBox 10">
            <a:extLst>
              <a:ext uri="{FF2B5EF4-FFF2-40B4-BE49-F238E27FC236}">
                <a16:creationId xmlns:a16="http://schemas.microsoft.com/office/drawing/2014/main" id="{9B43EC15-F284-84A4-40DA-D07C5475F3FB}"/>
              </a:ext>
            </a:extLst>
          </p:cNvPr>
          <p:cNvSpPr txBox="1"/>
          <p:nvPr/>
        </p:nvSpPr>
        <p:spPr>
          <a:xfrm rot="10800000">
            <a:off x="19558366" y="11168600"/>
            <a:ext cx="3194544" cy="7851276"/>
          </a:xfrm>
          <a:prstGeom prst="rect">
            <a:avLst/>
          </a:prstGeom>
          <a:noFill/>
        </p:spPr>
        <p:txBody>
          <a:bodyPr wrap="square" rtlCol="0">
            <a:spAutoFit/>
          </a:bodyPr>
          <a:lstStyle/>
          <a:p>
            <a:r>
              <a:rPr lang="en-US" sz="53334" b="1" dirty="0">
                <a:solidFill>
                  <a:srgbClr val="19B4AF"/>
                </a:solidFill>
                <a:latin typeface="Calibri" panose="020F0502020204030204" pitchFamily="34" charset="0"/>
                <a:cs typeface="Calibri" panose="020F0502020204030204" pitchFamily="34" charset="0"/>
              </a:rPr>
              <a:t>“</a:t>
            </a:r>
          </a:p>
        </p:txBody>
      </p:sp>
      <p:sp>
        <p:nvSpPr>
          <p:cNvPr id="13" name="Rounded Rectangle 12">
            <a:extLst>
              <a:ext uri="{FF2B5EF4-FFF2-40B4-BE49-F238E27FC236}">
                <a16:creationId xmlns:a16="http://schemas.microsoft.com/office/drawing/2014/main" id="{99460524-9ABF-0AC8-C4E9-762E1BD6DB69}"/>
              </a:ext>
            </a:extLst>
          </p:cNvPr>
          <p:cNvSpPr/>
          <p:nvPr/>
        </p:nvSpPr>
        <p:spPr>
          <a:xfrm>
            <a:off x="2185927" y="930435"/>
            <a:ext cx="17372438" cy="2434764"/>
          </a:xfrm>
          <a:prstGeom prst="roundRect">
            <a:avLst/>
          </a:prstGeom>
          <a:solidFill>
            <a:srgbClr val="19B4AF"/>
          </a:solidFill>
          <a:ln>
            <a:noFill/>
          </a:ln>
          <a:effectLst>
            <a:outerShdw blurRad="217548" dist="311599" dir="2700000" algn="tl" rotWithShape="0">
              <a:prstClr val="black">
                <a:alpha val="2656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8000" b="1">
                <a:latin typeface="+mj-lt"/>
              </a:rPr>
              <a:t>Recognition &amp; Certification</a:t>
            </a:r>
            <a:endParaRPr lang="de-DE" sz="8000">
              <a:latin typeface="+mj-lt"/>
            </a:endParaRPr>
          </a:p>
        </p:txBody>
      </p:sp>
      <p:pic>
        <p:nvPicPr>
          <p:cNvPr id="2" name="Picture 1">
            <a:extLst>
              <a:ext uri="{FF2B5EF4-FFF2-40B4-BE49-F238E27FC236}">
                <a16:creationId xmlns:a16="http://schemas.microsoft.com/office/drawing/2014/main" id="{7240792A-648A-B747-2721-E4216CEFD9AF}"/>
              </a:ext>
            </a:extLst>
          </p:cNvPr>
          <p:cNvPicPr preferRelativeResize="0">
            <a:picLocks/>
          </p:cNvPicPr>
          <p:nvPr/>
        </p:nvPicPr>
        <p:blipFill>
          <a:blip r:embed="rId3"/>
          <a:stretch>
            <a:fillRect/>
          </a:stretch>
        </p:blipFill>
        <p:spPr>
          <a:xfrm>
            <a:off x="2894802" y="14220001"/>
            <a:ext cx="3600000" cy="3600000"/>
          </a:xfrm>
          <a:prstGeom prst="rect">
            <a:avLst/>
          </a:prstGeom>
        </p:spPr>
      </p:pic>
      <p:sp>
        <p:nvSpPr>
          <p:cNvPr id="12" name="TextBox 11">
            <a:extLst>
              <a:ext uri="{FF2B5EF4-FFF2-40B4-BE49-F238E27FC236}">
                <a16:creationId xmlns:a16="http://schemas.microsoft.com/office/drawing/2014/main" id="{DFEE43B1-837A-A9B1-C1CE-52BF02AB655F}"/>
              </a:ext>
            </a:extLst>
          </p:cNvPr>
          <p:cNvSpPr txBox="1"/>
          <p:nvPr/>
        </p:nvSpPr>
        <p:spPr>
          <a:xfrm>
            <a:off x="7505197" y="8168385"/>
            <a:ext cx="15035826" cy="8494633"/>
          </a:xfrm>
          <a:prstGeom prst="rect">
            <a:avLst/>
          </a:prstGeom>
          <a:noFill/>
        </p:spPr>
        <p:txBody>
          <a:bodyPr wrap="square" rtlCol="0">
            <a:spAutoFit/>
          </a:bodyPr>
          <a:lstStyle/>
          <a:p>
            <a:r>
              <a:rPr lang="de-DE" sz="6000">
                <a:solidFill>
                  <a:schemeClr val="bg1"/>
                </a:solidFill>
              </a:rPr>
              <a:t>Participants receive:</a:t>
            </a:r>
          </a:p>
          <a:p>
            <a:pPr lvl="0">
              <a:spcBef>
                <a:spcPts val="1200"/>
              </a:spcBef>
            </a:pPr>
            <a:r>
              <a:rPr lang="en-US" sz="6000" b="1">
                <a:solidFill>
                  <a:schemeClr val="bg1"/>
                </a:solidFill>
              </a:rPr>
              <a:t>Digital certificates and badges</a:t>
            </a:r>
            <a:r>
              <a:rPr lang="en-US" sz="6000">
                <a:solidFill>
                  <a:schemeClr val="bg1"/>
                </a:solidFill>
              </a:rPr>
              <a:t> acknowledging skills and achievements. </a:t>
            </a:r>
            <a:r>
              <a:rPr lang="en-US" sz="4800" b="1">
                <a:solidFill>
                  <a:schemeClr val="bg1"/>
                </a:solidFill>
              </a:rPr>
              <a:t>Requirement: </a:t>
            </a:r>
            <a:r>
              <a:rPr lang="en-US" sz="4800">
                <a:solidFill>
                  <a:schemeClr val="bg1"/>
                </a:solidFill>
              </a:rPr>
              <a:t>successful completion of all modules and participation in simulation.</a:t>
            </a:r>
            <a:endParaRPr lang="de-DE" sz="4800">
              <a:solidFill>
                <a:schemeClr val="bg1"/>
              </a:solidFill>
            </a:endParaRPr>
          </a:p>
          <a:p>
            <a:pPr lvl="0">
              <a:spcBef>
                <a:spcPts val="1200"/>
              </a:spcBef>
            </a:pPr>
            <a:r>
              <a:rPr lang="en-US" sz="6000" b="1">
                <a:solidFill>
                  <a:schemeClr val="bg1"/>
                </a:solidFill>
              </a:rPr>
              <a:t>Peer, mentor, and entrepreneur feedback</a:t>
            </a:r>
            <a:r>
              <a:rPr lang="en-US" sz="6000">
                <a:solidFill>
                  <a:schemeClr val="bg1"/>
                </a:solidFill>
              </a:rPr>
              <a:t> for growth and networking.</a:t>
            </a:r>
            <a:endParaRPr lang="de-DE" sz="6000">
              <a:solidFill>
                <a:schemeClr val="bg1"/>
              </a:solidFill>
            </a:endParaRPr>
          </a:p>
          <a:p>
            <a:pPr>
              <a:spcBef>
                <a:spcPts val="1200"/>
              </a:spcBef>
            </a:pPr>
            <a:r>
              <a:rPr lang="en-US" sz="6000" b="1">
                <a:solidFill>
                  <a:schemeClr val="bg1"/>
                </a:solidFill>
              </a:rPr>
              <a:t>Optional academic credit (ECTS-aligned)</a:t>
            </a:r>
            <a:r>
              <a:rPr lang="en-US" sz="6000">
                <a:solidFill>
                  <a:schemeClr val="bg1"/>
                </a:solidFill>
              </a:rPr>
              <a:t> for eligible institutions</a:t>
            </a:r>
            <a:endParaRPr lang="de-DE" sz="6000">
              <a:solidFill>
                <a:schemeClr val="bg1"/>
              </a:solidFill>
            </a:endParaRPr>
          </a:p>
        </p:txBody>
      </p:sp>
    </p:spTree>
    <p:extLst>
      <p:ext uri="{BB962C8B-B14F-4D97-AF65-F5344CB8AC3E}">
        <p14:creationId xmlns:p14="http://schemas.microsoft.com/office/powerpoint/2010/main" val="1582606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6C0C8-6260-8E8E-F940-C93512518534}"/>
            </a:ext>
          </a:extLst>
        </p:cNvPr>
        <p:cNvGrpSpPr/>
        <p:nvPr/>
      </p:nvGrpSpPr>
      <p:grpSpPr>
        <a:xfrm>
          <a:off x="0" y="0"/>
          <a:ext cx="0" cy="0"/>
          <a:chOff x="0" y="0"/>
          <a:chExt cx="0" cy="0"/>
        </a:xfrm>
      </p:grpSpPr>
      <p:sp>
        <p:nvSpPr>
          <p:cNvPr id="6" name="Round Single Corner of Rectangle 5">
            <a:extLst>
              <a:ext uri="{FF2B5EF4-FFF2-40B4-BE49-F238E27FC236}">
                <a16:creationId xmlns:a16="http://schemas.microsoft.com/office/drawing/2014/main" id="{E03A817B-7972-C607-3C17-1DFCCF1FB41A}"/>
              </a:ext>
            </a:extLst>
          </p:cNvPr>
          <p:cNvSpPr/>
          <p:nvPr/>
        </p:nvSpPr>
        <p:spPr>
          <a:xfrm flipH="1">
            <a:off x="0" y="4604619"/>
            <a:ext cx="24365287" cy="13839704"/>
          </a:xfrm>
          <a:custGeom>
            <a:avLst/>
            <a:gdLst>
              <a:gd name="connsiteX0" fmla="*/ 0 w 13944600"/>
              <a:gd name="connsiteY0" fmla="*/ 0 h 7086600"/>
              <a:gd name="connsiteX1" fmla="*/ 12763476 w 13944600"/>
              <a:gd name="connsiteY1" fmla="*/ 0 h 7086600"/>
              <a:gd name="connsiteX2" fmla="*/ 13944600 w 13944600"/>
              <a:gd name="connsiteY2" fmla="*/ 1181124 h 7086600"/>
              <a:gd name="connsiteX3" fmla="*/ 13944600 w 13944600"/>
              <a:gd name="connsiteY3" fmla="*/ 7086600 h 7086600"/>
              <a:gd name="connsiteX4" fmla="*/ 0 w 13944600"/>
              <a:gd name="connsiteY4" fmla="*/ 7086600 h 7086600"/>
              <a:gd name="connsiteX5" fmla="*/ 0 w 13944600"/>
              <a:gd name="connsiteY5" fmla="*/ 0 h 7086600"/>
              <a:gd name="connsiteX0" fmla="*/ 0 w 13944600"/>
              <a:gd name="connsiteY0" fmla="*/ 32657 h 7119257"/>
              <a:gd name="connsiteX1" fmla="*/ 11326562 w 13944600"/>
              <a:gd name="connsiteY1" fmla="*/ 0 h 7119257"/>
              <a:gd name="connsiteX2" fmla="*/ 13944600 w 13944600"/>
              <a:gd name="connsiteY2" fmla="*/ 1213781 h 7119257"/>
              <a:gd name="connsiteX3" fmla="*/ 13944600 w 13944600"/>
              <a:gd name="connsiteY3" fmla="*/ 7119257 h 7119257"/>
              <a:gd name="connsiteX4" fmla="*/ 0 w 13944600"/>
              <a:gd name="connsiteY4" fmla="*/ 7119257 h 7119257"/>
              <a:gd name="connsiteX5" fmla="*/ 0 w 13944600"/>
              <a:gd name="connsiteY5" fmla="*/ 32657 h 7119257"/>
              <a:gd name="connsiteX0" fmla="*/ 0 w 13944600"/>
              <a:gd name="connsiteY0" fmla="*/ 32657 h 7119257"/>
              <a:gd name="connsiteX1" fmla="*/ 11326562 w 13944600"/>
              <a:gd name="connsiteY1" fmla="*/ 0 h 7119257"/>
              <a:gd name="connsiteX2" fmla="*/ 13944600 w 13944600"/>
              <a:gd name="connsiteY2" fmla="*/ 3597753 h 7119257"/>
              <a:gd name="connsiteX3" fmla="*/ 13944600 w 13944600"/>
              <a:gd name="connsiteY3" fmla="*/ 7119257 h 7119257"/>
              <a:gd name="connsiteX4" fmla="*/ 0 w 13944600"/>
              <a:gd name="connsiteY4" fmla="*/ 7119257 h 7119257"/>
              <a:gd name="connsiteX5" fmla="*/ 0 w 13944600"/>
              <a:gd name="connsiteY5" fmla="*/ 32657 h 7119257"/>
              <a:gd name="connsiteX0" fmla="*/ 0 w 13944995"/>
              <a:gd name="connsiteY0" fmla="*/ 32657 h 7119257"/>
              <a:gd name="connsiteX1" fmla="*/ 11326562 w 13944995"/>
              <a:gd name="connsiteY1" fmla="*/ 0 h 7119257"/>
              <a:gd name="connsiteX2" fmla="*/ 13944600 w 13944995"/>
              <a:gd name="connsiteY2" fmla="*/ 3597753 h 7119257"/>
              <a:gd name="connsiteX3" fmla="*/ 13944600 w 13944995"/>
              <a:gd name="connsiteY3" fmla="*/ 7119257 h 7119257"/>
              <a:gd name="connsiteX4" fmla="*/ 0 w 13944995"/>
              <a:gd name="connsiteY4" fmla="*/ 7119257 h 7119257"/>
              <a:gd name="connsiteX5" fmla="*/ 0 w 13944995"/>
              <a:gd name="connsiteY5" fmla="*/ 32657 h 7119257"/>
              <a:gd name="connsiteX0" fmla="*/ 0 w 13944728"/>
              <a:gd name="connsiteY0" fmla="*/ 32657 h 7119257"/>
              <a:gd name="connsiteX1" fmla="*/ 7113790 w 13944728"/>
              <a:gd name="connsiteY1" fmla="*/ 0 h 7119257"/>
              <a:gd name="connsiteX2" fmla="*/ 13944600 w 13944728"/>
              <a:gd name="connsiteY2" fmla="*/ 3597753 h 7119257"/>
              <a:gd name="connsiteX3" fmla="*/ 13944600 w 13944728"/>
              <a:gd name="connsiteY3" fmla="*/ 7119257 h 7119257"/>
              <a:gd name="connsiteX4" fmla="*/ 0 w 13944728"/>
              <a:gd name="connsiteY4" fmla="*/ 7119257 h 7119257"/>
              <a:gd name="connsiteX5" fmla="*/ 0 w 13944728"/>
              <a:gd name="connsiteY5" fmla="*/ 32657 h 7119257"/>
              <a:gd name="connsiteX0" fmla="*/ 0 w 13977384"/>
              <a:gd name="connsiteY0" fmla="*/ 32657 h 7119257"/>
              <a:gd name="connsiteX1" fmla="*/ 7113790 w 13977384"/>
              <a:gd name="connsiteY1" fmla="*/ 0 h 7119257"/>
              <a:gd name="connsiteX2" fmla="*/ 13977257 w 13977384"/>
              <a:gd name="connsiteY2" fmla="*/ 5720467 h 7119257"/>
              <a:gd name="connsiteX3" fmla="*/ 13944600 w 13977384"/>
              <a:gd name="connsiteY3" fmla="*/ 7119257 h 7119257"/>
              <a:gd name="connsiteX4" fmla="*/ 0 w 13977384"/>
              <a:gd name="connsiteY4" fmla="*/ 7119257 h 7119257"/>
              <a:gd name="connsiteX5" fmla="*/ 0 w 13977384"/>
              <a:gd name="connsiteY5" fmla="*/ 32657 h 7119257"/>
              <a:gd name="connsiteX0" fmla="*/ 0 w 13977332"/>
              <a:gd name="connsiteY0" fmla="*/ 97972 h 7184572"/>
              <a:gd name="connsiteX1" fmla="*/ 2803047 w 13977332"/>
              <a:gd name="connsiteY1" fmla="*/ 0 h 7184572"/>
              <a:gd name="connsiteX2" fmla="*/ 13977257 w 13977332"/>
              <a:gd name="connsiteY2" fmla="*/ 5785782 h 7184572"/>
              <a:gd name="connsiteX3" fmla="*/ 13944600 w 13977332"/>
              <a:gd name="connsiteY3" fmla="*/ 7184572 h 7184572"/>
              <a:gd name="connsiteX4" fmla="*/ 0 w 13977332"/>
              <a:gd name="connsiteY4" fmla="*/ 7184572 h 7184572"/>
              <a:gd name="connsiteX5" fmla="*/ 0 w 13977332"/>
              <a:gd name="connsiteY5" fmla="*/ 97972 h 7184572"/>
              <a:gd name="connsiteX0" fmla="*/ 0 w 13977412"/>
              <a:gd name="connsiteY0" fmla="*/ 97972 h 7184572"/>
              <a:gd name="connsiteX1" fmla="*/ 2803047 w 13977412"/>
              <a:gd name="connsiteY1" fmla="*/ 0 h 7184572"/>
              <a:gd name="connsiteX2" fmla="*/ 13977257 w 13977412"/>
              <a:gd name="connsiteY2" fmla="*/ 5785782 h 7184572"/>
              <a:gd name="connsiteX3" fmla="*/ 13944600 w 13977412"/>
              <a:gd name="connsiteY3" fmla="*/ 7184572 h 7184572"/>
              <a:gd name="connsiteX4" fmla="*/ 0 w 13977412"/>
              <a:gd name="connsiteY4" fmla="*/ 7184572 h 7184572"/>
              <a:gd name="connsiteX5" fmla="*/ 0 w 13977412"/>
              <a:gd name="connsiteY5" fmla="*/ 97972 h 7184572"/>
              <a:gd name="connsiteX0" fmla="*/ 0 w 13977426"/>
              <a:gd name="connsiteY0" fmla="*/ 106867 h 7193467"/>
              <a:gd name="connsiteX1" fmla="*/ 2803047 w 13977426"/>
              <a:gd name="connsiteY1" fmla="*/ 8895 h 7193467"/>
              <a:gd name="connsiteX2" fmla="*/ 13977257 w 13977426"/>
              <a:gd name="connsiteY2" fmla="*/ 5794677 h 7193467"/>
              <a:gd name="connsiteX3" fmla="*/ 13944600 w 13977426"/>
              <a:gd name="connsiteY3" fmla="*/ 7193467 h 7193467"/>
              <a:gd name="connsiteX4" fmla="*/ 0 w 13977426"/>
              <a:gd name="connsiteY4" fmla="*/ 7193467 h 7193467"/>
              <a:gd name="connsiteX5" fmla="*/ 0 w 13977426"/>
              <a:gd name="connsiteY5" fmla="*/ 106867 h 71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77426" h="7193467">
                <a:moveTo>
                  <a:pt x="0" y="106867"/>
                </a:moveTo>
                <a:lnTo>
                  <a:pt x="2803047" y="8895"/>
                </a:lnTo>
                <a:cubicBezTo>
                  <a:pt x="9333649" y="-187048"/>
                  <a:pt x="14009914" y="2889017"/>
                  <a:pt x="13977257" y="5794677"/>
                </a:cubicBezTo>
                <a:lnTo>
                  <a:pt x="13944600" y="7193467"/>
                </a:lnTo>
                <a:lnTo>
                  <a:pt x="0" y="7193467"/>
                </a:lnTo>
                <a:lnTo>
                  <a:pt x="0" y="106867"/>
                </a:lnTo>
                <a:close/>
              </a:path>
            </a:pathLst>
          </a:custGeom>
          <a:solidFill>
            <a:srgbClr val="FF6800"/>
          </a:solidFill>
          <a:ln>
            <a:noFill/>
          </a:ln>
          <a:effectLst>
            <a:outerShdw blurRad="445700" dist="97732"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7" name="Picture 6">
            <a:extLst>
              <a:ext uri="{FF2B5EF4-FFF2-40B4-BE49-F238E27FC236}">
                <a16:creationId xmlns:a16="http://schemas.microsoft.com/office/drawing/2014/main" id="{062F1033-81B1-0695-A39B-6E54E2C5E142}"/>
              </a:ext>
            </a:extLst>
          </p:cNvPr>
          <p:cNvPicPr preferRelativeResize="0">
            <a:picLocks/>
          </p:cNvPicPr>
          <p:nvPr/>
        </p:nvPicPr>
        <p:blipFill>
          <a:blip r:embed="rId2"/>
          <a:stretch>
            <a:fillRect/>
          </a:stretch>
        </p:blipFill>
        <p:spPr>
          <a:xfrm>
            <a:off x="2894802" y="11664001"/>
            <a:ext cx="3600000" cy="2098800"/>
          </a:xfrm>
          <a:prstGeom prst="rect">
            <a:avLst/>
          </a:prstGeom>
          <a:effectLst>
            <a:outerShdw blurRad="10707" dist="88418" dir="2700000" algn="tl" rotWithShape="0">
              <a:prstClr val="black">
                <a:alpha val="40000"/>
              </a:prstClr>
            </a:outerShdw>
          </a:effectLst>
        </p:spPr>
      </p:pic>
      <p:sp>
        <p:nvSpPr>
          <p:cNvPr id="10" name="TextBox 9">
            <a:extLst>
              <a:ext uri="{FF2B5EF4-FFF2-40B4-BE49-F238E27FC236}">
                <a16:creationId xmlns:a16="http://schemas.microsoft.com/office/drawing/2014/main" id="{5F1213B6-8269-6526-157E-F31C2669446A}"/>
              </a:ext>
            </a:extLst>
          </p:cNvPr>
          <p:cNvSpPr txBox="1"/>
          <p:nvPr/>
        </p:nvSpPr>
        <p:spPr>
          <a:xfrm>
            <a:off x="4310653" y="6750752"/>
            <a:ext cx="3194544" cy="7851276"/>
          </a:xfrm>
          <a:prstGeom prst="rect">
            <a:avLst/>
          </a:prstGeom>
          <a:noFill/>
        </p:spPr>
        <p:txBody>
          <a:bodyPr wrap="square" rtlCol="0">
            <a:spAutoFit/>
          </a:bodyPr>
          <a:lstStyle/>
          <a:p>
            <a:r>
              <a:rPr lang="en-US" sz="53334" b="1" dirty="0">
                <a:solidFill>
                  <a:srgbClr val="19B4AF"/>
                </a:solidFill>
                <a:latin typeface="Calibri" panose="020F0502020204030204" pitchFamily="34" charset="0"/>
                <a:cs typeface="Calibri" panose="020F0502020204030204" pitchFamily="34" charset="0"/>
              </a:rPr>
              <a:t>“</a:t>
            </a:r>
          </a:p>
        </p:txBody>
      </p:sp>
      <p:sp>
        <p:nvSpPr>
          <p:cNvPr id="11" name="TextBox 10">
            <a:extLst>
              <a:ext uri="{FF2B5EF4-FFF2-40B4-BE49-F238E27FC236}">
                <a16:creationId xmlns:a16="http://schemas.microsoft.com/office/drawing/2014/main" id="{AFE51345-9521-1CD9-1C80-8DBE3EBDF9B8}"/>
              </a:ext>
            </a:extLst>
          </p:cNvPr>
          <p:cNvSpPr txBox="1"/>
          <p:nvPr/>
        </p:nvSpPr>
        <p:spPr>
          <a:xfrm rot="10800000">
            <a:off x="20677678" y="12094363"/>
            <a:ext cx="3194544" cy="7851276"/>
          </a:xfrm>
          <a:prstGeom prst="rect">
            <a:avLst/>
          </a:prstGeom>
          <a:noFill/>
        </p:spPr>
        <p:txBody>
          <a:bodyPr wrap="square" rtlCol="0">
            <a:spAutoFit/>
          </a:bodyPr>
          <a:lstStyle/>
          <a:p>
            <a:r>
              <a:rPr lang="en-US" sz="53334" b="1" dirty="0">
                <a:solidFill>
                  <a:srgbClr val="19B4AF"/>
                </a:solidFill>
                <a:latin typeface="Calibri" panose="020F0502020204030204" pitchFamily="34" charset="0"/>
                <a:cs typeface="Calibri" panose="020F0502020204030204" pitchFamily="34" charset="0"/>
              </a:rPr>
              <a:t>“</a:t>
            </a:r>
          </a:p>
        </p:txBody>
      </p:sp>
      <p:sp>
        <p:nvSpPr>
          <p:cNvPr id="13" name="Rounded Rectangle 12">
            <a:extLst>
              <a:ext uri="{FF2B5EF4-FFF2-40B4-BE49-F238E27FC236}">
                <a16:creationId xmlns:a16="http://schemas.microsoft.com/office/drawing/2014/main" id="{FF2D9DBC-770C-A14C-09DC-EF94B6F939E6}"/>
              </a:ext>
            </a:extLst>
          </p:cNvPr>
          <p:cNvSpPr/>
          <p:nvPr/>
        </p:nvSpPr>
        <p:spPr>
          <a:xfrm>
            <a:off x="2185927" y="930435"/>
            <a:ext cx="17372438" cy="2434764"/>
          </a:xfrm>
          <a:prstGeom prst="roundRect">
            <a:avLst/>
          </a:prstGeom>
          <a:solidFill>
            <a:srgbClr val="19B4AF"/>
          </a:solidFill>
          <a:ln>
            <a:noFill/>
          </a:ln>
          <a:effectLst>
            <a:outerShdw blurRad="217548" dist="311599" dir="2700000" algn="tl" rotWithShape="0">
              <a:prstClr val="black">
                <a:alpha val="2656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8000" b="1">
                <a:latin typeface="+mj-lt"/>
              </a:rPr>
              <a:t>Required resources </a:t>
            </a:r>
            <a:endParaRPr lang="de-DE" sz="8000">
              <a:latin typeface="+mj-lt"/>
            </a:endParaRPr>
          </a:p>
        </p:txBody>
      </p:sp>
      <p:pic>
        <p:nvPicPr>
          <p:cNvPr id="2" name="Picture 1">
            <a:extLst>
              <a:ext uri="{FF2B5EF4-FFF2-40B4-BE49-F238E27FC236}">
                <a16:creationId xmlns:a16="http://schemas.microsoft.com/office/drawing/2014/main" id="{D617CA13-D8ED-BBE0-1677-6D8AE6594845}"/>
              </a:ext>
            </a:extLst>
          </p:cNvPr>
          <p:cNvPicPr preferRelativeResize="0">
            <a:picLocks/>
          </p:cNvPicPr>
          <p:nvPr/>
        </p:nvPicPr>
        <p:blipFill>
          <a:blip r:embed="rId3"/>
          <a:stretch>
            <a:fillRect/>
          </a:stretch>
        </p:blipFill>
        <p:spPr>
          <a:xfrm>
            <a:off x="2894802" y="14220001"/>
            <a:ext cx="3600000" cy="3600000"/>
          </a:xfrm>
          <a:prstGeom prst="rect">
            <a:avLst/>
          </a:prstGeom>
        </p:spPr>
      </p:pic>
      <p:sp>
        <p:nvSpPr>
          <p:cNvPr id="12" name="TextBox 11">
            <a:extLst>
              <a:ext uri="{FF2B5EF4-FFF2-40B4-BE49-F238E27FC236}">
                <a16:creationId xmlns:a16="http://schemas.microsoft.com/office/drawing/2014/main" id="{2A93B686-212E-75C9-1D3B-05A3E44BD7D9}"/>
              </a:ext>
            </a:extLst>
          </p:cNvPr>
          <p:cNvSpPr txBox="1"/>
          <p:nvPr/>
        </p:nvSpPr>
        <p:spPr>
          <a:xfrm>
            <a:off x="8343330" y="7180833"/>
            <a:ext cx="15035826" cy="10710624"/>
          </a:xfrm>
          <a:prstGeom prst="rect">
            <a:avLst/>
          </a:prstGeom>
          <a:noFill/>
        </p:spPr>
        <p:txBody>
          <a:bodyPr wrap="square" rtlCol="0">
            <a:spAutoFit/>
          </a:bodyPr>
          <a:lstStyle/>
          <a:p>
            <a:r>
              <a:rPr lang="de-DE" sz="6000">
                <a:solidFill>
                  <a:schemeClr val="bg1"/>
                </a:solidFill>
              </a:rPr>
              <a:t>For virtual delivery needed:</a:t>
            </a:r>
          </a:p>
          <a:p>
            <a:pPr lvl="0">
              <a:spcBef>
                <a:spcPts val="1200"/>
              </a:spcBef>
            </a:pPr>
            <a:r>
              <a:rPr lang="en-US" sz="6000" b="1">
                <a:solidFill>
                  <a:schemeClr val="bg1"/>
                </a:solidFill>
              </a:rPr>
              <a:t>Learning platform MOOC (4 modules) </a:t>
            </a:r>
            <a:endParaRPr lang="de-DE" sz="6000" b="1">
              <a:solidFill>
                <a:schemeClr val="bg1"/>
              </a:solidFill>
            </a:endParaRPr>
          </a:p>
          <a:p>
            <a:pPr marL="857250" lvl="0" indent="-857250">
              <a:spcBef>
                <a:spcPts val="1200"/>
              </a:spcBef>
              <a:buFont typeface="Arial" panose="020B0604020202020204" pitchFamily="34" charset="0"/>
              <a:buChar char="•"/>
            </a:pPr>
            <a:r>
              <a:rPr lang="de-DE" sz="6000">
                <a:solidFill>
                  <a:schemeClr val="bg1"/>
                </a:solidFill>
              </a:rPr>
              <a:t>Business Planning Basics</a:t>
            </a:r>
          </a:p>
          <a:p>
            <a:pPr marL="857250" lvl="0" indent="-857250">
              <a:spcBef>
                <a:spcPts val="1200"/>
              </a:spcBef>
              <a:buFont typeface="Arial" panose="020B0604020202020204" pitchFamily="34" charset="0"/>
              <a:buChar char="•"/>
            </a:pPr>
            <a:r>
              <a:rPr lang="de-DE" sz="6000">
                <a:solidFill>
                  <a:schemeClr val="bg1"/>
                </a:solidFill>
              </a:rPr>
              <a:t>Entrepreneurship in Rural Development</a:t>
            </a:r>
          </a:p>
          <a:p>
            <a:pPr marL="857250" lvl="0" indent="-857250">
              <a:spcBef>
                <a:spcPts val="1200"/>
              </a:spcBef>
              <a:buFont typeface="Arial" panose="020B0604020202020204" pitchFamily="34" charset="0"/>
              <a:buChar char="•"/>
            </a:pPr>
            <a:r>
              <a:rPr lang="de-DE" sz="6000">
                <a:solidFill>
                  <a:schemeClr val="bg1"/>
                </a:solidFill>
              </a:rPr>
              <a:t>Sustainability &amp; the SDGs</a:t>
            </a:r>
          </a:p>
          <a:p>
            <a:pPr marL="857250" lvl="0" indent="-857250">
              <a:spcBef>
                <a:spcPts val="1200"/>
              </a:spcBef>
              <a:buFont typeface="Arial" panose="020B0604020202020204" pitchFamily="34" charset="0"/>
              <a:buChar char="•"/>
            </a:pPr>
            <a:r>
              <a:rPr lang="de-DE" sz="6000">
                <a:solidFill>
                  <a:schemeClr val="bg1"/>
                </a:solidFill>
              </a:rPr>
              <a:t>Project Design &amp; Funding</a:t>
            </a:r>
          </a:p>
          <a:p>
            <a:pPr lvl="0">
              <a:spcBef>
                <a:spcPts val="1200"/>
              </a:spcBef>
            </a:pPr>
            <a:endParaRPr lang="de-DE" sz="6000">
              <a:solidFill>
                <a:schemeClr val="bg1"/>
              </a:solidFill>
            </a:endParaRPr>
          </a:p>
          <a:p>
            <a:pPr lvl="0">
              <a:spcBef>
                <a:spcPts val="1200"/>
              </a:spcBef>
            </a:pPr>
            <a:r>
              <a:rPr lang="en-US" sz="6000" b="1">
                <a:solidFill>
                  <a:schemeClr val="bg1"/>
                </a:solidFill>
              </a:rPr>
              <a:t>Mentors &amp; Entrepreneurs</a:t>
            </a:r>
          </a:p>
          <a:p>
            <a:pPr lvl="0">
              <a:spcBef>
                <a:spcPts val="1200"/>
              </a:spcBef>
            </a:pPr>
            <a:r>
              <a:rPr lang="en-US" sz="6000" b="1">
                <a:solidFill>
                  <a:schemeClr val="bg1"/>
                </a:solidFill>
              </a:rPr>
              <a:t>Meeting platform for Company Play</a:t>
            </a:r>
          </a:p>
          <a:p>
            <a:pPr lvl="0">
              <a:spcBef>
                <a:spcPts val="1200"/>
              </a:spcBef>
            </a:pPr>
            <a:r>
              <a:rPr lang="en-US" sz="6000" b="1">
                <a:solidFill>
                  <a:schemeClr val="bg1"/>
                </a:solidFill>
              </a:rPr>
              <a:t>Competition set up</a:t>
            </a:r>
            <a:endParaRPr lang="de-DE" sz="6000">
              <a:solidFill>
                <a:schemeClr val="bg1"/>
              </a:solidFill>
            </a:endParaRPr>
          </a:p>
        </p:txBody>
      </p:sp>
    </p:spTree>
    <p:extLst>
      <p:ext uri="{BB962C8B-B14F-4D97-AF65-F5344CB8AC3E}">
        <p14:creationId xmlns:p14="http://schemas.microsoft.com/office/powerpoint/2010/main" val="3365993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6800"/>
        </a:solidFill>
        <a:effectLst/>
      </p:bgPr>
    </p:bg>
    <p:spTree>
      <p:nvGrpSpPr>
        <p:cNvPr id="1" name="">
          <a:extLst>
            <a:ext uri="{FF2B5EF4-FFF2-40B4-BE49-F238E27FC236}">
              <a16:creationId xmlns:a16="http://schemas.microsoft.com/office/drawing/2014/main" id="{DF010F8E-B708-F0B2-EF4C-1711503E8CD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EE7783C-37F5-66C6-3035-D07B463E689D}"/>
              </a:ext>
            </a:extLst>
          </p:cNvPr>
          <p:cNvPicPr>
            <a:picLocks noChangeAspect="1"/>
          </p:cNvPicPr>
          <p:nvPr/>
        </p:nvPicPr>
        <p:blipFill>
          <a:blip r:embed="rId2"/>
          <a:srcRect r="8864" b="46005"/>
          <a:stretch>
            <a:fillRect/>
          </a:stretch>
        </p:blipFill>
        <p:spPr>
          <a:xfrm>
            <a:off x="-70337" y="12946521"/>
            <a:ext cx="24454338" cy="5480098"/>
          </a:xfrm>
          <a:prstGeom prst="rect">
            <a:avLst/>
          </a:prstGeom>
        </p:spPr>
      </p:pic>
      <p:sp>
        <p:nvSpPr>
          <p:cNvPr id="13" name="Rounded Rectangle 12">
            <a:extLst>
              <a:ext uri="{FF2B5EF4-FFF2-40B4-BE49-F238E27FC236}">
                <a16:creationId xmlns:a16="http://schemas.microsoft.com/office/drawing/2014/main" id="{F46B4191-A240-06C0-01E5-28479BF92F33}"/>
              </a:ext>
            </a:extLst>
          </p:cNvPr>
          <p:cNvSpPr/>
          <p:nvPr/>
        </p:nvSpPr>
        <p:spPr>
          <a:xfrm>
            <a:off x="1021250" y="11541591"/>
            <a:ext cx="17717152" cy="2573867"/>
          </a:xfrm>
          <a:prstGeom prst="roundRect">
            <a:avLst/>
          </a:prstGeom>
          <a:solidFill>
            <a:srgbClr val="19B4AF"/>
          </a:solidFill>
          <a:ln>
            <a:noFill/>
          </a:ln>
          <a:effectLst>
            <a:outerShdw blurRad="217548" dist="311599" dir="2700000" algn="tl" rotWithShape="0">
              <a:prstClr val="black">
                <a:alpha val="2656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4" name="TextBox 13">
            <a:extLst>
              <a:ext uri="{FF2B5EF4-FFF2-40B4-BE49-F238E27FC236}">
                <a16:creationId xmlns:a16="http://schemas.microsoft.com/office/drawing/2014/main" id="{A812A8FB-672C-BC69-B974-BCADB14706D5}"/>
              </a:ext>
            </a:extLst>
          </p:cNvPr>
          <p:cNvSpPr txBox="1"/>
          <p:nvPr/>
        </p:nvSpPr>
        <p:spPr>
          <a:xfrm>
            <a:off x="1021248" y="11510294"/>
            <a:ext cx="17717151" cy="3375219"/>
          </a:xfrm>
          <a:prstGeom prst="rect">
            <a:avLst/>
          </a:prstGeom>
          <a:noFill/>
        </p:spPr>
        <p:txBody>
          <a:bodyPr wrap="square" rtlCol="0">
            <a:spAutoFit/>
          </a:bodyPr>
          <a:lstStyle/>
          <a:p>
            <a:pPr algn="ctr"/>
            <a:r>
              <a:rPr lang="en-US" sz="9600" b="1">
                <a:solidFill>
                  <a:schemeClr val="bg1"/>
                </a:solidFill>
                <a:latin typeface="Calibri" panose="020F0502020204030204" pitchFamily="34" charset="0"/>
                <a:cs typeface="Calibri" panose="020F0502020204030204" pitchFamily="34" charset="0"/>
              </a:rPr>
              <a:t>Week 1</a:t>
            </a:r>
          </a:p>
          <a:p>
            <a:pPr algn="ctr"/>
            <a:endParaRPr lang="en-US" sz="11733" b="1" dirty="0">
              <a:solidFill>
                <a:schemeClr val="bg1"/>
              </a:solidFill>
              <a:latin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4CF63C6D-1F2E-2199-8F27-D4479BF92A84}"/>
              </a:ext>
            </a:extLst>
          </p:cNvPr>
          <p:cNvPicPr preferRelativeResize="0">
            <a:picLocks/>
          </p:cNvPicPr>
          <p:nvPr/>
        </p:nvPicPr>
        <p:blipFill>
          <a:blip r:embed="rId3"/>
          <a:stretch>
            <a:fillRect/>
          </a:stretch>
        </p:blipFill>
        <p:spPr>
          <a:xfrm>
            <a:off x="14940000" y="450000"/>
            <a:ext cx="9000000" cy="2880000"/>
          </a:xfrm>
          <a:prstGeom prst="rect">
            <a:avLst/>
          </a:prstGeom>
          <a:effectLst>
            <a:outerShdw blurRad="174013" dist="109274" dir="2700000" algn="tl" rotWithShape="0">
              <a:prstClr val="black">
                <a:alpha val="40000"/>
              </a:prstClr>
            </a:outerShdw>
          </a:effectLst>
        </p:spPr>
      </p:pic>
      <p:pic>
        <p:nvPicPr>
          <p:cNvPr id="2" name="Picture 1">
            <a:extLst>
              <a:ext uri="{FF2B5EF4-FFF2-40B4-BE49-F238E27FC236}">
                <a16:creationId xmlns:a16="http://schemas.microsoft.com/office/drawing/2014/main" id="{13BA9F06-BC0A-FFF9-60EC-90D0105B17B5}"/>
              </a:ext>
            </a:extLst>
          </p:cNvPr>
          <p:cNvPicPr preferRelativeResize="0">
            <a:picLocks/>
          </p:cNvPicPr>
          <p:nvPr/>
        </p:nvPicPr>
        <p:blipFill>
          <a:blip r:embed="rId4"/>
          <a:stretch>
            <a:fillRect/>
          </a:stretch>
        </p:blipFill>
        <p:spPr>
          <a:xfrm>
            <a:off x="450000" y="450000"/>
            <a:ext cx="3600000" cy="3600000"/>
          </a:xfrm>
          <a:prstGeom prst="rect">
            <a:avLst/>
          </a:prstGeom>
        </p:spPr>
      </p:pic>
      <p:sp>
        <p:nvSpPr>
          <p:cNvPr id="4" name="TextBox 17">
            <a:extLst>
              <a:ext uri="{FF2B5EF4-FFF2-40B4-BE49-F238E27FC236}">
                <a16:creationId xmlns:a16="http://schemas.microsoft.com/office/drawing/2014/main" id="{4FCFA3C7-F459-F697-4AD8-53C8BB661BBF}"/>
              </a:ext>
            </a:extLst>
          </p:cNvPr>
          <p:cNvSpPr txBox="1"/>
          <p:nvPr/>
        </p:nvSpPr>
        <p:spPr>
          <a:xfrm>
            <a:off x="1021250" y="12946521"/>
            <a:ext cx="17717153" cy="830997"/>
          </a:xfrm>
          <a:prstGeom prst="rect">
            <a:avLst/>
          </a:prstGeom>
          <a:noFill/>
        </p:spPr>
        <p:txBody>
          <a:bodyPr wrap="square" rtlCol="0">
            <a:spAutoFit/>
          </a:bodyPr>
          <a:lstStyle/>
          <a:p>
            <a:pPr algn="ctr"/>
            <a:r>
              <a:rPr lang="en-US" sz="4800" b="1">
                <a:solidFill>
                  <a:schemeClr val="bg1"/>
                </a:solidFill>
              </a:rPr>
              <a:t>Foundations: Building Your Virtual Company</a:t>
            </a:r>
            <a:endParaRPr lang="en-US" sz="4800" b="1" dirty="0">
              <a:solidFill>
                <a:schemeClr val="bg1"/>
              </a:solidFill>
              <a:latin typeface="Calibri" panose="020F0502020204030204" pitchFamily="34" charset="0"/>
              <a:cs typeface="Calibri" panose="020F0502020204030204" pitchFamily="34" charset="0"/>
            </a:endParaRPr>
          </a:p>
        </p:txBody>
      </p:sp>
      <p:sp>
        <p:nvSpPr>
          <p:cNvPr id="6" name="Textfeld 5">
            <a:extLst>
              <a:ext uri="{FF2B5EF4-FFF2-40B4-BE49-F238E27FC236}">
                <a16:creationId xmlns:a16="http://schemas.microsoft.com/office/drawing/2014/main" id="{DCDD158A-061E-F90F-4DB4-3EF952983337}"/>
              </a:ext>
            </a:extLst>
          </p:cNvPr>
          <p:cNvSpPr txBox="1"/>
          <p:nvPr/>
        </p:nvSpPr>
        <p:spPr>
          <a:xfrm>
            <a:off x="1021249" y="4546606"/>
            <a:ext cx="22341502" cy="6463308"/>
          </a:xfrm>
          <a:prstGeom prst="rect">
            <a:avLst/>
          </a:prstGeom>
          <a:noFill/>
        </p:spPr>
        <p:txBody>
          <a:bodyPr wrap="square">
            <a:spAutoFit/>
          </a:bodyPr>
          <a:lstStyle/>
          <a:p>
            <a:r>
              <a:rPr lang="en-US" sz="4800">
                <a:solidFill>
                  <a:schemeClr val="bg1"/>
                </a:solidFill>
                <a:effectLst/>
                <a:latin typeface="Aptos" panose="020B0004020202020204" pitchFamily="34" charset="0"/>
                <a:ea typeface="Malgun Gothic" panose="020B0503020000020004" pitchFamily="34" charset="-127"/>
                <a:cs typeface="Times New Roman" panose="02020603050405020304" pitchFamily="18" charset="0"/>
              </a:rPr>
              <a:t>Kick off the internship journey by forming your virtual company, understanding business fundamentals, and developing self-awareness as a future professional.</a:t>
            </a:r>
          </a:p>
          <a:p>
            <a:pPr>
              <a:spcBef>
                <a:spcPts val="1800"/>
              </a:spcBef>
            </a:pPr>
            <a:r>
              <a:rPr lang="en-US" sz="4800" b="1">
                <a:solidFill>
                  <a:schemeClr val="bg1"/>
                </a:solidFill>
              </a:rPr>
              <a:t>Reflection Prompt:</a:t>
            </a:r>
            <a:endParaRPr lang="de-DE" sz="4800">
              <a:solidFill>
                <a:schemeClr val="bg1"/>
              </a:solidFill>
            </a:endParaRPr>
          </a:p>
          <a:p>
            <a:r>
              <a:rPr lang="en-US" sz="4800">
                <a:solidFill>
                  <a:schemeClr val="bg1"/>
                </a:solidFill>
              </a:rPr>
              <a:t>“What kind of problem would you like your company to solve? Why does it matter to you or your community?”</a:t>
            </a:r>
            <a:endParaRPr lang="de-DE" sz="4800">
              <a:solidFill>
                <a:schemeClr val="bg1"/>
              </a:solidFill>
            </a:endParaRPr>
          </a:p>
          <a:p>
            <a:pPr>
              <a:spcBef>
                <a:spcPts val="1800"/>
              </a:spcBef>
            </a:pPr>
            <a:r>
              <a:rPr lang="en-US" sz="4800" b="1">
                <a:solidFill>
                  <a:schemeClr val="bg1"/>
                </a:solidFill>
              </a:rPr>
              <a:t>Key Takeaway</a:t>
            </a:r>
            <a:endParaRPr lang="de-DE" sz="4800">
              <a:solidFill>
                <a:schemeClr val="bg1"/>
              </a:solidFill>
            </a:endParaRPr>
          </a:p>
          <a:p>
            <a:r>
              <a:rPr lang="en-US" sz="4800">
                <a:solidFill>
                  <a:schemeClr val="bg1"/>
                </a:solidFill>
              </a:rPr>
              <a:t>“A strong company begins with self-awareness and a clear shared vision. </a:t>
            </a:r>
          </a:p>
          <a:p>
            <a:r>
              <a:rPr lang="en-US" sz="4800">
                <a:solidFill>
                  <a:schemeClr val="bg1"/>
                </a:solidFill>
              </a:rPr>
              <a:t>This week lays the foundation for everything you will build in the weeks ahead.”</a:t>
            </a:r>
            <a:endParaRPr lang="de-DE" sz="4800">
              <a:solidFill>
                <a:schemeClr val="bg1"/>
              </a:solidFill>
            </a:endParaRPr>
          </a:p>
        </p:txBody>
      </p:sp>
    </p:spTree>
    <p:extLst>
      <p:ext uri="{BB962C8B-B14F-4D97-AF65-F5344CB8AC3E}">
        <p14:creationId xmlns:p14="http://schemas.microsoft.com/office/powerpoint/2010/main" val="954009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9B4AF"/>
        </a:solidFill>
        <a:effectLst/>
      </p:bgPr>
    </p:bg>
    <p:spTree>
      <p:nvGrpSpPr>
        <p:cNvPr id="1" name="">
          <a:extLst>
            <a:ext uri="{FF2B5EF4-FFF2-40B4-BE49-F238E27FC236}">
              <a16:creationId xmlns:a16="http://schemas.microsoft.com/office/drawing/2014/main" id="{8B8D7066-AF70-5F46-133B-237F9C8E560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023197A-FD91-7F3D-698D-B8946FBB4447}"/>
              </a:ext>
            </a:extLst>
          </p:cNvPr>
          <p:cNvPicPr>
            <a:picLocks noChangeAspect="1"/>
          </p:cNvPicPr>
          <p:nvPr/>
        </p:nvPicPr>
        <p:blipFill>
          <a:blip r:embed="rId2"/>
          <a:stretch>
            <a:fillRect/>
          </a:stretch>
        </p:blipFill>
        <p:spPr>
          <a:xfrm flipH="1">
            <a:off x="11852030" y="8352735"/>
            <a:ext cx="12531969" cy="9935264"/>
          </a:xfrm>
          <a:prstGeom prst="rect">
            <a:avLst/>
          </a:prstGeom>
        </p:spPr>
      </p:pic>
      <p:sp>
        <p:nvSpPr>
          <p:cNvPr id="13" name="Rounded Rectangle 12">
            <a:extLst>
              <a:ext uri="{FF2B5EF4-FFF2-40B4-BE49-F238E27FC236}">
                <a16:creationId xmlns:a16="http://schemas.microsoft.com/office/drawing/2014/main" id="{6F4704B1-C776-7909-C7EA-A66277131B8D}"/>
              </a:ext>
            </a:extLst>
          </p:cNvPr>
          <p:cNvSpPr/>
          <p:nvPr/>
        </p:nvSpPr>
        <p:spPr>
          <a:xfrm>
            <a:off x="3333424" y="4050133"/>
            <a:ext cx="17717152" cy="2573867"/>
          </a:xfrm>
          <a:prstGeom prst="roundRect">
            <a:avLst/>
          </a:prstGeom>
          <a:solidFill>
            <a:srgbClr val="FFB000"/>
          </a:solidFill>
          <a:ln>
            <a:noFill/>
          </a:ln>
          <a:effectLst>
            <a:outerShdw blurRad="217548" dist="311599" dir="2700000" algn="tl" rotWithShape="0">
              <a:prstClr val="black">
                <a:alpha val="2656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4" name="TextBox 13">
            <a:extLst>
              <a:ext uri="{FF2B5EF4-FFF2-40B4-BE49-F238E27FC236}">
                <a16:creationId xmlns:a16="http://schemas.microsoft.com/office/drawing/2014/main" id="{61E93364-E1AF-BBB1-B1EF-08E928850BD8}"/>
              </a:ext>
            </a:extLst>
          </p:cNvPr>
          <p:cNvSpPr txBox="1"/>
          <p:nvPr/>
        </p:nvSpPr>
        <p:spPr>
          <a:xfrm>
            <a:off x="4250426" y="4388120"/>
            <a:ext cx="15883148" cy="1897892"/>
          </a:xfrm>
          <a:prstGeom prst="rect">
            <a:avLst/>
          </a:prstGeom>
          <a:noFill/>
        </p:spPr>
        <p:txBody>
          <a:bodyPr wrap="square" rtlCol="0">
            <a:spAutoFit/>
          </a:bodyPr>
          <a:lstStyle/>
          <a:p>
            <a:pPr algn="ctr"/>
            <a:r>
              <a:rPr lang="en-US" sz="11733" b="1">
                <a:solidFill>
                  <a:schemeClr val="bg1"/>
                </a:solidFill>
                <a:latin typeface="Calibri" panose="020F0502020204030204" pitchFamily="34" charset="0"/>
                <a:cs typeface="Calibri" panose="020F0502020204030204" pitchFamily="34" charset="0"/>
              </a:rPr>
              <a:t>Learning Objectives</a:t>
            </a:r>
            <a:endParaRPr lang="en-US" sz="11733" b="1" dirty="0">
              <a:solidFill>
                <a:schemeClr val="bg1"/>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43F0917D-91DF-9874-88AD-1D22DED3903D}"/>
              </a:ext>
            </a:extLst>
          </p:cNvPr>
          <p:cNvPicPr>
            <a:picLocks noChangeAspect="1"/>
          </p:cNvPicPr>
          <p:nvPr/>
        </p:nvPicPr>
        <p:blipFill>
          <a:blip r:embed="rId3"/>
          <a:stretch>
            <a:fillRect/>
          </a:stretch>
        </p:blipFill>
        <p:spPr>
          <a:xfrm>
            <a:off x="450000" y="11664000"/>
            <a:ext cx="3600000" cy="2098014"/>
          </a:xfrm>
          <a:prstGeom prst="rect">
            <a:avLst/>
          </a:prstGeom>
          <a:effectLst/>
        </p:spPr>
      </p:pic>
      <p:pic>
        <p:nvPicPr>
          <p:cNvPr id="2" name="Picture 1">
            <a:extLst>
              <a:ext uri="{FF2B5EF4-FFF2-40B4-BE49-F238E27FC236}">
                <a16:creationId xmlns:a16="http://schemas.microsoft.com/office/drawing/2014/main" id="{FC59CD60-AD60-440E-ED02-0FC0D2841F35}"/>
              </a:ext>
            </a:extLst>
          </p:cNvPr>
          <p:cNvPicPr preferRelativeResize="0">
            <a:picLocks/>
          </p:cNvPicPr>
          <p:nvPr/>
        </p:nvPicPr>
        <p:blipFill>
          <a:blip r:embed="rId4"/>
          <a:stretch>
            <a:fillRect/>
          </a:stretch>
        </p:blipFill>
        <p:spPr>
          <a:xfrm>
            <a:off x="450000" y="14220000"/>
            <a:ext cx="3600000" cy="3600000"/>
          </a:xfrm>
          <a:prstGeom prst="rect">
            <a:avLst/>
          </a:prstGeom>
        </p:spPr>
      </p:pic>
      <p:sp>
        <p:nvSpPr>
          <p:cNvPr id="5" name="Textfeld 4">
            <a:extLst>
              <a:ext uri="{FF2B5EF4-FFF2-40B4-BE49-F238E27FC236}">
                <a16:creationId xmlns:a16="http://schemas.microsoft.com/office/drawing/2014/main" id="{E5EAB2BE-5D56-CA60-DA43-50FBB4699885}"/>
              </a:ext>
            </a:extLst>
          </p:cNvPr>
          <p:cNvSpPr txBox="1"/>
          <p:nvPr/>
        </p:nvSpPr>
        <p:spPr>
          <a:xfrm>
            <a:off x="4050000" y="7290000"/>
            <a:ext cx="15624000" cy="5040000"/>
          </a:xfrm>
          <a:prstGeom prst="rect">
            <a:avLst/>
          </a:prstGeom>
          <a:noFill/>
        </p:spPr>
        <p:txBody>
          <a:bodyPr wrap="square">
            <a:spAutoFit/>
          </a:bodyPr>
          <a:lstStyle/>
          <a:p>
            <a:r>
              <a:rPr lang="en-US" sz="4000" b="1">
                <a:solidFill>
                  <a:schemeClr val="bg1"/>
                </a:solidFill>
              </a:rPr>
              <a:t>By the end of Week 1, you will be able to:</a:t>
            </a:r>
          </a:p>
          <a:p>
            <a:pPr marL="571500" indent="-571500">
              <a:buFont typeface="Arial" panose="020B0604020202020204" pitchFamily="34" charset="0"/>
              <a:buChar char="•"/>
            </a:pPr>
            <a:r>
              <a:rPr lang="en-US" sz="4000">
                <a:solidFill>
                  <a:schemeClr val="bg1"/>
                </a:solidFill>
              </a:rPr>
              <a:t>Navigate the virtual co-working space and online communication tools effectively.</a:t>
            </a:r>
          </a:p>
          <a:p>
            <a:pPr marL="571500" indent="-571500">
              <a:buFont typeface="Arial" panose="020B0604020202020204" pitchFamily="34" charset="0"/>
              <a:buChar char="•"/>
            </a:pPr>
            <a:r>
              <a:rPr lang="en-US" sz="4000">
                <a:solidFill>
                  <a:schemeClr val="bg1"/>
                </a:solidFill>
              </a:rPr>
              <a:t>Reflect on your strengths, values, and intercultural teamwork style.</a:t>
            </a:r>
          </a:p>
          <a:p>
            <a:pPr marL="571500" indent="-571500">
              <a:buFont typeface="Arial" panose="020B0604020202020204" pitchFamily="34" charset="0"/>
              <a:buChar char="•"/>
            </a:pPr>
            <a:r>
              <a:rPr lang="en-US" sz="4000">
                <a:solidFill>
                  <a:schemeClr val="bg1"/>
                </a:solidFill>
              </a:rPr>
              <a:t>Collaborate with peers to form a virtual company, define roles, and understand how teams function.</a:t>
            </a:r>
          </a:p>
          <a:p>
            <a:pPr marL="571500" indent="-571500">
              <a:buFont typeface="Arial" panose="020B0604020202020204" pitchFamily="34" charset="0"/>
              <a:buChar char="•"/>
            </a:pPr>
            <a:r>
              <a:rPr lang="en-US" sz="4000">
                <a:solidFill>
                  <a:schemeClr val="bg1"/>
                </a:solidFill>
              </a:rPr>
              <a:t>Explain the basic components of a business model (using the Business Model Canvas).</a:t>
            </a:r>
          </a:p>
        </p:txBody>
      </p:sp>
    </p:spTree>
    <p:extLst>
      <p:ext uri="{BB962C8B-B14F-4D97-AF65-F5344CB8AC3E}">
        <p14:creationId xmlns:p14="http://schemas.microsoft.com/office/powerpoint/2010/main" val="2777107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B000"/>
        </a:solidFill>
        <a:effectLst/>
      </p:bgPr>
    </p:bg>
    <p:spTree>
      <p:nvGrpSpPr>
        <p:cNvPr id="1" name="">
          <a:extLst>
            <a:ext uri="{FF2B5EF4-FFF2-40B4-BE49-F238E27FC236}">
              <a16:creationId xmlns:a16="http://schemas.microsoft.com/office/drawing/2014/main" id="{DFE71DA4-D881-80CE-6876-88BFB881B65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96FACC2-F3DF-43FD-7EBB-CB4D49984C2E}"/>
              </a:ext>
            </a:extLst>
          </p:cNvPr>
          <p:cNvPicPr>
            <a:picLocks noChangeAspect="1"/>
          </p:cNvPicPr>
          <p:nvPr/>
        </p:nvPicPr>
        <p:blipFill>
          <a:blip r:embed="rId2"/>
          <a:stretch>
            <a:fillRect/>
          </a:stretch>
        </p:blipFill>
        <p:spPr>
          <a:xfrm>
            <a:off x="451141" y="13608000"/>
            <a:ext cx="3600000" cy="4280001"/>
          </a:xfrm>
          <a:prstGeom prst="rect">
            <a:avLst/>
          </a:prstGeom>
        </p:spPr>
      </p:pic>
      <p:sp>
        <p:nvSpPr>
          <p:cNvPr id="13" name="Rounded Rectangle 12">
            <a:extLst>
              <a:ext uri="{FF2B5EF4-FFF2-40B4-BE49-F238E27FC236}">
                <a16:creationId xmlns:a16="http://schemas.microsoft.com/office/drawing/2014/main" id="{2C04D18D-BFC1-571D-5F6E-E49DFD6F2D34}"/>
              </a:ext>
            </a:extLst>
          </p:cNvPr>
          <p:cNvSpPr/>
          <p:nvPr/>
        </p:nvSpPr>
        <p:spPr>
          <a:xfrm>
            <a:off x="5617828" y="14769505"/>
            <a:ext cx="17717152" cy="2573867"/>
          </a:xfrm>
          <a:prstGeom prst="roundRect">
            <a:avLst/>
          </a:prstGeom>
          <a:solidFill>
            <a:srgbClr val="19B4AF"/>
          </a:solidFill>
          <a:ln>
            <a:noFill/>
          </a:ln>
          <a:effectLst>
            <a:outerShdw blurRad="217548" dist="311599" dir="2700000" algn="tl" rotWithShape="0">
              <a:prstClr val="black">
                <a:alpha val="2656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4" name="TextBox 13">
            <a:extLst>
              <a:ext uri="{FF2B5EF4-FFF2-40B4-BE49-F238E27FC236}">
                <a16:creationId xmlns:a16="http://schemas.microsoft.com/office/drawing/2014/main" id="{AF522DA9-F8D1-0AA8-B404-609554C73A2D}"/>
              </a:ext>
            </a:extLst>
          </p:cNvPr>
          <p:cNvSpPr txBox="1"/>
          <p:nvPr/>
        </p:nvSpPr>
        <p:spPr>
          <a:xfrm>
            <a:off x="5617828" y="15271609"/>
            <a:ext cx="17717153" cy="1569660"/>
          </a:xfrm>
          <a:prstGeom prst="rect">
            <a:avLst/>
          </a:prstGeom>
          <a:noFill/>
        </p:spPr>
        <p:txBody>
          <a:bodyPr wrap="square" rtlCol="0">
            <a:spAutoFit/>
          </a:bodyPr>
          <a:lstStyle/>
          <a:p>
            <a:pPr algn="ctr"/>
            <a:r>
              <a:rPr lang="en-US" sz="9600" b="1">
                <a:solidFill>
                  <a:schemeClr val="bg1"/>
                </a:solidFill>
                <a:latin typeface="Calibri" panose="020F0502020204030204" pitchFamily="34" charset="0"/>
                <a:cs typeface="Calibri" panose="020F0502020204030204" pitchFamily="34" charset="0"/>
              </a:rPr>
              <a:t>Activities – Mentor-lead Session </a:t>
            </a:r>
            <a:endParaRPr lang="en-US" sz="9600" b="1" dirty="0">
              <a:solidFill>
                <a:schemeClr val="bg1"/>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F177DC28-4EC2-1820-50FD-7C4FCD43D89F}"/>
              </a:ext>
            </a:extLst>
          </p:cNvPr>
          <p:cNvPicPr preferRelativeResize="0">
            <a:picLocks/>
          </p:cNvPicPr>
          <p:nvPr/>
        </p:nvPicPr>
        <p:blipFill>
          <a:blip r:embed="rId3"/>
          <a:stretch>
            <a:fillRect/>
          </a:stretch>
        </p:blipFill>
        <p:spPr>
          <a:xfrm>
            <a:off x="20304000" y="450000"/>
            <a:ext cx="3600000" cy="3600000"/>
          </a:xfrm>
          <a:prstGeom prst="rect">
            <a:avLst/>
          </a:prstGeom>
        </p:spPr>
      </p:pic>
      <p:sp>
        <p:nvSpPr>
          <p:cNvPr id="3" name="Textfeld 2">
            <a:extLst>
              <a:ext uri="{FF2B5EF4-FFF2-40B4-BE49-F238E27FC236}">
                <a16:creationId xmlns:a16="http://schemas.microsoft.com/office/drawing/2014/main" id="{5D7B3E07-5A97-7D1F-190E-24FB071E7683}"/>
              </a:ext>
            </a:extLst>
          </p:cNvPr>
          <p:cNvSpPr txBox="1"/>
          <p:nvPr/>
        </p:nvSpPr>
        <p:spPr>
          <a:xfrm>
            <a:off x="1049019" y="15662939"/>
            <a:ext cx="1172542" cy="1015663"/>
          </a:xfrm>
          <a:prstGeom prst="rect">
            <a:avLst/>
          </a:prstGeom>
          <a:noFill/>
        </p:spPr>
        <p:txBody>
          <a:bodyPr wrap="square" rtlCol="0">
            <a:spAutoFit/>
          </a:bodyPr>
          <a:lstStyle/>
          <a:p>
            <a:pPr algn="ctr"/>
            <a:r>
              <a:rPr lang="en-US" sz="6000">
                <a:solidFill>
                  <a:srgbClr val="808080"/>
                </a:solidFill>
              </a:rPr>
              <a:t>1</a:t>
            </a:r>
          </a:p>
        </p:txBody>
      </p:sp>
      <p:sp>
        <p:nvSpPr>
          <p:cNvPr id="18" name="TextBox 17">
            <a:extLst>
              <a:ext uri="{FF2B5EF4-FFF2-40B4-BE49-F238E27FC236}">
                <a16:creationId xmlns:a16="http://schemas.microsoft.com/office/drawing/2014/main" id="{62F33AF1-89DB-C858-2958-AF0E24E9BC32}"/>
              </a:ext>
            </a:extLst>
          </p:cNvPr>
          <p:cNvSpPr txBox="1"/>
          <p:nvPr/>
        </p:nvSpPr>
        <p:spPr>
          <a:xfrm>
            <a:off x="1440000" y="2124000"/>
            <a:ext cx="21600000" cy="12661671"/>
          </a:xfrm>
          <a:prstGeom prst="rect">
            <a:avLst/>
          </a:prstGeom>
          <a:noFill/>
        </p:spPr>
        <p:txBody>
          <a:bodyPr wrap="square" rtlCol="0">
            <a:spAutoFit/>
          </a:bodyPr>
          <a:lstStyle/>
          <a:p>
            <a:r>
              <a:rPr lang="en-US" sz="5689" b="1">
                <a:solidFill>
                  <a:schemeClr val="bg1"/>
                </a:solidFill>
                <a:latin typeface="Calibri" panose="020F0502020204030204" pitchFamily="34" charset="0"/>
                <a:cs typeface="Calibri" panose="020F0502020204030204" pitchFamily="34" charset="0"/>
              </a:rPr>
              <a:t>Self-Awareness &amp; Intercultural Teamwork</a:t>
            </a:r>
          </a:p>
          <a:p>
            <a:endParaRPr lang="en-US" sz="5689" b="1">
              <a:solidFill>
                <a:schemeClr val="bg1"/>
              </a:solidFill>
              <a:latin typeface="Calibri" panose="020F0502020204030204" pitchFamily="34" charset="0"/>
              <a:cs typeface="Calibri" panose="020F0502020204030204" pitchFamily="34" charset="0"/>
            </a:endParaRPr>
          </a:p>
          <a:p>
            <a:r>
              <a:rPr lang="en-US" sz="4000" b="1">
                <a:solidFill>
                  <a:schemeClr val="bg1"/>
                </a:solidFill>
                <a:latin typeface="Calibri" panose="020F0502020204030204" pitchFamily="34" charset="0"/>
                <a:cs typeface="Calibri" panose="020F0502020204030204" pitchFamily="34" charset="0"/>
              </a:rPr>
              <a:t>Session Duration: </a:t>
            </a:r>
            <a:r>
              <a:rPr lang="en-US" sz="4000">
                <a:solidFill>
                  <a:schemeClr val="bg1"/>
                </a:solidFill>
                <a:latin typeface="Calibri" panose="020F0502020204030204" pitchFamily="34" charset="0"/>
                <a:cs typeface="Calibri" panose="020F0502020204030204" pitchFamily="34" charset="0"/>
              </a:rPr>
              <a:t>90 minutes (live or synchronous)</a:t>
            </a:r>
          </a:p>
          <a:p>
            <a:r>
              <a:rPr lang="en-US" sz="4000" b="1">
                <a:solidFill>
                  <a:schemeClr val="bg1"/>
                </a:solidFill>
                <a:latin typeface="Calibri" panose="020F0502020204030204" pitchFamily="34" charset="0"/>
                <a:cs typeface="Calibri" panose="020F0502020204030204" pitchFamily="34" charset="0"/>
              </a:rPr>
              <a:t>Purpose: </a:t>
            </a:r>
            <a:r>
              <a:rPr lang="en-US" sz="4000">
                <a:solidFill>
                  <a:schemeClr val="bg1"/>
                </a:solidFill>
                <a:latin typeface="Calibri" panose="020F0502020204030204" pitchFamily="34" charset="0"/>
                <a:cs typeface="Calibri" panose="020F0502020204030204" pitchFamily="34" charset="0"/>
              </a:rPr>
              <a:t>To help participants discover their personal strengths, working styles, and how to collaborate across cultures.</a:t>
            </a:r>
          </a:p>
          <a:p>
            <a:pPr>
              <a:spcBef>
                <a:spcPts val="1800"/>
              </a:spcBef>
            </a:pPr>
            <a:r>
              <a:rPr lang="en-US" sz="4800" b="1">
                <a:solidFill>
                  <a:schemeClr val="bg1"/>
                </a:solidFill>
                <a:latin typeface="Calibri" panose="020F0502020204030204" pitchFamily="34" charset="0"/>
                <a:cs typeface="Calibri" panose="020F0502020204030204" pitchFamily="34" charset="0"/>
              </a:rPr>
              <a:t>Session Outline:</a:t>
            </a:r>
          </a:p>
          <a:p>
            <a:pPr marL="742950" indent="-742950">
              <a:buFont typeface="+mj-lt"/>
              <a:buAutoNum type="arabicPeriod"/>
            </a:pPr>
            <a:r>
              <a:rPr lang="en-US" sz="4000">
                <a:solidFill>
                  <a:schemeClr val="bg1"/>
                </a:solidFill>
                <a:latin typeface="Calibri" panose="020F0502020204030204" pitchFamily="34" charset="0"/>
                <a:cs typeface="Calibri" panose="020F0502020204030204" pitchFamily="34" charset="0"/>
              </a:rPr>
              <a:t>Welcome &amp; Icebreaker to build rapport (10 min) (e.g. “Two Truths &amp; One Dream” game </a:t>
            </a:r>
          </a:p>
          <a:p>
            <a:pPr marL="742950" indent="-742950">
              <a:buFont typeface="+mj-lt"/>
              <a:buAutoNum type="arabicPeriod"/>
            </a:pPr>
            <a:r>
              <a:rPr lang="en-US" sz="4000">
                <a:solidFill>
                  <a:schemeClr val="bg1"/>
                </a:solidFill>
                <a:latin typeface="Calibri" panose="020F0502020204030204" pitchFamily="34" charset="0"/>
                <a:cs typeface="Calibri" panose="020F0502020204030204" pitchFamily="34" charset="0"/>
              </a:rPr>
              <a:t>Introduction to the program and its structure (10 min plus time for questions)</a:t>
            </a:r>
          </a:p>
          <a:p>
            <a:pPr marL="742950" indent="-742950">
              <a:buFont typeface="+mj-lt"/>
              <a:buAutoNum type="arabicPeriod"/>
            </a:pPr>
            <a:r>
              <a:rPr lang="en-US" sz="4000">
                <a:solidFill>
                  <a:schemeClr val="bg1"/>
                </a:solidFill>
                <a:latin typeface="Calibri" panose="020F0502020204030204" pitchFamily="34" charset="0"/>
                <a:cs typeface="Calibri" panose="020F0502020204030204" pitchFamily="34" charset="0"/>
              </a:rPr>
              <a:t>Group Activity (30 min) (e.g. Treasure hunt activity to identify strengths, or in breakout groups, share one personal strength and how it might contribute to a team project.)</a:t>
            </a:r>
          </a:p>
          <a:p>
            <a:pPr marL="742950" indent="-742950">
              <a:buFont typeface="+mj-lt"/>
              <a:buAutoNum type="arabicPeriod"/>
            </a:pPr>
            <a:r>
              <a:rPr lang="en-US" sz="4000">
                <a:solidFill>
                  <a:schemeClr val="bg1"/>
                </a:solidFill>
                <a:latin typeface="Calibri" panose="020F0502020204030204" pitchFamily="34" charset="0"/>
                <a:cs typeface="Calibri" panose="020F0502020204030204" pitchFamily="34" charset="0"/>
              </a:rPr>
              <a:t>Mini-Lecture (10 min) (e.g. on Self-awareness, how to write a self introduction for a CV or application letter.)</a:t>
            </a:r>
          </a:p>
          <a:p>
            <a:pPr marL="742950" indent="-742950">
              <a:buFont typeface="+mj-lt"/>
              <a:buAutoNum type="arabicPeriod"/>
            </a:pPr>
            <a:r>
              <a:rPr lang="en-US" sz="4000">
                <a:solidFill>
                  <a:schemeClr val="bg1"/>
                </a:solidFill>
                <a:latin typeface="Calibri" panose="020F0502020204030204" pitchFamily="34" charset="0"/>
                <a:cs typeface="Calibri" panose="020F0502020204030204" pitchFamily="34" charset="0"/>
              </a:rPr>
              <a:t>Link to company play: identify potential roles in your company (e.g., project lead, communications, finance; participants do an online personality test). (20 min)</a:t>
            </a:r>
          </a:p>
          <a:p>
            <a:pPr marL="742950" indent="-742950">
              <a:buFont typeface="+mj-lt"/>
              <a:buAutoNum type="arabicPeriod"/>
            </a:pPr>
            <a:r>
              <a:rPr lang="en-US" sz="4000">
                <a:solidFill>
                  <a:schemeClr val="bg1"/>
                </a:solidFill>
                <a:latin typeface="Calibri" panose="020F0502020204030204" pitchFamily="34" charset="0"/>
                <a:cs typeface="Calibri" panose="020F0502020204030204" pitchFamily="34" charset="0"/>
              </a:rPr>
              <a:t>Debrief &amp; Reflection (10 min) (e.g. Journaling task for each week: “What did I learn about myself as a team member? How can I contribute to our company’s success?”)</a:t>
            </a:r>
          </a:p>
          <a:p>
            <a:pPr marL="742950" indent="-742950">
              <a:buFont typeface="+mj-lt"/>
              <a:buAutoNum type="arabicPeriod"/>
            </a:pPr>
            <a:endParaRPr lang="en-US" sz="4000">
              <a:solidFill>
                <a:schemeClr val="bg1"/>
              </a:solidFill>
              <a:latin typeface="Calibri" panose="020F0502020204030204" pitchFamily="34" charset="0"/>
              <a:cs typeface="Calibri" panose="020F0502020204030204" pitchFamily="34" charset="0"/>
            </a:endParaRPr>
          </a:p>
          <a:p>
            <a:r>
              <a:rPr lang="en-US" sz="4000" b="1">
                <a:solidFill>
                  <a:schemeClr val="bg1"/>
                </a:solidFill>
                <a:latin typeface="Calibri" panose="020F0502020204030204" pitchFamily="34" charset="0"/>
                <a:cs typeface="Calibri" panose="020F0502020204030204" pitchFamily="34" charset="0"/>
              </a:rPr>
              <a:t>Materials: </a:t>
            </a:r>
            <a:r>
              <a:rPr lang="en-US" sz="4000">
                <a:solidFill>
                  <a:schemeClr val="bg1"/>
                </a:solidFill>
                <a:latin typeface="Calibri" panose="020F0502020204030204" pitchFamily="34" charset="0"/>
                <a:cs typeface="Calibri" panose="020F0502020204030204" pitchFamily="34" charset="0"/>
              </a:rPr>
              <a:t>Slides, reflection worksheet, personality quiz link (e.g., 16 Personalities).</a:t>
            </a:r>
          </a:p>
          <a:p>
            <a:r>
              <a:rPr lang="en-US" sz="4000">
                <a:solidFill>
                  <a:schemeClr val="bg1"/>
                </a:solidFill>
                <a:latin typeface="Calibri" panose="020F0502020204030204" pitchFamily="34" charset="0"/>
                <a:cs typeface="Calibri" panose="020F0502020204030204" pitchFamily="34" charset="0"/>
              </a:rPr>
              <a:t>Joining instructions for the MOOC to be sent out beforehand!</a:t>
            </a:r>
          </a:p>
        </p:txBody>
      </p:sp>
    </p:spTree>
    <p:extLst>
      <p:ext uri="{BB962C8B-B14F-4D97-AF65-F5344CB8AC3E}">
        <p14:creationId xmlns:p14="http://schemas.microsoft.com/office/powerpoint/2010/main" val="3233967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B000"/>
        </a:solidFill>
        <a:effectLst/>
      </p:bgPr>
    </p:bg>
    <p:spTree>
      <p:nvGrpSpPr>
        <p:cNvPr id="1" name="">
          <a:extLst>
            <a:ext uri="{FF2B5EF4-FFF2-40B4-BE49-F238E27FC236}">
              <a16:creationId xmlns:a16="http://schemas.microsoft.com/office/drawing/2014/main" id="{A3E9D417-4CFE-0275-BF07-282C1E461DD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6C9F9B2-B99D-A009-D35C-329BB9FE9651}"/>
              </a:ext>
            </a:extLst>
          </p:cNvPr>
          <p:cNvPicPr>
            <a:picLocks noChangeAspect="1"/>
          </p:cNvPicPr>
          <p:nvPr/>
        </p:nvPicPr>
        <p:blipFill>
          <a:blip r:embed="rId2"/>
          <a:stretch>
            <a:fillRect/>
          </a:stretch>
        </p:blipFill>
        <p:spPr>
          <a:xfrm>
            <a:off x="451141" y="13608000"/>
            <a:ext cx="3600000" cy="4280001"/>
          </a:xfrm>
          <a:prstGeom prst="rect">
            <a:avLst/>
          </a:prstGeom>
        </p:spPr>
      </p:pic>
      <p:sp>
        <p:nvSpPr>
          <p:cNvPr id="13" name="Rounded Rectangle 12">
            <a:extLst>
              <a:ext uri="{FF2B5EF4-FFF2-40B4-BE49-F238E27FC236}">
                <a16:creationId xmlns:a16="http://schemas.microsoft.com/office/drawing/2014/main" id="{421F62EC-DF66-0887-8FDF-2D3073502643}"/>
              </a:ext>
            </a:extLst>
          </p:cNvPr>
          <p:cNvSpPr/>
          <p:nvPr/>
        </p:nvSpPr>
        <p:spPr>
          <a:xfrm>
            <a:off x="5617828" y="14769505"/>
            <a:ext cx="17717152" cy="2573867"/>
          </a:xfrm>
          <a:prstGeom prst="roundRect">
            <a:avLst/>
          </a:prstGeom>
          <a:solidFill>
            <a:srgbClr val="19B4AF"/>
          </a:solidFill>
          <a:ln>
            <a:noFill/>
          </a:ln>
          <a:effectLst>
            <a:outerShdw blurRad="217548" dist="311599" dir="2700000" algn="tl" rotWithShape="0">
              <a:prstClr val="black">
                <a:alpha val="2656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4" name="TextBox 13">
            <a:extLst>
              <a:ext uri="{FF2B5EF4-FFF2-40B4-BE49-F238E27FC236}">
                <a16:creationId xmlns:a16="http://schemas.microsoft.com/office/drawing/2014/main" id="{7B741BD3-064C-3100-54F1-6BC5559B76A0}"/>
              </a:ext>
            </a:extLst>
          </p:cNvPr>
          <p:cNvSpPr txBox="1"/>
          <p:nvPr/>
        </p:nvSpPr>
        <p:spPr>
          <a:xfrm>
            <a:off x="5617828" y="15107493"/>
            <a:ext cx="17717153" cy="1897892"/>
          </a:xfrm>
          <a:prstGeom prst="rect">
            <a:avLst/>
          </a:prstGeom>
          <a:noFill/>
        </p:spPr>
        <p:txBody>
          <a:bodyPr wrap="square" rtlCol="0">
            <a:spAutoFit/>
          </a:bodyPr>
          <a:lstStyle/>
          <a:p>
            <a:pPr algn="ctr"/>
            <a:r>
              <a:rPr lang="en-US" sz="11733" b="1">
                <a:solidFill>
                  <a:schemeClr val="bg1"/>
                </a:solidFill>
                <a:latin typeface="Calibri" panose="020F0502020204030204" pitchFamily="34" charset="0"/>
                <a:cs typeface="Calibri" panose="020F0502020204030204" pitchFamily="34" charset="0"/>
              </a:rPr>
              <a:t>Activities - </a:t>
            </a:r>
            <a:r>
              <a:rPr lang="en-US" sz="9600" b="1">
                <a:solidFill>
                  <a:schemeClr val="bg1"/>
                </a:solidFill>
                <a:latin typeface="Calibri" panose="020F0502020204030204" pitchFamily="34" charset="0"/>
                <a:cs typeface="Calibri" panose="020F0502020204030204" pitchFamily="34" charset="0"/>
              </a:rPr>
              <a:t>MOOC</a:t>
            </a:r>
            <a:endParaRPr lang="en-US" sz="9600" b="1" dirty="0">
              <a:solidFill>
                <a:schemeClr val="bg1"/>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406975E-CD05-2AE2-63E7-D3AA51ADCF50}"/>
              </a:ext>
            </a:extLst>
          </p:cNvPr>
          <p:cNvPicPr preferRelativeResize="0">
            <a:picLocks/>
          </p:cNvPicPr>
          <p:nvPr/>
        </p:nvPicPr>
        <p:blipFill>
          <a:blip r:embed="rId3"/>
          <a:stretch>
            <a:fillRect/>
          </a:stretch>
        </p:blipFill>
        <p:spPr>
          <a:xfrm>
            <a:off x="20304000" y="450000"/>
            <a:ext cx="3600000" cy="3600000"/>
          </a:xfrm>
          <a:prstGeom prst="rect">
            <a:avLst/>
          </a:prstGeom>
        </p:spPr>
      </p:pic>
      <p:sp>
        <p:nvSpPr>
          <p:cNvPr id="3" name="Textfeld 2">
            <a:extLst>
              <a:ext uri="{FF2B5EF4-FFF2-40B4-BE49-F238E27FC236}">
                <a16:creationId xmlns:a16="http://schemas.microsoft.com/office/drawing/2014/main" id="{A40552B0-EEC3-C3F3-6FA7-3A6BC5D0F00A}"/>
              </a:ext>
            </a:extLst>
          </p:cNvPr>
          <p:cNvSpPr txBox="1"/>
          <p:nvPr/>
        </p:nvSpPr>
        <p:spPr>
          <a:xfrm>
            <a:off x="1049019" y="15662939"/>
            <a:ext cx="1172542" cy="1015663"/>
          </a:xfrm>
          <a:prstGeom prst="rect">
            <a:avLst/>
          </a:prstGeom>
          <a:noFill/>
        </p:spPr>
        <p:txBody>
          <a:bodyPr wrap="square" rtlCol="0">
            <a:spAutoFit/>
          </a:bodyPr>
          <a:lstStyle/>
          <a:p>
            <a:pPr algn="ctr"/>
            <a:r>
              <a:rPr lang="en-US" sz="6000">
                <a:solidFill>
                  <a:srgbClr val="808080"/>
                </a:solidFill>
              </a:rPr>
              <a:t>1</a:t>
            </a:r>
          </a:p>
        </p:txBody>
      </p:sp>
      <p:sp>
        <p:nvSpPr>
          <p:cNvPr id="18" name="TextBox 17">
            <a:extLst>
              <a:ext uri="{FF2B5EF4-FFF2-40B4-BE49-F238E27FC236}">
                <a16:creationId xmlns:a16="http://schemas.microsoft.com/office/drawing/2014/main" id="{2A7CF629-871A-4B3C-66C3-75058B720801}"/>
              </a:ext>
            </a:extLst>
          </p:cNvPr>
          <p:cNvSpPr txBox="1"/>
          <p:nvPr/>
        </p:nvSpPr>
        <p:spPr>
          <a:xfrm>
            <a:off x="1440000" y="2124000"/>
            <a:ext cx="21600000" cy="11418510"/>
          </a:xfrm>
          <a:prstGeom prst="rect">
            <a:avLst/>
          </a:prstGeom>
          <a:noFill/>
        </p:spPr>
        <p:txBody>
          <a:bodyPr wrap="square" rtlCol="0">
            <a:spAutoFit/>
          </a:bodyPr>
          <a:lstStyle/>
          <a:p>
            <a:r>
              <a:rPr lang="en-US" sz="4800" b="1">
                <a:solidFill>
                  <a:schemeClr val="bg1"/>
                </a:solidFill>
              </a:rPr>
              <a:t>MOOC Module 1: </a:t>
            </a:r>
          </a:p>
          <a:p>
            <a:r>
              <a:rPr lang="en-US" sz="4800" b="1">
                <a:solidFill>
                  <a:schemeClr val="bg1"/>
                </a:solidFill>
              </a:rPr>
              <a:t>Business Planning Basics / Business Model Canvas</a:t>
            </a:r>
            <a:endParaRPr lang="de-DE" sz="4800">
              <a:solidFill>
                <a:schemeClr val="bg1"/>
              </a:solidFill>
            </a:endParaRPr>
          </a:p>
          <a:p>
            <a:pPr>
              <a:lnSpc>
                <a:spcPct val="150000"/>
              </a:lnSpc>
              <a:spcBef>
                <a:spcPts val="1800"/>
              </a:spcBef>
            </a:pPr>
            <a:r>
              <a:rPr lang="en-US" sz="4000" b="1">
                <a:solidFill>
                  <a:schemeClr val="bg1"/>
                </a:solidFill>
              </a:rPr>
              <a:t>Focus:</a:t>
            </a:r>
            <a:r>
              <a:rPr lang="en-US" sz="4000">
                <a:solidFill>
                  <a:schemeClr val="bg1"/>
                </a:solidFill>
              </a:rPr>
              <a:t> Understanding how businesses create, deliver, and capture value.</a:t>
            </a:r>
            <a:br>
              <a:rPr lang="en-US" sz="4000">
                <a:solidFill>
                  <a:schemeClr val="bg1"/>
                </a:solidFill>
              </a:rPr>
            </a:br>
            <a:r>
              <a:rPr lang="de-DE" sz="4000" b="1">
                <a:solidFill>
                  <a:schemeClr val="bg1"/>
                </a:solidFill>
              </a:rPr>
              <a:t>Estimated Time:</a:t>
            </a:r>
            <a:r>
              <a:rPr lang="de-DE" sz="4000">
                <a:solidFill>
                  <a:schemeClr val="bg1"/>
                </a:solidFill>
              </a:rPr>
              <a:t> 4–5 hours (self-paced)</a:t>
            </a:r>
          </a:p>
          <a:p>
            <a:pPr>
              <a:spcBef>
                <a:spcPts val="1800"/>
              </a:spcBef>
            </a:pPr>
            <a:r>
              <a:rPr lang="de-DE" sz="4000" b="1">
                <a:solidFill>
                  <a:schemeClr val="bg1"/>
                </a:solidFill>
              </a:rPr>
              <a:t>Key Topics:</a:t>
            </a:r>
            <a:endParaRPr lang="de-DE" sz="4000">
              <a:solidFill>
                <a:schemeClr val="bg1"/>
              </a:solidFill>
            </a:endParaRPr>
          </a:p>
          <a:p>
            <a:pPr marL="571500" lvl="0" indent="-571500">
              <a:buFont typeface="Arial" panose="020B0604020202020204" pitchFamily="34" charset="0"/>
              <a:buChar char="•"/>
            </a:pPr>
            <a:r>
              <a:rPr lang="en-US" sz="4000">
                <a:solidFill>
                  <a:schemeClr val="bg1"/>
                </a:solidFill>
              </a:rPr>
              <a:t>What is a business model?</a:t>
            </a:r>
            <a:endParaRPr lang="de-DE" sz="4000">
              <a:solidFill>
                <a:schemeClr val="bg1"/>
              </a:solidFill>
            </a:endParaRPr>
          </a:p>
          <a:p>
            <a:pPr marL="571500" lvl="0" indent="-571500">
              <a:buFont typeface="Arial" panose="020B0604020202020204" pitchFamily="34" charset="0"/>
              <a:buChar char="•"/>
            </a:pPr>
            <a:r>
              <a:rPr lang="en-US" sz="4000">
                <a:solidFill>
                  <a:schemeClr val="bg1"/>
                </a:solidFill>
              </a:rPr>
              <a:t>The Business Model Canvas: 9 building blocks</a:t>
            </a:r>
            <a:endParaRPr lang="de-DE" sz="4000">
              <a:solidFill>
                <a:schemeClr val="bg1"/>
              </a:solidFill>
            </a:endParaRPr>
          </a:p>
          <a:p>
            <a:pPr marL="571500" lvl="0" indent="-571500">
              <a:buFont typeface="Arial" panose="020B0604020202020204" pitchFamily="34" charset="0"/>
              <a:buChar char="•"/>
            </a:pPr>
            <a:r>
              <a:rPr lang="en-US" sz="4000">
                <a:solidFill>
                  <a:schemeClr val="bg1"/>
                </a:solidFill>
              </a:rPr>
              <a:t>Examples from real startups and youth enterprises</a:t>
            </a:r>
            <a:endParaRPr lang="de-DE" sz="4000">
              <a:solidFill>
                <a:schemeClr val="bg1"/>
              </a:solidFill>
            </a:endParaRPr>
          </a:p>
          <a:p>
            <a:pPr>
              <a:spcBef>
                <a:spcPts val="1200"/>
              </a:spcBef>
            </a:pPr>
            <a:r>
              <a:rPr lang="de-DE" sz="4000" b="1">
                <a:solidFill>
                  <a:schemeClr val="bg1"/>
                </a:solidFill>
              </a:rPr>
              <a:t>Suggested Activities:</a:t>
            </a:r>
            <a:endParaRPr lang="de-DE" sz="4000">
              <a:solidFill>
                <a:schemeClr val="bg1"/>
              </a:solidFill>
            </a:endParaRPr>
          </a:p>
          <a:p>
            <a:pPr marL="742950" lvl="0" indent="-742950">
              <a:buFont typeface="+mj-lt"/>
              <a:buAutoNum type="arabicPeriod"/>
            </a:pPr>
            <a:r>
              <a:rPr lang="en-US" sz="4000">
                <a:solidFill>
                  <a:schemeClr val="bg1"/>
                </a:solidFill>
              </a:rPr>
              <a:t>Micro-Lectures or Readings (e.g. Watch introductory video on Business Model Canvas; Read “How to Turn an Idea into a Business Model” or a mini case study; PDF or online article).</a:t>
            </a:r>
            <a:endParaRPr lang="de-DE" sz="4000">
              <a:solidFill>
                <a:schemeClr val="bg1"/>
              </a:solidFill>
            </a:endParaRPr>
          </a:p>
          <a:p>
            <a:pPr marL="742950" lvl="0" indent="-742950">
              <a:buFont typeface="+mj-lt"/>
              <a:buAutoNum type="arabicPeriod"/>
            </a:pPr>
            <a:r>
              <a:rPr lang="en-US" sz="4000">
                <a:solidFill>
                  <a:schemeClr val="bg1"/>
                </a:solidFill>
              </a:rPr>
              <a:t>Interactive Task (e.g. short quiz self-check on business model basics)</a:t>
            </a:r>
          </a:p>
          <a:p>
            <a:pPr marL="742950" lvl="0" indent="-742950">
              <a:buFont typeface="+mj-lt"/>
              <a:buAutoNum type="arabicPeriod"/>
            </a:pPr>
            <a:r>
              <a:rPr lang="en-US" sz="4000">
                <a:solidFill>
                  <a:schemeClr val="bg1"/>
                </a:solidFill>
              </a:rPr>
              <a:t>Application (e.g. “Draft your first company idea and fill in the ‘Value Proposition’ and ‘Customer Segments’ boxes on your Canvas template.”)</a:t>
            </a:r>
          </a:p>
          <a:p>
            <a:pPr marL="742950" lvl="0" indent="-742950">
              <a:buFont typeface="+mj-lt"/>
              <a:buAutoNum type="arabicPeriod"/>
            </a:pPr>
            <a:r>
              <a:rPr lang="en-US" sz="4000">
                <a:solidFill>
                  <a:schemeClr val="bg1"/>
                </a:solidFill>
              </a:rPr>
              <a:t>Reflection Question (e.g. “What kind of problem would you like your company to solve? Why does it matter to you or your community?”</a:t>
            </a:r>
            <a:endParaRPr lang="de-DE" sz="4000">
              <a:solidFill>
                <a:schemeClr val="bg1"/>
              </a:solidFill>
            </a:endParaRPr>
          </a:p>
        </p:txBody>
      </p:sp>
    </p:spTree>
    <p:extLst>
      <p:ext uri="{BB962C8B-B14F-4D97-AF65-F5344CB8AC3E}">
        <p14:creationId xmlns:p14="http://schemas.microsoft.com/office/powerpoint/2010/main" val="2750778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B000"/>
        </a:solidFill>
        <a:effectLst/>
      </p:bgPr>
    </p:bg>
    <p:spTree>
      <p:nvGrpSpPr>
        <p:cNvPr id="1" name="">
          <a:extLst>
            <a:ext uri="{FF2B5EF4-FFF2-40B4-BE49-F238E27FC236}">
              <a16:creationId xmlns:a16="http://schemas.microsoft.com/office/drawing/2014/main" id="{80049224-320B-751E-B7A5-D65471CE62C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4AA9E36-8CDF-A8CF-9228-BBDD50F40640}"/>
              </a:ext>
            </a:extLst>
          </p:cNvPr>
          <p:cNvPicPr>
            <a:picLocks noChangeAspect="1"/>
          </p:cNvPicPr>
          <p:nvPr/>
        </p:nvPicPr>
        <p:blipFill>
          <a:blip r:embed="rId2"/>
          <a:stretch>
            <a:fillRect/>
          </a:stretch>
        </p:blipFill>
        <p:spPr>
          <a:xfrm>
            <a:off x="451141" y="13608000"/>
            <a:ext cx="3600000" cy="4280001"/>
          </a:xfrm>
          <a:prstGeom prst="rect">
            <a:avLst/>
          </a:prstGeom>
        </p:spPr>
      </p:pic>
      <p:sp>
        <p:nvSpPr>
          <p:cNvPr id="13" name="Rounded Rectangle 12">
            <a:extLst>
              <a:ext uri="{FF2B5EF4-FFF2-40B4-BE49-F238E27FC236}">
                <a16:creationId xmlns:a16="http://schemas.microsoft.com/office/drawing/2014/main" id="{F37B93B6-EF94-2461-B4C3-056559FAA4E5}"/>
              </a:ext>
            </a:extLst>
          </p:cNvPr>
          <p:cNvSpPr/>
          <p:nvPr/>
        </p:nvSpPr>
        <p:spPr>
          <a:xfrm>
            <a:off x="5617828" y="14769505"/>
            <a:ext cx="17717152" cy="2573867"/>
          </a:xfrm>
          <a:prstGeom prst="roundRect">
            <a:avLst/>
          </a:prstGeom>
          <a:solidFill>
            <a:srgbClr val="19B4AF"/>
          </a:solidFill>
          <a:ln>
            <a:noFill/>
          </a:ln>
          <a:effectLst>
            <a:outerShdw blurRad="217548" dist="311599" dir="2700000" algn="tl" rotWithShape="0">
              <a:prstClr val="black">
                <a:alpha val="2656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4" name="TextBox 13">
            <a:extLst>
              <a:ext uri="{FF2B5EF4-FFF2-40B4-BE49-F238E27FC236}">
                <a16:creationId xmlns:a16="http://schemas.microsoft.com/office/drawing/2014/main" id="{BBD68928-6630-15CA-210F-7D7A95F4D438}"/>
              </a:ext>
            </a:extLst>
          </p:cNvPr>
          <p:cNvSpPr txBox="1"/>
          <p:nvPr/>
        </p:nvSpPr>
        <p:spPr>
          <a:xfrm>
            <a:off x="5617828" y="15271608"/>
            <a:ext cx="17717153" cy="1569660"/>
          </a:xfrm>
          <a:prstGeom prst="rect">
            <a:avLst/>
          </a:prstGeom>
          <a:noFill/>
        </p:spPr>
        <p:txBody>
          <a:bodyPr wrap="square" rtlCol="0">
            <a:spAutoFit/>
          </a:bodyPr>
          <a:lstStyle/>
          <a:p>
            <a:pPr algn="ctr"/>
            <a:r>
              <a:rPr lang="en-US" sz="9600" b="1">
                <a:solidFill>
                  <a:schemeClr val="bg1"/>
                </a:solidFill>
                <a:latin typeface="Calibri" panose="020F0502020204030204" pitchFamily="34" charset="0"/>
                <a:cs typeface="Calibri" panose="020F0502020204030204" pitchFamily="34" charset="0"/>
              </a:rPr>
              <a:t>Activities – Company Play </a:t>
            </a:r>
            <a:endParaRPr lang="en-US" sz="9600" b="1" dirty="0">
              <a:solidFill>
                <a:schemeClr val="bg1"/>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4BB86AEC-E02D-0AA4-3CC5-849D49B2259D}"/>
              </a:ext>
            </a:extLst>
          </p:cNvPr>
          <p:cNvPicPr preferRelativeResize="0">
            <a:picLocks/>
          </p:cNvPicPr>
          <p:nvPr/>
        </p:nvPicPr>
        <p:blipFill>
          <a:blip r:embed="rId3"/>
          <a:stretch>
            <a:fillRect/>
          </a:stretch>
        </p:blipFill>
        <p:spPr>
          <a:xfrm>
            <a:off x="20304000" y="450000"/>
            <a:ext cx="3600000" cy="3600000"/>
          </a:xfrm>
          <a:prstGeom prst="rect">
            <a:avLst/>
          </a:prstGeom>
        </p:spPr>
      </p:pic>
      <p:sp>
        <p:nvSpPr>
          <p:cNvPr id="3" name="Textfeld 2">
            <a:extLst>
              <a:ext uri="{FF2B5EF4-FFF2-40B4-BE49-F238E27FC236}">
                <a16:creationId xmlns:a16="http://schemas.microsoft.com/office/drawing/2014/main" id="{89CD94A3-52E5-288A-2ED9-71078195FE85}"/>
              </a:ext>
            </a:extLst>
          </p:cNvPr>
          <p:cNvSpPr txBox="1"/>
          <p:nvPr/>
        </p:nvSpPr>
        <p:spPr>
          <a:xfrm>
            <a:off x="1049019" y="15662939"/>
            <a:ext cx="1172542" cy="1015663"/>
          </a:xfrm>
          <a:prstGeom prst="rect">
            <a:avLst/>
          </a:prstGeom>
          <a:noFill/>
        </p:spPr>
        <p:txBody>
          <a:bodyPr wrap="square" rtlCol="0">
            <a:spAutoFit/>
          </a:bodyPr>
          <a:lstStyle/>
          <a:p>
            <a:pPr algn="ctr"/>
            <a:r>
              <a:rPr lang="en-US" sz="6000">
                <a:solidFill>
                  <a:srgbClr val="808080"/>
                </a:solidFill>
              </a:rPr>
              <a:t>1</a:t>
            </a:r>
          </a:p>
        </p:txBody>
      </p:sp>
      <p:sp>
        <p:nvSpPr>
          <p:cNvPr id="18" name="TextBox 17">
            <a:extLst>
              <a:ext uri="{FF2B5EF4-FFF2-40B4-BE49-F238E27FC236}">
                <a16:creationId xmlns:a16="http://schemas.microsoft.com/office/drawing/2014/main" id="{BCCB801B-29D9-121B-0F5C-2A8C35730FCA}"/>
              </a:ext>
            </a:extLst>
          </p:cNvPr>
          <p:cNvSpPr txBox="1"/>
          <p:nvPr/>
        </p:nvSpPr>
        <p:spPr>
          <a:xfrm>
            <a:off x="1440000" y="2124000"/>
            <a:ext cx="21600000" cy="12034064"/>
          </a:xfrm>
          <a:prstGeom prst="rect">
            <a:avLst/>
          </a:prstGeom>
          <a:noFill/>
        </p:spPr>
        <p:txBody>
          <a:bodyPr wrap="square" rtlCol="0">
            <a:spAutoFit/>
          </a:bodyPr>
          <a:lstStyle/>
          <a:p>
            <a:r>
              <a:rPr lang="en-US" sz="4800" b="1">
                <a:solidFill>
                  <a:schemeClr val="bg1"/>
                </a:solidFill>
                <a:latin typeface="Calibri" panose="020F0502020204030204" pitchFamily="34" charset="0"/>
                <a:cs typeface="Calibri" panose="020F0502020204030204" pitchFamily="34" charset="0"/>
              </a:rPr>
              <a:t>Team Formation &amp; Company Setup:</a:t>
            </a:r>
          </a:p>
          <a:p>
            <a:r>
              <a:rPr lang="en-US" sz="4800" b="1">
                <a:solidFill>
                  <a:schemeClr val="bg1"/>
                </a:solidFill>
                <a:latin typeface="Calibri" panose="020F0502020204030204" pitchFamily="34" charset="0"/>
                <a:cs typeface="Calibri" panose="020F0502020204030204" pitchFamily="34" charset="0"/>
              </a:rPr>
              <a:t>S</a:t>
            </a:r>
            <a:r>
              <a:rPr lang="en-US" sz="4000" b="1">
                <a:solidFill>
                  <a:schemeClr val="bg1"/>
                </a:solidFill>
                <a:latin typeface="Calibri" panose="020F0502020204030204" pitchFamily="34" charset="0"/>
                <a:cs typeface="Calibri" panose="020F0502020204030204" pitchFamily="34" charset="0"/>
              </a:rPr>
              <a:t>tart building your virtual company </a:t>
            </a:r>
          </a:p>
          <a:p>
            <a:r>
              <a:rPr lang="en-US" sz="4000" b="1">
                <a:solidFill>
                  <a:schemeClr val="bg1"/>
                </a:solidFill>
                <a:latin typeface="Calibri" panose="020F0502020204030204" pitchFamily="34" charset="0"/>
                <a:cs typeface="Calibri" panose="020F0502020204030204" pitchFamily="34" charset="0"/>
              </a:rPr>
              <a:t>—  a creative learning lab for the next five weeks</a:t>
            </a:r>
          </a:p>
          <a:p>
            <a:r>
              <a:rPr lang="en-US" sz="4000">
                <a:solidFill>
                  <a:schemeClr val="bg1"/>
                </a:solidFill>
                <a:latin typeface="Calibri" panose="020F0502020204030204" pitchFamily="34" charset="0"/>
                <a:cs typeface="Calibri" panose="020F0502020204030204" pitchFamily="34" charset="0"/>
              </a:rPr>
              <a:t>4 Synchronous Sessions of 30 min each with mentor and entrepreneur</a:t>
            </a:r>
          </a:p>
          <a:p>
            <a:endParaRPr lang="en-US" sz="4800" b="1">
              <a:solidFill>
                <a:schemeClr val="bg1"/>
              </a:solidFill>
              <a:latin typeface="Calibri" panose="020F0502020204030204" pitchFamily="34" charset="0"/>
              <a:cs typeface="Calibri" panose="020F0502020204030204" pitchFamily="34" charset="0"/>
            </a:endParaRPr>
          </a:p>
          <a:p>
            <a:r>
              <a:rPr lang="en-US" sz="4800" b="1">
                <a:solidFill>
                  <a:schemeClr val="bg1"/>
                </a:solidFill>
                <a:latin typeface="Calibri" panose="020F0502020204030204" pitchFamily="34" charset="0"/>
                <a:cs typeface="Calibri" panose="020F0502020204030204" pitchFamily="34" charset="0"/>
              </a:rPr>
              <a:t>Activities:</a:t>
            </a:r>
          </a:p>
          <a:p>
            <a:pPr marL="685800" indent="-685800">
              <a:buFont typeface="Arial" panose="020B0604020202020204" pitchFamily="34" charset="0"/>
              <a:buChar char="•"/>
            </a:pPr>
            <a:r>
              <a:rPr lang="en-US" sz="4000">
                <a:solidFill>
                  <a:schemeClr val="bg1"/>
                </a:solidFill>
                <a:latin typeface="Calibri" panose="020F0502020204030204" pitchFamily="34" charset="0"/>
                <a:cs typeface="Calibri" panose="020F0502020204030204" pitchFamily="34" charset="0"/>
              </a:rPr>
              <a:t>Meet your assigned mentor and entrepreneur and learn about their company or challenge area.</a:t>
            </a:r>
          </a:p>
          <a:p>
            <a:pPr marL="685800" indent="-685800">
              <a:buFont typeface="Arial" panose="020B0604020202020204" pitchFamily="34" charset="0"/>
              <a:buChar char="•"/>
            </a:pPr>
            <a:r>
              <a:rPr lang="en-US" sz="4000">
                <a:solidFill>
                  <a:schemeClr val="bg1"/>
                </a:solidFill>
                <a:latin typeface="Calibri" panose="020F0502020204030204" pitchFamily="34" charset="0"/>
                <a:cs typeface="Calibri" panose="020F0502020204030204" pitchFamily="34" charset="0"/>
              </a:rPr>
              <a:t>Company Set-up (Choose a company name and define your company’s mission)</a:t>
            </a:r>
          </a:p>
          <a:p>
            <a:pPr marL="685800" indent="-685800">
              <a:buFont typeface="Arial" panose="020B0604020202020204" pitchFamily="34" charset="0"/>
              <a:buChar char="•"/>
            </a:pPr>
            <a:r>
              <a:rPr lang="en-US" sz="4000">
                <a:solidFill>
                  <a:schemeClr val="bg1"/>
                </a:solidFill>
                <a:latin typeface="Calibri" panose="020F0502020204030204" pitchFamily="34" charset="0"/>
                <a:cs typeface="Calibri" panose="020F0502020204030204" pitchFamily="34" charset="0"/>
              </a:rPr>
              <a:t>Role Assignments (learn about the different roles in a company and select a position suitable to your personality and preferences, building on personal strengths identified in the mentor session. Write an application letter for this position. Conduct short “mock interviews” for fun and learning.)</a:t>
            </a:r>
          </a:p>
          <a:p>
            <a:endParaRPr lang="en-US" sz="4800">
              <a:solidFill>
                <a:schemeClr val="bg1"/>
              </a:solidFill>
              <a:latin typeface="Calibri" panose="020F0502020204030204" pitchFamily="34" charset="0"/>
              <a:cs typeface="Calibri" panose="020F0502020204030204" pitchFamily="34" charset="0"/>
            </a:endParaRPr>
          </a:p>
          <a:p>
            <a:r>
              <a:rPr lang="en-US" sz="4800" b="1">
                <a:solidFill>
                  <a:schemeClr val="bg1"/>
                </a:solidFill>
                <a:latin typeface="Calibri" panose="020F0502020204030204" pitchFamily="34" charset="0"/>
                <a:cs typeface="Calibri" panose="020F0502020204030204" pitchFamily="34" charset="0"/>
              </a:rPr>
              <a:t>Deliverable:</a:t>
            </a:r>
          </a:p>
          <a:p>
            <a:r>
              <a:rPr lang="en-US" sz="4000">
                <a:solidFill>
                  <a:schemeClr val="bg1"/>
                </a:solidFill>
                <a:latin typeface="Calibri" panose="020F0502020204030204" pitchFamily="34" charset="0"/>
                <a:cs typeface="Calibri" panose="020F0502020204030204" pitchFamily="34" charset="0"/>
              </a:rPr>
              <a:t>Company name, mission and structure in place.</a:t>
            </a:r>
          </a:p>
          <a:p>
            <a:endParaRPr lang="en-US" sz="4000">
              <a:solidFill>
                <a:schemeClr val="bg1"/>
              </a:solidFill>
              <a:latin typeface="Calibri" panose="020F0502020204030204" pitchFamily="34" charset="0"/>
              <a:cs typeface="Calibri" panose="020F0502020204030204" pitchFamily="34" charset="0"/>
            </a:endParaRPr>
          </a:p>
          <a:p>
            <a:r>
              <a:rPr lang="en-US" sz="4800" b="1">
                <a:solidFill>
                  <a:schemeClr val="bg1"/>
                </a:solidFill>
                <a:latin typeface="Calibri" panose="020F0502020204030204" pitchFamily="34" charset="0"/>
                <a:cs typeface="Calibri" panose="020F0502020204030204" pitchFamily="34" charset="0"/>
              </a:rPr>
              <a:t>Materials:</a:t>
            </a:r>
          </a:p>
          <a:p>
            <a:r>
              <a:rPr lang="en-US" sz="4000">
                <a:solidFill>
                  <a:schemeClr val="bg1"/>
                </a:solidFill>
                <a:latin typeface="Calibri" panose="020F0502020204030204" pitchFamily="34" charset="0"/>
                <a:cs typeface="Calibri" panose="020F0502020204030204" pitchFamily="34" charset="0"/>
              </a:rPr>
              <a:t>Deck of individual Job Descriptions (1 paragraph each), Application letter template, Job Interview template</a:t>
            </a:r>
          </a:p>
        </p:txBody>
      </p:sp>
    </p:spTree>
    <p:extLst>
      <p:ext uri="{BB962C8B-B14F-4D97-AF65-F5344CB8AC3E}">
        <p14:creationId xmlns:p14="http://schemas.microsoft.com/office/powerpoint/2010/main" val="3825150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6800"/>
        </a:solidFill>
        <a:effectLst/>
      </p:bgPr>
    </p:bg>
    <p:spTree>
      <p:nvGrpSpPr>
        <p:cNvPr id="1" name="">
          <a:extLst>
            <a:ext uri="{FF2B5EF4-FFF2-40B4-BE49-F238E27FC236}">
              <a16:creationId xmlns:a16="http://schemas.microsoft.com/office/drawing/2014/main" id="{749DD2A7-8F34-B25C-58CC-910FE7C4446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60F3CC9-A6FB-B2FC-757E-749BA2944255}"/>
              </a:ext>
            </a:extLst>
          </p:cNvPr>
          <p:cNvPicPr>
            <a:picLocks noChangeAspect="1"/>
          </p:cNvPicPr>
          <p:nvPr/>
        </p:nvPicPr>
        <p:blipFill>
          <a:blip r:embed="rId2"/>
          <a:srcRect r="8864" b="46005"/>
          <a:stretch>
            <a:fillRect/>
          </a:stretch>
        </p:blipFill>
        <p:spPr>
          <a:xfrm>
            <a:off x="-70337" y="12946521"/>
            <a:ext cx="24454338" cy="5480098"/>
          </a:xfrm>
          <a:prstGeom prst="rect">
            <a:avLst/>
          </a:prstGeom>
        </p:spPr>
      </p:pic>
      <p:sp>
        <p:nvSpPr>
          <p:cNvPr id="13" name="Rounded Rectangle 12">
            <a:extLst>
              <a:ext uri="{FF2B5EF4-FFF2-40B4-BE49-F238E27FC236}">
                <a16:creationId xmlns:a16="http://schemas.microsoft.com/office/drawing/2014/main" id="{8E4B8DD6-8223-185A-20F5-5839D0A8191C}"/>
              </a:ext>
            </a:extLst>
          </p:cNvPr>
          <p:cNvSpPr/>
          <p:nvPr/>
        </p:nvSpPr>
        <p:spPr>
          <a:xfrm>
            <a:off x="1021250" y="11541591"/>
            <a:ext cx="17717152" cy="2573867"/>
          </a:xfrm>
          <a:prstGeom prst="roundRect">
            <a:avLst/>
          </a:prstGeom>
          <a:solidFill>
            <a:srgbClr val="19B4AF"/>
          </a:solidFill>
          <a:ln>
            <a:noFill/>
          </a:ln>
          <a:effectLst>
            <a:outerShdw blurRad="217548" dist="311599" dir="2700000" algn="tl" rotWithShape="0">
              <a:prstClr val="black">
                <a:alpha val="2656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4" name="TextBox 13">
            <a:extLst>
              <a:ext uri="{FF2B5EF4-FFF2-40B4-BE49-F238E27FC236}">
                <a16:creationId xmlns:a16="http://schemas.microsoft.com/office/drawing/2014/main" id="{77CCA76A-B1C5-AFF2-CAB6-BC59D7FF6430}"/>
              </a:ext>
            </a:extLst>
          </p:cNvPr>
          <p:cNvSpPr txBox="1"/>
          <p:nvPr/>
        </p:nvSpPr>
        <p:spPr>
          <a:xfrm>
            <a:off x="1021250" y="11541591"/>
            <a:ext cx="17717152" cy="2308324"/>
          </a:xfrm>
          <a:prstGeom prst="rect">
            <a:avLst/>
          </a:prstGeom>
          <a:noFill/>
        </p:spPr>
        <p:txBody>
          <a:bodyPr wrap="square" rtlCol="0">
            <a:spAutoFit/>
          </a:bodyPr>
          <a:lstStyle/>
          <a:p>
            <a:pPr algn="ctr"/>
            <a:r>
              <a:rPr lang="en-US" sz="9600" b="1">
                <a:solidFill>
                  <a:schemeClr val="bg1"/>
                </a:solidFill>
                <a:latin typeface="Calibri" panose="020F0502020204030204" pitchFamily="34" charset="0"/>
                <a:cs typeface="Calibri" panose="020F0502020204030204" pitchFamily="34" charset="0"/>
              </a:rPr>
              <a:t>Week 2</a:t>
            </a:r>
          </a:p>
          <a:p>
            <a:pPr algn="ctr"/>
            <a:r>
              <a:rPr lang="en-US" sz="4800" b="1">
                <a:solidFill>
                  <a:schemeClr val="bg1"/>
                </a:solidFill>
              </a:rPr>
              <a:t>Business &amp; Innovation: Turning Ideas into Strategy</a:t>
            </a:r>
            <a:endParaRPr lang="en-US" sz="4800" b="1" dirty="0">
              <a:solidFill>
                <a:schemeClr val="bg1"/>
              </a:solidFill>
              <a:latin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F95FA0A6-280B-D66F-B562-E4F7AA88C81C}"/>
              </a:ext>
            </a:extLst>
          </p:cNvPr>
          <p:cNvPicPr preferRelativeResize="0">
            <a:picLocks/>
          </p:cNvPicPr>
          <p:nvPr/>
        </p:nvPicPr>
        <p:blipFill>
          <a:blip r:embed="rId3"/>
          <a:stretch>
            <a:fillRect/>
          </a:stretch>
        </p:blipFill>
        <p:spPr>
          <a:xfrm>
            <a:off x="14940000" y="450000"/>
            <a:ext cx="9000000" cy="2880000"/>
          </a:xfrm>
          <a:prstGeom prst="rect">
            <a:avLst/>
          </a:prstGeom>
          <a:effectLst>
            <a:outerShdw blurRad="174013" dist="109274" dir="2700000" algn="tl" rotWithShape="0">
              <a:prstClr val="black">
                <a:alpha val="40000"/>
              </a:prstClr>
            </a:outerShdw>
          </a:effectLst>
        </p:spPr>
      </p:pic>
      <p:pic>
        <p:nvPicPr>
          <p:cNvPr id="2" name="Picture 1">
            <a:extLst>
              <a:ext uri="{FF2B5EF4-FFF2-40B4-BE49-F238E27FC236}">
                <a16:creationId xmlns:a16="http://schemas.microsoft.com/office/drawing/2014/main" id="{7ADD8EF1-8D4B-78D6-A0A0-3A0E71E87746}"/>
              </a:ext>
            </a:extLst>
          </p:cNvPr>
          <p:cNvPicPr preferRelativeResize="0">
            <a:picLocks/>
          </p:cNvPicPr>
          <p:nvPr/>
        </p:nvPicPr>
        <p:blipFill>
          <a:blip r:embed="rId4"/>
          <a:stretch>
            <a:fillRect/>
          </a:stretch>
        </p:blipFill>
        <p:spPr>
          <a:xfrm>
            <a:off x="450000" y="450000"/>
            <a:ext cx="3600000" cy="3600000"/>
          </a:xfrm>
          <a:prstGeom prst="rect">
            <a:avLst/>
          </a:prstGeom>
        </p:spPr>
      </p:pic>
      <p:sp>
        <p:nvSpPr>
          <p:cNvPr id="4" name="Textfeld 3">
            <a:extLst>
              <a:ext uri="{FF2B5EF4-FFF2-40B4-BE49-F238E27FC236}">
                <a16:creationId xmlns:a16="http://schemas.microsoft.com/office/drawing/2014/main" id="{D1480BE8-4116-34E4-1797-10C7E5F73ED6}"/>
              </a:ext>
            </a:extLst>
          </p:cNvPr>
          <p:cNvSpPr txBox="1"/>
          <p:nvPr/>
        </p:nvSpPr>
        <p:spPr>
          <a:xfrm>
            <a:off x="1021249" y="4546606"/>
            <a:ext cx="22341502" cy="6463308"/>
          </a:xfrm>
          <a:prstGeom prst="rect">
            <a:avLst/>
          </a:prstGeom>
          <a:noFill/>
        </p:spPr>
        <p:txBody>
          <a:bodyPr wrap="square">
            <a:spAutoFit/>
          </a:bodyPr>
          <a:lstStyle/>
          <a:p>
            <a:r>
              <a:rPr lang="en-US" sz="4800">
                <a:solidFill>
                  <a:schemeClr val="bg1"/>
                </a:solidFill>
              </a:rPr>
              <a:t>Deepen your understanding of how innovative business models drive inclusive development, and apply that knowledge to shape your company’s first strategic plan.</a:t>
            </a:r>
          </a:p>
          <a:p>
            <a:pPr>
              <a:spcBef>
                <a:spcPts val="1800"/>
              </a:spcBef>
            </a:pPr>
            <a:r>
              <a:rPr lang="en-US" sz="4800" b="1">
                <a:solidFill>
                  <a:schemeClr val="bg1"/>
                </a:solidFill>
              </a:rPr>
              <a:t>Reflection Prompt:</a:t>
            </a:r>
            <a:endParaRPr lang="de-DE" sz="4800">
              <a:solidFill>
                <a:schemeClr val="bg1"/>
              </a:solidFill>
            </a:endParaRPr>
          </a:p>
          <a:p>
            <a:r>
              <a:rPr lang="en-US" sz="4800">
                <a:solidFill>
                  <a:schemeClr val="bg1"/>
                </a:solidFill>
              </a:rPr>
              <a:t>“What local or community problem could your company address through innovation?”</a:t>
            </a:r>
          </a:p>
          <a:p>
            <a:pPr>
              <a:spcBef>
                <a:spcPts val="1800"/>
              </a:spcBef>
            </a:pPr>
            <a:r>
              <a:rPr lang="en-US" sz="4800" b="1">
                <a:solidFill>
                  <a:schemeClr val="bg1"/>
                </a:solidFill>
              </a:rPr>
              <a:t>Key Takeaway</a:t>
            </a:r>
            <a:endParaRPr lang="de-DE" sz="4800">
              <a:solidFill>
                <a:schemeClr val="bg1"/>
              </a:solidFill>
            </a:endParaRPr>
          </a:p>
          <a:p>
            <a:r>
              <a:rPr lang="en-US" sz="4800">
                <a:solidFill>
                  <a:schemeClr val="bg1"/>
                </a:solidFill>
              </a:rPr>
              <a:t>“Innovation turns vision into momentum. This week, your company begins to move from concept to strategy — transforming ideas into structured action.”</a:t>
            </a:r>
            <a:endParaRPr lang="de-DE" sz="4800">
              <a:solidFill>
                <a:schemeClr val="bg1"/>
              </a:solidFill>
            </a:endParaRPr>
          </a:p>
        </p:txBody>
      </p:sp>
    </p:spTree>
    <p:extLst>
      <p:ext uri="{BB962C8B-B14F-4D97-AF65-F5344CB8AC3E}">
        <p14:creationId xmlns:p14="http://schemas.microsoft.com/office/powerpoint/2010/main" val="2896849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9B4AF"/>
        </a:solidFill>
        <a:effectLst/>
      </p:bgPr>
    </p:bg>
    <p:spTree>
      <p:nvGrpSpPr>
        <p:cNvPr id="1" name="">
          <a:extLst>
            <a:ext uri="{FF2B5EF4-FFF2-40B4-BE49-F238E27FC236}">
              <a16:creationId xmlns:a16="http://schemas.microsoft.com/office/drawing/2014/main" id="{536DC740-3F6E-4EE1-F9F3-4BB1572A0C2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345FC64-E8A0-AE67-A255-0546E3182E6E}"/>
              </a:ext>
            </a:extLst>
          </p:cNvPr>
          <p:cNvPicPr>
            <a:picLocks noChangeAspect="1"/>
          </p:cNvPicPr>
          <p:nvPr/>
        </p:nvPicPr>
        <p:blipFill>
          <a:blip r:embed="rId2"/>
          <a:stretch>
            <a:fillRect/>
          </a:stretch>
        </p:blipFill>
        <p:spPr>
          <a:xfrm flipH="1">
            <a:off x="11852030" y="8352735"/>
            <a:ext cx="12531969" cy="9935264"/>
          </a:xfrm>
          <a:prstGeom prst="rect">
            <a:avLst/>
          </a:prstGeom>
        </p:spPr>
      </p:pic>
      <p:sp>
        <p:nvSpPr>
          <p:cNvPr id="13" name="Rounded Rectangle 12">
            <a:extLst>
              <a:ext uri="{FF2B5EF4-FFF2-40B4-BE49-F238E27FC236}">
                <a16:creationId xmlns:a16="http://schemas.microsoft.com/office/drawing/2014/main" id="{CD769821-097C-19B9-DEB7-7D74C8D2C61D}"/>
              </a:ext>
            </a:extLst>
          </p:cNvPr>
          <p:cNvSpPr/>
          <p:nvPr/>
        </p:nvSpPr>
        <p:spPr>
          <a:xfrm>
            <a:off x="3333424" y="4050133"/>
            <a:ext cx="17717152" cy="2573867"/>
          </a:xfrm>
          <a:prstGeom prst="roundRect">
            <a:avLst/>
          </a:prstGeom>
          <a:solidFill>
            <a:srgbClr val="FFB000"/>
          </a:solidFill>
          <a:ln>
            <a:noFill/>
          </a:ln>
          <a:effectLst>
            <a:outerShdw blurRad="217548" dist="311599" dir="2700000" algn="tl" rotWithShape="0">
              <a:prstClr val="black">
                <a:alpha val="2656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4" name="TextBox 13">
            <a:extLst>
              <a:ext uri="{FF2B5EF4-FFF2-40B4-BE49-F238E27FC236}">
                <a16:creationId xmlns:a16="http://schemas.microsoft.com/office/drawing/2014/main" id="{74361215-9B0F-0CFB-9B0C-46F4A44F76AF}"/>
              </a:ext>
            </a:extLst>
          </p:cNvPr>
          <p:cNvSpPr txBox="1"/>
          <p:nvPr/>
        </p:nvSpPr>
        <p:spPr>
          <a:xfrm>
            <a:off x="4250426" y="4388120"/>
            <a:ext cx="15883148" cy="1897892"/>
          </a:xfrm>
          <a:prstGeom prst="rect">
            <a:avLst/>
          </a:prstGeom>
          <a:noFill/>
        </p:spPr>
        <p:txBody>
          <a:bodyPr wrap="square" rtlCol="0">
            <a:spAutoFit/>
          </a:bodyPr>
          <a:lstStyle/>
          <a:p>
            <a:pPr algn="ctr"/>
            <a:r>
              <a:rPr lang="en-US" sz="11733" b="1">
                <a:solidFill>
                  <a:schemeClr val="bg1"/>
                </a:solidFill>
                <a:latin typeface="Calibri" panose="020F0502020204030204" pitchFamily="34" charset="0"/>
                <a:cs typeface="Calibri" panose="020F0502020204030204" pitchFamily="34" charset="0"/>
              </a:rPr>
              <a:t>Learning Objectives</a:t>
            </a:r>
            <a:endParaRPr lang="en-US" sz="11733" b="1" dirty="0">
              <a:solidFill>
                <a:schemeClr val="bg1"/>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29DA6A0A-EDC7-4256-C189-39AC6201355F}"/>
              </a:ext>
            </a:extLst>
          </p:cNvPr>
          <p:cNvPicPr>
            <a:picLocks noChangeAspect="1"/>
          </p:cNvPicPr>
          <p:nvPr/>
        </p:nvPicPr>
        <p:blipFill>
          <a:blip r:embed="rId3"/>
          <a:stretch>
            <a:fillRect/>
          </a:stretch>
        </p:blipFill>
        <p:spPr>
          <a:xfrm>
            <a:off x="450000" y="11664000"/>
            <a:ext cx="3600000" cy="2098014"/>
          </a:xfrm>
          <a:prstGeom prst="rect">
            <a:avLst/>
          </a:prstGeom>
          <a:effectLst/>
        </p:spPr>
      </p:pic>
      <p:pic>
        <p:nvPicPr>
          <p:cNvPr id="2" name="Picture 1">
            <a:extLst>
              <a:ext uri="{FF2B5EF4-FFF2-40B4-BE49-F238E27FC236}">
                <a16:creationId xmlns:a16="http://schemas.microsoft.com/office/drawing/2014/main" id="{AD25A853-1F2E-686D-D9DD-389AC9D68C4B}"/>
              </a:ext>
            </a:extLst>
          </p:cNvPr>
          <p:cNvPicPr preferRelativeResize="0">
            <a:picLocks/>
          </p:cNvPicPr>
          <p:nvPr/>
        </p:nvPicPr>
        <p:blipFill>
          <a:blip r:embed="rId4"/>
          <a:stretch>
            <a:fillRect/>
          </a:stretch>
        </p:blipFill>
        <p:spPr>
          <a:xfrm>
            <a:off x="450000" y="14220000"/>
            <a:ext cx="3600000" cy="3600000"/>
          </a:xfrm>
          <a:prstGeom prst="rect">
            <a:avLst/>
          </a:prstGeom>
        </p:spPr>
      </p:pic>
      <p:sp>
        <p:nvSpPr>
          <p:cNvPr id="5" name="Textfeld 4">
            <a:extLst>
              <a:ext uri="{FF2B5EF4-FFF2-40B4-BE49-F238E27FC236}">
                <a16:creationId xmlns:a16="http://schemas.microsoft.com/office/drawing/2014/main" id="{87EDCE02-C879-6327-B266-B043CFF1FEF8}"/>
              </a:ext>
            </a:extLst>
          </p:cNvPr>
          <p:cNvSpPr txBox="1"/>
          <p:nvPr/>
        </p:nvSpPr>
        <p:spPr>
          <a:xfrm>
            <a:off x="4050000" y="7290000"/>
            <a:ext cx="15624000" cy="5040000"/>
          </a:xfrm>
          <a:prstGeom prst="rect">
            <a:avLst/>
          </a:prstGeom>
          <a:noFill/>
        </p:spPr>
        <p:txBody>
          <a:bodyPr wrap="square">
            <a:spAutoFit/>
          </a:bodyPr>
          <a:lstStyle/>
          <a:p>
            <a:r>
              <a:rPr lang="en-US" sz="4000" b="1">
                <a:solidFill>
                  <a:schemeClr val="bg1"/>
                </a:solidFill>
              </a:rPr>
              <a:t>By the end of Week 2, participants will be able to:</a:t>
            </a:r>
          </a:p>
          <a:p>
            <a:pPr marL="571500" indent="-571500">
              <a:buFont typeface="Arial" panose="020B0604020202020204" pitchFamily="34" charset="0"/>
              <a:buChar char="•"/>
            </a:pPr>
            <a:r>
              <a:rPr lang="en-US" sz="4000">
                <a:solidFill>
                  <a:schemeClr val="bg1"/>
                </a:solidFill>
              </a:rPr>
              <a:t>Explain how entrepreneurship contributes to community and rural development.</a:t>
            </a:r>
          </a:p>
          <a:p>
            <a:pPr marL="571500" indent="-571500">
              <a:buFont typeface="Arial" panose="020B0604020202020204" pitchFamily="34" charset="0"/>
              <a:buChar char="•"/>
            </a:pPr>
            <a:r>
              <a:rPr lang="en-US" sz="4000">
                <a:solidFill>
                  <a:schemeClr val="bg1"/>
                </a:solidFill>
              </a:rPr>
              <a:t>Identify types of innovation (product, process, social, and environmental).</a:t>
            </a:r>
          </a:p>
          <a:p>
            <a:pPr marL="571500" indent="-571500">
              <a:buFont typeface="Arial" panose="020B0604020202020204" pitchFamily="34" charset="0"/>
              <a:buChar char="•"/>
            </a:pPr>
            <a:r>
              <a:rPr lang="en-US" sz="4000">
                <a:solidFill>
                  <a:schemeClr val="bg1"/>
                </a:solidFill>
              </a:rPr>
              <a:t>Translate learning into a first strategic plan for their virtual company.</a:t>
            </a:r>
          </a:p>
          <a:p>
            <a:pPr marL="571500" indent="-571500">
              <a:buFont typeface="Arial" panose="020B0604020202020204" pitchFamily="34" charset="0"/>
              <a:buChar char="•"/>
            </a:pPr>
            <a:r>
              <a:rPr lang="en-US" sz="4000">
                <a:solidFill>
                  <a:schemeClr val="bg1"/>
                </a:solidFill>
              </a:rPr>
              <a:t>Strengthen collaboration and creative problem-solving skills within a team.</a:t>
            </a:r>
          </a:p>
        </p:txBody>
      </p:sp>
    </p:spTree>
    <p:extLst>
      <p:ext uri="{BB962C8B-B14F-4D97-AF65-F5344CB8AC3E}">
        <p14:creationId xmlns:p14="http://schemas.microsoft.com/office/powerpoint/2010/main" val="549315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B000"/>
        </a:solidFill>
        <a:effectLst/>
      </p:bgPr>
    </p:bg>
    <p:spTree>
      <p:nvGrpSpPr>
        <p:cNvPr id="1" name="">
          <a:extLst>
            <a:ext uri="{FF2B5EF4-FFF2-40B4-BE49-F238E27FC236}">
              <a16:creationId xmlns:a16="http://schemas.microsoft.com/office/drawing/2014/main" id="{A6320F74-01D3-EC19-CDC2-57837DBDDD9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0786DA3-C32D-D7D0-97F1-52954496CE91}"/>
              </a:ext>
            </a:extLst>
          </p:cNvPr>
          <p:cNvPicPr>
            <a:picLocks noChangeAspect="1"/>
          </p:cNvPicPr>
          <p:nvPr/>
        </p:nvPicPr>
        <p:blipFill>
          <a:blip r:embed="rId2"/>
          <a:stretch>
            <a:fillRect/>
          </a:stretch>
        </p:blipFill>
        <p:spPr>
          <a:xfrm>
            <a:off x="451141" y="13608000"/>
            <a:ext cx="3600000" cy="4280001"/>
          </a:xfrm>
          <a:prstGeom prst="rect">
            <a:avLst/>
          </a:prstGeom>
        </p:spPr>
      </p:pic>
      <p:sp>
        <p:nvSpPr>
          <p:cNvPr id="13" name="Rounded Rectangle 12">
            <a:extLst>
              <a:ext uri="{FF2B5EF4-FFF2-40B4-BE49-F238E27FC236}">
                <a16:creationId xmlns:a16="http://schemas.microsoft.com/office/drawing/2014/main" id="{943FB57D-AD7F-48B5-B579-E82B5718FB7B}"/>
              </a:ext>
            </a:extLst>
          </p:cNvPr>
          <p:cNvSpPr/>
          <p:nvPr/>
        </p:nvSpPr>
        <p:spPr>
          <a:xfrm>
            <a:off x="5617828" y="14769505"/>
            <a:ext cx="17717152" cy="2573867"/>
          </a:xfrm>
          <a:prstGeom prst="roundRect">
            <a:avLst/>
          </a:prstGeom>
          <a:solidFill>
            <a:srgbClr val="19B4AF"/>
          </a:solidFill>
          <a:ln>
            <a:noFill/>
          </a:ln>
          <a:effectLst>
            <a:outerShdw blurRad="217548" dist="311599" dir="2700000" algn="tl" rotWithShape="0">
              <a:prstClr val="black">
                <a:alpha val="2656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4" name="TextBox 13">
            <a:extLst>
              <a:ext uri="{FF2B5EF4-FFF2-40B4-BE49-F238E27FC236}">
                <a16:creationId xmlns:a16="http://schemas.microsoft.com/office/drawing/2014/main" id="{C20666B2-9181-EC83-9DA2-E05C4583343E}"/>
              </a:ext>
            </a:extLst>
          </p:cNvPr>
          <p:cNvSpPr txBox="1"/>
          <p:nvPr/>
        </p:nvSpPr>
        <p:spPr>
          <a:xfrm>
            <a:off x="5617828" y="15271609"/>
            <a:ext cx="17717153" cy="1569660"/>
          </a:xfrm>
          <a:prstGeom prst="rect">
            <a:avLst/>
          </a:prstGeom>
          <a:noFill/>
        </p:spPr>
        <p:txBody>
          <a:bodyPr wrap="square" rtlCol="0">
            <a:spAutoFit/>
          </a:bodyPr>
          <a:lstStyle/>
          <a:p>
            <a:pPr algn="ctr"/>
            <a:r>
              <a:rPr lang="en-US" sz="9600" b="1">
                <a:solidFill>
                  <a:schemeClr val="bg1"/>
                </a:solidFill>
                <a:latin typeface="Calibri" panose="020F0502020204030204" pitchFamily="34" charset="0"/>
                <a:cs typeface="Calibri" panose="020F0502020204030204" pitchFamily="34" charset="0"/>
              </a:rPr>
              <a:t>Activities – Mentor-lead Session </a:t>
            </a:r>
            <a:endParaRPr lang="en-US" sz="9600" b="1" dirty="0">
              <a:solidFill>
                <a:schemeClr val="bg1"/>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A1C3CF9B-CAD4-4B5F-9EC2-74AD266253EF}"/>
              </a:ext>
            </a:extLst>
          </p:cNvPr>
          <p:cNvPicPr preferRelativeResize="0">
            <a:picLocks/>
          </p:cNvPicPr>
          <p:nvPr/>
        </p:nvPicPr>
        <p:blipFill>
          <a:blip r:embed="rId3"/>
          <a:stretch>
            <a:fillRect/>
          </a:stretch>
        </p:blipFill>
        <p:spPr>
          <a:xfrm>
            <a:off x="20304000" y="450000"/>
            <a:ext cx="3600000" cy="3600000"/>
          </a:xfrm>
          <a:prstGeom prst="rect">
            <a:avLst/>
          </a:prstGeom>
        </p:spPr>
      </p:pic>
      <p:sp>
        <p:nvSpPr>
          <p:cNvPr id="3" name="Textfeld 2">
            <a:extLst>
              <a:ext uri="{FF2B5EF4-FFF2-40B4-BE49-F238E27FC236}">
                <a16:creationId xmlns:a16="http://schemas.microsoft.com/office/drawing/2014/main" id="{801DA166-B5FC-8756-90E8-E1E889D72654}"/>
              </a:ext>
            </a:extLst>
          </p:cNvPr>
          <p:cNvSpPr txBox="1"/>
          <p:nvPr/>
        </p:nvSpPr>
        <p:spPr>
          <a:xfrm>
            <a:off x="1049019" y="15662939"/>
            <a:ext cx="1172542" cy="1015663"/>
          </a:xfrm>
          <a:prstGeom prst="rect">
            <a:avLst/>
          </a:prstGeom>
          <a:noFill/>
        </p:spPr>
        <p:txBody>
          <a:bodyPr wrap="square" rtlCol="0">
            <a:spAutoFit/>
          </a:bodyPr>
          <a:lstStyle/>
          <a:p>
            <a:pPr algn="ctr"/>
            <a:r>
              <a:rPr lang="en-US" sz="6000">
                <a:solidFill>
                  <a:srgbClr val="808080"/>
                </a:solidFill>
              </a:rPr>
              <a:t>2</a:t>
            </a:r>
          </a:p>
        </p:txBody>
      </p:sp>
      <p:sp>
        <p:nvSpPr>
          <p:cNvPr id="5" name="TextBox 17">
            <a:extLst>
              <a:ext uri="{FF2B5EF4-FFF2-40B4-BE49-F238E27FC236}">
                <a16:creationId xmlns:a16="http://schemas.microsoft.com/office/drawing/2014/main" id="{294BB2D5-280C-23BC-D15C-2F1EA70083BC}"/>
              </a:ext>
            </a:extLst>
          </p:cNvPr>
          <p:cNvSpPr txBox="1"/>
          <p:nvPr/>
        </p:nvSpPr>
        <p:spPr>
          <a:xfrm>
            <a:off x="1440000" y="2124000"/>
            <a:ext cx="21600000" cy="11199733"/>
          </a:xfrm>
          <a:prstGeom prst="rect">
            <a:avLst/>
          </a:prstGeom>
          <a:noFill/>
        </p:spPr>
        <p:txBody>
          <a:bodyPr wrap="square" rtlCol="0">
            <a:spAutoFit/>
          </a:bodyPr>
          <a:lstStyle/>
          <a:p>
            <a:r>
              <a:rPr lang="en-US" sz="5689" b="1">
                <a:solidFill>
                  <a:schemeClr val="bg1"/>
                </a:solidFill>
                <a:latin typeface="Calibri" panose="020F0502020204030204" pitchFamily="34" charset="0"/>
                <a:cs typeface="Calibri" panose="020F0502020204030204" pitchFamily="34" charset="0"/>
              </a:rPr>
              <a:t>Innovation &amp; Global Teamwork</a:t>
            </a:r>
          </a:p>
          <a:p>
            <a:endParaRPr lang="en-US" sz="5689" b="1">
              <a:solidFill>
                <a:schemeClr val="bg1"/>
              </a:solidFill>
              <a:latin typeface="Calibri" panose="020F0502020204030204" pitchFamily="34" charset="0"/>
              <a:cs typeface="Calibri" panose="020F0502020204030204" pitchFamily="34" charset="0"/>
            </a:endParaRPr>
          </a:p>
          <a:p>
            <a:r>
              <a:rPr lang="en-US" sz="4000" b="1">
                <a:solidFill>
                  <a:schemeClr val="bg1"/>
                </a:solidFill>
                <a:latin typeface="Calibri" panose="020F0502020204030204" pitchFamily="34" charset="0"/>
                <a:cs typeface="Calibri" panose="020F0502020204030204" pitchFamily="34" charset="0"/>
              </a:rPr>
              <a:t>Session Duration: </a:t>
            </a:r>
            <a:r>
              <a:rPr lang="en-US" sz="4000">
                <a:solidFill>
                  <a:schemeClr val="bg1"/>
                </a:solidFill>
                <a:latin typeface="Calibri" panose="020F0502020204030204" pitchFamily="34" charset="0"/>
                <a:cs typeface="Calibri" panose="020F0502020204030204" pitchFamily="34" charset="0"/>
              </a:rPr>
              <a:t>90 minutes (live or synchronous)</a:t>
            </a:r>
          </a:p>
          <a:p>
            <a:r>
              <a:rPr lang="en-US" sz="4000" b="1">
                <a:solidFill>
                  <a:schemeClr val="bg1"/>
                </a:solidFill>
                <a:latin typeface="Calibri" panose="020F0502020204030204" pitchFamily="34" charset="0"/>
                <a:cs typeface="Calibri" panose="020F0502020204030204" pitchFamily="34" charset="0"/>
              </a:rPr>
              <a:t>Purpose: </a:t>
            </a:r>
            <a:r>
              <a:rPr lang="en-US" sz="4000">
                <a:solidFill>
                  <a:schemeClr val="bg1"/>
                </a:solidFill>
                <a:latin typeface="Calibri" panose="020F0502020204030204" pitchFamily="34" charset="0"/>
                <a:cs typeface="Calibri" panose="020F0502020204030204" pitchFamily="34" charset="0"/>
              </a:rPr>
              <a:t>Explore creative thinking tools and practice teamwork in developing an innovation mindset</a:t>
            </a:r>
          </a:p>
          <a:p>
            <a:endParaRPr lang="en-US" sz="4000" b="1">
              <a:solidFill>
                <a:schemeClr val="bg1"/>
              </a:solidFill>
              <a:latin typeface="Calibri" panose="020F0502020204030204" pitchFamily="34" charset="0"/>
              <a:cs typeface="Calibri" panose="020F0502020204030204" pitchFamily="34" charset="0"/>
            </a:endParaRPr>
          </a:p>
          <a:p>
            <a:r>
              <a:rPr lang="en-US" sz="4800" b="1">
                <a:solidFill>
                  <a:schemeClr val="bg1"/>
                </a:solidFill>
                <a:latin typeface="Calibri" panose="020F0502020204030204" pitchFamily="34" charset="0"/>
                <a:cs typeface="Calibri" panose="020F0502020204030204" pitchFamily="34" charset="0"/>
              </a:rPr>
              <a:t>Session Outline:</a:t>
            </a:r>
          </a:p>
          <a:p>
            <a:pPr marL="742950" indent="-742950">
              <a:buFont typeface="+mj-lt"/>
              <a:buAutoNum type="arabicPeriod"/>
            </a:pPr>
            <a:r>
              <a:rPr lang="en-US" sz="4000">
                <a:solidFill>
                  <a:schemeClr val="bg1"/>
                </a:solidFill>
                <a:latin typeface="Calibri" panose="020F0502020204030204" pitchFamily="34" charset="0"/>
                <a:cs typeface="Calibri" panose="020F0502020204030204" pitchFamily="34" charset="0"/>
              </a:rPr>
              <a:t>Welcome &amp; Icebreaker (10 min) (e.g. “Innovation sparks” game: each participant names one everyday object or situation that needs improvement.</a:t>
            </a:r>
          </a:p>
          <a:p>
            <a:pPr marL="742950" indent="-742950">
              <a:buFont typeface="+mj-lt"/>
              <a:buAutoNum type="arabicPeriod"/>
            </a:pPr>
            <a:r>
              <a:rPr lang="en-US" sz="4000">
                <a:solidFill>
                  <a:schemeClr val="bg1"/>
                </a:solidFill>
                <a:latin typeface="Calibri" panose="020F0502020204030204" pitchFamily="34" charset="0"/>
                <a:cs typeface="Calibri" panose="020F0502020204030204" pitchFamily="34" charset="0"/>
              </a:rPr>
              <a:t>Mini-Input (10 min) (e.g. The Innovation Cycle: Inspiration → Ideation → Implementation; animated video)</a:t>
            </a:r>
          </a:p>
          <a:p>
            <a:pPr marL="742950" indent="-742950">
              <a:buFont typeface="+mj-lt"/>
              <a:buAutoNum type="arabicPeriod"/>
            </a:pPr>
            <a:r>
              <a:rPr lang="en-US" sz="4000">
                <a:solidFill>
                  <a:schemeClr val="bg1"/>
                </a:solidFill>
                <a:latin typeface="Calibri" panose="020F0502020204030204" pitchFamily="34" charset="0"/>
                <a:cs typeface="Calibri" panose="020F0502020204030204" pitchFamily="34" charset="0"/>
              </a:rPr>
              <a:t>Group Activity (30 min) (e.g. In breakout rooms brainstorm one innovative feature that could improve the entrepreneur’s company. Roughly map the company and improvementso on a Canvas).</a:t>
            </a:r>
          </a:p>
          <a:p>
            <a:pPr marL="742950" indent="-742950">
              <a:buFont typeface="+mj-lt"/>
              <a:buAutoNum type="arabicPeriod"/>
            </a:pPr>
            <a:r>
              <a:rPr lang="en-US" sz="4000">
                <a:solidFill>
                  <a:schemeClr val="bg1"/>
                </a:solidFill>
                <a:latin typeface="Calibri" panose="020F0502020204030204" pitchFamily="34" charset="0"/>
                <a:cs typeface="Calibri" panose="020F0502020204030204" pitchFamily="34" charset="0"/>
              </a:rPr>
              <a:t>Debrief (20 min) (e.g. Share top ideas; discuss how innovation connects to sustainability and SDGs.)</a:t>
            </a:r>
          </a:p>
          <a:p>
            <a:pPr marL="742950" indent="-742950">
              <a:buFont typeface="+mj-lt"/>
              <a:buAutoNum type="arabicPeriod"/>
            </a:pPr>
            <a:r>
              <a:rPr lang="en-US" sz="4000">
                <a:solidFill>
                  <a:schemeClr val="bg1"/>
                </a:solidFill>
                <a:latin typeface="Calibri" panose="020F0502020204030204" pitchFamily="34" charset="0"/>
                <a:cs typeface="Calibri" panose="020F0502020204030204" pitchFamily="34" charset="0"/>
              </a:rPr>
              <a:t>Integration Task (20 min) (e.g. Begin drafting your company’s First Strategic Plan outlining key goals and innovative elements.)</a:t>
            </a:r>
          </a:p>
          <a:p>
            <a:pPr marL="742950" indent="-742950">
              <a:buFont typeface="+mj-lt"/>
              <a:buAutoNum type="arabicPeriod"/>
            </a:pPr>
            <a:endParaRPr lang="en-US" sz="4000">
              <a:solidFill>
                <a:schemeClr val="bg1"/>
              </a:solidFill>
              <a:latin typeface="Calibri" panose="020F0502020204030204" pitchFamily="34" charset="0"/>
              <a:cs typeface="Calibri" panose="020F0502020204030204" pitchFamily="34" charset="0"/>
            </a:endParaRPr>
          </a:p>
          <a:p>
            <a:r>
              <a:rPr lang="en-US" sz="4000" b="1">
                <a:solidFill>
                  <a:schemeClr val="bg1"/>
                </a:solidFill>
                <a:latin typeface="Calibri" panose="020F0502020204030204" pitchFamily="34" charset="0"/>
                <a:cs typeface="Calibri" panose="020F0502020204030204" pitchFamily="34" charset="0"/>
              </a:rPr>
              <a:t>Materials: </a:t>
            </a:r>
            <a:r>
              <a:rPr lang="en-US" sz="4000">
                <a:solidFill>
                  <a:schemeClr val="bg1"/>
                </a:solidFill>
                <a:latin typeface="Calibri" panose="020F0502020204030204" pitchFamily="34" charset="0"/>
                <a:cs typeface="Calibri" panose="020F0502020204030204" pitchFamily="34" charset="0"/>
              </a:rPr>
              <a:t>Slides, Innovation cycle video, Business Canvas template.</a:t>
            </a:r>
          </a:p>
        </p:txBody>
      </p:sp>
    </p:spTree>
    <p:extLst>
      <p:ext uri="{BB962C8B-B14F-4D97-AF65-F5344CB8AC3E}">
        <p14:creationId xmlns:p14="http://schemas.microsoft.com/office/powerpoint/2010/main" val="816649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9B4AF"/>
        </a:solidFill>
        <a:effectLst/>
      </p:bgPr>
    </p:bg>
    <p:spTree>
      <p:nvGrpSpPr>
        <p:cNvPr id="1" name="">
          <a:extLst>
            <a:ext uri="{FF2B5EF4-FFF2-40B4-BE49-F238E27FC236}">
              <a16:creationId xmlns:a16="http://schemas.microsoft.com/office/drawing/2014/main" id="{CC647D02-AF47-C104-CE90-0219E8574FEF}"/>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46586A14-0957-4A46-AD7D-3C62373EF9A2}"/>
              </a:ext>
            </a:extLst>
          </p:cNvPr>
          <p:cNvPicPr>
            <a:picLocks noChangeAspect="1"/>
          </p:cNvPicPr>
          <p:nvPr/>
        </p:nvPicPr>
        <p:blipFill>
          <a:blip r:embed="rId2"/>
          <a:srcRect r="9486" b="39021"/>
          <a:stretch>
            <a:fillRect/>
          </a:stretch>
        </p:blipFill>
        <p:spPr>
          <a:xfrm>
            <a:off x="1" y="12074333"/>
            <a:ext cx="24384000" cy="6213668"/>
          </a:xfrm>
          <a:prstGeom prst="rect">
            <a:avLst/>
          </a:prstGeom>
        </p:spPr>
      </p:pic>
      <p:grpSp>
        <p:nvGrpSpPr>
          <p:cNvPr id="8" name="Gruppieren 7">
            <a:extLst>
              <a:ext uri="{FF2B5EF4-FFF2-40B4-BE49-F238E27FC236}">
                <a16:creationId xmlns:a16="http://schemas.microsoft.com/office/drawing/2014/main" id="{B032896A-D19B-2AEE-83D5-9E3E7A013763}"/>
              </a:ext>
            </a:extLst>
          </p:cNvPr>
          <p:cNvGrpSpPr/>
          <p:nvPr/>
        </p:nvGrpSpPr>
        <p:grpSpPr>
          <a:xfrm>
            <a:off x="720594" y="4164126"/>
            <a:ext cx="22491098" cy="13688115"/>
            <a:chOff x="8651631" y="1603267"/>
            <a:chExt cx="15227627" cy="8139010"/>
          </a:xfrm>
        </p:grpSpPr>
        <p:grpSp>
          <p:nvGrpSpPr>
            <p:cNvPr id="5" name="Group 4">
              <a:extLst>
                <a:ext uri="{FF2B5EF4-FFF2-40B4-BE49-F238E27FC236}">
                  <a16:creationId xmlns:a16="http://schemas.microsoft.com/office/drawing/2014/main" id="{C0675E6B-EE8A-FAC6-1EBE-BE1015755523}"/>
                </a:ext>
              </a:extLst>
            </p:cNvPr>
            <p:cNvGrpSpPr/>
            <p:nvPr/>
          </p:nvGrpSpPr>
          <p:grpSpPr>
            <a:xfrm>
              <a:off x="8651631" y="1603267"/>
              <a:ext cx="15227627" cy="7540733"/>
              <a:chOff x="1384538" y="813218"/>
              <a:chExt cx="11812383" cy="6589776"/>
            </a:xfrm>
          </p:grpSpPr>
          <p:sp>
            <p:nvSpPr>
              <p:cNvPr id="3" name="Rounded Rectangle 2">
                <a:extLst>
                  <a:ext uri="{FF2B5EF4-FFF2-40B4-BE49-F238E27FC236}">
                    <a16:creationId xmlns:a16="http://schemas.microsoft.com/office/drawing/2014/main" id="{E832EF46-8C1E-BABF-5569-411F60CA4B94}"/>
                  </a:ext>
                </a:extLst>
              </p:cNvPr>
              <p:cNvSpPr/>
              <p:nvPr/>
            </p:nvSpPr>
            <p:spPr>
              <a:xfrm>
                <a:off x="1646666" y="813218"/>
                <a:ext cx="11550255" cy="6589776"/>
              </a:xfrm>
              <a:prstGeom prst="roundRect">
                <a:avLst/>
              </a:prstGeom>
              <a:solidFill>
                <a:srgbClr val="FFB000"/>
              </a:solidFill>
              <a:ln w="1270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 name="Rounded Rectangle 1">
                <a:extLst>
                  <a:ext uri="{FF2B5EF4-FFF2-40B4-BE49-F238E27FC236}">
                    <a16:creationId xmlns:a16="http://schemas.microsoft.com/office/drawing/2014/main" id="{C31B86D4-73BB-95EF-012F-596694197778}"/>
                  </a:ext>
                </a:extLst>
              </p:cNvPr>
              <p:cNvSpPr/>
              <p:nvPr/>
            </p:nvSpPr>
            <p:spPr>
              <a:xfrm>
                <a:off x="1384538" y="813218"/>
                <a:ext cx="11550255" cy="6327648"/>
              </a:xfrm>
              <a:prstGeom prst="roundRect">
                <a:avLst/>
              </a:prstGeom>
              <a:solidFill>
                <a:schemeClr val="bg1"/>
              </a:solidFill>
              <a:ln w="127000">
                <a:solidFill>
                  <a:srgbClr val="FFB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15" name="TextBox 14">
              <a:extLst>
                <a:ext uri="{FF2B5EF4-FFF2-40B4-BE49-F238E27FC236}">
                  <a16:creationId xmlns:a16="http://schemas.microsoft.com/office/drawing/2014/main" id="{281630B3-8268-EC93-8E4F-813DAFE8686E}"/>
                </a:ext>
              </a:extLst>
            </p:cNvPr>
            <p:cNvSpPr txBox="1"/>
            <p:nvPr/>
          </p:nvSpPr>
          <p:spPr>
            <a:xfrm>
              <a:off x="9295380" y="1824289"/>
              <a:ext cx="13034464" cy="7917988"/>
            </a:xfrm>
            <a:prstGeom prst="rect">
              <a:avLst/>
            </a:prstGeom>
            <a:noFill/>
          </p:spPr>
          <p:txBody>
            <a:bodyPr wrap="square" rtlCol="0">
              <a:spAutoFit/>
            </a:bodyPr>
            <a:lstStyle/>
            <a:p>
              <a:r>
                <a:rPr lang="en-US" sz="8533" b="1">
                  <a:solidFill>
                    <a:srgbClr val="19B4AF"/>
                  </a:solidFill>
                  <a:latin typeface="Calibri" panose="020F0502020204030204" pitchFamily="34" charset="0"/>
                  <a:cs typeface="Calibri" panose="020F0502020204030204" pitchFamily="34" charset="0"/>
                </a:rPr>
                <a:t>Table of contents</a:t>
              </a:r>
              <a:endParaRPr lang="en-US" sz="5689" dirty="0">
                <a:solidFill>
                  <a:srgbClr val="808080"/>
                </a:solidFill>
                <a:latin typeface="Calibri" panose="020F0502020204030204" pitchFamily="34" charset="0"/>
                <a:cs typeface="Calibri" panose="020F0502020204030204" pitchFamily="34" charset="0"/>
              </a:endParaRPr>
            </a:p>
            <a:p>
              <a:r>
                <a:rPr lang="en-US" sz="6000">
                  <a:solidFill>
                    <a:srgbClr val="808080"/>
                  </a:solidFill>
                </a:rPr>
                <a:t>1</a:t>
              </a:r>
              <a:r>
                <a:rPr lang="en-US" sz="5400">
                  <a:solidFill>
                    <a:srgbClr val="808080"/>
                  </a:solidFill>
                </a:rPr>
                <a:t>.	Programme Overview…………………..………..............slides 2 - 3</a:t>
              </a:r>
            </a:p>
            <a:p>
              <a:pPr marL="1143000" indent="-1143000">
                <a:buAutoNum type="arabicPeriod" startAt="2"/>
              </a:pPr>
              <a:r>
                <a:rPr lang="en-US" sz="5400">
                  <a:solidFill>
                    <a:srgbClr val="808080"/>
                  </a:solidFill>
                </a:rPr>
                <a:t>Learning Framework……………………………………………..slide 4</a:t>
              </a:r>
            </a:p>
            <a:p>
              <a:pPr marL="1143000" indent="-1143000">
                <a:buFontTx/>
                <a:buAutoNum type="arabicPeriod" startAt="2"/>
              </a:pPr>
              <a:r>
                <a:rPr lang="en-US" sz="5400">
                  <a:solidFill>
                    <a:srgbClr val="808080"/>
                  </a:solidFill>
                </a:rPr>
                <a:t>Competition &amp; Community Projects………………………. slide 5</a:t>
              </a:r>
            </a:p>
            <a:p>
              <a:pPr marL="1143000" indent="-1143000">
                <a:buFontTx/>
                <a:buAutoNum type="arabicPeriod" startAt="2"/>
              </a:pPr>
              <a:r>
                <a:rPr lang="en-US" sz="5400">
                  <a:solidFill>
                    <a:srgbClr val="808080"/>
                  </a:solidFill>
                </a:rPr>
                <a:t>Course Outline…………………………………………………….slide 6 </a:t>
              </a:r>
            </a:p>
            <a:p>
              <a:pPr marL="1143000" indent="-1143000">
                <a:buFontTx/>
                <a:buAutoNum type="arabicPeriod" startAt="2"/>
              </a:pPr>
              <a:r>
                <a:rPr lang="en-US" sz="5400">
                  <a:solidFill>
                    <a:srgbClr val="808080"/>
                  </a:solidFill>
                </a:rPr>
                <a:t>Roles &amp; Responsibilities…………………………………….….slide 7</a:t>
              </a:r>
            </a:p>
            <a:p>
              <a:pPr marL="1143000" indent="-1143000">
                <a:buFontTx/>
                <a:buAutoNum type="arabicPeriod" startAt="2"/>
              </a:pPr>
              <a:r>
                <a:rPr lang="en-US" sz="5400">
                  <a:solidFill>
                    <a:srgbClr val="808080"/>
                  </a:solidFill>
                </a:rPr>
                <a:t>Learning Outcomes………………………………………………slide 8</a:t>
              </a:r>
            </a:p>
            <a:p>
              <a:pPr marL="1143000" indent="-1143000">
                <a:buFontTx/>
                <a:buAutoNum type="arabicPeriod" startAt="2"/>
              </a:pPr>
              <a:r>
                <a:rPr lang="en-US" sz="5400">
                  <a:solidFill>
                    <a:srgbClr val="808080"/>
                  </a:solidFill>
                </a:rPr>
                <a:t>Recognition &amp; Certification…………………………………….slide 9</a:t>
              </a:r>
            </a:p>
            <a:p>
              <a:pPr marL="1143000" indent="-1143000">
                <a:buFontTx/>
                <a:buAutoNum type="arabicPeriod" startAt="2"/>
              </a:pPr>
              <a:r>
                <a:rPr lang="en-US" sz="5400">
                  <a:solidFill>
                    <a:srgbClr val="808080"/>
                  </a:solidFill>
                </a:rPr>
                <a:t>Required Resources…………………………………………...slide 10</a:t>
              </a:r>
            </a:p>
            <a:p>
              <a:pPr marL="1143000" indent="-1143000">
                <a:buFontTx/>
                <a:buAutoNum type="arabicPeriod" startAt="2"/>
              </a:pPr>
              <a:r>
                <a:rPr lang="en-US" sz="5400">
                  <a:solidFill>
                    <a:srgbClr val="808080"/>
                  </a:solidFill>
                </a:rPr>
                <a:t>Weekly Modules (Weeks 1–6)…………………..……slides 11 - 42</a:t>
              </a:r>
            </a:p>
            <a:p>
              <a:pPr marL="1143000" indent="-1143000">
                <a:buFontTx/>
                <a:buAutoNum type="arabicPeriod" startAt="2"/>
              </a:pPr>
              <a:r>
                <a:rPr lang="en-US" sz="5400">
                  <a:solidFill>
                    <a:srgbClr val="808080"/>
                  </a:solidFill>
                </a:rPr>
                <a:t>Awards &amp; Next Steps…….…………………………………….slide 43</a:t>
              </a:r>
            </a:p>
            <a:p>
              <a:pPr marL="1143000" indent="-1143000">
                <a:buFontTx/>
                <a:buAutoNum type="arabicPeriod" startAt="2"/>
              </a:pPr>
              <a:r>
                <a:rPr lang="en-US" sz="5400">
                  <a:solidFill>
                    <a:srgbClr val="808080"/>
                  </a:solidFill>
                </a:rPr>
                <a:t>Weekly Flow Overview…………………………………………slide 44</a:t>
              </a:r>
            </a:p>
            <a:p>
              <a:pPr marL="1143000" indent="-1143000">
                <a:buFontTx/>
                <a:buAutoNum type="arabicPeriod" startAt="2"/>
              </a:pPr>
              <a:r>
                <a:rPr lang="en-US" sz="5400">
                  <a:solidFill>
                    <a:srgbClr val="808080"/>
                  </a:solidFill>
                </a:rPr>
                <a:t>List of needed Templates……………………………..........slide 45</a:t>
              </a:r>
            </a:p>
            <a:p>
              <a:endParaRPr lang="en-US" sz="6000">
                <a:solidFill>
                  <a:srgbClr val="808080"/>
                </a:solidFill>
              </a:endParaRPr>
            </a:p>
            <a:p>
              <a:endParaRPr lang="de-DE" sz="6000">
                <a:solidFill>
                  <a:srgbClr val="808080"/>
                </a:solidFill>
              </a:endParaRPr>
            </a:p>
          </p:txBody>
        </p:sp>
      </p:grpSp>
      <p:pic>
        <p:nvPicPr>
          <p:cNvPr id="4" name="Picture 3">
            <a:extLst>
              <a:ext uri="{FF2B5EF4-FFF2-40B4-BE49-F238E27FC236}">
                <a16:creationId xmlns:a16="http://schemas.microsoft.com/office/drawing/2014/main" id="{7FD753DC-B1C2-62C4-5209-191AA5018172}"/>
              </a:ext>
            </a:extLst>
          </p:cNvPr>
          <p:cNvPicPr preferRelativeResize="0">
            <a:picLocks/>
          </p:cNvPicPr>
          <p:nvPr/>
        </p:nvPicPr>
        <p:blipFill>
          <a:blip r:embed="rId3"/>
          <a:stretch>
            <a:fillRect/>
          </a:stretch>
        </p:blipFill>
        <p:spPr>
          <a:xfrm>
            <a:off x="450000" y="450000"/>
            <a:ext cx="9000000" cy="2880000"/>
          </a:xfrm>
          <a:prstGeom prst="rect">
            <a:avLst/>
          </a:prstGeom>
        </p:spPr>
      </p:pic>
      <p:pic>
        <p:nvPicPr>
          <p:cNvPr id="6" name="Picture 5">
            <a:extLst>
              <a:ext uri="{FF2B5EF4-FFF2-40B4-BE49-F238E27FC236}">
                <a16:creationId xmlns:a16="http://schemas.microsoft.com/office/drawing/2014/main" id="{B1F941E1-20A5-FB8B-8F81-8F2F9B806F2E}"/>
              </a:ext>
            </a:extLst>
          </p:cNvPr>
          <p:cNvPicPr preferRelativeResize="0">
            <a:picLocks/>
          </p:cNvPicPr>
          <p:nvPr/>
        </p:nvPicPr>
        <p:blipFill>
          <a:blip r:embed="rId4"/>
          <a:stretch>
            <a:fillRect/>
          </a:stretch>
        </p:blipFill>
        <p:spPr>
          <a:xfrm>
            <a:off x="20304000" y="450000"/>
            <a:ext cx="3600000" cy="3600000"/>
          </a:xfrm>
          <a:prstGeom prst="rect">
            <a:avLst/>
          </a:prstGeom>
        </p:spPr>
      </p:pic>
    </p:spTree>
    <p:extLst>
      <p:ext uri="{BB962C8B-B14F-4D97-AF65-F5344CB8AC3E}">
        <p14:creationId xmlns:p14="http://schemas.microsoft.com/office/powerpoint/2010/main" val="3786125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B000"/>
        </a:solidFill>
        <a:effectLst/>
      </p:bgPr>
    </p:bg>
    <p:spTree>
      <p:nvGrpSpPr>
        <p:cNvPr id="1" name="">
          <a:extLst>
            <a:ext uri="{FF2B5EF4-FFF2-40B4-BE49-F238E27FC236}">
              <a16:creationId xmlns:a16="http://schemas.microsoft.com/office/drawing/2014/main" id="{3C4C5088-A67D-FC2D-9A32-DFCF963409C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570F7B8-6641-4FC0-30D5-78AC1636C261}"/>
              </a:ext>
            </a:extLst>
          </p:cNvPr>
          <p:cNvPicPr>
            <a:picLocks noChangeAspect="1"/>
          </p:cNvPicPr>
          <p:nvPr/>
        </p:nvPicPr>
        <p:blipFill>
          <a:blip r:embed="rId2"/>
          <a:stretch>
            <a:fillRect/>
          </a:stretch>
        </p:blipFill>
        <p:spPr>
          <a:xfrm>
            <a:off x="451141" y="13608000"/>
            <a:ext cx="3600000" cy="4280001"/>
          </a:xfrm>
          <a:prstGeom prst="rect">
            <a:avLst/>
          </a:prstGeom>
        </p:spPr>
      </p:pic>
      <p:sp>
        <p:nvSpPr>
          <p:cNvPr id="13" name="Rounded Rectangle 12">
            <a:extLst>
              <a:ext uri="{FF2B5EF4-FFF2-40B4-BE49-F238E27FC236}">
                <a16:creationId xmlns:a16="http://schemas.microsoft.com/office/drawing/2014/main" id="{0DE09734-69DB-F129-352E-94F2C914F328}"/>
              </a:ext>
            </a:extLst>
          </p:cNvPr>
          <p:cNvSpPr/>
          <p:nvPr/>
        </p:nvSpPr>
        <p:spPr>
          <a:xfrm>
            <a:off x="5617828" y="14769505"/>
            <a:ext cx="17717152" cy="2573867"/>
          </a:xfrm>
          <a:prstGeom prst="roundRect">
            <a:avLst/>
          </a:prstGeom>
          <a:solidFill>
            <a:srgbClr val="19B4AF"/>
          </a:solidFill>
          <a:ln>
            <a:noFill/>
          </a:ln>
          <a:effectLst>
            <a:outerShdw blurRad="217548" dist="311599" dir="2700000" algn="tl" rotWithShape="0">
              <a:prstClr val="black">
                <a:alpha val="2656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4" name="TextBox 13">
            <a:extLst>
              <a:ext uri="{FF2B5EF4-FFF2-40B4-BE49-F238E27FC236}">
                <a16:creationId xmlns:a16="http://schemas.microsoft.com/office/drawing/2014/main" id="{5A801C5E-F302-52D5-ACF5-C61351E6EC12}"/>
              </a:ext>
            </a:extLst>
          </p:cNvPr>
          <p:cNvSpPr txBox="1"/>
          <p:nvPr/>
        </p:nvSpPr>
        <p:spPr>
          <a:xfrm>
            <a:off x="5617828" y="15271608"/>
            <a:ext cx="17717153" cy="1569660"/>
          </a:xfrm>
          <a:prstGeom prst="rect">
            <a:avLst/>
          </a:prstGeom>
          <a:noFill/>
        </p:spPr>
        <p:txBody>
          <a:bodyPr wrap="square" rtlCol="0">
            <a:spAutoFit/>
          </a:bodyPr>
          <a:lstStyle/>
          <a:p>
            <a:pPr algn="ctr"/>
            <a:r>
              <a:rPr lang="en-US" sz="9600" b="1">
                <a:solidFill>
                  <a:schemeClr val="bg1"/>
                </a:solidFill>
                <a:latin typeface="Calibri" panose="020F0502020204030204" pitchFamily="34" charset="0"/>
                <a:cs typeface="Calibri" panose="020F0502020204030204" pitchFamily="34" charset="0"/>
              </a:rPr>
              <a:t>Activities – Company Play </a:t>
            </a:r>
            <a:endParaRPr lang="en-US" sz="9600" b="1" dirty="0">
              <a:solidFill>
                <a:schemeClr val="bg1"/>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4BD1468F-7A5F-E7C4-FCA5-8510CE032B36}"/>
              </a:ext>
            </a:extLst>
          </p:cNvPr>
          <p:cNvPicPr preferRelativeResize="0">
            <a:picLocks/>
          </p:cNvPicPr>
          <p:nvPr/>
        </p:nvPicPr>
        <p:blipFill>
          <a:blip r:embed="rId3"/>
          <a:stretch>
            <a:fillRect/>
          </a:stretch>
        </p:blipFill>
        <p:spPr>
          <a:xfrm>
            <a:off x="20304000" y="450000"/>
            <a:ext cx="3600000" cy="3600000"/>
          </a:xfrm>
          <a:prstGeom prst="rect">
            <a:avLst/>
          </a:prstGeom>
        </p:spPr>
      </p:pic>
      <p:sp>
        <p:nvSpPr>
          <p:cNvPr id="3" name="Textfeld 2">
            <a:extLst>
              <a:ext uri="{FF2B5EF4-FFF2-40B4-BE49-F238E27FC236}">
                <a16:creationId xmlns:a16="http://schemas.microsoft.com/office/drawing/2014/main" id="{BC1805DD-52EB-5427-5929-1C2906B3DB20}"/>
              </a:ext>
            </a:extLst>
          </p:cNvPr>
          <p:cNvSpPr txBox="1"/>
          <p:nvPr/>
        </p:nvSpPr>
        <p:spPr>
          <a:xfrm>
            <a:off x="1049019" y="15662939"/>
            <a:ext cx="1172542" cy="1015663"/>
          </a:xfrm>
          <a:prstGeom prst="rect">
            <a:avLst/>
          </a:prstGeom>
          <a:noFill/>
        </p:spPr>
        <p:txBody>
          <a:bodyPr wrap="square" rtlCol="0">
            <a:spAutoFit/>
          </a:bodyPr>
          <a:lstStyle/>
          <a:p>
            <a:pPr algn="ctr"/>
            <a:r>
              <a:rPr lang="en-US" sz="6000">
                <a:solidFill>
                  <a:srgbClr val="808080"/>
                </a:solidFill>
              </a:rPr>
              <a:t>2</a:t>
            </a:r>
          </a:p>
        </p:txBody>
      </p:sp>
      <p:sp>
        <p:nvSpPr>
          <p:cNvPr id="5" name="TextBox 17">
            <a:extLst>
              <a:ext uri="{FF2B5EF4-FFF2-40B4-BE49-F238E27FC236}">
                <a16:creationId xmlns:a16="http://schemas.microsoft.com/office/drawing/2014/main" id="{8F25A06A-F16D-C9E4-EC31-2DC9D725BE3F}"/>
              </a:ext>
            </a:extLst>
          </p:cNvPr>
          <p:cNvSpPr txBox="1"/>
          <p:nvPr/>
        </p:nvSpPr>
        <p:spPr>
          <a:xfrm>
            <a:off x="1440000" y="2124000"/>
            <a:ext cx="21600000" cy="12526506"/>
          </a:xfrm>
          <a:prstGeom prst="rect">
            <a:avLst/>
          </a:prstGeom>
          <a:noFill/>
        </p:spPr>
        <p:txBody>
          <a:bodyPr wrap="square" rtlCol="0">
            <a:spAutoFit/>
          </a:bodyPr>
          <a:lstStyle/>
          <a:p>
            <a:r>
              <a:rPr lang="en-US" sz="4800" b="1">
                <a:solidFill>
                  <a:schemeClr val="bg1"/>
                </a:solidFill>
                <a:latin typeface="Calibri" panose="020F0502020204030204" pitchFamily="34" charset="0"/>
                <a:cs typeface="Calibri" panose="020F0502020204030204" pitchFamily="34" charset="0"/>
              </a:rPr>
              <a:t>From Vision to Strategy</a:t>
            </a:r>
          </a:p>
          <a:p>
            <a:r>
              <a:rPr lang="en-US" sz="4000">
                <a:solidFill>
                  <a:schemeClr val="bg1"/>
                </a:solidFill>
                <a:latin typeface="Calibri" panose="020F0502020204030204" pitchFamily="34" charset="0"/>
                <a:cs typeface="Calibri" panose="020F0502020204030204" pitchFamily="34" charset="0"/>
              </a:rPr>
              <a:t>4 Synchronous Sessions of 30 min each with mentor and entrepreneur</a:t>
            </a:r>
          </a:p>
          <a:p>
            <a:endParaRPr lang="en-US" sz="4800" b="1">
              <a:solidFill>
                <a:schemeClr val="bg1"/>
              </a:solidFill>
              <a:latin typeface="Calibri" panose="020F0502020204030204" pitchFamily="34" charset="0"/>
              <a:cs typeface="Calibri" panose="020F0502020204030204" pitchFamily="34" charset="0"/>
            </a:endParaRPr>
          </a:p>
          <a:p>
            <a:r>
              <a:rPr lang="en-US" sz="4800" b="1">
                <a:solidFill>
                  <a:schemeClr val="bg1"/>
                </a:solidFill>
                <a:latin typeface="Calibri" panose="020F0502020204030204" pitchFamily="34" charset="0"/>
                <a:cs typeface="Calibri" panose="020F0502020204030204" pitchFamily="34" charset="0"/>
              </a:rPr>
              <a:t>Activities:</a:t>
            </a:r>
          </a:p>
          <a:p>
            <a:pPr marL="685800" indent="-685800">
              <a:buFont typeface="Arial" panose="020B0604020202020204" pitchFamily="34" charset="0"/>
              <a:buChar char="•"/>
            </a:pPr>
            <a:r>
              <a:rPr lang="en-US" sz="4000">
                <a:solidFill>
                  <a:schemeClr val="bg1"/>
                </a:solidFill>
                <a:latin typeface="Calibri" panose="020F0502020204030204" pitchFamily="34" charset="0"/>
                <a:cs typeface="Calibri" panose="020F0502020204030204" pitchFamily="34" charset="0"/>
              </a:rPr>
              <a:t>Strategic Brainstorm, Review your Business Model Canvas draft from the mentor-led session and align it with the entrepreneur’s problem solving needs. </a:t>
            </a:r>
          </a:p>
          <a:p>
            <a:pPr marL="685800" indent="-685800">
              <a:buFont typeface="Arial" panose="020B0604020202020204" pitchFamily="34" charset="0"/>
              <a:buChar char="•"/>
            </a:pPr>
            <a:r>
              <a:rPr lang="en-US" sz="4000">
                <a:solidFill>
                  <a:schemeClr val="bg1"/>
                </a:solidFill>
                <a:latin typeface="Calibri" panose="020F0502020204030204" pitchFamily="34" charset="0"/>
                <a:cs typeface="Calibri" panose="020F0502020204030204" pitchFamily="34" charset="0"/>
              </a:rPr>
              <a:t>Identify the goal you want to achieve during the program. Mentor Tip: Encourage evidence-based decisions – what need or opportunity backs each idea?</a:t>
            </a:r>
          </a:p>
          <a:p>
            <a:pPr marL="685800" indent="-685800">
              <a:buFont typeface="Arial" panose="020B0604020202020204" pitchFamily="34" charset="0"/>
              <a:buChar char="•"/>
            </a:pPr>
            <a:r>
              <a:rPr lang="en-US" sz="4000">
                <a:solidFill>
                  <a:schemeClr val="bg1"/>
                </a:solidFill>
                <a:latin typeface="Calibri" panose="020F0502020204030204" pitchFamily="34" charset="0"/>
                <a:cs typeface="Calibri" panose="020F0502020204030204" pitchFamily="34" charset="0"/>
              </a:rPr>
              <a:t>Functional Planning: Each team division (Marketing, Finance, Operations, R&amp;D, Sustainability, etc.) defines 1–2 SMART objectives linked to the goal.</a:t>
            </a:r>
          </a:p>
          <a:p>
            <a:pPr marL="685800" indent="-685800">
              <a:buFont typeface="Arial" panose="020B0604020202020204" pitchFamily="34" charset="0"/>
              <a:buChar char="•"/>
            </a:pPr>
            <a:r>
              <a:rPr lang="en-US" sz="4000">
                <a:solidFill>
                  <a:schemeClr val="bg1"/>
                </a:solidFill>
                <a:latin typeface="Calibri" panose="020F0502020204030204" pitchFamily="34" charset="0"/>
                <a:cs typeface="Calibri" panose="020F0502020204030204" pitchFamily="34" charset="0"/>
              </a:rPr>
              <a:t>Mentor/Entrepreneur Feedback Session: The team presents its first draft strategy to the entrepreneur and receives feedback for revision if necessary</a:t>
            </a:r>
          </a:p>
          <a:p>
            <a:endParaRPr lang="en-US" sz="4800">
              <a:solidFill>
                <a:schemeClr val="bg1"/>
              </a:solidFill>
              <a:latin typeface="Calibri" panose="020F0502020204030204" pitchFamily="34" charset="0"/>
              <a:cs typeface="Calibri" panose="020F0502020204030204" pitchFamily="34" charset="0"/>
            </a:endParaRPr>
          </a:p>
          <a:p>
            <a:r>
              <a:rPr lang="en-US" sz="4800" b="1">
                <a:solidFill>
                  <a:schemeClr val="bg1"/>
                </a:solidFill>
                <a:latin typeface="Calibri" panose="020F0502020204030204" pitchFamily="34" charset="0"/>
                <a:cs typeface="Calibri" panose="020F0502020204030204" pitchFamily="34" charset="0"/>
              </a:rPr>
              <a:t>Deliverables:</a:t>
            </a:r>
          </a:p>
          <a:p>
            <a:r>
              <a:rPr lang="en-US" sz="4000">
                <a:solidFill>
                  <a:schemeClr val="bg1"/>
                </a:solidFill>
                <a:latin typeface="Calibri" panose="020F0502020204030204" pitchFamily="34" charset="0"/>
                <a:cs typeface="Calibri" panose="020F0502020204030204" pitchFamily="34" charset="0"/>
              </a:rPr>
              <a:t>2-page Company Strategy Brief (vision, goals, innovation plan, roles summary) and updated Business Model Canvas reflecting new strategic ideas in place.</a:t>
            </a:r>
          </a:p>
          <a:p>
            <a:endParaRPr lang="en-US" sz="4000">
              <a:solidFill>
                <a:schemeClr val="bg1"/>
              </a:solidFill>
              <a:latin typeface="Calibri" panose="020F0502020204030204" pitchFamily="34" charset="0"/>
              <a:cs typeface="Calibri" panose="020F0502020204030204" pitchFamily="34" charset="0"/>
            </a:endParaRPr>
          </a:p>
          <a:p>
            <a:r>
              <a:rPr lang="en-US" sz="4800" b="1">
                <a:solidFill>
                  <a:schemeClr val="bg1"/>
                </a:solidFill>
                <a:latin typeface="Calibri" panose="020F0502020204030204" pitchFamily="34" charset="0"/>
                <a:cs typeface="Calibri" panose="020F0502020204030204" pitchFamily="34" charset="0"/>
              </a:rPr>
              <a:t>Materials:</a:t>
            </a:r>
          </a:p>
          <a:p>
            <a:pPr marL="571500" indent="-571500">
              <a:buFont typeface="Arial" panose="020B0604020202020204" pitchFamily="34" charset="0"/>
              <a:buChar char="•"/>
            </a:pPr>
            <a:r>
              <a:rPr lang="en-US" sz="4000">
                <a:solidFill>
                  <a:schemeClr val="bg1"/>
                </a:solidFill>
                <a:latin typeface="Calibri" panose="020F0502020204030204" pitchFamily="34" charset="0"/>
                <a:cs typeface="Calibri" panose="020F0502020204030204" pitchFamily="34" charset="0"/>
              </a:rPr>
              <a:t>Slides on SMART objectives, 5-Finger Feedback templates, Strategy Brief template</a:t>
            </a:r>
          </a:p>
        </p:txBody>
      </p:sp>
    </p:spTree>
    <p:extLst>
      <p:ext uri="{BB962C8B-B14F-4D97-AF65-F5344CB8AC3E}">
        <p14:creationId xmlns:p14="http://schemas.microsoft.com/office/powerpoint/2010/main" val="173809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B000"/>
        </a:solidFill>
        <a:effectLst/>
      </p:bgPr>
    </p:bg>
    <p:spTree>
      <p:nvGrpSpPr>
        <p:cNvPr id="1" name="">
          <a:extLst>
            <a:ext uri="{FF2B5EF4-FFF2-40B4-BE49-F238E27FC236}">
              <a16:creationId xmlns:a16="http://schemas.microsoft.com/office/drawing/2014/main" id="{7509242A-DEA0-B592-2010-F041B8824EA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3997D29-DDEC-398B-15F4-31A53B4787B4}"/>
              </a:ext>
            </a:extLst>
          </p:cNvPr>
          <p:cNvPicPr>
            <a:picLocks noChangeAspect="1"/>
          </p:cNvPicPr>
          <p:nvPr/>
        </p:nvPicPr>
        <p:blipFill>
          <a:blip r:embed="rId2"/>
          <a:stretch>
            <a:fillRect/>
          </a:stretch>
        </p:blipFill>
        <p:spPr>
          <a:xfrm>
            <a:off x="451141" y="13608000"/>
            <a:ext cx="3600000" cy="4280001"/>
          </a:xfrm>
          <a:prstGeom prst="rect">
            <a:avLst/>
          </a:prstGeom>
        </p:spPr>
      </p:pic>
      <p:sp>
        <p:nvSpPr>
          <p:cNvPr id="13" name="Rounded Rectangle 12">
            <a:extLst>
              <a:ext uri="{FF2B5EF4-FFF2-40B4-BE49-F238E27FC236}">
                <a16:creationId xmlns:a16="http://schemas.microsoft.com/office/drawing/2014/main" id="{33E0E377-A931-75E5-D843-3E1F01BD0F82}"/>
              </a:ext>
            </a:extLst>
          </p:cNvPr>
          <p:cNvSpPr/>
          <p:nvPr/>
        </p:nvSpPr>
        <p:spPr>
          <a:xfrm>
            <a:off x="5617828" y="14769505"/>
            <a:ext cx="17717152" cy="2573867"/>
          </a:xfrm>
          <a:prstGeom prst="roundRect">
            <a:avLst/>
          </a:prstGeom>
          <a:solidFill>
            <a:srgbClr val="19B4AF"/>
          </a:solidFill>
          <a:ln>
            <a:noFill/>
          </a:ln>
          <a:effectLst>
            <a:outerShdw blurRad="217548" dist="311599" dir="2700000" algn="tl" rotWithShape="0">
              <a:prstClr val="black">
                <a:alpha val="2656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4" name="TextBox 13">
            <a:extLst>
              <a:ext uri="{FF2B5EF4-FFF2-40B4-BE49-F238E27FC236}">
                <a16:creationId xmlns:a16="http://schemas.microsoft.com/office/drawing/2014/main" id="{38C7E603-F8BE-0B43-6395-D5ECD94C7F7C}"/>
              </a:ext>
            </a:extLst>
          </p:cNvPr>
          <p:cNvSpPr txBox="1"/>
          <p:nvPr/>
        </p:nvSpPr>
        <p:spPr>
          <a:xfrm>
            <a:off x="5617828" y="15107493"/>
            <a:ext cx="17717153" cy="1897892"/>
          </a:xfrm>
          <a:prstGeom prst="rect">
            <a:avLst/>
          </a:prstGeom>
          <a:noFill/>
        </p:spPr>
        <p:txBody>
          <a:bodyPr wrap="square" rtlCol="0">
            <a:spAutoFit/>
          </a:bodyPr>
          <a:lstStyle/>
          <a:p>
            <a:pPr algn="ctr"/>
            <a:r>
              <a:rPr lang="en-US" sz="9600" b="1">
                <a:solidFill>
                  <a:schemeClr val="bg1"/>
                </a:solidFill>
                <a:latin typeface="Calibri" panose="020F0502020204030204" pitchFamily="34" charset="0"/>
                <a:cs typeface="Calibri" panose="020F0502020204030204" pitchFamily="34" charset="0"/>
              </a:rPr>
              <a:t>Activities</a:t>
            </a:r>
            <a:r>
              <a:rPr lang="en-US" sz="11733" b="1">
                <a:solidFill>
                  <a:schemeClr val="bg1"/>
                </a:solidFill>
                <a:latin typeface="Calibri" panose="020F0502020204030204" pitchFamily="34" charset="0"/>
                <a:cs typeface="Calibri" panose="020F0502020204030204" pitchFamily="34" charset="0"/>
              </a:rPr>
              <a:t> - </a:t>
            </a:r>
            <a:r>
              <a:rPr lang="en-US" sz="9600" b="1">
                <a:solidFill>
                  <a:schemeClr val="bg1"/>
                </a:solidFill>
                <a:latin typeface="Calibri" panose="020F0502020204030204" pitchFamily="34" charset="0"/>
                <a:cs typeface="Calibri" panose="020F0502020204030204" pitchFamily="34" charset="0"/>
              </a:rPr>
              <a:t>MOOC</a:t>
            </a:r>
            <a:endParaRPr lang="en-US" sz="9600" b="1" dirty="0">
              <a:solidFill>
                <a:schemeClr val="bg1"/>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0C683631-6C0F-7DA1-D623-ACCEA003EADF}"/>
              </a:ext>
            </a:extLst>
          </p:cNvPr>
          <p:cNvPicPr preferRelativeResize="0">
            <a:picLocks/>
          </p:cNvPicPr>
          <p:nvPr/>
        </p:nvPicPr>
        <p:blipFill>
          <a:blip r:embed="rId3"/>
          <a:stretch>
            <a:fillRect/>
          </a:stretch>
        </p:blipFill>
        <p:spPr>
          <a:xfrm>
            <a:off x="20304000" y="450000"/>
            <a:ext cx="3600000" cy="3600000"/>
          </a:xfrm>
          <a:prstGeom prst="rect">
            <a:avLst/>
          </a:prstGeom>
        </p:spPr>
      </p:pic>
      <p:sp>
        <p:nvSpPr>
          <p:cNvPr id="3" name="TextBox 17">
            <a:extLst>
              <a:ext uri="{FF2B5EF4-FFF2-40B4-BE49-F238E27FC236}">
                <a16:creationId xmlns:a16="http://schemas.microsoft.com/office/drawing/2014/main" id="{70DA0FD6-A5B0-2653-1283-9CFA851ACA9D}"/>
              </a:ext>
            </a:extLst>
          </p:cNvPr>
          <p:cNvSpPr txBox="1"/>
          <p:nvPr/>
        </p:nvSpPr>
        <p:spPr>
          <a:xfrm>
            <a:off x="1446851" y="2139777"/>
            <a:ext cx="21625800" cy="12541895"/>
          </a:xfrm>
          <a:prstGeom prst="rect">
            <a:avLst/>
          </a:prstGeom>
          <a:noFill/>
        </p:spPr>
        <p:txBody>
          <a:bodyPr wrap="square" rtlCol="0">
            <a:spAutoFit/>
          </a:bodyPr>
          <a:lstStyle/>
          <a:p>
            <a:r>
              <a:rPr lang="en-US" sz="4800" b="1">
                <a:solidFill>
                  <a:schemeClr val="bg1"/>
                </a:solidFill>
              </a:rPr>
              <a:t>MOOC Module 2: </a:t>
            </a:r>
          </a:p>
          <a:p>
            <a:r>
              <a:rPr lang="en-US" sz="4800" b="1">
                <a:solidFill>
                  <a:schemeClr val="bg1"/>
                </a:solidFill>
              </a:rPr>
              <a:t>Entrepreneurship in Rural Development</a:t>
            </a:r>
          </a:p>
          <a:p>
            <a:endParaRPr lang="en-US" sz="4800" b="1">
              <a:solidFill>
                <a:schemeClr val="bg1"/>
              </a:solidFill>
            </a:endParaRPr>
          </a:p>
          <a:p>
            <a:r>
              <a:rPr lang="en-US" sz="4000" b="1">
                <a:solidFill>
                  <a:schemeClr val="bg1"/>
                </a:solidFill>
              </a:rPr>
              <a:t>Focus:</a:t>
            </a:r>
            <a:r>
              <a:rPr lang="en-US" sz="4000">
                <a:solidFill>
                  <a:schemeClr val="bg1"/>
                </a:solidFill>
              </a:rPr>
              <a:t> How innovation and entrepreneurship address local challenges.</a:t>
            </a:r>
            <a:br>
              <a:rPr lang="en-US" sz="4000">
                <a:solidFill>
                  <a:schemeClr val="bg1"/>
                </a:solidFill>
              </a:rPr>
            </a:br>
            <a:r>
              <a:rPr lang="de-DE" sz="4000" b="1">
                <a:solidFill>
                  <a:schemeClr val="bg1"/>
                </a:solidFill>
              </a:rPr>
              <a:t>Estimated Time:</a:t>
            </a:r>
            <a:r>
              <a:rPr lang="de-DE" sz="4000">
                <a:solidFill>
                  <a:schemeClr val="bg1"/>
                </a:solidFill>
              </a:rPr>
              <a:t> 4–5 hours (self-paced)</a:t>
            </a:r>
          </a:p>
          <a:p>
            <a:pPr>
              <a:spcBef>
                <a:spcPts val="1800"/>
              </a:spcBef>
            </a:pPr>
            <a:r>
              <a:rPr lang="de-DE" sz="4000" b="1">
                <a:solidFill>
                  <a:schemeClr val="bg1"/>
                </a:solidFill>
              </a:rPr>
              <a:t>Key Topics:</a:t>
            </a:r>
            <a:endParaRPr lang="de-DE" sz="4000">
              <a:solidFill>
                <a:schemeClr val="bg1"/>
              </a:solidFill>
            </a:endParaRPr>
          </a:p>
          <a:p>
            <a:pPr marL="571500" lvl="0" indent="-571500">
              <a:buFont typeface="Arial" panose="020B0604020202020204" pitchFamily="34" charset="0"/>
              <a:buChar char="•"/>
            </a:pPr>
            <a:r>
              <a:rPr lang="en-US" sz="4000">
                <a:solidFill>
                  <a:schemeClr val="bg1"/>
                </a:solidFill>
              </a:rPr>
              <a:t>What makes an enterprise “innovative”?</a:t>
            </a:r>
          </a:p>
          <a:p>
            <a:pPr marL="571500" lvl="0" indent="-571500">
              <a:buFont typeface="Arial" panose="020B0604020202020204" pitchFamily="34" charset="0"/>
              <a:buChar char="•"/>
            </a:pPr>
            <a:r>
              <a:rPr lang="en-US" sz="4000">
                <a:solidFill>
                  <a:schemeClr val="bg1"/>
                </a:solidFill>
              </a:rPr>
              <a:t>Rural entrepreneurship and local value chains.</a:t>
            </a:r>
          </a:p>
          <a:p>
            <a:pPr marL="571500" lvl="0" indent="-571500">
              <a:buFont typeface="Arial" panose="020B0604020202020204" pitchFamily="34" charset="0"/>
              <a:buChar char="•"/>
            </a:pPr>
            <a:r>
              <a:rPr lang="en-US" sz="4000">
                <a:solidFill>
                  <a:schemeClr val="bg1"/>
                </a:solidFill>
              </a:rPr>
              <a:t>Sustainable business models for inclusive growth.</a:t>
            </a:r>
          </a:p>
          <a:p>
            <a:pPr marL="571500" lvl="0" indent="-571500">
              <a:buFont typeface="Arial" panose="020B0604020202020204" pitchFamily="34" charset="0"/>
              <a:buChar char="•"/>
            </a:pPr>
            <a:r>
              <a:rPr lang="en-US" sz="4000">
                <a:solidFill>
                  <a:schemeClr val="bg1"/>
                </a:solidFill>
              </a:rPr>
              <a:t>Innovation case studies from Africa and beyond.</a:t>
            </a:r>
          </a:p>
          <a:p>
            <a:pPr>
              <a:spcBef>
                <a:spcPts val="1200"/>
              </a:spcBef>
            </a:pPr>
            <a:r>
              <a:rPr lang="de-DE" sz="4000" b="1">
                <a:solidFill>
                  <a:schemeClr val="bg1"/>
                </a:solidFill>
              </a:rPr>
              <a:t>Suggested Activities:</a:t>
            </a:r>
            <a:endParaRPr lang="de-DE" sz="4000">
              <a:solidFill>
                <a:schemeClr val="bg1"/>
              </a:solidFill>
            </a:endParaRPr>
          </a:p>
          <a:p>
            <a:pPr marL="742950" lvl="0" indent="-742950">
              <a:buFont typeface="+mj-lt"/>
              <a:buAutoNum type="arabicPeriod"/>
            </a:pPr>
            <a:r>
              <a:rPr lang="en-US" sz="4000">
                <a:solidFill>
                  <a:schemeClr val="bg1"/>
                </a:solidFill>
              </a:rPr>
              <a:t>Micro-Lectures or Readings (e.g. Watch YouTube Video on a topic like ‘Innovation for Local Impact’; Read online article about turning challenges into success, or a mini case study on ‘Grassroots Entrepreneurship’, PDF).</a:t>
            </a:r>
            <a:endParaRPr lang="de-DE" sz="4000">
              <a:solidFill>
                <a:schemeClr val="bg1"/>
              </a:solidFill>
            </a:endParaRPr>
          </a:p>
          <a:p>
            <a:pPr marL="742950" lvl="0" indent="-742950">
              <a:buFont typeface="+mj-lt"/>
              <a:buAutoNum type="arabicPeriod"/>
            </a:pPr>
            <a:r>
              <a:rPr lang="en-US" sz="4000">
                <a:solidFill>
                  <a:schemeClr val="bg1"/>
                </a:solidFill>
              </a:rPr>
              <a:t>Interactive Task (e.g short quiz self-check on entrepreneurship types and rural value chains.)</a:t>
            </a:r>
          </a:p>
          <a:p>
            <a:pPr marL="742950" lvl="0" indent="-742950">
              <a:buFont typeface="+mj-lt"/>
              <a:buAutoNum type="arabicPeriod"/>
            </a:pPr>
            <a:r>
              <a:rPr lang="en-US" sz="4000">
                <a:solidFill>
                  <a:schemeClr val="bg1"/>
                </a:solidFill>
              </a:rPr>
              <a:t>Application (e.g. “List three ways your virtual company could innovate”)</a:t>
            </a:r>
          </a:p>
          <a:p>
            <a:pPr marL="742950" lvl="0" indent="-742950">
              <a:buFont typeface="+mj-lt"/>
              <a:buAutoNum type="arabicPeriod"/>
            </a:pPr>
            <a:r>
              <a:rPr lang="en-US" sz="4000">
                <a:solidFill>
                  <a:schemeClr val="bg1"/>
                </a:solidFill>
              </a:rPr>
              <a:t>Reflection Question (e.g. Journaling task: “How did our team turn ideas into a plan this week?”; “What innovation are we most excited about developing further?”)</a:t>
            </a:r>
          </a:p>
          <a:p>
            <a:pPr marL="742950" lvl="0" indent="-742950">
              <a:buFont typeface="+mj-lt"/>
              <a:buAutoNum type="arabicPeriod"/>
            </a:pPr>
            <a:endParaRPr lang="de-DE" sz="4000">
              <a:solidFill>
                <a:schemeClr val="bg1"/>
              </a:solidFill>
            </a:endParaRPr>
          </a:p>
        </p:txBody>
      </p:sp>
      <p:sp>
        <p:nvSpPr>
          <p:cNvPr id="5" name="Textfeld 4">
            <a:extLst>
              <a:ext uri="{FF2B5EF4-FFF2-40B4-BE49-F238E27FC236}">
                <a16:creationId xmlns:a16="http://schemas.microsoft.com/office/drawing/2014/main" id="{C4643949-4BE0-2588-5DC1-1C06C6A72030}"/>
              </a:ext>
            </a:extLst>
          </p:cNvPr>
          <p:cNvSpPr txBox="1"/>
          <p:nvPr/>
        </p:nvSpPr>
        <p:spPr>
          <a:xfrm>
            <a:off x="1049019" y="15662939"/>
            <a:ext cx="1172542" cy="1015663"/>
          </a:xfrm>
          <a:prstGeom prst="rect">
            <a:avLst/>
          </a:prstGeom>
          <a:noFill/>
        </p:spPr>
        <p:txBody>
          <a:bodyPr wrap="square" rtlCol="0">
            <a:spAutoFit/>
          </a:bodyPr>
          <a:lstStyle/>
          <a:p>
            <a:pPr algn="ctr"/>
            <a:r>
              <a:rPr lang="en-US" sz="6000">
                <a:solidFill>
                  <a:srgbClr val="808080"/>
                </a:solidFill>
              </a:rPr>
              <a:t>2</a:t>
            </a:r>
          </a:p>
        </p:txBody>
      </p:sp>
    </p:spTree>
    <p:extLst>
      <p:ext uri="{BB962C8B-B14F-4D97-AF65-F5344CB8AC3E}">
        <p14:creationId xmlns:p14="http://schemas.microsoft.com/office/powerpoint/2010/main" val="4272015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6800"/>
        </a:solidFill>
        <a:effectLst/>
      </p:bgPr>
    </p:bg>
    <p:spTree>
      <p:nvGrpSpPr>
        <p:cNvPr id="1" name="">
          <a:extLst>
            <a:ext uri="{FF2B5EF4-FFF2-40B4-BE49-F238E27FC236}">
              <a16:creationId xmlns:a16="http://schemas.microsoft.com/office/drawing/2014/main" id="{B8AE0A77-4DDE-6424-5BBE-090EB6A6AAC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FBC2C44-DD97-F67A-E73F-3DAC03912A61}"/>
              </a:ext>
            </a:extLst>
          </p:cNvPr>
          <p:cNvPicPr>
            <a:picLocks noChangeAspect="1"/>
          </p:cNvPicPr>
          <p:nvPr/>
        </p:nvPicPr>
        <p:blipFill>
          <a:blip r:embed="rId2"/>
          <a:srcRect r="8864" b="46005"/>
          <a:stretch>
            <a:fillRect/>
          </a:stretch>
        </p:blipFill>
        <p:spPr>
          <a:xfrm>
            <a:off x="-70337" y="12946521"/>
            <a:ext cx="24454338" cy="5480098"/>
          </a:xfrm>
          <a:prstGeom prst="rect">
            <a:avLst/>
          </a:prstGeom>
        </p:spPr>
      </p:pic>
      <p:sp>
        <p:nvSpPr>
          <p:cNvPr id="13" name="Rounded Rectangle 12">
            <a:extLst>
              <a:ext uri="{FF2B5EF4-FFF2-40B4-BE49-F238E27FC236}">
                <a16:creationId xmlns:a16="http://schemas.microsoft.com/office/drawing/2014/main" id="{6E74BCEC-F2D1-CF8C-AEE5-878312E595F1}"/>
              </a:ext>
            </a:extLst>
          </p:cNvPr>
          <p:cNvSpPr/>
          <p:nvPr/>
        </p:nvSpPr>
        <p:spPr>
          <a:xfrm>
            <a:off x="1021250" y="11541591"/>
            <a:ext cx="17717152" cy="2573867"/>
          </a:xfrm>
          <a:prstGeom prst="roundRect">
            <a:avLst/>
          </a:prstGeom>
          <a:solidFill>
            <a:srgbClr val="19B4AF"/>
          </a:solidFill>
          <a:ln>
            <a:noFill/>
          </a:ln>
          <a:effectLst>
            <a:outerShdw blurRad="217548" dist="311599" dir="2700000" algn="tl" rotWithShape="0">
              <a:prstClr val="black">
                <a:alpha val="2656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4" name="TextBox 13">
            <a:extLst>
              <a:ext uri="{FF2B5EF4-FFF2-40B4-BE49-F238E27FC236}">
                <a16:creationId xmlns:a16="http://schemas.microsoft.com/office/drawing/2014/main" id="{F2EAA5FC-804C-407F-BA72-AE15F5A5B1F0}"/>
              </a:ext>
            </a:extLst>
          </p:cNvPr>
          <p:cNvSpPr txBox="1"/>
          <p:nvPr/>
        </p:nvSpPr>
        <p:spPr>
          <a:xfrm>
            <a:off x="1021250" y="11558406"/>
            <a:ext cx="17717152" cy="2308324"/>
          </a:xfrm>
          <a:prstGeom prst="rect">
            <a:avLst/>
          </a:prstGeom>
          <a:noFill/>
        </p:spPr>
        <p:txBody>
          <a:bodyPr wrap="square" rtlCol="0">
            <a:spAutoFit/>
          </a:bodyPr>
          <a:lstStyle/>
          <a:p>
            <a:pPr algn="ctr"/>
            <a:r>
              <a:rPr lang="en-US" sz="9600" b="1">
                <a:solidFill>
                  <a:schemeClr val="bg1"/>
                </a:solidFill>
                <a:latin typeface="Calibri" panose="020F0502020204030204" pitchFamily="34" charset="0"/>
                <a:cs typeface="Calibri" panose="020F0502020204030204" pitchFamily="34" charset="0"/>
              </a:rPr>
              <a:t>Week 3</a:t>
            </a:r>
          </a:p>
          <a:p>
            <a:pPr algn="ctr"/>
            <a:r>
              <a:rPr lang="en-US" sz="4800" b="1">
                <a:solidFill>
                  <a:schemeClr val="bg1"/>
                </a:solidFill>
              </a:rPr>
              <a:t>Civic Participation: Business for Impact</a:t>
            </a:r>
            <a:endParaRPr lang="en-US" sz="4800" b="1" dirty="0">
              <a:solidFill>
                <a:schemeClr val="bg1"/>
              </a:solidFill>
              <a:latin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FE610C49-58D5-95B4-89AC-56BF68E5BB10}"/>
              </a:ext>
            </a:extLst>
          </p:cNvPr>
          <p:cNvPicPr preferRelativeResize="0">
            <a:picLocks/>
          </p:cNvPicPr>
          <p:nvPr/>
        </p:nvPicPr>
        <p:blipFill>
          <a:blip r:embed="rId3"/>
          <a:stretch>
            <a:fillRect/>
          </a:stretch>
        </p:blipFill>
        <p:spPr>
          <a:xfrm>
            <a:off x="14940000" y="450000"/>
            <a:ext cx="9000000" cy="2880000"/>
          </a:xfrm>
          <a:prstGeom prst="rect">
            <a:avLst/>
          </a:prstGeom>
          <a:effectLst>
            <a:outerShdw blurRad="174013" dist="109274" dir="2700000" algn="tl" rotWithShape="0">
              <a:prstClr val="black">
                <a:alpha val="40000"/>
              </a:prstClr>
            </a:outerShdw>
          </a:effectLst>
        </p:spPr>
      </p:pic>
      <p:pic>
        <p:nvPicPr>
          <p:cNvPr id="2" name="Picture 1">
            <a:extLst>
              <a:ext uri="{FF2B5EF4-FFF2-40B4-BE49-F238E27FC236}">
                <a16:creationId xmlns:a16="http://schemas.microsoft.com/office/drawing/2014/main" id="{CF126B4A-9DBF-E8D9-2255-74B080FC4F8D}"/>
              </a:ext>
            </a:extLst>
          </p:cNvPr>
          <p:cNvPicPr preferRelativeResize="0">
            <a:picLocks/>
          </p:cNvPicPr>
          <p:nvPr/>
        </p:nvPicPr>
        <p:blipFill>
          <a:blip r:embed="rId4"/>
          <a:stretch>
            <a:fillRect/>
          </a:stretch>
        </p:blipFill>
        <p:spPr>
          <a:xfrm>
            <a:off x="450000" y="450000"/>
            <a:ext cx="3600000" cy="3600000"/>
          </a:xfrm>
          <a:prstGeom prst="rect">
            <a:avLst/>
          </a:prstGeom>
        </p:spPr>
      </p:pic>
      <p:sp>
        <p:nvSpPr>
          <p:cNvPr id="4" name="Textfeld 3">
            <a:extLst>
              <a:ext uri="{FF2B5EF4-FFF2-40B4-BE49-F238E27FC236}">
                <a16:creationId xmlns:a16="http://schemas.microsoft.com/office/drawing/2014/main" id="{624C1922-920B-CA0A-B8F4-615CC052044A}"/>
              </a:ext>
            </a:extLst>
          </p:cNvPr>
          <p:cNvSpPr txBox="1"/>
          <p:nvPr/>
        </p:nvSpPr>
        <p:spPr>
          <a:xfrm>
            <a:off x="1021249" y="4546606"/>
            <a:ext cx="22341502" cy="5724644"/>
          </a:xfrm>
          <a:prstGeom prst="rect">
            <a:avLst/>
          </a:prstGeom>
          <a:noFill/>
        </p:spPr>
        <p:txBody>
          <a:bodyPr wrap="square">
            <a:spAutoFit/>
          </a:bodyPr>
          <a:lstStyle/>
          <a:p>
            <a:r>
              <a:rPr lang="en-US" sz="4800">
                <a:solidFill>
                  <a:schemeClr val="bg1"/>
                </a:solidFill>
                <a:effectLst/>
                <a:latin typeface="Aptos" panose="020B0004020202020204" pitchFamily="34" charset="0"/>
                <a:ea typeface="Malgun Gothic" panose="020B0503020000020004" pitchFamily="34" charset="-127"/>
                <a:cs typeface="Times New Roman" panose="02020603050405020304" pitchFamily="18" charset="0"/>
              </a:rPr>
              <a:t>Understand how responsible business practices and civic engagement strengthen communities — and design your company’s first CSR or advocacy initiative.</a:t>
            </a:r>
          </a:p>
          <a:p>
            <a:pPr>
              <a:spcBef>
                <a:spcPts val="1800"/>
              </a:spcBef>
            </a:pPr>
            <a:r>
              <a:rPr lang="en-US" sz="4800" b="1">
                <a:solidFill>
                  <a:schemeClr val="bg1"/>
                </a:solidFill>
              </a:rPr>
              <a:t>Reflection Prompt:</a:t>
            </a:r>
            <a:endParaRPr lang="de-DE" sz="4800">
              <a:solidFill>
                <a:schemeClr val="bg1"/>
              </a:solidFill>
            </a:endParaRPr>
          </a:p>
          <a:p>
            <a:r>
              <a:rPr lang="en-US" sz="4800">
                <a:solidFill>
                  <a:schemeClr val="bg1"/>
                </a:solidFill>
              </a:rPr>
              <a:t>“Which SDG feels most relevant to your company’s purpose, and why?”</a:t>
            </a:r>
          </a:p>
          <a:p>
            <a:pPr>
              <a:spcBef>
                <a:spcPts val="1800"/>
              </a:spcBef>
            </a:pPr>
            <a:r>
              <a:rPr lang="en-US" sz="4800" b="1">
                <a:solidFill>
                  <a:schemeClr val="bg1"/>
                </a:solidFill>
              </a:rPr>
              <a:t>Key Takeaway</a:t>
            </a:r>
            <a:endParaRPr lang="de-DE" sz="4800">
              <a:solidFill>
                <a:schemeClr val="bg1"/>
              </a:solidFill>
            </a:endParaRPr>
          </a:p>
          <a:p>
            <a:r>
              <a:rPr lang="en-US" sz="4800">
                <a:solidFill>
                  <a:schemeClr val="bg1"/>
                </a:solidFill>
              </a:rPr>
              <a:t>“Sustainable businesses are civic actors. This week, you learn that every enterprise can be a force for good — when innovation meets responsibility.”</a:t>
            </a:r>
            <a:endParaRPr lang="de-DE" sz="4800">
              <a:solidFill>
                <a:schemeClr val="bg1"/>
              </a:solidFill>
            </a:endParaRPr>
          </a:p>
        </p:txBody>
      </p:sp>
    </p:spTree>
    <p:extLst>
      <p:ext uri="{BB962C8B-B14F-4D97-AF65-F5344CB8AC3E}">
        <p14:creationId xmlns:p14="http://schemas.microsoft.com/office/powerpoint/2010/main" val="57149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9B4AF"/>
        </a:solidFill>
        <a:effectLst/>
      </p:bgPr>
    </p:bg>
    <p:spTree>
      <p:nvGrpSpPr>
        <p:cNvPr id="1" name="">
          <a:extLst>
            <a:ext uri="{FF2B5EF4-FFF2-40B4-BE49-F238E27FC236}">
              <a16:creationId xmlns:a16="http://schemas.microsoft.com/office/drawing/2014/main" id="{290C76D0-AA70-55C7-955A-850F5948468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3C58DBA-181F-B2F0-2373-A78A95AC56BB}"/>
              </a:ext>
            </a:extLst>
          </p:cNvPr>
          <p:cNvPicPr>
            <a:picLocks noChangeAspect="1"/>
          </p:cNvPicPr>
          <p:nvPr/>
        </p:nvPicPr>
        <p:blipFill>
          <a:blip r:embed="rId2"/>
          <a:stretch>
            <a:fillRect/>
          </a:stretch>
        </p:blipFill>
        <p:spPr>
          <a:xfrm flipH="1">
            <a:off x="11852030" y="8352735"/>
            <a:ext cx="12531969" cy="9935264"/>
          </a:xfrm>
          <a:prstGeom prst="rect">
            <a:avLst/>
          </a:prstGeom>
        </p:spPr>
      </p:pic>
      <p:sp>
        <p:nvSpPr>
          <p:cNvPr id="13" name="Rounded Rectangle 12">
            <a:extLst>
              <a:ext uri="{FF2B5EF4-FFF2-40B4-BE49-F238E27FC236}">
                <a16:creationId xmlns:a16="http://schemas.microsoft.com/office/drawing/2014/main" id="{8484391B-76D8-ABDA-2857-D903EC228422}"/>
              </a:ext>
            </a:extLst>
          </p:cNvPr>
          <p:cNvSpPr/>
          <p:nvPr/>
        </p:nvSpPr>
        <p:spPr>
          <a:xfrm>
            <a:off x="3333424" y="4050133"/>
            <a:ext cx="17717152" cy="2573867"/>
          </a:xfrm>
          <a:prstGeom prst="roundRect">
            <a:avLst/>
          </a:prstGeom>
          <a:solidFill>
            <a:srgbClr val="FFB000"/>
          </a:solidFill>
          <a:ln>
            <a:noFill/>
          </a:ln>
          <a:effectLst>
            <a:outerShdw blurRad="217548" dist="311599" dir="2700000" algn="tl" rotWithShape="0">
              <a:prstClr val="black">
                <a:alpha val="2656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4" name="TextBox 13">
            <a:extLst>
              <a:ext uri="{FF2B5EF4-FFF2-40B4-BE49-F238E27FC236}">
                <a16:creationId xmlns:a16="http://schemas.microsoft.com/office/drawing/2014/main" id="{E5FE5D95-D531-7B64-BADD-391E204E3F42}"/>
              </a:ext>
            </a:extLst>
          </p:cNvPr>
          <p:cNvSpPr txBox="1"/>
          <p:nvPr/>
        </p:nvSpPr>
        <p:spPr>
          <a:xfrm>
            <a:off x="4250426" y="4388120"/>
            <a:ext cx="15883148" cy="1897892"/>
          </a:xfrm>
          <a:prstGeom prst="rect">
            <a:avLst/>
          </a:prstGeom>
          <a:noFill/>
        </p:spPr>
        <p:txBody>
          <a:bodyPr wrap="square" rtlCol="0">
            <a:spAutoFit/>
          </a:bodyPr>
          <a:lstStyle/>
          <a:p>
            <a:pPr algn="ctr"/>
            <a:r>
              <a:rPr lang="en-US" sz="11733" b="1">
                <a:solidFill>
                  <a:schemeClr val="bg1"/>
                </a:solidFill>
                <a:latin typeface="Calibri" panose="020F0502020204030204" pitchFamily="34" charset="0"/>
                <a:cs typeface="Calibri" panose="020F0502020204030204" pitchFamily="34" charset="0"/>
              </a:rPr>
              <a:t>Learning Objectives</a:t>
            </a:r>
            <a:endParaRPr lang="en-US" sz="11733" b="1" dirty="0">
              <a:solidFill>
                <a:schemeClr val="bg1"/>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48299BD6-9870-BFEE-6AA7-ECDFD36385A1}"/>
              </a:ext>
            </a:extLst>
          </p:cNvPr>
          <p:cNvPicPr>
            <a:picLocks noChangeAspect="1"/>
          </p:cNvPicPr>
          <p:nvPr/>
        </p:nvPicPr>
        <p:blipFill>
          <a:blip r:embed="rId3"/>
          <a:stretch>
            <a:fillRect/>
          </a:stretch>
        </p:blipFill>
        <p:spPr>
          <a:xfrm>
            <a:off x="450000" y="11664000"/>
            <a:ext cx="3600000" cy="2098014"/>
          </a:xfrm>
          <a:prstGeom prst="rect">
            <a:avLst/>
          </a:prstGeom>
          <a:effectLst/>
        </p:spPr>
      </p:pic>
      <p:pic>
        <p:nvPicPr>
          <p:cNvPr id="2" name="Picture 1">
            <a:extLst>
              <a:ext uri="{FF2B5EF4-FFF2-40B4-BE49-F238E27FC236}">
                <a16:creationId xmlns:a16="http://schemas.microsoft.com/office/drawing/2014/main" id="{C03FB139-42A2-0D22-8DE8-8828053C9D44}"/>
              </a:ext>
            </a:extLst>
          </p:cNvPr>
          <p:cNvPicPr preferRelativeResize="0">
            <a:picLocks/>
          </p:cNvPicPr>
          <p:nvPr/>
        </p:nvPicPr>
        <p:blipFill>
          <a:blip r:embed="rId4"/>
          <a:stretch>
            <a:fillRect/>
          </a:stretch>
        </p:blipFill>
        <p:spPr>
          <a:xfrm>
            <a:off x="450000" y="14220000"/>
            <a:ext cx="3600000" cy="3600000"/>
          </a:xfrm>
          <a:prstGeom prst="rect">
            <a:avLst/>
          </a:prstGeom>
        </p:spPr>
      </p:pic>
      <p:sp>
        <p:nvSpPr>
          <p:cNvPr id="5" name="Textfeld 4">
            <a:extLst>
              <a:ext uri="{FF2B5EF4-FFF2-40B4-BE49-F238E27FC236}">
                <a16:creationId xmlns:a16="http://schemas.microsoft.com/office/drawing/2014/main" id="{E7AF56EF-DDA0-220C-9D11-491D4688A97E}"/>
              </a:ext>
            </a:extLst>
          </p:cNvPr>
          <p:cNvSpPr txBox="1"/>
          <p:nvPr/>
        </p:nvSpPr>
        <p:spPr>
          <a:xfrm>
            <a:off x="4050000" y="7290000"/>
            <a:ext cx="15624000" cy="5040000"/>
          </a:xfrm>
          <a:prstGeom prst="rect">
            <a:avLst/>
          </a:prstGeom>
          <a:noFill/>
        </p:spPr>
        <p:txBody>
          <a:bodyPr wrap="square">
            <a:spAutoFit/>
          </a:bodyPr>
          <a:lstStyle/>
          <a:p>
            <a:r>
              <a:rPr lang="en-US" sz="4000" b="1">
                <a:solidFill>
                  <a:schemeClr val="bg1"/>
                </a:solidFill>
              </a:rPr>
              <a:t>By the end of Week 3, participants will be able to:</a:t>
            </a:r>
          </a:p>
          <a:p>
            <a:pPr marL="571500" indent="-571500">
              <a:buFont typeface="Arial" panose="020B0604020202020204" pitchFamily="34" charset="0"/>
              <a:buChar char="•"/>
            </a:pPr>
            <a:r>
              <a:rPr lang="en-US" sz="4000">
                <a:solidFill>
                  <a:schemeClr val="bg1"/>
                </a:solidFill>
              </a:rPr>
              <a:t>Explain the connection between business, sustainability, and SDGs.</a:t>
            </a:r>
          </a:p>
          <a:p>
            <a:pPr marL="571500" indent="-571500">
              <a:buFont typeface="Arial" panose="020B0604020202020204" pitchFamily="34" charset="0"/>
              <a:buChar char="•"/>
            </a:pPr>
            <a:r>
              <a:rPr lang="en-US" sz="4000">
                <a:solidFill>
                  <a:schemeClr val="bg1"/>
                </a:solidFill>
              </a:rPr>
              <a:t>Identify ways companies can contribute to positive social and environmental change.</a:t>
            </a:r>
          </a:p>
          <a:p>
            <a:pPr marL="571500" indent="-571500">
              <a:buFont typeface="Arial" panose="020B0604020202020204" pitchFamily="34" charset="0"/>
              <a:buChar char="•"/>
            </a:pPr>
            <a:r>
              <a:rPr lang="en-US" sz="4000">
                <a:solidFill>
                  <a:schemeClr val="bg1"/>
                </a:solidFill>
              </a:rPr>
              <a:t>Collaborate with teammates to design a CSR policy or initiative for their virtual company.</a:t>
            </a:r>
          </a:p>
          <a:p>
            <a:pPr marL="571500" indent="-571500">
              <a:buFont typeface="Arial" panose="020B0604020202020204" pitchFamily="34" charset="0"/>
              <a:buChar char="•"/>
            </a:pPr>
            <a:r>
              <a:rPr lang="en-US" sz="4000">
                <a:solidFill>
                  <a:schemeClr val="bg1"/>
                </a:solidFill>
              </a:rPr>
              <a:t>Reflect on civic leadership and personal responsibility in driving impact.</a:t>
            </a:r>
          </a:p>
        </p:txBody>
      </p:sp>
    </p:spTree>
    <p:extLst>
      <p:ext uri="{BB962C8B-B14F-4D97-AF65-F5344CB8AC3E}">
        <p14:creationId xmlns:p14="http://schemas.microsoft.com/office/powerpoint/2010/main" val="3541844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B000"/>
        </a:solidFill>
        <a:effectLst/>
      </p:bgPr>
    </p:bg>
    <p:spTree>
      <p:nvGrpSpPr>
        <p:cNvPr id="1" name="">
          <a:extLst>
            <a:ext uri="{FF2B5EF4-FFF2-40B4-BE49-F238E27FC236}">
              <a16:creationId xmlns:a16="http://schemas.microsoft.com/office/drawing/2014/main" id="{F6F78D1D-CCB1-4682-ADF6-BDF86B746D8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09B993F-36E7-3AEA-38EB-2402EAA7FF34}"/>
              </a:ext>
            </a:extLst>
          </p:cNvPr>
          <p:cNvPicPr>
            <a:picLocks noChangeAspect="1"/>
          </p:cNvPicPr>
          <p:nvPr/>
        </p:nvPicPr>
        <p:blipFill>
          <a:blip r:embed="rId2"/>
          <a:stretch>
            <a:fillRect/>
          </a:stretch>
        </p:blipFill>
        <p:spPr>
          <a:xfrm>
            <a:off x="451141" y="13608000"/>
            <a:ext cx="3600000" cy="4280001"/>
          </a:xfrm>
          <a:prstGeom prst="rect">
            <a:avLst/>
          </a:prstGeom>
        </p:spPr>
      </p:pic>
      <p:sp>
        <p:nvSpPr>
          <p:cNvPr id="13" name="Rounded Rectangle 12">
            <a:extLst>
              <a:ext uri="{FF2B5EF4-FFF2-40B4-BE49-F238E27FC236}">
                <a16:creationId xmlns:a16="http://schemas.microsoft.com/office/drawing/2014/main" id="{2338AF43-CF75-33BC-ED71-A1AB083E2A15}"/>
              </a:ext>
            </a:extLst>
          </p:cNvPr>
          <p:cNvSpPr/>
          <p:nvPr/>
        </p:nvSpPr>
        <p:spPr>
          <a:xfrm>
            <a:off x="5617828" y="14769505"/>
            <a:ext cx="17717152" cy="2573867"/>
          </a:xfrm>
          <a:prstGeom prst="roundRect">
            <a:avLst/>
          </a:prstGeom>
          <a:solidFill>
            <a:srgbClr val="19B4AF"/>
          </a:solidFill>
          <a:ln>
            <a:noFill/>
          </a:ln>
          <a:effectLst>
            <a:outerShdw blurRad="217548" dist="311599" dir="2700000" algn="tl" rotWithShape="0">
              <a:prstClr val="black">
                <a:alpha val="2656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4" name="TextBox 13">
            <a:extLst>
              <a:ext uri="{FF2B5EF4-FFF2-40B4-BE49-F238E27FC236}">
                <a16:creationId xmlns:a16="http://schemas.microsoft.com/office/drawing/2014/main" id="{21ED4107-CABB-23C8-8A84-B61AF98AFEAE}"/>
              </a:ext>
            </a:extLst>
          </p:cNvPr>
          <p:cNvSpPr txBox="1"/>
          <p:nvPr/>
        </p:nvSpPr>
        <p:spPr>
          <a:xfrm>
            <a:off x="5617828" y="15107493"/>
            <a:ext cx="17717153" cy="1897892"/>
          </a:xfrm>
          <a:prstGeom prst="rect">
            <a:avLst/>
          </a:prstGeom>
          <a:noFill/>
        </p:spPr>
        <p:txBody>
          <a:bodyPr wrap="square" rtlCol="0">
            <a:spAutoFit/>
          </a:bodyPr>
          <a:lstStyle/>
          <a:p>
            <a:pPr algn="ctr"/>
            <a:r>
              <a:rPr lang="en-US" sz="9600" b="1">
                <a:solidFill>
                  <a:schemeClr val="bg1"/>
                </a:solidFill>
                <a:latin typeface="Calibri" panose="020F0502020204030204" pitchFamily="34" charset="0"/>
                <a:cs typeface="Calibri" panose="020F0502020204030204" pitchFamily="34" charset="0"/>
              </a:rPr>
              <a:t>Activities</a:t>
            </a:r>
            <a:r>
              <a:rPr lang="en-US" sz="11733" b="1">
                <a:solidFill>
                  <a:schemeClr val="bg1"/>
                </a:solidFill>
                <a:latin typeface="Calibri" panose="020F0502020204030204" pitchFamily="34" charset="0"/>
                <a:cs typeface="Calibri" panose="020F0502020204030204" pitchFamily="34" charset="0"/>
              </a:rPr>
              <a:t> - </a:t>
            </a:r>
            <a:r>
              <a:rPr lang="en-US" sz="9600" b="1">
                <a:solidFill>
                  <a:schemeClr val="bg1"/>
                </a:solidFill>
                <a:latin typeface="Calibri" panose="020F0502020204030204" pitchFamily="34" charset="0"/>
                <a:cs typeface="Calibri" panose="020F0502020204030204" pitchFamily="34" charset="0"/>
              </a:rPr>
              <a:t>MOOC</a:t>
            </a:r>
            <a:endParaRPr lang="en-US" sz="9600" b="1" dirty="0">
              <a:solidFill>
                <a:schemeClr val="bg1"/>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854D0CB8-5046-7A40-4A7D-851ECB380980}"/>
              </a:ext>
            </a:extLst>
          </p:cNvPr>
          <p:cNvPicPr preferRelativeResize="0">
            <a:picLocks/>
          </p:cNvPicPr>
          <p:nvPr/>
        </p:nvPicPr>
        <p:blipFill>
          <a:blip r:embed="rId3"/>
          <a:stretch>
            <a:fillRect/>
          </a:stretch>
        </p:blipFill>
        <p:spPr>
          <a:xfrm>
            <a:off x="20304000" y="450000"/>
            <a:ext cx="3600000" cy="3600000"/>
          </a:xfrm>
          <a:prstGeom prst="rect">
            <a:avLst/>
          </a:prstGeom>
        </p:spPr>
      </p:pic>
      <p:sp>
        <p:nvSpPr>
          <p:cNvPr id="3" name="TextBox 17">
            <a:extLst>
              <a:ext uri="{FF2B5EF4-FFF2-40B4-BE49-F238E27FC236}">
                <a16:creationId xmlns:a16="http://schemas.microsoft.com/office/drawing/2014/main" id="{07C6FF23-67D9-D476-D04C-7898AFF36B32}"/>
              </a:ext>
            </a:extLst>
          </p:cNvPr>
          <p:cNvSpPr txBox="1"/>
          <p:nvPr/>
        </p:nvSpPr>
        <p:spPr>
          <a:xfrm>
            <a:off x="1446851" y="2139777"/>
            <a:ext cx="21625800" cy="11926342"/>
          </a:xfrm>
          <a:prstGeom prst="rect">
            <a:avLst/>
          </a:prstGeom>
          <a:noFill/>
        </p:spPr>
        <p:txBody>
          <a:bodyPr wrap="square" rtlCol="0">
            <a:spAutoFit/>
          </a:bodyPr>
          <a:lstStyle/>
          <a:p>
            <a:r>
              <a:rPr lang="en-US" sz="4800" b="1">
                <a:solidFill>
                  <a:schemeClr val="bg1"/>
                </a:solidFill>
              </a:rPr>
              <a:t>MOOC Module 3: </a:t>
            </a:r>
          </a:p>
          <a:p>
            <a:r>
              <a:rPr lang="en-US" sz="4800" b="1">
                <a:solidFill>
                  <a:schemeClr val="bg1"/>
                </a:solidFill>
              </a:rPr>
              <a:t>Sustainability &amp; the SDGs</a:t>
            </a:r>
          </a:p>
          <a:p>
            <a:endParaRPr lang="en-US" sz="4800" b="1">
              <a:solidFill>
                <a:schemeClr val="bg1"/>
              </a:solidFill>
            </a:endParaRPr>
          </a:p>
          <a:p>
            <a:r>
              <a:rPr lang="en-US" sz="4000" b="1">
                <a:solidFill>
                  <a:schemeClr val="bg1"/>
                </a:solidFill>
              </a:rPr>
              <a:t>Focus:</a:t>
            </a:r>
            <a:r>
              <a:rPr lang="en-US" sz="4000">
                <a:solidFill>
                  <a:schemeClr val="bg1"/>
                </a:solidFill>
              </a:rPr>
              <a:t> Linking entrepreneurship with sustainable development and civic participation.</a:t>
            </a:r>
            <a:br>
              <a:rPr lang="en-US" sz="4000">
                <a:solidFill>
                  <a:schemeClr val="bg1"/>
                </a:solidFill>
              </a:rPr>
            </a:br>
            <a:r>
              <a:rPr lang="de-DE" sz="4000" b="1">
                <a:solidFill>
                  <a:schemeClr val="bg1"/>
                </a:solidFill>
              </a:rPr>
              <a:t>Estimated Time:</a:t>
            </a:r>
            <a:r>
              <a:rPr lang="de-DE" sz="4000">
                <a:solidFill>
                  <a:schemeClr val="bg1"/>
                </a:solidFill>
              </a:rPr>
              <a:t> 4–5 hours (self-paced)</a:t>
            </a:r>
          </a:p>
          <a:p>
            <a:pPr>
              <a:spcBef>
                <a:spcPts val="1800"/>
              </a:spcBef>
            </a:pPr>
            <a:r>
              <a:rPr lang="de-DE" sz="4000" b="1">
                <a:solidFill>
                  <a:schemeClr val="bg1"/>
                </a:solidFill>
              </a:rPr>
              <a:t>Key Topics:</a:t>
            </a:r>
            <a:endParaRPr lang="de-DE" sz="4000">
              <a:solidFill>
                <a:schemeClr val="bg1"/>
              </a:solidFill>
            </a:endParaRPr>
          </a:p>
          <a:p>
            <a:pPr marL="571500" lvl="0" indent="-571500">
              <a:buFont typeface="Arial" panose="020B0604020202020204" pitchFamily="34" charset="0"/>
              <a:buChar char="•"/>
            </a:pPr>
            <a:r>
              <a:rPr lang="en-US" sz="4000">
                <a:solidFill>
                  <a:schemeClr val="bg1"/>
                </a:solidFill>
              </a:rPr>
              <a:t>The 17 Sustainable Development Goals: why they matter for business.</a:t>
            </a:r>
          </a:p>
          <a:p>
            <a:pPr marL="571500" lvl="0" indent="-571500">
              <a:buFont typeface="Arial" panose="020B0604020202020204" pitchFamily="34" charset="0"/>
              <a:buChar char="•"/>
            </a:pPr>
            <a:r>
              <a:rPr lang="en-US" sz="4000">
                <a:solidFill>
                  <a:schemeClr val="bg1"/>
                </a:solidFill>
              </a:rPr>
              <a:t>Corporate Social Responsibility (CSR) vs. social entrepreneurship.</a:t>
            </a:r>
          </a:p>
          <a:p>
            <a:pPr marL="571500" lvl="0" indent="-571500">
              <a:buFont typeface="Arial" panose="020B0604020202020204" pitchFamily="34" charset="0"/>
              <a:buChar char="•"/>
            </a:pPr>
            <a:r>
              <a:rPr lang="en-US" sz="4000">
                <a:solidFill>
                  <a:schemeClr val="bg1"/>
                </a:solidFill>
              </a:rPr>
              <a:t>Measuring impact: how to know your company is helping, not harming.</a:t>
            </a:r>
          </a:p>
          <a:p>
            <a:pPr marL="571500" lvl="0" indent="-571500">
              <a:buFont typeface="Arial" panose="020B0604020202020204" pitchFamily="34" charset="0"/>
              <a:buChar char="•"/>
            </a:pPr>
            <a:r>
              <a:rPr lang="en-US" sz="4000">
                <a:solidFill>
                  <a:schemeClr val="bg1"/>
                </a:solidFill>
              </a:rPr>
              <a:t>Youth and civic leadership for sustainable communities</a:t>
            </a:r>
          </a:p>
          <a:p>
            <a:pPr>
              <a:spcBef>
                <a:spcPts val="1200"/>
              </a:spcBef>
            </a:pPr>
            <a:r>
              <a:rPr lang="de-DE" sz="4000" b="1">
                <a:solidFill>
                  <a:schemeClr val="bg1"/>
                </a:solidFill>
              </a:rPr>
              <a:t>Suggested Activities:</a:t>
            </a:r>
            <a:endParaRPr lang="de-DE" sz="4000">
              <a:solidFill>
                <a:schemeClr val="bg1"/>
              </a:solidFill>
            </a:endParaRPr>
          </a:p>
          <a:p>
            <a:pPr marL="742950" lvl="0" indent="-742950">
              <a:buFont typeface="+mj-lt"/>
              <a:buAutoNum type="arabicPeriod"/>
            </a:pPr>
            <a:r>
              <a:rPr lang="en-US" sz="4000">
                <a:solidFill>
                  <a:schemeClr val="bg1"/>
                </a:solidFill>
              </a:rPr>
              <a:t>Micro-Lectures or Readings (e.g. Watch a video on ‘Triple Bottom line’; Read “Business for People and Planet” or a mini case study of an African Entrepreneur; PDF or online article).</a:t>
            </a:r>
            <a:endParaRPr lang="de-DE" sz="4000">
              <a:solidFill>
                <a:schemeClr val="bg1"/>
              </a:solidFill>
            </a:endParaRPr>
          </a:p>
          <a:p>
            <a:pPr marL="742950" lvl="0" indent="-742950">
              <a:buFont typeface="+mj-lt"/>
              <a:buAutoNum type="arabicPeriod"/>
            </a:pPr>
            <a:r>
              <a:rPr lang="en-US" sz="4000">
                <a:solidFill>
                  <a:schemeClr val="bg1"/>
                </a:solidFill>
              </a:rPr>
              <a:t>Interactive Task (e.g short quiz self-check 5 questions on sustainability and social impact.</a:t>
            </a:r>
          </a:p>
          <a:p>
            <a:pPr marL="742950" lvl="0" indent="-742950">
              <a:buFont typeface="+mj-lt"/>
              <a:buAutoNum type="arabicPeriod"/>
            </a:pPr>
            <a:r>
              <a:rPr lang="en-US" sz="4000">
                <a:solidFill>
                  <a:schemeClr val="bg1"/>
                </a:solidFill>
              </a:rPr>
              <a:t>Application (e.g. “Choose one SDG your company could align with. Describe how your company’s mission supports that goal.”)</a:t>
            </a:r>
          </a:p>
          <a:p>
            <a:pPr marL="742950" lvl="0" indent="-742950">
              <a:buFont typeface="+mj-lt"/>
              <a:buAutoNum type="arabicPeriod"/>
            </a:pPr>
            <a:r>
              <a:rPr lang="en-US" sz="4000">
                <a:solidFill>
                  <a:schemeClr val="bg1"/>
                </a:solidFill>
              </a:rPr>
              <a:t>Reflection Question (e.g. Journaling task: “Which SDG feels most relevant to your company’s purpose, and why?”)</a:t>
            </a:r>
            <a:endParaRPr lang="de-DE" sz="4000">
              <a:solidFill>
                <a:schemeClr val="bg1"/>
              </a:solidFill>
            </a:endParaRPr>
          </a:p>
        </p:txBody>
      </p:sp>
      <p:sp>
        <p:nvSpPr>
          <p:cNvPr id="5" name="Textfeld 4">
            <a:extLst>
              <a:ext uri="{FF2B5EF4-FFF2-40B4-BE49-F238E27FC236}">
                <a16:creationId xmlns:a16="http://schemas.microsoft.com/office/drawing/2014/main" id="{CAB07C5F-2B3B-82AC-9120-96138E4E9FD8}"/>
              </a:ext>
            </a:extLst>
          </p:cNvPr>
          <p:cNvSpPr txBox="1"/>
          <p:nvPr/>
        </p:nvSpPr>
        <p:spPr>
          <a:xfrm>
            <a:off x="1049019" y="15662939"/>
            <a:ext cx="1172542" cy="1015663"/>
          </a:xfrm>
          <a:prstGeom prst="rect">
            <a:avLst/>
          </a:prstGeom>
          <a:noFill/>
        </p:spPr>
        <p:txBody>
          <a:bodyPr wrap="square" rtlCol="0">
            <a:spAutoFit/>
          </a:bodyPr>
          <a:lstStyle/>
          <a:p>
            <a:pPr algn="ctr"/>
            <a:r>
              <a:rPr lang="en-US" sz="6000">
                <a:solidFill>
                  <a:srgbClr val="808080"/>
                </a:solidFill>
              </a:rPr>
              <a:t>3</a:t>
            </a:r>
          </a:p>
        </p:txBody>
      </p:sp>
    </p:spTree>
    <p:extLst>
      <p:ext uri="{BB962C8B-B14F-4D97-AF65-F5344CB8AC3E}">
        <p14:creationId xmlns:p14="http://schemas.microsoft.com/office/powerpoint/2010/main" val="922043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B000"/>
        </a:solidFill>
        <a:effectLst/>
      </p:bgPr>
    </p:bg>
    <p:spTree>
      <p:nvGrpSpPr>
        <p:cNvPr id="1" name="">
          <a:extLst>
            <a:ext uri="{FF2B5EF4-FFF2-40B4-BE49-F238E27FC236}">
              <a16:creationId xmlns:a16="http://schemas.microsoft.com/office/drawing/2014/main" id="{54E2ABA4-054E-0921-829C-3E1548EEC4F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1507BD0-9CCE-F477-D7AB-0EB0A427DC1F}"/>
              </a:ext>
            </a:extLst>
          </p:cNvPr>
          <p:cNvPicPr>
            <a:picLocks noChangeAspect="1"/>
          </p:cNvPicPr>
          <p:nvPr/>
        </p:nvPicPr>
        <p:blipFill>
          <a:blip r:embed="rId2"/>
          <a:stretch>
            <a:fillRect/>
          </a:stretch>
        </p:blipFill>
        <p:spPr>
          <a:xfrm>
            <a:off x="451141" y="13608000"/>
            <a:ext cx="3600000" cy="4280001"/>
          </a:xfrm>
          <a:prstGeom prst="rect">
            <a:avLst/>
          </a:prstGeom>
        </p:spPr>
      </p:pic>
      <p:sp>
        <p:nvSpPr>
          <p:cNvPr id="13" name="Rounded Rectangle 12">
            <a:extLst>
              <a:ext uri="{FF2B5EF4-FFF2-40B4-BE49-F238E27FC236}">
                <a16:creationId xmlns:a16="http://schemas.microsoft.com/office/drawing/2014/main" id="{1BAF268C-3915-A6C2-DD03-1EF09167585D}"/>
              </a:ext>
            </a:extLst>
          </p:cNvPr>
          <p:cNvSpPr/>
          <p:nvPr/>
        </p:nvSpPr>
        <p:spPr>
          <a:xfrm>
            <a:off x="5617828" y="14769505"/>
            <a:ext cx="17717152" cy="2573867"/>
          </a:xfrm>
          <a:prstGeom prst="roundRect">
            <a:avLst/>
          </a:prstGeom>
          <a:solidFill>
            <a:srgbClr val="19B4AF"/>
          </a:solidFill>
          <a:ln>
            <a:noFill/>
          </a:ln>
          <a:effectLst>
            <a:outerShdw blurRad="217548" dist="311599" dir="2700000" algn="tl" rotWithShape="0">
              <a:prstClr val="black">
                <a:alpha val="2656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4" name="TextBox 13">
            <a:extLst>
              <a:ext uri="{FF2B5EF4-FFF2-40B4-BE49-F238E27FC236}">
                <a16:creationId xmlns:a16="http://schemas.microsoft.com/office/drawing/2014/main" id="{84C5A88C-0C1A-CE31-291D-0E56751A4D37}"/>
              </a:ext>
            </a:extLst>
          </p:cNvPr>
          <p:cNvSpPr txBox="1"/>
          <p:nvPr/>
        </p:nvSpPr>
        <p:spPr>
          <a:xfrm>
            <a:off x="5617828" y="15271609"/>
            <a:ext cx="17717153" cy="1569660"/>
          </a:xfrm>
          <a:prstGeom prst="rect">
            <a:avLst/>
          </a:prstGeom>
          <a:noFill/>
        </p:spPr>
        <p:txBody>
          <a:bodyPr wrap="square" rtlCol="0">
            <a:spAutoFit/>
          </a:bodyPr>
          <a:lstStyle/>
          <a:p>
            <a:pPr algn="ctr"/>
            <a:r>
              <a:rPr lang="en-US" sz="9600" b="1">
                <a:solidFill>
                  <a:schemeClr val="bg1"/>
                </a:solidFill>
                <a:latin typeface="Calibri" panose="020F0502020204030204" pitchFamily="34" charset="0"/>
                <a:cs typeface="Calibri" panose="020F0502020204030204" pitchFamily="34" charset="0"/>
              </a:rPr>
              <a:t>Activities – Mentor-lead Session </a:t>
            </a:r>
            <a:endParaRPr lang="en-US" sz="9600" b="1" dirty="0">
              <a:solidFill>
                <a:schemeClr val="bg1"/>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0608AD15-66D4-DA58-F745-6AC8EE7B76A5}"/>
              </a:ext>
            </a:extLst>
          </p:cNvPr>
          <p:cNvPicPr preferRelativeResize="0">
            <a:picLocks/>
          </p:cNvPicPr>
          <p:nvPr/>
        </p:nvPicPr>
        <p:blipFill>
          <a:blip r:embed="rId3"/>
          <a:stretch>
            <a:fillRect/>
          </a:stretch>
        </p:blipFill>
        <p:spPr>
          <a:xfrm>
            <a:off x="20304000" y="450000"/>
            <a:ext cx="3600000" cy="3600000"/>
          </a:xfrm>
          <a:prstGeom prst="rect">
            <a:avLst/>
          </a:prstGeom>
        </p:spPr>
      </p:pic>
      <p:sp>
        <p:nvSpPr>
          <p:cNvPr id="3" name="Textfeld 2">
            <a:extLst>
              <a:ext uri="{FF2B5EF4-FFF2-40B4-BE49-F238E27FC236}">
                <a16:creationId xmlns:a16="http://schemas.microsoft.com/office/drawing/2014/main" id="{5D9CACAB-2B2B-2CD6-8A6F-85EC685E1F1A}"/>
              </a:ext>
            </a:extLst>
          </p:cNvPr>
          <p:cNvSpPr txBox="1"/>
          <p:nvPr/>
        </p:nvSpPr>
        <p:spPr>
          <a:xfrm>
            <a:off x="1049019" y="15662939"/>
            <a:ext cx="1172542" cy="1015663"/>
          </a:xfrm>
          <a:prstGeom prst="rect">
            <a:avLst/>
          </a:prstGeom>
          <a:noFill/>
        </p:spPr>
        <p:txBody>
          <a:bodyPr wrap="square" rtlCol="0">
            <a:spAutoFit/>
          </a:bodyPr>
          <a:lstStyle/>
          <a:p>
            <a:pPr algn="ctr"/>
            <a:r>
              <a:rPr lang="en-US" sz="6000">
                <a:solidFill>
                  <a:srgbClr val="808080"/>
                </a:solidFill>
              </a:rPr>
              <a:t>3</a:t>
            </a:r>
          </a:p>
        </p:txBody>
      </p:sp>
      <p:sp>
        <p:nvSpPr>
          <p:cNvPr id="5" name="TextBox 17">
            <a:extLst>
              <a:ext uri="{FF2B5EF4-FFF2-40B4-BE49-F238E27FC236}">
                <a16:creationId xmlns:a16="http://schemas.microsoft.com/office/drawing/2014/main" id="{26B1D9A7-9F4F-1792-A8E7-6E140A7B7833}"/>
              </a:ext>
            </a:extLst>
          </p:cNvPr>
          <p:cNvSpPr txBox="1"/>
          <p:nvPr/>
        </p:nvSpPr>
        <p:spPr>
          <a:xfrm>
            <a:off x="1440000" y="2124000"/>
            <a:ext cx="21600000" cy="12430839"/>
          </a:xfrm>
          <a:prstGeom prst="rect">
            <a:avLst/>
          </a:prstGeom>
          <a:noFill/>
        </p:spPr>
        <p:txBody>
          <a:bodyPr wrap="square" rtlCol="0">
            <a:spAutoFit/>
          </a:bodyPr>
          <a:lstStyle/>
          <a:p>
            <a:r>
              <a:rPr lang="en-US" sz="5689" b="1">
                <a:solidFill>
                  <a:schemeClr val="bg1"/>
                </a:solidFill>
                <a:latin typeface="Calibri" panose="020F0502020204030204" pitchFamily="34" charset="0"/>
                <a:cs typeface="Calibri" panose="020F0502020204030204" pitchFamily="34" charset="0"/>
              </a:rPr>
              <a:t>Civic Participation &amp; Leadership</a:t>
            </a:r>
          </a:p>
          <a:p>
            <a:endParaRPr lang="en-US" sz="5689" b="1">
              <a:solidFill>
                <a:schemeClr val="bg1"/>
              </a:solidFill>
              <a:latin typeface="Calibri" panose="020F0502020204030204" pitchFamily="34" charset="0"/>
              <a:cs typeface="Calibri" panose="020F0502020204030204" pitchFamily="34" charset="0"/>
            </a:endParaRPr>
          </a:p>
          <a:p>
            <a:r>
              <a:rPr lang="en-US" sz="4000" b="1">
                <a:solidFill>
                  <a:schemeClr val="bg1"/>
                </a:solidFill>
                <a:latin typeface="Calibri" panose="020F0502020204030204" pitchFamily="34" charset="0"/>
                <a:cs typeface="Calibri" panose="020F0502020204030204" pitchFamily="34" charset="0"/>
              </a:rPr>
              <a:t>Session Duration: </a:t>
            </a:r>
            <a:r>
              <a:rPr lang="en-US" sz="4000">
                <a:solidFill>
                  <a:schemeClr val="bg1"/>
                </a:solidFill>
                <a:latin typeface="Calibri" panose="020F0502020204030204" pitchFamily="34" charset="0"/>
                <a:cs typeface="Calibri" panose="020F0502020204030204" pitchFamily="34" charset="0"/>
              </a:rPr>
              <a:t>90 minutes (live or synchronous)</a:t>
            </a:r>
          </a:p>
          <a:p>
            <a:r>
              <a:rPr lang="en-US" sz="4000" b="1">
                <a:solidFill>
                  <a:schemeClr val="bg1"/>
                </a:solidFill>
                <a:latin typeface="Calibri" panose="020F0502020204030204" pitchFamily="34" charset="0"/>
                <a:cs typeface="Calibri" panose="020F0502020204030204" pitchFamily="34" charset="0"/>
              </a:rPr>
              <a:t>Purpose: </a:t>
            </a:r>
            <a:r>
              <a:rPr lang="en-US" sz="4000">
                <a:solidFill>
                  <a:schemeClr val="bg1"/>
                </a:solidFill>
                <a:latin typeface="Calibri" panose="020F0502020204030204" pitchFamily="34" charset="0"/>
                <a:cs typeface="Calibri" panose="020F0502020204030204" pitchFamily="34" charset="0"/>
              </a:rPr>
              <a:t>To inspire participants to think of themselves as active changemakers and to understand leadership through civic action.</a:t>
            </a:r>
          </a:p>
          <a:p>
            <a:endParaRPr lang="en-US" sz="4000" b="1">
              <a:solidFill>
                <a:schemeClr val="bg1"/>
              </a:solidFill>
              <a:latin typeface="Calibri" panose="020F0502020204030204" pitchFamily="34" charset="0"/>
              <a:cs typeface="Calibri" panose="020F0502020204030204" pitchFamily="34" charset="0"/>
            </a:endParaRPr>
          </a:p>
          <a:p>
            <a:r>
              <a:rPr lang="en-US" sz="4800" b="1">
                <a:solidFill>
                  <a:schemeClr val="bg1"/>
                </a:solidFill>
                <a:latin typeface="Calibri" panose="020F0502020204030204" pitchFamily="34" charset="0"/>
                <a:cs typeface="Calibri" panose="020F0502020204030204" pitchFamily="34" charset="0"/>
              </a:rPr>
              <a:t>Session Outline:</a:t>
            </a:r>
          </a:p>
          <a:p>
            <a:pPr marL="742950" indent="-742950">
              <a:buFont typeface="+mj-lt"/>
              <a:buAutoNum type="arabicPeriod"/>
            </a:pPr>
            <a:r>
              <a:rPr lang="en-US" sz="4000">
                <a:solidFill>
                  <a:schemeClr val="bg1"/>
                </a:solidFill>
                <a:latin typeface="Calibri" panose="020F0502020204030204" pitchFamily="34" charset="0"/>
                <a:cs typeface="Calibri" panose="020F0502020204030204" pitchFamily="34" charset="0"/>
              </a:rPr>
              <a:t>Welcome &amp; Kick-off (10 min) (e.g. Quick poll: “What’s one social or environmental issue you care about?”)</a:t>
            </a:r>
          </a:p>
          <a:p>
            <a:pPr marL="742950" indent="-742950">
              <a:buFont typeface="+mj-lt"/>
              <a:buAutoNum type="arabicPeriod"/>
            </a:pPr>
            <a:r>
              <a:rPr lang="en-US" sz="4000">
                <a:solidFill>
                  <a:schemeClr val="bg1"/>
                </a:solidFill>
                <a:latin typeface="Calibri" panose="020F0502020204030204" pitchFamily="34" charset="0"/>
                <a:cs typeface="Calibri" panose="020F0502020204030204" pitchFamily="34" charset="0"/>
              </a:rPr>
              <a:t>Mini-Input (15 min) (e.g. on “Civic participation in the digital age”; “How young people influence change”; “Examples of youth-led advocacy initiatives”; Youtube video or case study).</a:t>
            </a:r>
          </a:p>
          <a:p>
            <a:pPr marL="742950" indent="-742950">
              <a:buFont typeface="+mj-lt"/>
              <a:buAutoNum type="arabicPeriod"/>
            </a:pPr>
            <a:r>
              <a:rPr lang="en-US" sz="4000">
                <a:solidFill>
                  <a:schemeClr val="bg1"/>
                </a:solidFill>
                <a:latin typeface="Calibri" panose="020F0502020204030204" pitchFamily="34" charset="0"/>
                <a:cs typeface="Calibri" panose="020F0502020204030204" pitchFamily="34" charset="0"/>
              </a:rPr>
              <a:t>Group Activity (30 min) (e.g. Teams discuss in breakout rooms one SDG or issue relevant to their company or brainstorm a CSR idea that aligns with their business).</a:t>
            </a:r>
          </a:p>
          <a:p>
            <a:pPr marL="742950" indent="-742950">
              <a:buFont typeface="+mj-lt"/>
              <a:buAutoNum type="arabicPeriod"/>
            </a:pPr>
            <a:r>
              <a:rPr lang="en-US" sz="4000">
                <a:solidFill>
                  <a:schemeClr val="bg1"/>
                </a:solidFill>
                <a:latin typeface="Calibri" panose="020F0502020204030204" pitchFamily="34" charset="0"/>
                <a:cs typeface="Calibri" panose="020F0502020204030204" pitchFamily="34" charset="0"/>
              </a:rPr>
              <a:t>Debrief (20 min) (e.g. Teams present their top idea and receive feedback on feasibility, social value, connection to company mission, etc.)</a:t>
            </a:r>
          </a:p>
          <a:p>
            <a:pPr marL="742950" indent="-742950">
              <a:buFont typeface="+mj-lt"/>
              <a:buAutoNum type="arabicPeriod"/>
            </a:pPr>
            <a:r>
              <a:rPr lang="en-US" sz="4000">
                <a:solidFill>
                  <a:schemeClr val="bg1"/>
                </a:solidFill>
                <a:latin typeface="Calibri" panose="020F0502020204030204" pitchFamily="34" charset="0"/>
                <a:cs typeface="Calibri" panose="020F0502020204030204" pitchFamily="34" charset="0"/>
              </a:rPr>
              <a:t>Reflection (15 min) (e.g. Participants share on “What kind of leader do I want to be in my company and community?”</a:t>
            </a:r>
          </a:p>
          <a:p>
            <a:pPr marL="742950" indent="-742950">
              <a:buFont typeface="+mj-lt"/>
              <a:buAutoNum type="arabicPeriod"/>
            </a:pPr>
            <a:endParaRPr lang="en-US" sz="4000">
              <a:solidFill>
                <a:schemeClr val="bg1"/>
              </a:solidFill>
              <a:latin typeface="Calibri" panose="020F0502020204030204" pitchFamily="34" charset="0"/>
              <a:cs typeface="Calibri" panose="020F0502020204030204" pitchFamily="34" charset="0"/>
            </a:endParaRPr>
          </a:p>
          <a:p>
            <a:r>
              <a:rPr lang="en-US" sz="4000" b="1">
                <a:solidFill>
                  <a:schemeClr val="bg1"/>
                </a:solidFill>
                <a:latin typeface="Calibri" panose="020F0502020204030204" pitchFamily="34" charset="0"/>
                <a:cs typeface="Calibri" panose="020F0502020204030204" pitchFamily="34" charset="0"/>
              </a:rPr>
              <a:t>Materials: </a:t>
            </a:r>
            <a:r>
              <a:rPr lang="en-US" sz="4000">
                <a:solidFill>
                  <a:schemeClr val="bg1"/>
                </a:solidFill>
                <a:latin typeface="Calibri" panose="020F0502020204030204" pitchFamily="34" charset="0"/>
                <a:cs typeface="Calibri" panose="020F0502020204030204" pitchFamily="34" charset="0"/>
              </a:rPr>
              <a:t>SDG icons set, CSR Idea Template, leadership reflection sheet.</a:t>
            </a:r>
          </a:p>
        </p:txBody>
      </p:sp>
    </p:spTree>
    <p:extLst>
      <p:ext uri="{BB962C8B-B14F-4D97-AF65-F5344CB8AC3E}">
        <p14:creationId xmlns:p14="http://schemas.microsoft.com/office/powerpoint/2010/main" val="205790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B000"/>
        </a:solidFill>
        <a:effectLst/>
      </p:bgPr>
    </p:bg>
    <p:spTree>
      <p:nvGrpSpPr>
        <p:cNvPr id="1" name="">
          <a:extLst>
            <a:ext uri="{FF2B5EF4-FFF2-40B4-BE49-F238E27FC236}">
              <a16:creationId xmlns:a16="http://schemas.microsoft.com/office/drawing/2014/main" id="{E91D464B-8D77-F1BA-9FE9-8FA89917C70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3DF1E11-BF06-0D98-3E8B-4B1C708352A3}"/>
              </a:ext>
            </a:extLst>
          </p:cNvPr>
          <p:cNvPicPr>
            <a:picLocks noChangeAspect="1"/>
          </p:cNvPicPr>
          <p:nvPr/>
        </p:nvPicPr>
        <p:blipFill>
          <a:blip r:embed="rId2"/>
          <a:stretch>
            <a:fillRect/>
          </a:stretch>
        </p:blipFill>
        <p:spPr>
          <a:xfrm>
            <a:off x="451141" y="13608000"/>
            <a:ext cx="3600000" cy="4280001"/>
          </a:xfrm>
          <a:prstGeom prst="rect">
            <a:avLst/>
          </a:prstGeom>
        </p:spPr>
      </p:pic>
      <p:sp>
        <p:nvSpPr>
          <p:cNvPr id="13" name="Rounded Rectangle 12">
            <a:extLst>
              <a:ext uri="{FF2B5EF4-FFF2-40B4-BE49-F238E27FC236}">
                <a16:creationId xmlns:a16="http://schemas.microsoft.com/office/drawing/2014/main" id="{A6479D38-2BE6-44EA-7A69-5834381C018B}"/>
              </a:ext>
            </a:extLst>
          </p:cNvPr>
          <p:cNvSpPr/>
          <p:nvPr/>
        </p:nvSpPr>
        <p:spPr>
          <a:xfrm>
            <a:off x="5617828" y="14769505"/>
            <a:ext cx="17717152" cy="2573867"/>
          </a:xfrm>
          <a:prstGeom prst="roundRect">
            <a:avLst/>
          </a:prstGeom>
          <a:solidFill>
            <a:srgbClr val="19B4AF"/>
          </a:solidFill>
          <a:ln>
            <a:noFill/>
          </a:ln>
          <a:effectLst>
            <a:outerShdw blurRad="217548" dist="311599" dir="2700000" algn="tl" rotWithShape="0">
              <a:prstClr val="black">
                <a:alpha val="2656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4" name="TextBox 13">
            <a:extLst>
              <a:ext uri="{FF2B5EF4-FFF2-40B4-BE49-F238E27FC236}">
                <a16:creationId xmlns:a16="http://schemas.microsoft.com/office/drawing/2014/main" id="{3C2C1565-918D-0287-9DB5-6B1AA472B168}"/>
              </a:ext>
            </a:extLst>
          </p:cNvPr>
          <p:cNvSpPr txBox="1"/>
          <p:nvPr/>
        </p:nvSpPr>
        <p:spPr>
          <a:xfrm>
            <a:off x="5617828" y="15271608"/>
            <a:ext cx="17717153" cy="1569660"/>
          </a:xfrm>
          <a:prstGeom prst="rect">
            <a:avLst/>
          </a:prstGeom>
          <a:noFill/>
        </p:spPr>
        <p:txBody>
          <a:bodyPr wrap="square" rtlCol="0">
            <a:spAutoFit/>
          </a:bodyPr>
          <a:lstStyle/>
          <a:p>
            <a:pPr algn="ctr"/>
            <a:r>
              <a:rPr lang="en-US" sz="9600" b="1">
                <a:solidFill>
                  <a:schemeClr val="bg1"/>
                </a:solidFill>
                <a:latin typeface="Calibri" panose="020F0502020204030204" pitchFamily="34" charset="0"/>
                <a:cs typeface="Calibri" panose="020F0502020204030204" pitchFamily="34" charset="0"/>
              </a:rPr>
              <a:t>Activities – Company Play </a:t>
            </a:r>
            <a:endParaRPr lang="en-US" sz="9600" b="1" dirty="0">
              <a:solidFill>
                <a:schemeClr val="bg1"/>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00CCDB39-1254-DC65-9AF4-1FF4B24E1214}"/>
              </a:ext>
            </a:extLst>
          </p:cNvPr>
          <p:cNvPicPr preferRelativeResize="0">
            <a:picLocks/>
          </p:cNvPicPr>
          <p:nvPr/>
        </p:nvPicPr>
        <p:blipFill>
          <a:blip r:embed="rId3"/>
          <a:stretch>
            <a:fillRect/>
          </a:stretch>
        </p:blipFill>
        <p:spPr>
          <a:xfrm>
            <a:off x="20304000" y="450000"/>
            <a:ext cx="3600000" cy="3600000"/>
          </a:xfrm>
          <a:prstGeom prst="rect">
            <a:avLst/>
          </a:prstGeom>
        </p:spPr>
      </p:pic>
      <p:sp>
        <p:nvSpPr>
          <p:cNvPr id="3" name="Textfeld 2">
            <a:extLst>
              <a:ext uri="{FF2B5EF4-FFF2-40B4-BE49-F238E27FC236}">
                <a16:creationId xmlns:a16="http://schemas.microsoft.com/office/drawing/2014/main" id="{6B8E57C7-F83C-29F5-B7F1-9838E0FD80D7}"/>
              </a:ext>
            </a:extLst>
          </p:cNvPr>
          <p:cNvSpPr txBox="1"/>
          <p:nvPr/>
        </p:nvSpPr>
        <p:spPr>
          <a:xfrm>
            <a:off x="1049019" y="15662939"/>
            <a:ext cx="1172542" cy="1015663"/>
          </a:xfrm>
          <a:prstGeom prst="rect">
            <a:avLst/>
          </a:prstGeom>
          <a:noFill/>
        </p:spPr>
        <p:txBody>
          <a:bodyPr wrap="square" rtlCol="0">
            <a:spAutoFit/>
          </a:bodyPr>
          <a:lstStyle/>
          <a:p>
            <a:pPr algn="ctr"/>
            <a:r>
              <a:rPr lang="en-US" sz="6000">
                <a:solidFill>
                  <a:srgbClr val="808080"/>
                </a:solidFill>
              </a:rPr>
              <a:t>3</a:t>
            </a:r>
          </a:p>
        </p:txBody>
      </p:sp>
      <p:sp>
        <p:nvSpPr>
          <p:cNvPr id="5" name="TextBox 17">
            <a:extLst>
              <a:ext uri="{FF2B5EF4-FFF2-40B4-BE49-F238E27FC236}">
                <a16:creationId xmlns:a16="http://schemas.microsoft.com/office/drawing/2014/main" id="{F2BB5AB3-20ED-BB13-7ECE-1A5D16A87856}"/>
              </a:ext>
            </a:extLst>
          </p:cNvPr>
          <p:cNvSpPr txBox="1"/>
          <p:nvPr/>
        </p:nvSpPr>
        <p:spPr>
          <a:xfrm>
            <a:off x="1440000" y="2124000"/>
            <a:ext cx="21600000" cy="11910953"/>
          </a:xfrm>
          <a:prstGeom prst="rect">
            <a:avLst/>
          </a:prstGeom>
          <a:noFill/>
        </p:spPr>
        <p:txBody>
          <a:bodyPr wrap="square" rtlCol="0">
            <a:spAutoFit/>
          </a:bodyPr>
          <a:lstStyle/>
          <a:p>
            <a:r>
              <a:rPr lang="en-US" sz="4800" b="1">
                <a:solidFill>
                  <a:schemeClr val="bg1"/>
                </a:solidFill>
                <a:latin typeface="Calibri" panose="020F0502020204030204" pitchFamily="34" charset="0"/>
                <a:cs typeface="Calibri" panose="020F0502020204030204" pitchFamily="34" charset="0"/>
              </a:rPr>
              <a:t>Designing a CSR Initiative</a:t>
            </a:r>
          </a:p>
          <a:p>
            <a:r>
              <a:rPr lang="en-US" sz="4000">
                <a:solidFill>
                  <a:schemeClr val="bg1"/>
                </a:solidFill>
                <a:latin typeface="Calibri" panose="020F0502020204030204" pitchFamily="34" charset="0"/>
                <a:cs typeface="Calibri" panose="020F0502020204030204" pitchFamily="34" charset="0"/>
              </a:rPr>
              <a:t>4 Synchronous Sessions of 30 min each with mentor and entrepreneur</a:t>
            </a:r>
          </a:p>
          <a:p>
            <a:endParaRPr lang="en-US" sz="4800" b="1">
              <a:solidFill>
                <a:schemeClr val="bg1"/>
              </a:solidFill>
              <a:latin typeface="Calibri" panose="020F0502020204030204" pitchFamily="34" charset="0"/>
              <a:cs typeface="Calibri" panose="020F0502020204030204" pitchFamily="34" charset="0"/>
            </a:endParaRPr>
          </a:p>
          <a:p>
            <a:r>
              <a:rPr lang="en-US" sz="4800" b="1">
                <a:solidFill>
                  <a:schemeClr val="bg1"/>
                </a:solidFill>
                <a:latin typeface="Calibri" panose="020F0502020204030204" pitchFamily="34" charset="0"/>
                <a:cs typeface="Calibri" panose="020F0502020204030204" pitchFamily="34" charset="0"/>
              </a:rPr>
              <a:t>Activities:</a:t>
            </a:r>
          </a:p>
          <a:p>
            <a:pPr marL="685800" indent="-685800">
              <a:buFont typeface="Arial" panose="020B0604020202020204" pitchFamily="34" charset="0"/>
              <a:buChar char="•"/>
            </a:pPr>
            <a:r>
              <a:rPr lang="en-US" sz="4000">
                <a:solidFill>
                  <a:schemeClr val="bg1"/>
                </a:solidFill>
                <a:latin typeface="Calibri" panose="020F0502020204030204" pitchFamily="34" charset="0"/>
                <a:cs typeface="Calibri" panose="020F0502020204030204" pitchFamily="34" charset="0"/>
              </a:rPr>
              <a:t>SDG Alignment: Choose one or two SDGs most relevant to the entrepreneur’s purpose.</a:t>
            </a:r>
          </a:p>
          <a:p>
            <a:pPr marL="685800" indent="-685800">
              <a:buFont typeface="Arial" panose="020B0604020202020204" pitchFamily="34" charset="0"/>
              <a:buChar char="•"/>
            </a:pPr>
            <a:r>
              <a:rPr lang="en-US" sz="4000">
                <a:solidFill>
                  <a:schemeClr val="bg1"/>
                </a:solidFill>
                <a:latin typeface="Calibri" panose="020F0502020204030204" pitchFamily="34" charset="0"/>
                <a:cs typeface="Calibri" panose="020F0502020204030204" pitchFamily="34" charset="0"/>
              </a:rPr>
              <a:t>Discuss “How can our company create value beyond profit? What kind of impact do I want my work to have on society?”</a:t>
            </a:r>
          </a:p>
          <a:p>
            <a:pPr marL="685800" indent="-685800">
              <a:buFont typeface="Arial" panose="020B0604020202020204" pitchFamily="34" charset="0"/>
              <a:buChar char="•"/>
            </a:pPr>
            <a:r>
              <a:rPr lang="en-US" sz="4000">
                <a:solidFill>
                  <a:schemeClr val="bg1"/>
                </a:solidFill>
                <a:latin typeface="Calibri" panose="020F0502020204030204" pitchFamily="34" charset="0"/>
                <a:cs typeface="Calibri" panose="020F0502020204030204" pitchFamily="34" charset="0"/>
              </a:rPr>
              <a:t>Define measurable goals (e.g., awareness raised, people reached, resources saved).</a:t>
            </a:r>
          </a:p>
          <a:p>
            <a:pPr marL="685800" indent="-685800">
              <a:buFont typeface="Arial" panose="020B0604020202020204" pitchFamily="34" charset="0"/>
              <a:buChar char="•"/>
            </a:pPr>
            <a:r>
              <a:rPr lang="en-US" sz="4000">
                <a:solidFill>
                  <a:schemeClr val="bg1"/>
                </a:solidFill>
                <a:latin typeface="Calibri" panose="020F0502020204030204" pitchFamily="34" charset="0"/>
                <a:cs typeface="Calibri" panose="020F0502020204030204" pitchFamily="34" charset="0"/>
              </a:rPr>
              <a:t>CSR/Advocacy Design: Develop a short plan for an initiative your company could run or support.</a:t>
            </a:r>
          </a:p>
          <a:p>
            <a:pPr marL="685800" indent="-685800">
              <a:buFont typeface="Arial" panose="020B0604020202020204" pitchFamily="34" charset="0"/>
              <a:buChar char="•"/>
            </a:pPr>
            <a:r>
              <a:rPr lang="en-US" sz="4000">
                <a:solidFill>
                  <a:schemeClr val="bg1"/>
                </a:solidFill>
                <a:latin typeface="Calibri" panose="020F0502020204030204" pitchFamily="34" charset="0"/>
                <a:cs typeface="Calibri" panose="020F0502020204030204" pitchFamily="34" charset="0"/>
              </a:rPr>
              <a:t>Include objectives, target audience, activities, and expected impact.</a:t>
            </a:r>
          </a:p>
          <a:p>
            <a:pPr marL="685800" indent="-685800">
              <a:buFont typeface="Arial" panose="020B0604020202020204" pitchFamily="34" charset="0"/>
              <a:buChar char="•"/>
            </a:pPr>
            <a:r>
              <a:rPr lang="en-US" sz="4000">
                <a:solidFill>
                  <a:schemeClr val="bg1"/>
                </a:solidFill>
                <a:latin typeface="Calibri" panose="020F0502020204030204" pitchFamily="34" charset="0"/>
                <a:cs typeface="Calibri" panose="020F0502020204030204" pitchFamily="34" charset="0"/>
              </a:rPr>
              <a:t>Presentation to Entrepreneur: Present your initiative in 5 slides. Get feedback on realism and potential value to the company.</a:t>
            </a:r>
          </a:p>
          <a:p>
            <a:endParaRPr lang="en-US" sz="4800">
              <a:solidFill>
                <a:schemeClr val="bg1"/>
              </a:solidFill>
              <a:latin typeface="Calibri" panose="020F0502020204030204" pitchFamily="34" charset="0"/>
              <a:cs typeface="Calibri" panose="020F0502020204030204" pitchFamily="34" charset="0"/>
            </a:endParaRPr>
          </a:p>
          <a:p>
            <a:r>
              <a:rPr lang="en-US" sz="4800" b="1">
                <a:solidFill>
                  <a:schemeClr val="bg1"/>
                </a:solidFill>
                <a:latin typeface="Calibri" panose="020F0502020204030204" pitchFamily="34" charset="0"/>
                <a:cs typeface="Calibri" panose="020F0502020204030204" pitchFamily="34" charset="0"/>
              </a:rPr>
              <a:t>Deliverables:</a:t>
            </a:r>
          </a:p>
          <a:p>
            <a:r>
              <a:rPr lang="en-US" sz="4000">
                <a:solidFill>
                  <a:schemeClr val="bg1"/>
                </a:solidFill>
                <a:latin typeface="Calibri" panose="020F0502020204030204" pitchFamily="34" charset="0"/>
                <a:cs typeface="Calibri" panose="020F0502020204030204" pitchFamily="34" charset="0"/>
              </a:rPr>
              <a:t>1-page CSR Brief, Presentation Deck (5 slides).</a:t>
            </a:r>
          </a:p>
          <a:p>
            <a:endParaRPr lang="en-US" sz="4000">
              <a:solidFill>
                <a:schemeClr val="bg1"/>
              </a:solidFill>
              <a:latin typeface="Calibri" panose="020F0502020204030204" pitchFamily="34" charset="0"/>
              <a:cs typeface="Calibri" panose="020F0502020204030204" pitchFamily="34" charset="0"/>
            </a:endParaRPr>
          </a:p>
          <a:p>
            <a:r>
              <a:rPr lang="en-US" sz="4800" b="1">
                <a:solidFill>
                  <a:schemeClr val="bg1"/>
                </a:solidFill>
                <a:latin typeface="Calibri" panose="020F0502020204030204" pitchFamily="34" charset="0"/>
                <a:cs typeface="Calibri" panose="020F0502020204030204" pitchFamily="34" charset="0"/>
              </a:rPr>
              <a:t>Mentor Tip: </a:t>
            </a:r>
            <a:r>
              <a:rPr lang="en-US" sz="4000">
                <a:solidFill>
                  <a:schemeClr val="bg1"/>
                </a:solidFill>
                <a:latin typeface="Calibri" panose="020F0502020204030204" pitchFamily="34" charset="0"/>
                <a:cs typeface="Calibri" panose="020F0502020204030204" pitchFamily="34" charset="0"/>
              </a:rPr>
              <a:t>Emphasize shared responsibility — how every company role (finance, marketing, operations, etc.) contributes to sustainability.</a:t>
            </a:r>
          </a:p>
        </p:txBody>
      </p:sp>
    </p:spTree>
    <p:extLst>
      <p:ext uri="{BB962C8B-B14F-4D97-AF65-F5344CB8AC3E}">
        <p14:creationId xmlns:p14="http://schemas.microsoft.com/office/powerpoint/2010/main" val="3917649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6800"/>
        </a:solidFill>
        <a:effectLst/>
      </p:bgPr>
    </p:bg>
    <p:spTree>
      <p:nvGrpSpPr>
        <p:cNvPr id="1" name="">
          <a:extLst>
            <a:ext uri="{FF2B5EF4-FFF2-40B4-BE49-F238E27FC236}">
              <a16:creationId xmlns:a16="http://schemas.microsoft.com/office/drawing/2014/main" id="{27293CA3-043B-DC68-FF31-949BA3C0211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55B425E-D948-BDDE-D8C9-05FF70EBA49B}"/>
              </a:ext>
            </a:extLst>
          </p:cNvPr>
          <p:cNvPicPr>
            <a:picLocks noChangeAspect="1"/>
          </p:cNvPicPr>
          <p:nvPr/>
        </p:nvPicPr>
        <p:blipFill>
          <a:blip r:embed="rId2"/>
          <a:srcRect r="8864" b="46005"/>
          <a:stretch>
            <a:fillRect/>
          </a:stretch>
        </p:blipFill>
        <p:spPr>
          <a:xfrm>
            <a:off x="-70337" y="12946521"/>
            <a:ext cx="24454338" cy="5480098"/>
          </a:xfrm>
          <a:prstGeom prst="rect">
            <a:avLst/>
          </a:prstGeom>
        </p:spPr>
      </p:pic>
      <p:sp>
        <p:nvSpPr>
          <p:cNvPr id="13" name="Rounded Rectangle 12">
            <a:extLst>
              <a:ext uri="{FF2B5EF4-FFF2-40B4-BE49-F238E27FC236}">
                <a16:creationId xmlns:a16="http://schemas.microsoft.com/office/drawing/2014/main" id="{407AE5C7-7601-F228-9982-492AE6E9AEF8}"/>
              </a:ext>
            </a:extLst>
          </p:cNvPr>
          <p:cNvSpPr/>
          <p:nvPr/>
        </p:nvSpPr>
        <p:spPr>
          <a:xfrm>
            <a:off x="1021250" y="11541591"/>
            <a:ext cx="17717152" cy="2573867"/>
          </a:xfrm>
          <a:prstGeom prst="roundRect">
            <a:avLst/>
          </a:prstGeom>
          <a:solidFill>
            <a:srgbClr val="19B4AF"/>
          </a:solidFill>
          <a:ln>
            <a:noFill/>
          </a:ln>
          <a:effectLst>
            <a:outerShdw blurRad="217548" dist="311599" dir="2700000" algn="tl" rotWithShape="0">
              <a:prstClr val="black">
                <a:alpha val="2656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4" name="TextBox 13">
            <a:extLst>
              <a:ext uri="{FF2B5EF4-FFF2-40B4-BE49-F238E27FC236}">
                <a16:creationId xmlns:a16="http://schemas.microsoft.com/office/drawing/2014/main" id="{46E422FF-DDAD-0305-241A-3283CD66C0C1}"/>
              </a:ext>
            </a:extLst>
          </p:cNvPr>
          <p:cNvSpPr txBox="1"/>
          <p:nvPr/>
        </p:nvSpPr>
        <p:spPr>
          <a:xfrm>
            <a:off x="1021250" y="11541591"/>
            <a:ext cx="17717152" cy="2308324"/>
          </a:xfrm>
          <a:prstGeom prst="rect">
            <a:avLst/>
          </a:prstGeom>
          <a:noFill/>
        </p:spPr>
        <p:txBody>
          <a:bodyPr wrap="square" rtlCol="0">
            <a:spAutoFit/>
          </a:bodyPr>
          <a:lstStyle/>
          <a:p>
            <a:pPr algn="ctr"/>
            <a:r>
              <a:rPr lang="en-US" sz="9600" b="1">
                <a:solidFill>
                  <a:schemeClr val="bg1"/>
                </a:solidFill>
                <a:latin typeface="Calibri" panose="020F0502020204030204" pitchFamily="34" charset="0"/>
                <a:cs typeface="Calibri" panose="020F0502020204030204" pitchFamily="34" charset="0"/>
              </a:rPr>
              <a:t>Week 4</a:t>
            </a:r>
          </a:p>
          <a:p>
            <a:pPr algn="ctr"/>
            <a:r>
              <a:rPr lang="en-US" sz="4800" b="1">
                <a:solidFill>
                  <a:schemeClr val="bg1"/>
                </a:solidFill>
              </a:rPr>
              <a:t>Project Development: From Ideas to Action</a:t>
            </a:r>
            <a:endParaRPr lang="en-US" sz="4800" b="1" dirty="0">
              <a:solidFill>
                <a:schemeClr val="bg1"/>
              </a:solidFill>
              <a:latin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063FAEFD-43AC-4B3F-A8A7-9681BD66C371}"/>
              </a:ext>
            </a:extLst>
          </p:cNvPr>
          <p:cNvPicPr preferRelativeResize="0">
            <a:picLocks/>
          </p:cNvPicPr>
          <p:nvPr/>
        </p:nvPicPr>
        <p:blipFill>
          <a:blip r:embed="rId3"/>
          <a:stretch>
            <a:fillRect/>
          </a:stretch>
        </p:blipFill>
        <p:spPr>
          <a:xfrm>
            <a:off x="14940000" y="450000"/>
            <a:ext cx="9000000" cy="2880000"/>
          </a:xfrm>
          <a:prstGeom prst="rect">
            <a:avLst/>
          </a:prstGeom>
          <a:effectLst>
            <a:outerShdw blurRad="174013" dist="109274" dir="2700000" algn="tl" rotWithShape="0">
              <a:prstClr val="black">
                <a:alpha val="40000"/>
              </a:prstClr>
            </a:outerShdw>
          </a:effectLst>
        </p:spPr>
      </p:pic>
      <p:pic>
        <p:nvPicPr>
          <p:cNvPr id="2" name="Picture 1">
            <a:extLst>
              <a:ext uri="{FF2B5EF4-FFF2-40B4-BE49-F238E27FC236}">
                <a16:creationId xmlns:a16="http://schemas.microsoft.com/office/drawing/2014/main" id="{6A6ED923-F111-7DDB-8CC5-6680C2C01F8D}"/>
              </a:ext>
            </a:extLst>
          </p:cNvPr>
          <p:cNvPicPr preferRelativeResize="0">
            <a:picLocks/>
          </p:cNvPicPr>
          <p:nvPr/>
        </p:nvPicPr>
        <p:blipFill>
          <a:blip r:embed="rId4"/>
          <a:stretch>
            <a:fillRect/>
          </a:stretch>
        </p:blipFill>
        <p:spPr>
          <a:xfrm>
            <a:off x="450000" y="450000"/>
            <a:ext cx="3600000" cy="3600000"/>
          </a:xfrm>
          <a:prstGeom prst="rect">
            <a:avLst/>
          </a:prstGeom>
        </p:spPr>
      </p:pic>
      <p:sp>
        <p:nvSpPr>
          <p:cNvPr id="4" name="Textfeld 3">
            <a:extLst>
              <a:ext uri="{FF2B5EF4-FFF2-40B4-BE49-F238E27FC236}">
                <a16:creationId xmlns:a16="http://schemas.microsoft.com/office/drawing/2014/main" id="{1D037932-E45B-6D97-DEF0-375DD38AAD1D}"/>
              </a:ext>
            </a:extLst>
          </p:cNvPr>
          <p:cNvSpPr txBox="1"/>
          <p:nvPr/>
        </p:nvSpPr>
        <p:spPr>
          <a:xfrm>
            <a:off x="1021249" y="4546606"/>
            <a:ext cx="22341502" cy="6463308"/>
          </a:xfrm>
          <a:prstGeom prst="rect">
            <a:avLst/>
          </a:prstGeom>
          <a:noFill/>
        </p:spPr>
        <p:txBody>
          <a:bodyPr wrap="square">
            <a:spAutoFit/>
          </a:bodyPr>
          <a:lstStyle/>
          <a:p>
            <a:r>
              <a:rPr lang="en-US" sz="4800">
                <a:solidFill>
                  <a:schemeClr val="bg1"/>
                </a:solidFill>
                <a:effectLst/>
                <a:latin typeface="Aptos" panose="020B0004020202020204" pitchFamily="34" charset="0"/>
                <a:ea typeface="Malgun Gothic" panose="020B0503020000020004" pitchFamily="34" charset="-127"/>
                <a:cs typeface="Times New Roman" panose="02020603050405020304" pitchFamily="18" charset="0"/>
              </a:rPr>
              <a:t>Learn how to design and fund impactful projects, while applying these principles to both your virtual company and your community project idea.</a:t>
            </a:r>
          </a:p>
          <a:p>
            <a:pPr>
              <a:spcBef>
                <a:spcPts val="1800"/>
              </a:spcBef>
            </a:pPr>
            <a:r>
              <a:rPr lang="en-US" sz="4800" b="1">
                <a:solidFill>
                  <a:schemeClr val="bg1"/>
                </a:solidFill>
              </a:rPr>
              <a:t>Reflection Prompt:</a:t>
            </a:r>
            <a:endParaRPr lang="de-DE" sz="4800">
              <a:solidFill>
                <a:schemeClr val="bg1"/>
              </a:solidFill>
            </a:endParaRPr>
          </a:p>
          <a:p>
            <a:r>
              <a:rPr lang="en-US" sz="4800">
                <a:solidFill>
                  <a:schemeClr val="bg1"/>
                </a:solidFill>
              </a:rPr>
              <a:t>“What makes a project realistic and fundable — and how can our team ensure we’re solving the right problem?”</a:t>
            </a:r>
          </a:p>
          <a:p>
            <a:pPr>
              <a:spcBef>
                <a:spcPts val="1800"/>
              </a:spcBef>
            </a:pPr>
            <a:r>
              <a:rPr lang="en-US" sz="4800" b="1">
                <a:solidFill>
                  <a:schemeClr val="bg1"/>
                </a:solidFill>
              </a:rPr>
              <a:t>Key Takeaway</a:t>
            </a:r>
            <a:endParaRPr lang="de-DE" sz="4800">
              <a:solidFill>
                <a:schemeClr val="bg1"/>
              </a:solidFill>
            </a:endParaRPr>
          </a:p>
          <a:p>
            <a:r>
              <a:rPr lang="en-US" sz="4800">
                <a:solidFill>
                  <a:schemeClr val="bg1"/>
                </a:solidFill>
              </a:rPr>
              <a:t>“Ideas only have power when structured into action. This week, you learn how to design projects that are clear, fundable, and ready to make an impact.”</a:t>
            </a:r>
            <a:endParaRPr lang="de-DE" sz="4800">
              <a:solidFill>
                <a:schemeClr val="bg1"/>
              </a:solidFill>
            </a:endParaRPr>
          </a:p>
        </p:txBody>
      </p:sp>
    </p:spTree>
    <p:extLst>
      <p:ext uri="{BB962C8B-B14F-4D97-AF65-F5344CB8AC3E}">
        <p14:creationId xmlns:p14="http://schemas.microsoft.com/office/powerpoint/2010/main" val="2386505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9B4AF"/>
        </a:solidFill>
        <a:effectLst/>
      </p:bgPr>
    </p:bg>
    <p:spTree>
      <p:nvGrpSpPr>
        <p:cNvPr id="1" name="">
          <a:extLst>
            <a:ext uri="{FF2B5EF4-FFF2-40B4-BE49-F238E27FC236}">
              <a16:creationId xmlns:a16="http://schemas.microsoft.com/office/drawing/2014/main" id="{FCDA9A17-3D00-34BC-70BD-99B5366E0AB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44932AC-43BA-7A80-3758-C1DA0039C9EC}"/>
              </a:ext>
            </a:extLst>
          </p:cNvPr>
          <p:cNvPicPr>
            <a:picLocks noChangeAspect="1"/>
          </p:cNvPicPr>
          <p:nvPr/>
        </p:nvPicPr>
        <p:blipFill>
          <a:blip r:embed="rId2"/>
          <a:stretch>
            <a:fillRect/>
          </a:stretch>
        </p:blipFill>
        <p:spPr>
          <a:xfrm flipH="1">
            <a:off x="11852030" y="8352735"/>
            <a:ext cx="12531969" cy="9935264"/>
          </a:xfrm>
          <a:prstGeom prst="rect">
            <a:avLst/>
          </a:prstGeom>
        </p:spPr>
      </p:pic>
      <p:sp>
        <p:nvSpPr>
          <p:cNvPr id="13" name="Rounded Rectangle 12">
            <a:extLst>
              <a:ext uri="{FF2B5EF4-FFF2-40B4-BE49-F238E27FC236}">
                <a16:creationId xmlns:a16="http://schemas.microsoft.com/office/drawing/2014/main" id="{05262AD5-B4B7-4C13-99D4-85EC03E1186F}"/>
              </a:ext>
            </a:extLst>
          </p:cNvPr>
          <p:cNvSpPr/>
          <p:nvPr/>
        </p:nvSpPr>
        <p:spPr>
          <a:xfrm>
            <a:off x="3333424" y="4050133"/>
            <a:ext cx="17717152" cy="2573867"/>
          </a:xfrm>
          <a:prstGeom prst="roundRect">
            <a:avLst/>
          </a:prstGeom>
          <a:solidFill>
            <a:srgbClr val="FFB000"/>
          </a:solidFill>
          <a:ln>
            <a:noFill/>
          </a:ln>
          <a:effectLst>
            <a:outerShdw blurRad="217548" dist="311599" dir="2700000" algn="tl" rotWithShape="0">
              <a:prstClr val="black">
                <a:alpha val="2656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4" name="TextBox 13">
            <a:extLst>
              <a:ext uri="{FF2B5EF4-FFF2-40B4-BE49-F238E27FC236}">
                <a16:creationId xmlns:a16="http://schemas.microsoft.com/office/drawing/2014/main" id="{B29F6171-3419-F16A-7707-63DA5547B615}"/>
              </a:ext>
            </a:extLst>
          </p:cNvPr>
          <p:cNvSpPr txBox="1"/>
          <p:nvPr/>
        </p:nvSpPr>
        <p:spPr>
          <a:xfrm>
            <a:off x="4250426" y="4388120"/>
            <a:ext cx="15883148" cy="1897892"/>
          </a:xfrm>
          <a:prstGeom prst="rect">
            <a:avLst/>
          </a:prstGeom>
          <a:noFill/>
        </p:spPr>
        <p:txBody>
          <a:bodyPr wrap="square" rtlCol="0">
            <a:spAutoFit/>
          </a:bodyPr>
          <a:lstStyle/>
          <a:p>
            <a:pPr algn="ctr"/>
            <a:r>
              <a:rPr lang="en-US" sz="11733" b="1">
                <a:solidFill>
                  <a:schemeClr val="bg1"/>
                </a:solidFill>
                <a:latin typeface="Calibri" panose="020F0502020204030204" pitchFamily="34" charset="0"/>
                <a:cs typeface="Calibri" panose="020F0502020204030204" pitchFamily="34" charset="0"/>
              </a:rPr>
              <a:t>Learning Objectives</a:t>
            </a:r>
            <a:endParaRPr lang="en-US" sz="11733" b="1" dirty="0">
              <a:solidFill>
                <a:schemeClr val="bg1"/>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330ED312-117C-E28C-60AA-5E70701E9F92}"/>
              </a:ext>
            </a:extLst>
          </p:cNvPr>
          <p:cNvPicPr>
            <a:picLocks noChangeAspect="1"/>
          </p:cNvPicPr>
          <p:nvPr/>
        </p:nvPicPr>
        <p:blipFill>
          <a:blip r:embed="rId3"/>
          <a:stretch>
            <a:fillRect/>
          </a:stretch>
        </p:blipFill>
        <p:spPr>
          <a:xfrm>
            <a:off x="450000" y="11664000"/>
            <a:ext cx="3600000" cy="2098014"/>
          </a:xfrm>
          <a:prstGeom prst="rect">
            <a:avLst/>
          </a:prstGeom>
          <a:effectLst/>
        </p:spPr>
      </p:pic>
      <p:pic>
        <p:nvPicPr>
          <p:cNvPr id="2" name="Picture 1">
            <a:extLst>
              <a:ext uri="{FF2B5EF4-FFF2-40B4-BE49-F238E27FC236}">
                <a16:creationId xmlns:a16="http://schemas.microsoft.com/office/drawing/2014/main" id="{374C2652-7FF6-F1EC-68E7-FCA3B35DC58F}"/>
              </a:ext>
            </a:extLst>
          </p:cNvPr>
          <p:cNvPicPr preferRelativeResize="0">
            <a:picLocks/>
          </p:cNvPicPr>
          <p:nvPr/>
        </p:nvPicPr>
        <p:blipFill>
          <a:blip r:embed="rId4"/>
          <a:stretch>
            <a:fillRect/>
          </a:stretch>
        </p:blipFill>
        <p:spPr>
          <a:xfrm>
            <a:off x="450000" y="14220000"/>
            <a:ext cx="3600000" cy="3600000"/>
          </a:xfrm>
          <a:prstGeom prst="rect">
            <a:avLst/>
          </a:prstGeom>
        </p:spPr>
      </p:pic>
      <p:sp>
        <p:nvSpPr>
          <p:cNvPr id="5" name="Textfeld 4">
            <a:extLst>
              <a:ext uri="{FF2B5EF4-FFF2-40B4-BE49-F238E27FC236}">
                <a16:creationId xmlns:a16="http://schemas.microsoft.com/office/drawing/2014/main" id="{037F0C77-9816-C140-E1C2-E91E80C78373}"/>
              </a:ext>
            </a:extLst>
          </p:cNvPr>
          <p:cNvSpPr txBox="1"/>
          <p:nvPr/>
        </p:nvSpPr>
        <p:spPr>
          <a:xfrm>
            <a:off x="4050000" y="7290000"/>
            <a:ext cx="15624000" cy="5632311"/>
          </a:xfrm>
          <a:prstGeom prst="rect">
            <a:avLst/>
          </a:prstGeom>
          <a:noFill/>
        </p:spPr>
        <p:txBody>
          <a:bodyPr wrap="square">
            <a:spAutoFit/>
          </a:bodyPr>
          <a:lstStyle/>
          <a:p>
            <a:r>
              <a:rPr lang="en-US" sz="4000" b="1">
                <a:solidFill>
                  <a:schemeClr val="bg1"/>
                </a:solidFill>
              </a:rPr>
              <a:t>By the end of Week 4, participants will be able to:</a:t>
            </a:r>
          </a:p>
          <a:p>
            <a:pPr marL="571500" indent="-571500">
              <a:buFont typeface="Arial" panose="020B0604020202020204" pitchFamily="34" charset="0"/>
              <a:buChar char="•"/>
            </a:pPr>
            <a:r>
              <a:rPr lang="en-US" sz="4000">
                <a:solidFill>
                  <a:schemeClr val="bg1"/>
                </a:solidFill>
              </a:rPr>
              <a:t>Outline the key stages of project design (needs assessment, planning, budgeting, and implementation).</a:t>
            </a:r>
          </a:p>
          <a:p>
            <a:pPr marL="571500" indent="-571500">
              <a:buFont typeface="Arial" panose="020B0604020202020204" pitchFamily="34" charset="0"/>
              <a:buChar char="•"/>
            </a:pPr>
            <a:r>
              <a:rPr lang="en-US" sz="4000">
                <a:solidFill>
                  <a:schemeClr val="bg1"/>
                </a:solidFill>
              </a:rPr>
              <a:t>Identify funding sources and proposal writing techniques for small projects.</a:t>
            </a:r>
          </a:p>
          <a:p>
            <a:pPr marL="571500" indent="-571500">
              <a:buFont typeface="Arial" panose="020B0604020202020204" pitchFamily="34" charset="0"/>
              <a:buChar char="•"/>
            </a:pPr>
            <a:r>
              <a:rPr lang="en-US" sz="4000">
                <a:solidFill>
                  <a:schemeClr val="bg1"/>
                </a:solidFill>
              </a:rPr>
              <a:t>Apply project management tools to their company’s next phase of development.</a:t>
            </a:r>
          </a:p>
          <a:p>
            <a:pPr marL="571500" indent="-571500">
              <a:buFont typeface="Arial" panose="020B0604020202020204" pitchFamily="34" charset="0"/>
              <a:buChar char="•"/>
            </a:pPr>
            <a:r>
              <a:rPr lang="en-US" sz="4000">
                <a:solidFill>
                  <a:schemeClr val="bg1"/>
                </a:solidFill>
              </a:rPr>
              <a:t>Begin developing a community impact project aligned with climate resilience or sustainability themes.</a:t>
            </a:r>
          </a:p>
        </p:txBody>
      </p:sp>
    </p:spTree>
    <p:extLst>
      <p:ext uri="{BB962C8B-B14F-4D97-AF65-F5344CB8AC3E}">
        <p14:creationId xmlns:p14="http://schemas.microsoft.com/office/powerpoint/2010/main" val="1543377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B000"/>
        </a:solidFill>
        <a:effectLst/>
      </p:bgPr>
    </p:bg>
    <p:spTree>
      <p:nvGrpSpPr>
        <p:cNvPr id="1" name="">
          <a:extLst>
            <a:ext uri="{FF2B5EF4-FFF2-40B4-BE49-F238E27FC236}">
              <a16:creationId xmlns:a16="http://schemas.microsoft.com/office/drawing/2014/main" id="{9B6A6512-6B3F-C226-0A42-74FECC12A27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CE7B257-5E1C-5A1E-9BA6-551E903D560A}"/>
              </a:ext>
            </a:extLst>
          </p:cNvPr>
          <p:cNvPicPr>
            <a:picLocks noChangeAspect="1"/>
          </p:cNvPicPr>
          <p:nvPr/>
        </p:nvPicPr>
        <p:blipFill>
          <a:blip r:embed="rId2"/>
          <a:stretch>
            <a:fillRect/>
          </a:stretch>
        </p:blipFill>
        <p:spPr>
          <a:xfrm>
            <a:off x="451141" y="13608000"/>
            <a:ext cx="3600000" cy="4280001"/>
          </a:xfrm>
          <a:prstGeom prst="rect">
            <a:avLst/>
          </a:prstGeom>
        </p:spPr>
      </p:pic>
      <p:sp>
        <p:nvSpPr>
          <p:cNvPr id="13" name="Rounded Rectangle 12">
            <a:extLst>
              <a:ext uri="{FF2B5EF4-FFF2-40B4-BE49-F238E27FC236}">
                <a16:creationId xmlns:a16="http://schemas.microsoft.com/office/drawing/2014/main" id="{500DBDE6-B8F5-58D4-6480-710D1CBEDE34}"/>
              </a:ext>
            </a:extLst>
          </p:cNvPr>
          <p:cNvSpPr/>
          <p:nvPr/>
        </p:nvSpPr>
        <p:spPr>
          <a:xfrm>
            <a:off x="5617828" y="14769505"/>
            <a:ext cx="17717152" cy="2573867"/>
          </a:xfrm>
          <a:prstGeom prst="roundRect">
            <a:avLst/>
          </a:prstGeom>
          <a:solidFill>
            <a:srgbClr val="19B4AF"/>
          </a:solidFill>
          <a:ln>
            <a:noFill/>
          </a:ln>
          <a:effectLst>
            <a:outerShdw blurRad="217548" dist="311599" dir="2700000" algn="tl" rotWithShape="0">
              <a:prstClr val="black">
                <a:alpha val="2656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4" name="TextBox 13">
            <a:extLst>
              <a:ext uri="{FF2B5EF4-FFF2-40B4-BE49-F238E27FC236}">
                <a16:creationId xmlns:a16="http://schemas.microsoft.com/office/drawing/2014/main" id="{757F01B5-90A4-7FB3-0EF0-14962B321A6A}"/>
              </a:ext>
            </a:extLst>
          </p:cNvPr>
          <p:cNvSpPr txBox="1"/>
          <p:nvPr/>
        </p:nvSpPr>
        <p:spPr>
          <a:xfrm>
            <a:off x="5617828" y="15107493"/>
            <a:ext cx="17717153" cy="1897892"/>
          </a:xfrm>
          <a:prstGeom prst="rect">
            <a:avLst/>
          </a:prstGeom>
          <a:noFill/>
        </p:spPr>
        <p:txBody>
          <a:bodyPr wrap="square" rtlCol="0">
            <a:spAutoFit/>
          </a:bodyPr>
          <a:lstStyle/>
          <a:p>
            <a:pPr algn="ctr"/>
            <a:r>
              <a:rPr lang="en-US" sz="9600" b="1">
                <a:solidFill>
                  <a:schemeClr val="bg1"/>
                </a:solidFill>
                <a:latin typeface="Calibri" panose="020F0502020204030204" pitchFamily="34" charset="0"/>
                <a:cs typeface="Calibri" panose="020F0502020204030204" pitchFamily="34" charset="0"/>
              </a:rPr>
              <a:t>Activities</a:t>
            </a:r>
            <a:r>
              <a:rPr lang="en-US" sz="11733" b="1">
                <a:solidFill>
                  <a:schemeClr val="bg1"/>
                </a:solidFill>
                <a:latin typeface="Calibri" panose="020F0502020204030204" pitchFamily="34" charset="0"/>
                <a:cs typeface="Calibri" panose="020F0502020204030204" pitchFamily="34" charset="0"/>
              </a:rPr>
              <a:t> - </a:t>
            </a:r>
            <a:r>
              <a:rPr lang="en-US" sz="9600" b="1">
                <a:solidFill>
                  <a:schemeClr val="bg1"/>
                </a:solidFill>
                <a:latin typeface="Calibri" panose="020F0502020204030204" pitchFamily="34" charset="0"/>
                <a:cs typeface="Calibri" panose="020F0502020204030204" pitchFamily="34" charset="0"/>
              </a:rPr>
              <a:t>MOOC</a:t>
            </a:r>
            <a:endParaRPr lang="en-US" sz="9600" b="1" dirty="0">
              <a:solidFill>
                <a:schemeClr val="bg1"/>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A43B74F6-B9B9-42CE-3518-6093AA3C77C5}"/>
              </a:ext>
            </a:extLst>
          </p:cNvPr>
          <p:cNvPicPr preferRelativeResize="0">
            <a:picLocks/>
          </p:cNvPicPr>
          <p:nvPr/>
        </p:nvPicPr>
        <p:blipFill>
          <a:blip r:embed="rId3"/>
          <a:stretch>
            <a:fillRect/>
          </a:stretch>
        </p:blipFill>
        <p:spPr>
          <a:xfrm>
            <a:off x="20304000" y="450000"/>
            <a:ext cx="3600000" cy="3600000"/>
          </a:xfrm>
          <a:prstGeom prst="rect">
            <a:avLst/>
          </a:prstGeom>
        </p:spPr>
      </p:pic>
      <p:sp>
        <p:nvSpPr>
          <p:cNvPr id="3" name="TextBox 17">
            <a:extLst>
              <a:ext uri="{FF2B5EF4-FFF2-40B4-BE49-F238E27FC236}">
                <a16:creationId xmlns:a16="http://schemas.microsoft.com/office/drawing/2014/main" id="{EE77E541-9B21-6C53-43AE-1587FA2F2D5A}"/>
              </a:ext>
            </a:extLst>
          </p:cNvPr>
          <p:cNvSpPr txBox="1"/>
          <p:nvPr/>
        </p:nvSpPr>
        <p:spPr>
          <a:xfrm>
            <a:off x="1446851" y="2139777"/>
            <a:ext cx="21625800" cy="11310789"/>
          </a:xfrm>
          <a:prstGeom prst="rect">
            <a:avLst/>
          </a:prstGeom>
          <a:noFill/>
        </p:spPr>
        <p:txBody>
          <a:bodyPr wrap="square" rtlCol="0">
            <a:spAutoFit/>
          </a:bodyPr>
          <a:lstStyle/>
          <a:p>
            <a:r>
              <a:rPr lang="en-US" sz="4800" b="1">
                <a:solidFill>
                  <a:schemeClr val="bg1"/>
                </a:solidFill>
              </a:rPr>
              <a:t>MOOC Module 4: </a:t>
            </a:r>
          </a:p>
          <a:p>
            <a:r>
              <a:rPr lang="en-US" sz="4800" b="1">
                <a:solidFill>
                  <a:schemeClr val="bg1"/>
                </a:solidFill>
              </a:rPr>
              <a:t>Project Design &amp; Funding</a:t>
            </a:r>
          </a:p>
          <a:p>
            <a:endParaRPr lang="en-US" sz="4800" b="1">
              <a:solidFill>
                <a:schemeClr val="bg1"/>
              </a:solidFill>
            </a:endParaRPr>
          </a:p>
          <a:p>
            <a:r>
              <a:rPr lang="en-US" sz="4000" b="1">
                <a:solidFill>
                  <a:schemeClr val="bg1"/>
                </a:solidFill>
              </a:rPr>
              <a:t>Focus:</a:t>
            </a:r>
            <a:r>
              <a:rPr lang="en-US" sz="4000">
                <a:solidFill>
                  <a:schemeClr val="bg1"/>
                </a:solidFill>
              </a:rPr>
              <a:t> How to move from concept to implementation — designing fundable, sustainable projects.</a:t>
            </a:r>
            <a:br>
              <a:rPr lang="en-US" sz="4000">
                <a:solidFill>
                  <a:schemeClr val="bg1"/>
                </a:solidFill>
              </a:rPr>
            </a:br>
            <a:r>
              <a:rPr lang="de-DE" sz="4000" b="1">
                <a:solidFill>
                  <a:schemeClr val="bg1"/>
                </a:solidFill>
              </a:rPr>
              <a:t>Estimated Time:</a:t>
            </a:r>
            <a:r>
              <a:rPr lang="de-DE" sz="4000">
                <a:solidFill>
                  <a:schemeClr val="bg1"/>
                </a:solidFill>
              </a:rPr>
              <a:t> 5-6 hours (self-paced)</a:t>
            </a:r>
          </a:p>
          <a:p>
            <a:pPr>
              <a:spcBef>
                <a:spcPts val="1800"/>
              </a:spcBef>
            </a:pPr>
            <a:r>
              <a:rPr lang="de-DE" sz="4000" b="1">
                <a:solidFill>
                  <a:schemeClr val="bg1"/>
                </a:solidFill>
              </a:rPr>
              <a:t>Key Topics:</a:t>
            </a:r>
            <a:endParaRPr lang="de-DE" sz="4000">
              <a:solidFill>
                <a:schemeClr val="bg1"/>
              </a:solidFill>
            </a:endParaRPr>
          </a:p>
          <a:p>
            <a:pPr marL="571500" lvl="0" indent="-571500">
              <a:buFont typeface="Arial" panose="020B0604020202020204" pitchFamily="34" charset="0"/>
              <a:buChar char="•"/>
            </a:pPr>
            <a:r>
              <a:rPr lang="en-US" sz="4000">
                <a:solidFill>
                  <a:schemeClr val="bg1"/>
                </a:solidFill>
              </a:rPr>
              <a:t>Introduction to project management tools (Logframe, Theory of Change, SMART objectives).</a:t>
            </a:r>
          </a:p>
          <a:p>
            <a:pPr marL="571500" lvl="0" indent="-571500">
              <a:buFont typeface="Arial" panose="020B0604020202020204" pitchFamily="34" charset="0"/>
              <a:buChar char="•"/>
            </a:pPr>
            <a:r>
              <a:rPr lang="en-US" sz="4000">
                <a:solidFill>
                  <a:schemeClr val="bg1"/>
                </a:solidFill>
              </a:rPr>
              <a:t>Basics of proposal writing and budgeting.</a:t>
            </a:r>
          </a:p>
          <a:p>
            <a:pPr marL="571500" lvl="0" indent="-571500">
              <a:buFont typeface="Arial" panose="020B0604020202020204" pitchFamily="34" charset="0"/>
              <a:buChar char="•"/>
            </a:pPr>
            <a:r>
              <a:rPr lang="en-US" sz="4000">
                <a:solidFill>
                  <a:schemeClr val="bg1"/>
                </a:solidFill>
              </a:rPr>
              <a:t>Funding strategies: grants, partnerships, and social investment.</a:t>
            </a:r>
          </a:p>
          <a:p>
            <a:pPr marL="571500" lvl="0" indent="-571500">
              <a:buFont typeface="Arial" panose="020B0604020202020204" pitchFamily="34" charset="0"/>
              <a:buChar char="•"/>
            </a:pPr>
            <a:r>
              <a:rPr lang="en-US" sz="4000">
                <a:solidFill>
                  <a:schemeClr val="bg1"/>
                </a:solidFill>
              </a:rPr>
              <a:t>Monitoring and evaluation for accountability.</a:t>
            </a:r>
          </a:p>
          <a:p>
            <a:pPr>
              <a:spcBef>
                <a:spcPts val="1200"/>
              </a:spcBef>
            </a:pPr>
            <a:r>
              <a:rPr lang="de-DE" sz="4000" b="1">
                <a:solidFill>
                  <a:schemeClr val="bg1"/>
                </a:solidFill>
              </a:rPr>
              <a:t>Suggested Activities:</a:t>
            </a:r>
            <a:endParaRPr lang="de-DE" sz="4000">
              <a:solidFill>
                <a:schemeClr val="bg1"/>
              </a:solidFill>
            </a:endParaRPr>
          </a:p>
          <a:p>
            <a:pPr marL="742950" lvl="0" indent="-742950">
              <a:buFont typeface="+mj-lt"/>
              <a:buAutoNum type="arabicPeriod"/>
            </a:pPr>
            <a:r>
              <a:rPr lang="en-US" sz="4000">
                <a:solidFill>
                  <a:schemeClr val="bg1"/>
                </a:solidFill>
              </a:rPr>
              <a:t>Micro-Lectures or Readings (e.g. Watch a video on ‘Project design’; Read a short guide on “How to Write a Winning Proposal”; PDF or online article).</a:t>
            </a:r>
            <a:endParaRPr lang="de-DE" sz="4000">
              <a:solidFill>
                <a:schemeClr val="bg1"/>
              </a:solidFill>
            </a:endParaRPr>
          </a:p>
          <a:p>
            <a:pPr marL="742950" lvl="0" indent="-742950">
              <a:buFont typeface="+mj-lt"/>
              <a:buAutoNum type="arabicPeriod"/>
            </a:pPr>
            <a:r>
              <a:rPr lang="en-US" sz="4000">
                <a:solidFill>
                  <a:schemeClr val="bg1"/>
                </a:solidFill>
              </a:rPr>
              <a:t>Interactive Task (e.g short quiz self-check on project cycle and budgeting).</a:t>
            </a:r>
          </a:p>
          <a:p>
            <a:pPr marL="742950" lvl="0" indent="-742950">
              <a:buFont typeface="+mj-lt"/>
              <a:buAutoNum type="arabicPeriod"/>
            </a:pPr>
            <a:r>
              <a:rPr lang="en-US" sz="4000">
                <a:solidFill>
                  <a:schemeClr val="bg1"/>
                </a:solidFill>
              </a:rPr>
              <a:t>Application (e.g. “Draft a mini-project plan related to your company or community.”)</a:t>
            </a:r>
          </a:p>
          <a:p>
            <a:pPr marL="742950" lvl="0" indent="-742950">
              <a:buFont typeface="+mj-lt"/>
              <a:buAutoNum type="arabicPeriod"/>
            </a:pPr>
            <a:r>
              <a:rPr lang="en-US" sz="4000">
                <a:solidFill>
                  <a:schemeClr val="bg1"/>
                </a:solidFill>
              </a:rPr>
              <a:t>Reflection Question (e.g. “What makes a project realistic and fundable — and how can our team ensure we’re solving the right problem?”)</a:t>
            </a:r>
            <a:endParaRPr lang="de-DE" sz="4000">
              <a:solidFill>
                <a:schemeClr val="bg1"/>
              </a:solidFill>
            </a:endParaRPr>
          </a:p>
        </p:txBody>
      </p:sp>
      <p:sp>
        <p:nvSpPr>
          <p:cNvPr id="5" name="Textfeld 4">
            <a:extLst>
              <a:ext uri="{FF2B5EF4-FFF2-40B4-BE49-F238E27FC236}">
                <a16:creationId xmlns:a16="http://schemas.microsoft.com/office/drawing/2014/main" id="{97B858B6-F58E-6D64-5BDA-1503D803FF93}"/>
              </a:ext>
            </a:extLst>
          </p:cNvPr>
          <p:cNvSpPr txBox="1"/>
          <p:nvPr/>
        </p:nvSpPr>
        <p:spPr>
          <a:xfrm>
            <a:off x="1049019" y="15662939"/>
            <a:ext cx="1172542" cy="1015663"/>
          </a:xfrm>
          <a:prstGeom prst="rect">
            <a:avLst/>
          </a:prstGeom>
          <a:noFill/>
        </p:spPr>
        <p:txBody>
          <a:bodyPr wrap="square" rtlCol="0">
            <a:spAutoFit/>
          </a:bodyPr>
          <a:lstStyle/>
          <a:p>
            <a:pPr algn="ctr"/>
            <a:r>
              <a:rPr lang="en-US" sz="6000">
                <a:solidFill>
                  <a:srgbClr val="808080"/>
                </a:solidFill>
              </a:rPr>
              <a:t>4</a:t>
            </a:r>
          </a:p>
        </p:txBody>
      </p:sp>
    </p:spTree>
    <p:extLst>
      <p:ext uri="{BB962C8B-B14F-4D97-AF65-F5344CB8AC3E}">
        <p14:creationId xmlns:p14="http://schemas.microsoft.com/office/powerpoint/2010/main" val="1184899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9B4AF"/>
        </a:solidFill>
        <a:effectLst/>
      </p:bgPr>
    </p:bg>
    <p:spTree>
      <p:nvGrpSpPr>
        <p:cNvPr id="1" name="">
          <a:extLst>
            <a:ext uri="{FF2B5EF4-FFF2-40B4-BE49-F238E27FC236}">
              <a16:creationId xmlns:a16="http://schemas.microsoft.com/office/drawing/2014/main" id="{E346A194-1A77-8456-D14F-3CDA582B84EB}"/>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B87E7B0D-6DD0-E70D-084C-FF3E2B836E39}"/>
              </a:ext>
            </a:extLst>
          </p:cNvPr>
          <p:cNvPicPr>
            <a:picLocks noChangeAspect="1"/>
          </p:cNvPicPr>
          <p:nvPr/>
        </p:nvPicPr>
        <p:blipFill>
          <a:blip r:embed="rId2"/>
          <a:srcRect r="9486" b="39021"/>
          <a:stretch>
            <a:fillRect/>
          </a:stretch>
        </p:blipFill>
        <p:spPr>
          <a:xfrm>
            <a:off x="1" y="12074333"/>
            <a:ext cx="24384000" cy="6213668"/>
          </a:xfrm>
          <a:prstGeom prst="rect">
            <a:avLst/>
          </a:prstGeom>
        </p:spPr>
      </p:pic>
      <p:grpSp>
        <p:nvGrpSpPr>
          <p:cNvPr id="8" name="Gruppieren 7">
            <a:extLst>
              <a:ext uri="{FF2B5EF4-FFF2-40B4-BE49-F238E27FC236}">
                <a16:creationId xmlns:a16="http://schemas.microsoft.com/office/drawing/2014/main" id="{71BC732C-FDF6-EAE0-0B6A-8DDA72527505}"/>
              </a:ext>
            </a:extLst>
          </p:cNvPr>
          <p:cNvGrpSpPr/>
          <p:nvPr/>
        </p:nvGrpSpPr>
        <p:grpSpPr>
          <a:xfrm>
            <a:off x="720594" y="4164126"/>
            <a:ext cx="15227627" cy="7540733"/>
            <a:chOff x="8651631" y="1603267"/>
            <a:chExt cx="15227627" cy="7540733"/>
          </a:xfrm>
        </p:grpSpPr>
        <p:grpSp>
          <p:nvGrpSpPr>
            <p:cNvPr id="5" name="Group 4">
              <a:extLst>
                <a:ext uri="{FF2B5EF4-FFF2-40B4-BE49-F238E27FC236}">
                  <a16:creationId xmlns:a16="http://schemas.microsoft.com/office/drawing/2014/main" id="{2C17CC65-77C2-8F72-5575-83778907539A}"/>
                </a:ext>
              </a:extLst>
            </p:cNvPr>
            <p:cNvGrpSpPr/>
            <p:nvPr/>
          </p:nvGrpSpPr>
          <p:grpSpPr>
            <a:xfrm>
              <a:off x="8651631" y="1603267"/>
              <a:ext cx="15227627" cy="7540733"/>
              <a:chOff x="1384538" y="813218"/>
              <a:chExt cx="11812383" cy="6589776"/>
            </a:xfrm>
          </p:grpSpPr>
          <p:sp>
            <p:nvSpPr>
              <p:cNvPr id="3" name="Rounded Rectangle 2">
                <a:extLst>
                  <a:ext uri="{FF2B5EF4-FFF2-40B4-BE49-F238E27FC236}">
                    <a16:creationId xmlns:a16="http://schemas.microsoft.com/office/drawing/2014/main" id="{DE19F9DF-E386-8523-6402-EFD357F83E91}"/>
                  </a:ext>
                </a:extLst>
              </p:cNvPr>
              <p:cNvSpPr/>
              <p:nvPr/>
            </p:nvSpPr>
            <p:spPr>
              <a:xfrm>
                <a:off x="1646666" y="813218"/>
                <a:ext cx="11550255" cy="6589776"/>
              </a:xfrm>
              <a:prstGeom prst="roundRect">
                <a:avLst/>
              </a:prstGeom>
              <a:solidFill>
                <a:srgbClr val="FFB000"/>
              </a:solidFill>
              <a:ln w="1270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 name="Rounded Rectangle 1">
                <a:extLst>
                  <a:ext uri="{FF2B5EF4-FFF2-40B4-BE49-F238E27FC236}">
                    <a16:creationId xmlns:a16="http://schemas.microsoft.com/office/drawing/2014/main" id="{C57BE6CD-866F-535B-7B02-250A60CDBCA6}"/>
                  </a:ext>
                </a:extLst>
              </p:cNvPr>
              <p:cNvSpPr/>
              <p:nvPr/>
            </p:nvSpPr>
            <p:spPr>
              <a:xfrm>
                <a:off x="1384538" y="813218"/>
                <a:ext cx="11550255" cy="6327648"/>
              </a:xfrm>
              <a:prstGeom prst="roundRect">
                <a:avLst/>
              </a:prstGeom>
              <a:solidFill>
                <a:schemeClr val="bg1"/>
              </a:solidFill>
              <a:ln w="127000">
                <a:solidFill>
                  <a:srgbClr val="FFB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15" name="TextBox 14">
              <a:extLst>
                <a:ext uri="{FF2B5EF4-FFF2-40B4-BE49-F238E27FC236}">
                  <a16:creationId xmlns:a16="http://schemas.microsoft.com/office/drawing/2014/main" id="{1F856C55-D848-D6BE-9351-18E80413C04D}"/>
                </a:ext>
              </a:extLst>
            </p:cNvPr>
            <p:cNvSpPr txBox="1"/>
            <p:nvPr/>
          </p:nvSpPr>
          <p:spPr>
            <a:xfrm>
              <a:off x="9579254" y="2362584"/>
              <a:ext cx="13034464" cy="6022098"/>
            </a:xfrm>
            <a:prstGeom prst="rect">
              <a:avLst/>
            </a:prstGeom>
            <a:noFill/>
          </p:spPr>
          <p:txBody>
            <a:bodyPr wrap="square" rtlCol="0">
              <a:spAutoFit/>
            </a:bodyPr>
            <a:lstStyle/>
            <a:p>
              <a:r>
                <a:rPr lang="en-US" sz="8533" b="1">
                  <a:solidFill>
                    <a:srgbClr val="19B4AF"/>
                  </a:solidFill>
                  <a:latin typeface="Calibri" panose="020F0502020204030204" pitchFamily="34" charset="0"/>
                  <a:cs typeface="Calibri" panose="020F0502020204030204" pitchFamily="34" charset="0"/>
                </a:rPr>
                <a:t>Vision</a:t>
              </a:r>
              <a:endParaRPr lang="en-US" sz="5689" dirty="0">
                <a:solidFill>
                  <a:srgbClr val="808080"/>
                </a:solidFill>
                <a:latin typeface="Calibri" panose="020F0502020204030204" pitchFamily="34" charset="0"/>
                <a:cs typeface="Calibri" panose="020F0502020204030204" pitchFamily="34" charset="0"/>
              </a:endParaRPr>
            </a:p>
            <a:p>
              <a:r>
                <a:rPr lang="en-US" sz="6000">
                  <a:solidFill>
                    <a:srgbClr val="808080"/>
                  </a:solidFill>
                </a:rPr>
                <a:t>To empower youth and students with hands-on entrepreneurial, civic, and innovation skills through a structured, virtual internship experience that connects learning with doing.</a:t>
              </a:r>
              <a:endParaRPr lang="de-DE" sz="6000">
                <a:solidFill>
                  <a:srgbClr val="808080"/>
                </a:solidFill>
              </a:endParaRPr>
            </a:p>
          </p:txBody>
        </p:sp>
      </p:grpSp>
      <p:grpSp>
        <p:nvGrpSpPr>
          <p:cNvPr id="7" name="Gruppieren 6">
            <a:extLst>
              <a:ext uri="{FF2B5EF4-FFF2-40B4-BE49-F238E27FC236}">
                <a16:creationId xmlns:a16="http://schemas.microsoft.com/office/drawing/2014/main" id="{6A4BE20E-9EC8-CF20-219C-1B031B44EBF1}"/>
              </a:ext>
            </a:extLst>
          </p:cNvPr>
          <p:cNvGrpSpPr/>
          <p:nvPr/>
        </p:nvGrpSpPr>
        <p:grpSpPr>
          <a:xfrm>
            <a:off x="14853691" y="7634537"/>
            <a:ext cx="8471799" cy="7540733"/>
            <a:chOff x="504742" y="6839264"/>
            <a:chExt cx="13440455" cy="5966502"/>
          </a:xfrm>
        </p:grpSpPr>
        <p:grpSp>
          <p:nvGrpSpPr>
            <p:cNvPr id="9" name="Group 8">
              <a:extLst>
                <a:ext uri="{FF2B5EF4-FFF2-40B4-BE49-F238E27FC236}">
                  <a16:creationId xmlns:a16="http://schemas.microsoft.com/office/drawing/2014/main" id="{CB666D11-5DC4-CDB1-726A-CEFF71412205}"/>
                </a:ext>
              </a:extLst>
            </p:cNvPr>
            <p:cNvGrpSpPr/>
            <p:nvPr/>
          </p:nvGrpSpPr>
          <p:grpSpPr>
            <a:xfrm flipH="1">
              <a:off x="504742" y="6839264"/>
              <a:ext cx="13440455" cy="5966502"/>
              <a:chOff x="1384538" y="813218"/>
              <a:chExt cx="11812383" cy="6327648"/>
            </a:xfrm>
          </p:grpSpPr>
          <p:sp>
            <p:nvSpPr>
              <p:cNvPr id="10" name="Rounded Rectangle 9">
                <a:extLst>
                  <a:ext uri="{FF2B5EF4-FFF2-40B4-BE49-F238E27FC236}">
                    <a16:creationId xmlns:a16="http://schemas.microsoft.com/office/drawing/2014/main" id="{1FC62EA5-14D1-E1B9-7027-7A826A898AD9}"/>
                  </a:ext>
                </a:extLst>
              </p:cNvPr>
              <p:cNvSpPr/>
              <p:nvPr/>
            </p:nvSpPr>
            <p:spPr>
              <a:xfrm>
                <a:off x="1646666" y="813219"/>
                <a:ext cx="11550255" cy="5570431"/>
              </a:xfrm>
              <a:prstGeom prst="roundRect">
                <a:avLst/>
              </a:prstGeom>
              <a:solidFill>
                <a:srgbClr val="FF6800"/>
              </a:solidFill>
              <a:ln w="1270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 name="Rounded Rectangle 10">
                <a:extLst>
                  <a:ext uri="{FF2B5EF4-FFF2-40B4-BE49-F238E27FC236}">
                    <a16:creationId xmlns:a16="http://schemas.microsoft.com/office/drawing/2014/main" id="{68548771-EC07-1778-6226-BC27CEA61679}"/>
                  </a:ext>
                </a:extLst>
              </p:cNvPr>
              <p:cNvSpPr/>
              <p:nvPr/>
            </p:nvSpPr>
            <p:spPr>
              <a:xfrm>
                <a:off x="1384538" y="813218"/>
                <a:ext cx="11550255" cy="6327648"/>
              </a:xfrm>
              <a:prstGeom prst="roundRect">
                <a:avLst/>
              </a:prstGeom>
              <a:solidFill>
                <a:schemeClr val="bg1"/>
              </a:solidFill>
              <a:ln w="127000">
                <a:solidFill>
                  <a:srgbClr val="FF68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sp>
          <p:nvSpPr>
            <p:cNvPr id="21" name="TextBox 20">
              <a:extLst>
                <a:ext uri="{FF2B5EF4-FFF2-40B4-BE49-F238E27FC236}">
                  <a16:creationId xmlns:a16="http://schemas.microsoft.com/office/drawing/2014/main" id="{DD66E645-6599-8D35-CC3B-F3ECB359D474}"/>
                </a:ext>
              </a:extLst>
            </p:cNvPr>
            <p:cNvSpPr txBox="1"/>
            <p:nvPr/>
          </p:nvSpPr>
          <p:spPr>
            <a:xfrm>
              <a:off x="1527871" y="7734795"/>
              <a:ext cx="11692451" cy="4175438"/>
            </a:xfrm>
            <a:prstGeom prst="rect">
              <a:avLst/>
            </a:prstGeom>
            <a:noFill/>
          </p:spPr>
          <p:txBody>
            <a:bodyPr wrap="square" rtlCol="0">
              <a:spAutoFit/>
            </a:bodyPr>
            <a:lstStyle/>
            <a:p>
              <a:r>
                <a:rPr lang="en-US" sz="8533" b="1">
                  <a:solidFill>
                    <a:srgbClr val="19B4AF"/>
                  </a:solidFill>
                  <a:latin typeface="Calibri" panose="020F0502020204030204" pitchFamily="34" charset="0"/>
                  <a:cs typeface="Calibri" panose="020F0502020204030204" pitchFamily="34" charset="0"/>
                </a:rPr>
                <a:t>Duration</a:t>
              </a:r>
              <a:endParaRPr lang="en-US" sz="5689" dirty="0">
                <a:solidFill>
                  <a:srgbClr val="808080"/>
                </a:solidFill>
                <a:latin typeface="Calibri" panose="020F0502020204030204" pitchFamily="34" charset="0"/>
                <a:cs typeface="Calibri" panose="020F0502020204030204" pitchFamily="34" charset="0"/>
              </a:endParaRPr>
            </a:p>
            <a:p>
              <a:r>
                <a:rPr lang="en-US" sz="6000">
                  <a:solidFill>
                    <a:srgbClr val="808080"/>
                  </a:solidFill>
                </a:rPr>
                <a:t>6 Weeks – combining self-paced MOOCs, live mentor sessions, and applied company play.</a:t>
              </a:r>
              <a:endParaRPr lang="de-DE" sz="6000">
                <a:solidFill>
                  <a:srgbClr val="808080"/>
                </a:solidFill>
              </a:endParaRPr>
            </a:p>
          </p:txBody>
        </p:sp>
      </p:grpSp>
      <p:pic>
        <p:nvPicPr>
          <p:cNvPr id="4" name="Picture 3">
            <a:extLst>
              <a:ext uri="{FF2B5EF4-FFF2-40B4-BE49-F238E27FC236}">
                <a16:creationId xmlns:a16="http://schemas.microsoft.com/office/drawing/2014/main" id="{DAED1816-82A5-1F6A-510F-FB964E66F090}"/>
              </a:ext>
            </a:extLst>
          </p:cNvPr>
          <p:cNvPicPr preferRelativeResize="0">
            <a:picLocks/>
          </p:cNvPicPr>
          <p:nvPr/>
        </p:nvPicPr>
        <p:blipFill>
          <a:blip r:embed="rId3"/>
          <a:stretch>
            <a:fillRect/>
          </a:stretch>
        </p:blipFill>
        <p:spPr>
          <a:xfrm>
            <a:off x="450000" y="450000"/>
            <a:ext cx="9000000" cy="2880000"/>
          </a:xfrm>
          <a:prstGeom prst="rect">
            <a:avLst/>
          </a:prstGeom>
        </p:spPr>
      </p:pic>
      <p:pic>
        <p:nvPicPr>
          <p:cNvPr id="6" name="Picture 5">
            <a:extLst>
              <a:ext uri="{FF2B5EF4-FFF2-40B4-BE49-F238E27FC236}">
                <a16:creationId xmlns:a16="http://schemas.microsoft.com/office/drawing/2014/main" id="{7B8C7F7E-3206-9F03-A4C2-489306239ED9}"/>
              </a:ext>
            </a:extLst>
          </p:cNvPr>
          <p:cNvPicPr preferRelativeResize="0">
            <a:picLocks/>
          </p:cNvPicPr>
          <p:nvPr/>
        </p:nvPicPr>
        <p:blipFill>
          <a:blip r:embed="rId4"/>
          <a:stretch>
            <a:fillRect/>
          </a:stretch>
        </p:blipFill>
        <p:spPr>
          <a:xfrm>
            <a:off x="20304000" y="450000"/>
            <a:ext cx="3600000" cy="3600000"/>
          </a:xfrm>
          <a:prstGeom prst="rect">
            <a:avLst/>
          </a:prstGeom>
        </p:spPr>
      </p:pic>
    </p:spTree>
    <p:extLst>
      <p:ext uri="{BB962C8B-B14F-4D97-AF65-F5344CB8AC3E}">
        <p14:creationId xmlns:p14="http://schemas.microsoft.com/office/powerpoint/2010/main" val="1345944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B000"/>
        </a:solidFill>
        <a:effectLst/>
      </p:bgPr>
    </p:bg>
    <p:spTree>
      <p:nvGrpSpPr>
        <p:cNvPr id="1" name="">
          <a:extLst>
            <a:ext uri="{FF2B5EF4-FFF2-40B4-BE49-F238E27FC236}">
              <a16:creationId xmlns:a16="http://schemas.microsoft.com/office/drawing/2014/main" id="{CC6D36E5-6794-A539-CC79-9E54C35253A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20D07A1-23AA-8F1E-22CF-DDD78E7745F8}"/>
              </a:ext>
            </a:extLst>
          </p:cNvPr>
          <p:cNvPicPr>
            <a:picLocks noChangeAspect="1"/>
          </p:cNvPicPr>
          <p:nvPr/>
        </p:nvPicPr>
        <p:blipFill>
          <a:blip r:embed="rId2"/>
          <a:stretch>
            <a:fillRect/>
          </a:stretch>
        </p:blipFill>
        <p:spPr>
          <a:xfrm>
            <a:off x="451141" y="13608000"/>
            <a:ext cx="3600000" cy="4280001"/>
          </a:xfrm>
          <a:prstGeom prst="rect">
            <a:avLst/>
          </a:prstGeom>
        </p:spPr>
      </p:pic>
      <p:sp>
        <p:nvSpPr>
          <p:cNvPr id="13" name="Rounded Rectangle 12">
            <a:extLst>
              <a:ext uri="{FF2B5EF4-FFF2-40B4-BE49-F238E27FC236}">
                <a16:creationId xmlns:a16="http://schemas.microsoft.com/office/drawing/2014/main" id="{55380A7E-D149-FC6F-AB04-B9372D48857A}"/>
              </a:ext>
            </a:extLst>
          </p:cNvPr>
          <p:cNvSpPr/>
          <p:nvPr/>
        </p:nvSpPr>
        <p:spPr>
          <a:xfrm>
            <a:off x="5617828" y="14769505"/>
            <a:ext cx="17717152" cy="2573867"/>
          </a:xfrm>
          <a:prstGeom prst="roundRect">
            <a:avLst/>
          </a:prstGeom>
          <a:solidFill>
            <a:srgbClr val="19B4AF"/>
          </a:solidFill>
          <a:ln>
            <a:noFill/>
          </a:ln>
          <a:effectLst>
            <a:outerShdw blurRad="217548" dist="311599" dir="2700000" algn="tl" rotWithShape="0">
              <a:prstClr val="black">
                <a:alpha val="2656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4" name="TextBox 13">
            <a:extLst>
              <a:ext uri="{FF2B5EF4-FFF2-40B4-BE49-F238E27FC236}">
                <a16:creationId xmlns:a16="http://schemas.microsoft.com/office/drawing/2014/main" id="{02DC6DB4-693F-2728-7058-C07D14F85F96}"/>
              </a:ext>
            </a:extLst>
          </p:cNvPr>
          <p:cNvSpPr txBox="1"/>
          <p:nvPr/>
        </p:nvSpPr>
        <p:spPr>
          <a:xfrm>
            <a:off x="5617828" y="15271609"/>
            <a:ext cx="17717153" cy="1569660"/>
          </a:xfrm>
          <a:prstGeom prst="rect">
            <a:avLst/>
          </a:prstGeom>
          <a:noFill/>
        </p:spPr>
        <p:txBody>
          <a:bodyPr wrap="square" rtlCol="0">
            <a:spAutoFit/>
          </a:bodyPr>
          <a:lstStyle/>
          <a:p>
            <a:pPr algn="ctr"/>
            <a:r>
              <a:rPr lang="en-US" sz="9600" b="1">
                <a:solidFill>
                  <a:schemeClr val="bg1"/>
                </a:solidFill>
                <a:latin typeface="Calibri" panose="020F0502020204030204" pitchFamily="34" charset="0"/>
                <a:cs typeface="Calibri" panose="020F0502020204030204" pitchFamily="34" charset="0"/>
              </a:rPr>
              <a:t>Activities – Mentor-lead Session </a:t>
            </a:r>
            <a:endParaRPr lang="en-US" sz="9600" b="1" dirty="0">
              <a:solidFill>
                <a:schemeClr val="bg1"/>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4CB6236F-323B-A3E6-B394-9BF3DEAEB803}"/>
              </a:ext>
            </a:extLst>
          </p:cNvPr>
          <p:cNvPicPr preferRelativeResize="0">
            <a:picLocks/>
          </p:cNvPicPr>
          <p:nvPr/>
        </p:nvPicPr>
        <p:blipFill>
          <a:blip r:embed="rId3"/>
          <a:stretch>
            <a:fillRect/>
          </a:stretch>
        </p:blipFill>
        <p:spPr>
          <a:xfrm>
            <a:off x="20304000" y="450000"/>
            <a:ext cx="3600000" cy="3600000"/>
          </a:xfrm>
          <a:prstGeom prst="rect">
            <a:avLst/>
          </a:prstGeom>
        </p:spPr>
      </p:pic>
      <p:sp>
        <p:nvSpPr>
          <p:cNvPr id="3" name="Textfeld 2">
            <a:extLst>
              <a:ext uri="{FF2B5EF4-FFF2-40B4-BE49-F238E27FC236}">
                <a16:creationId xmlns:a16="http://schemas.microsoft.com/office/drawing/2014/main" id="{52CA1B9B-9F66-6105-F14D-013DE03E1BB5}"/>
              </a:ext>
            </a:extLst>
          </p:cNvPr>
          <p:cNvSpPr txBox="1"/>
          <p:nvPr/>
        </p:nvSpPr>
        <p:spPr>
          <a:xfrm>
            <a:off x="1049019" y="15662939"/>
            <a:ext cx="1172542" cy="1015663"/>
          </a:xfrm>
          <a:prstGeom prst="rect">
            <a:avLst/>
          </a:prstGeom>
          <a:noFill/>
        </p:spPr>
        <p:txBody>
          <a:bodyPr wrap="square" rtlCol="0">
            <a:spAutoFit/>
          </a:bodyPr>
          <a:lstStyle/>
          <a:p>
            <a:pPr algn="ctr"/>
            <a:r>
              <a:rPr lang="en-US" sz="6000">
                <a:solidFill>
                  <a:srgbClr val="808080"/>
                </a:solidFill>
              </a:rPr>
              <a:t>4</a:t>
            </a:r>
          </a:p>
        </p:txBody>
      </p:sp>
      <p:sp>
        <p:nvSpPr>
          <p:cNvPr id="5" name="TextBox 17">
            <a:extLst>
              <a:ext uri="{FF2B5EF4-FFF2-40B4-BE49-F238E27FC236}">
                <a16:creationId xmlns:a16="http://schemas.microsoft.com/office/drawing/2014/main" id="{D683D5D1-6822-C6A3-83E7-7FF086CE0787}"/>
              </a:ext>
            </a:extLst>
          </p:cNvPr>
          <p:cNvSpPr txBox="1"/>
          <p:nvPr/>
        </p:nvSpPr>
        <p:spPr>
          <a:xfrm>
            <a:off x="1440000" y="2124000"/>
            <a:ext cx="21600000" cy="11199733"/>
          </a:xfrm>
          <a:prstGeom prst="rect">
            <a:avLst/>
          </a:prstGeom>
          <a:noFill/>
        </p:spPr>
        <p:txBody>
          <a:bodyPr wrap="square" rtlCol="0">
            <a:spAutoFit/>
          </a:bodyPr>
          <a:lstStyle/>
          <a:p>
            <a:r>
              <a:rPr lang="en-US" sz="5689" b="1">
                <a:solidFill>
                  <a:schemeClr val="bg1"/>
                </a:solidFill>
                <a:latin typeface="Calibri" panose="020F0502020204030204" pitchFamily="34" charset="0"/>
                <a:cs typeface="Calibri" panose="020F0502020204030204" pitchFamily="34" charset="0"/>
              </a:rPr>
              <a:t>Career Guidance &amp; Innovation in Practice</a:t>
            </a:r>
          </a:p>
          <a:p>
            <a:endParaRPr lang="en-US" sz="5689" b="1">
              <a:solidFill>
                <a:schemeClr val="bg1"/>
              </a:solidFill>
              <a:latin typeface="Calibri" panose="020F0502020204030204" pitchFamily="34" charset="0"/>
              <a:cs typeface="Calibri" panose="020F0502020204030204" pitchFamily="34" charset="0"/>
            </a:endParaRPr>
          </a:p>
          <a:p>
            <a:r>
              <a:rPr lang="en-US" sz="4000" b="1">
                <a:solidFill>
                  <a:schemeClr val="bg1"/>
                </a:solidFill>
                <a:latin typeface="Calibri" panose="020F0502020204030204" pitchFamily="34" charset="0"/>
                <a:cs typeface="Calibri" panose="020F0502020204030204" pitchFamily="34" charset="0"/>
              </a:rPr>
              <a:t>Session Duration: </a:t>
            </a:r>
            <a:r>
              <a:rPr lang="en-US" sz="4000">
                <a:solidFill>
                  <a:schemeClr val="bg1"/>
                </a:solidFill>
                <a:latin typeface="Calibri" panose="020F0502020204030204" pitchFamily="34" charset="0"/>
                <a:cs typeface="Calibri" panose="020F0502020204030204" pitchFamily="34" charset="0"/>
              </a:rPr>
              <a:t>90 minutes (live or synchronous)</a:t>
            </a:r>
          </a:p>
          <a:p>
            <a:r>
              <a:rPr lang="en-US" sz="4000" b="1">
                <a:solidFill>
                  <a:schemeClr val="bg1"/>
                </a:solidFill>
                <a:latin typeface="Calibri" panose="020F0502020204030204" pitchFamily="34" charset="0"/>
                <a:cs typeface="Calibri" panose="020F0502020204030204" pitchFamily="34" charset="0"/>
              </a:rPr>
              <a:t>Purpose: </a:t>
            </a:r>
            <a:r>
              <a:rPr lang="en-US" sz="4000">
                <a:solidFill>
                  <a:schemeClr val="bg1"/>
                </a:solidFill>
                <a:latin typeface="Calibri" panose="020F0502020204030204" pitchFamily="34" charset="0"/>
                <a:cs typeface="Calibri" panose="020F0502020204030204" pitchFamily="34" charset="0"/>
              </a:rPr>
              <a:t>To connect project design principles to real career pathways and help participants understand how innovation and structured planning support employability.</a:t>
            </a:r>
          </a:p>
          <a:p>
            <a:endParaRPr lang="en-US" sz="4000" b="1">
              <a:solidFill>
                <a:schemeClr val="bg1"/>
              </a:solidFill>
              <a:latin typeface="Calibri" panose="020F0502020204030204" pitchFamily="34" charset="0"/>
              <a:cs typeface="Calibri" panose="020F0502020204030204" pitchFamily="34" charset="0"/>
            </a:endParaRPr>
          </a:p>
          <a:p>
            <a:r>
              <a:rPr lang="en-US" sz="4800" b="1">
                <a:solidFill>
                  <a:schemeClr val="bg1"/>
                </a:solidFill>
                <a:latin typeface="Calibri" panose="020F0502020204030204" pitchFamily="34" charset="0"/>
                <a:cs typeface="Calibri" panose="020F0502020204030204" pitchFamily="34" charset="0"/>
              </a:rPr>
              <a:t>Session Outline:</a:t>
            </a:r>
          </a:p>
          <a:p>
            <a:pPr marL="742950" indent="-742950">
              <a:buFont typeface="+mj-lt"/>
              <a:buAutoNum type="arabicPeriod"/>
            </a:pPr>
            <a:r>
              <a:rPr lang="en-US" sz="4000">
                <a:solidFill>
                  <a:schemeClr val="bg1"/>
                </a:solidFill>
                <a:latin typeface="Calibri" panose="020F0502020204030204" pitchFamily="34" charset="0"/>
                <a:cs typeface="Calibri" panose="020F0502020204030204" pitchFamily="34" charset="0"/>
              </a:rPr>
              <a:t>Welcome &amp; Kick-off (10 min) (e.g. Discussion: “Why employers value project management skills</a:t>
            </a:r>
          </a:p>
          <a:p>
            <a:pPr marL="742950" indent="-742950">
              <a:buFont typeface="+mj-lt"/>
              <a:buAutoNum type="arabicPeriod"/>
            </a:pPr>
            <a:r>
              <a:rPr lang="en-US" sz="4000">
                <a:solidFill>
                  <a:schemeClr val="bg1"/>
                </a:solidFill>
                <a:latin typeface="Calibri" panose="020F0502020204030204" pitchFamily="34" charset="0"/>
                <a:cs typeface="Calibri" panose="020F0502020204030204" pitchFamily="34" charset="0"/>
              </a:rPr>
              <a:t>Mini-Input (15 min) (e.g. on the link between innovation and project development in modern careers; case studies/YouTube video: youth-led start-ups that turned ideas into funded projects.)</a:t>
            </a:r>
          </a:p>
          <a:p>
            <a:pPr marL="742950" indent="-742950">
              <a:buFont typeface="+mj-lt"/>
              <a:buAutoNum type="arabicPeriod"/>
            </a:pPr>
            <a:r>
              <a:rPr lang="en-US" sz="4000">
                <a:solidFill>
                  <a:schemeClr val="bg1"/>
                </a:solidFill>
                <a:latin typeface="Calibri" panose="020F0502020204030204" pitchFamily="34" charset="0"/>
                <a:cs typeface="Calibri" panose="020F0502020204030204" pitchFamily="34" charset="0"/>
              </a:rPr>
              <a:t>Group Activity (40 min) (e.g. Use a Project Design Canvas to structure your company or community project idea. Identify stakeholders, objectives, and key resources.)</a:t>
            </a:r>
          </a:p>
          <a:p>
            <a:pPr marL="742950" indent="-742950">
              <a:buFont typeface="+mj-lt"/>
              <a:buAutoNum type="arabicPeriod"/>
            </a:pPr>
            <a:r>
              <a:rPr lang="en-US" sz="4000">
                <a:solidFill>
                  <a:schemeClr val="bg1"/>
                </a:solidFill>
                <a:latin typeface="Calibri" panose="020F0502020204030204" pitchFamily="34" charset="0"/>
                <a:cs typeface="Calibri" panose="020F0502020204030204" pitchFamily="34" charset="0"/>
              </a:rPr>
              <a:t>Debrief (20 min) (e.g. Mentors and entrepreneur provide targeted feedback.)</a:t>
            </a:r>
          </a:p>
          <a:p>
            <a:pPr marL="742950" indent="-742950">
              <a:buFont typeface="+mj-lt"/>
              <a:buAutoNum type="arabicPeriod"/>
            </a:pPr>
            <a:r>
              <a:rPr lang="en-US" sz="4000">
                <a:solidFill>
                  <a:schemeClr val="bg1"/>
                </a:solidFill>
                <a:latin typeface="Calibri" panose="020F0502020204030204" pitchFamily="34" charset="0"/>
                <a:cs typeface="Calibri" panose="020F0502020204030204" pitchFamily="34" charset="0"/>
              </a:rPr>
              <a:t>Reflection (15 min) (e.g. Journaling task: “How can I apply what I learned this week to my future career?”)</a:t>
            </a:r>
          </a:p>
          <a:p>
            <a:pPr marL="742950" indent="-742950">
              <a:buFont typeface="+mj-lt"/>
              <a:buAutoNum type="arabicPeriod"/>
            </a:pPr>
            <a:endParaRPr lang="en-US" sz="4000">
              <a:solidFill>
                <a:schemeClr val="bg1"/>
              </a:solidFill>
              <a:latin typeface="Calibri" panose="020F0502020204030204" pitchFamily="34" charset="0"/>
              <a:cs typeface="Calibri" panose="020F0502020204030204" pitchFamily="34" charset="0"/>
            </a:endParaRPr>
          </a:p>
          <a:p>
            <a:r>
              <a:rPr lang="en-US" sz="4000" b="1">
                <a:solidFill>
                  <a:schemeClr val="bg1"/>
                </a:solidFill>
                <a:latin typeface="Calibri" panose="020F0502020204030204" pitchFamily="34" charset="0"/>
                <a:cs typeface="Calibri" panose="020F0502020204030204" pitchFamily="34" charset="0"/>
              </a:rPr>
              <a:t>Materials: </a:t>
            </a:r>
            <a:r>
              <a:rPr lang="en-US" sz="4000">
                <a:solidFill>
                  <a:schemeClr val="bg1"/>
                </a:solidFill>
                <a:latin typeface="Calibri" panose="020F0502020204030204" pitchFamily="34" charset="0"/>
                <a:cs typeface="Calibri" panose="020F0502020204030204" pitchFamily="34" charset="0"/>
              </a:rPr>
              <a:t>Project Design Canvas template, scase studies or video links, short career pathway slides</a:t>
            </a:r>
          </a:p>
        </p:txBody>
      </p:sp>
    </p:spTree>
    <p:extLst>
      <p:ext uri="{BB962C8B-B14F-4D97-AF65-F5344CB8AC3E}">
        <p14:creationId xmlns:p14="http://schemas.microsoft.com/office/powerpoint/2010/main" val="2383523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B000"/>
        </a:solidFill>
        <a:effectLst/>
      </p:bgPr>
    </p:bg>
    <p:spTree>
      <p:nvGrpSpPr>
        <p:cNvPr id="1" name="">
          <a:extLst>
            <a:ext uri="{FF2B5EF4-FFF2-40B4-BE49-F238E27FC236}">
              <a16:creationId xmlns:a16="http://schemas.microsoft.com/office/drawing/2014/main" id="{F3C660DB-7D90-3ECE-EF73-2DDCCDA7869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2D5AE24-0DC4-024C-0372-B85301E660BF}"/>
              </a:ext>
            </a:extLst>
          </p:cNvPr>
          <p:cNvPicPr>
            <a:picLocks noChangeAspect="1"/>
          </p:cNvPicPr>
          <p:nvPr/>
        </p:nvPicPr>
        <p:blipFill>
          <a:blip r:embed="rId2"/>
          <a:stretch>
            <a:fillRect/>
          </a:stretch>
        </p:blipFill>
        <p:spPr>
          <a:xfrm>
            <a:off x="451141" y="13608000"/>
            <a:ext cx="3600000" cy="4280001"/>
          </a:xfrm>
          <a:prstGeom prst="rect">
            <a:avLst/>
          </a:prstGeom>
        </p:spPr>
      </p:pic>
      <p:sp>
        <p:nvSpPr>
          <p:cNvPr id="13" name="Rounded Rectangle 12">
            <a:extLst>
              <a:ext uri="{FF2B5EF4-FFF2-40B4-BE49-F238E27FC236}">
                <a16:creationId xmlns:a16="http://schemas.microsoft.com/office/drawing/2014/main" id="{AB2D5A9E-3EE4-73F1-75ED-47DA933B4A71}"/>
              </a:ext>
            </a:extLst>
          </p:cNvPr>
          <p:cNvSpPr/>
          <p:nvPr/>
        </p:nvSpPr>
        <p:spPr>
          <a:xfrm>
            <a:off x="5617828" y="14769505"/>
            <a:ext cx="17717152" cy="2573867"/>
          </a:xfrm>
          <a:prstGeom prst="roundRect">
            <a:avLst/>
          </a:prstGeom>
          <a:solidFill>
            <a:srgbClr val="19B4AF"/>
          </a:solidFill>
          <a:ln>
            <a:noFill/>
          </a:ln>
          <a:effectLst>
            <a:outerShdw blurRad="217548" dist="311599" dir="2700000" algn="tl" rotWithShape="0">
              <a:prstClr val="black">
                <a:alpha val="2656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4" name="TextBox 13">
            <a:extLst>
              <a:ext uri="{FF2B5EF4-FFF2-40B4-BE49-F238E27FC236}">
                <a16:creationId xmlns:a16="http://schemas.microsoft.com/office/drawing/2014/main" id="{9965D9B6-BB7B-E838-BFFB-F9920FFDD4BE}"/>
              </a:ext>
            </a:extLst>
          </p:cNvPr>
          <p:cNvSpPr txBox="1"/>
          <p:nvPr/>
        </p:nvSpPr>
        <p:spPr>
          <a:xfrm>
            <a:off x="5617828" y="15271608"/>
            <a:ext cx="17717153" cy="1569660"/>
          </a:xfrm>
          <a:prstGeom prst="rect">
            <a:avLst/>
          </a:prstGeom>
          <a:noFill/>
        </p:spPr>
        <p:txBody>
          <a:bodyPr wrap="square" rtlCol="0">
            <a:spAutoFit/>
          </a:bodyPr>
          <a:lstStyle/>
          <a:p>
            <a:pPr algn="ctr"/>
            <a:r>
              <a:rPr lang="en-US" sz="9600" b="1">
                <a:solidFill>
                  <a:schemeClr val="bg1"/>
                </a:solidFill>
                <a:latin typeface="Calibri" panose="020F0502020204030204" pitchFamily="34" charset="0"/>
                <a:cs typeface="Calibri" panose="020F0502020204030204" pitchFamily="34" charset="0"/>
              </a:rPr>
              <a:t>Activities – Company Play </a:t>
            </a:r>
            <a:endParaRPr lang="en-US" sz="9600" b="1" dirty="0">
              <a:solidFill>
                <a:schemeClr val="bg1"/>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C7AB4644-E8B8-F466-AFA1-E2E9EA1CF96F}"/>
              </a:ext>
            </a:extLst>
          </p:cNvPr>
          <p:cNvPicPr preferRelativeResize="0">
            <a:picLocks/>
          </p:cNvPicPr>
          <p:nvPr/>
        </p:nvPicPr>
        <p:blipFill>
          <a:blip r:embed="rId3"/>
          <a:stretch>
            <a:fillRect/>
          </a:stretch>
        </p:blipFill>
        <p:spPr>
          <a:xfrm>
            <a:off x="20304000" y="450000"/>
            <a:ext cx="3600000" cy="3600000"/>
          </a:xfrm>
          <a:prstGeom prst="rect">
            <a:avLst/>
          </a:prstGeom>
        </p:spPr>
      </p:pic>
      <p:sp>
        <p:nvSpPr>
          <p:cNvPr id="3" name="Textfeld 2">
            <a:extLst>
              <a:ext uri="{FF2B5EF4-FFF2-40B4-BE49-F238E27FC236}">
                <a16:creationId xmlns:a16="http://schemas.microsoft.com/office/drawing/2014/main" id="{7984A892-D563-2B88-F972-519771ED0270}"/>
              </a:ext>
            </a:extLst>
          </p:cNvPr>
          <p:cNvSpPr txBox="1"/>
          <p:nvPr/>
        </p:nvSpPr>
        <p:spPr>
          <a:xfrm>
            <a:off x="1049019" y="15662939"/>
            <a:ext cx="1172542" cy="1015663"/>
          </a:xfrm>
          <a:prstGeom prst="rect">
            <a:avLst/>
          </a:prstGeom>
          <a:noFill/>
        </p:spPr>
        <p:txBody>
          <a:bodyPr wrap="square" rtlCol="0">
            <a:spAutoFit/>
          </a:bodyPr>
          <a:lstStyle/>
          <a:p>
            <a:pPr algn="ctr"/>
            <a:r>
              <a:rPr lang="en-US" sz="6000">
                <a:solidFill>
                  <a:srgbClr val="808080"/>
                </a:solidFill>
              </a:rPr>
              <a:t>4</a:t>
            </a:r>
          </a:p>
        </p:txBody>
      </p:sp>
      <p:sp>
        <p:nvSpPr>
          <p:cNvPr id="5" name="TextBox 17">
            <a:extLst>
              <a:ext uri="{FF2B5EF4-FFF2-40B4-BE49-F238E27FC236}">
                <a16:creationId xmlns:a16="http://schemas.microsoft.com/office/drawing/2014/main" id="{4E140184-CC3A-99FE-BD3D-0EA71A2FDB9F}"/>
              </a:ext>
            </a:extLst>
          </p:cNvPr>
          <p:cNvSpPr txBox="1"/>
          <p:nvPr/>
        </p:nvSpPr>
        <p:spPr>
          <a:xfrm>
            <a:off x="1440000" y="2124000"/>
            <a:ext cx="21600000" cy="10064294"/>
          </a:xfrm>
          <a:prstGeom prst="rect">
            <a:avLst/>
          </a:prstGeom>
          <a:noFill/>
        </p:spPr>
        <p:txBody>
          <a:bodyPr wrap="square" rtlCol="0">
            <a:spAutoFit/>
          </a:bodyPr>
          <a:lstStyle/>
          <a:p>
            <a:r>
              <a:rPr lang="en-US" sz="4800" b="1">
                <a:solidFill>
                  <a:schemeClr val="bg1"/>
                </a:solidFill>
                <a:latin typeface="Calibri" panose="020F0502020204030204" pitchFamily="34" charset="0"/>
                <a:cs typeface="Calibri" panose="020F0502020204030204" pitchFamily="34" charset="0"/>
              </a:rPr>
              <a:t>Project Application &amp; Development</a:t>
            </a:r>
          </a:p>
          <a:p>
            <a:r>
              <a:rPr lang="en-US" sz="4000">
                <a:solidFill>
                  <a:schemeClr val="bg1"/>
                </a:solidFill>
                <a:latin typeface="Calibri" panose="020F0502020204030204" pitchFamily="34" charset="0"/>
                <a:cs typeface="Calibri" panose="020F0502020204030204" pitchFamily="34" charset="0"/>
              </a:rPr>
              <a:t>4 Synchronous Sessions of 30 min each with mentor and entrepreneur</a:t>
            </a:r>
          </a:p>
          <a:p>
            <a:endParaRPr lang="en-US" sz="4800" b="1">
              <a:solidFill>
                <a:schemeClr val="bg1"/>
              </a:solidFill>
              <a:latin typeface="Calibri" panose="020F0502020204030204" pitchFamily="34" charset="0"/>
              <a:cs typeface="Calibri" panose="020F0502020204030204" pitchFamily="34" charset="0"/>
            </a:endParaRPr>
          </a:p>
          <a:p>
            <a:r>
              <a:rPr lang="en-US" sz="4800" b="1">
                <a:solidFill>
                  <a:schemeClr val="bg1"/>
                </a:solidFill>
                <a:latin typeface="Calibri" panose="020F0502020204030204" pitchFamily="34" charset="0"/>
                <a:cs typeface="Calibri" panose="020F0502020204030204" pitchFamily="34" charset="0"/>
              </a:rPr>
              <a:t>Activities:</a:t>
            </a:r>
          </a:p>
          <a:p>
            <a:pPr marL="571500" indent="-571500">
              <a:buFont typeface="Arial" panose="020B0604020202020204" pitchFamily="34" charset="0"/>
              <a:buChar char="•"/>
            </a:pPr>
            <a:r>
              <a:rPr lang="en-US" sz="4000">
                <a:solidFill>
                  <a:schemeClr val="bg1"/>
                </a:solidFill>
                <a:latin typeface="Calibri" panose="020F0502020204030204" pitchFamily="34" charset="0"/>
                <a:cs typeface="Calibri" panose="020F0502020204030204" pitchFamily="34" charset="0"/>
              </a:rPr>
              <a:t>Apply the project design steps: define goal, outputs, outcomes, and needed resources to the innovation idea for your company (the entrepreneur’s problem solving idea).</a:t>
            </a:r>
          </a:p>
          <a:p>
            <a:pPr marL="571500" indent="-571500">
              <a:buFont typeface="Arial" panose="020B0604020202020204" pitchFamily="34" charset="0"/>
              <a:buChar char="•"/>
            </a:pPr>
            <a:r>
              <a:rPr lang="en-US" sz="4000">
                <a:solidFill>
                  <a:schemeClr val="bg1"/>
                </a:solidFill>
                <a:latin typeface="Calibri" panose="020F0502020204030204" pitchFamily="34" charset="0"/>
                <a:cs typeface="Calibri" panose="020F0502020204030204" pitchFamily="34" charset="0"/>
              </a:rPr>
              <a:t>Funding Simulation: Draft a 1-page mock “funding proposal” or pitch for your company project.</a:t>
            </a:r>
          </a:p>
          <a:p>
            <a:pPr marL="571500" indent="-571500">
              <a:buFont typeface="Arial" panose="020B0604020202020204" pitchFamily="34" charset="0"/>
              <a:buChar char="•"/>
            </a:pPr>
            <a:r>
              <a:rPr lang="en-US" sz="4000">
                <a:solidFill>
                  <a:schemeClr val="bg1"/>
                </a:solidFill>
                <a:latin typeface="Calibri" panose="020F0502020204030204" pitchFamily="34" charset="0"/>
                <a:cs typeface="Calibri" panose="020F0502020204030204" pitchFamily="34" charset="0"/>
              </a:rPr>
              <a:t>Mentor/Entrepreneur Review: Present your draft proposal for critique and refinement.</a:t>
            </a:r>
          </a:p>
          <a:p>
            <a:endParaRPr lang="en-US" sz="4000">
              <a:solidFill>
                <a:schemeClr val="bg1"/>
              </a:solidFill>
              <a:latin typeface="Calibri" panose="020F0502020204030204" pitchFamily="34" charset="0"/>
              <a:cs typeface="Calibri" panose="020F0502020204030204" pitchFamily="34" charset="0"/>
            </a:endParaRPr>
          </a:p>
          <a:p>
            <a:r>
              <a:rPr lang="en-US" sz="4800" b="1">
                <a:solidFill>
                  <a:schemeClr val="bg1"/>
                </a:solidFill>
                <a:latin typeface="Calibri" panose="020F0502020204030204" pitchFamily="34" charset="0"/>
                <a:cs typeface="Calibri" panose="020F0502020204030204" pitchFamily="34" charset="0"/>
              </a:rPr>
              <a:t>Deliverables:</a:t>
            </a:r>
          </a:p>
          <a:p>
            <a:r>
              <a:rPr lang="en-US" sz="4000">
                <a:solidFill>
                  <a:schemeClr val="bg1"/>
                </a:solidFill>
                <a:latin typeface="Calibri" panose="020F0502020204030204" pitchFamily="34" charset="0"/>
                <a:cs typeface="Calibri" panose="020F0502020204030204" pitchFamily="34" charset="0"/>
              </a:rPr>
              <a:t>Project Plan (2 pages), Mock Funding Pitch (2–3 slides).</a:t>
            </a:r>
          </a:p>
          <a:p>
            <a:endParaRPr lang="en-US" sz="4800">
              <a:solidFill>
                <a:schemeClr val="bg1"/>
              </a:solidFill>
              <a:latin typeface="Calibri" panose="020F0502020204030204" pitchFamily="34" charset="0"/>
              <a:cs typeface="Calibri" panose="020F0502020204030204" pitchFamily="34" charset="0"/>
            </a:endParaRPr>
          </a:p>
          <a:p>
            <a:endParaRPr lang="en-US" sz="4000">
              <a:solidFill>
                <a:schemeClr val="bg1"/>
              </a:solidFill>
              <a:latin typeface="Calibri" panose="020F0502020204030204" pitchFamily="34" charset="0"/>
              <a:cs typeface="Calibri" panose="020F0502020204030204" pitchFamily="34" charset="0"/>
            </a:endParaRPr>
          </a:p>
          <a:p>
            <a:r>
              <a:rPr lang="en-US" sz="4800" b="1">
                <a:solidFill>
                  <a:schemeClr val="bg1"/>
                </a:solidFill>
                <a:latin typeface="Calibri" panose="020F0502020204030204" pitchFamily="34" charset="0"/>
                <a:cs typeface="Calibri" panose="020F0502020204030204" pitchFamily="34" charset="0"/>
              </a:rPr>
              <a:t>Mentor Tip: </a:t>
            </a:r>
            <a:r>
              <a:rPr lang="en-US" sz="4000">
                <a:solidFill>
                  <a:schemeClr val="bg1"/>
                </a:solidFill>
                <a:latin typeface="Calibri" panose="020F0502020204030204" pitchFamily="34" charset="0"/>
                <a:cs typeface="Calibri" panose="020F0502020204030204" pitchFamily="34" charset="0"/>
              </a:rPr>
              <a:t>Encourage creativity but realism — projects should be achievable and clearly connected to company goals.</a:t>
            </a:r>
          </a:p>
        </p:txBody>
      </p:sp>
    </p:spTree>
    <p:extLst>
      <p:ext uri="{BB962C8B-B14F-4D97-AF65-F5344CB8AC3E}">
        <p14:creationId xmlns:p14="http://schemas.microsoft.com/office/powerpoint/2010/main" val="33313578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B000"/>
        </a:solidFill>
        <a:effectLst/>
      </p:bgPr>
    </p:bg>
    <p:spTree>
      <p:nvGrpSpPr>
        <p:cNvPr id="1" name="">
          <a:extLst>
            <a:ext uri="{FF2B5EF4-FFF2-40B4-BE49-F238E27FC236}">
              <a16:creationId xmlns:a16="http://schemas.microsoft.com/office/drawing/2014/main" id="{8F2D8479-EDD6-3BF7-7490-831D9CBC485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1EC5DB4-5DE9-FF7B-D492-EC21CF5D5591}"/>
              </a:ext>
            </a:extLst>
          </p:cNvPr>
          <p:cNvPicPr>
            <a:picLocks noChangeAspect="1"/>
          </p:cNvPicPr>
          <p:nvPr/>
        </p:nvPicPr>
        <p:blipFill>
          <a:blip r:embed="rId2"/>
          <a:stretch>
            <a:fillRect/>
          </a:stretch>
        </p:blipFill>
        <p:spPr>
          <a:xfrm>
            <a:off x="451141" y="13608000"/>
            <a:ext cx="3600000" cy="4280001"/>
          </a:xfrm>
          <a:prstGeom prst="rect">
            <a:avLst/>
          </a:prstGeom>
        </p:spPr>
      </p:pic>
      <p:sp>
        <p:nvSpPr>
          <p:cNvPr id="13" name="Rounded Rectangle 12">
            <a:extLst>
              <a:ext uri="{FF2B5EF4-FFF2-40B4-BE49-F238E27FC236}">
                <a16:creationId xmlns:a16="http://schemas.microsoft.com/office/drawing/2014/main" id="{32CC3869-0998-60F1-5603-14EC5BCE548B}"/>
              </a:ext>
            </a:extLst>
          </p:cNvPr>
          <p:cNvSpPr/>
          <p:nvPr/>
        </p:nvSpPr>
        <p:spPr>
          <a:xfrm>
            <a:off x="5617828" y="14769505"/>
            <a:ext cx="17717152" cy="2573867"/>
          </a:xfrm>
          <a:prstGeom prst="roundRect">
            <a:avLst/>
          </a:prstGeom>
          <a:solidFill>
            <a:srgbClr val="19B4AF"/>
          </a:solidFill>
          <a:ln>
            <a:noFill/>
          </a:ln>
          <a:effectLst>
            <a:outerShdw blurRad="217548" dist="311599" dir="2700000" algn="tl" rotWithShape="0">
              <a:prstClr val="black">
                <a:alpha val="2656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4" name="TextBox 13">
            <a:extLst>
              <a:ext uri="{FF2B5EF4-FFF2-40B4-BE49-F238E27FC236}">
                <a16:creationId xmlns:a16="http://schemas.microsoft.com/office/drawing/2014/main" id="{FA4B36BA-EFD9-CD46-213C-9AE4E0A23EC3}"/>
              </a:ext>
            </a:extLst>
          </p:cNvPr>
          <p:cNvSpPr txBox="1"/>
          <p:nvPr/>
        </p:nvSpPr>
        <p:spPr>
          <a:xfrm>
            <a:off x="5617828" y="15107493"/>
            <a:ext cx="17717153" cy="1569660"/>
          </a:xfrm>
          <a:prstGeom prst="rect">
            <a:avLst/>
          </a:prstGeom>
          <a:noFill/>
        </p:spPr>
        <p:txBody>
          <a:bodyPr wrap="square" rtlCol="0">
            <a:spAutoFit/>
          </a:bodyPr>
          <a:lstStyle/>
          <a:p>
            <a:pPr algn="ctr"/>
            <a:r>
              <a:rPr lang="en-US" sz="9600" b="1">
                <a:solidFill>
                  <a:schemeClr val="bg1"/>
                </a:solidFill>
                <a:latin typeface="Calibri" panose="020F0502020204030204" pitchFamily="34" charset="0"/>
                <a:cs typeface="Calibri" panose="020F0502020204030204" pitchFamily="34" charset="0"/>
              </a:rPr>
              <a:t>Activities - </a:t>
            </a:r>
            <a:r>
              <a:rPr lang="en-US" sz="6600" b="1">
                <a:solidFill>
                  <a:schemeClr val="bg1"/>
                </a:solidFill>
                <a:latin typeface="Calibri" panose="020F0502020204030204" pitchFamily="34" charset="0"/>
                <a:cs typeface="Calibri" panose="020F0502020204030204" pitchFamily="34" charset="0"/>
              </a:rPr>
              <a:t>Community Project Development</a:t>
            </a:r>
            <a:endParaRPr lang="en-US" sz="6600" b="1" dirty="0">
              <a:solidFill>
                <a:schemeClr val="bg1"/>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2ABB9AD0-A920-2907-3732-2DAA68C67334}"/>
              </a:ext>
            </a:extLst>
          </p:cNvPr>
          <p:cNvPicPr preferRelativeResize="0">
            <a:picLocks/>
          </p:cNvPicPr>
          <p:nvPr/>
        </p:nvPicPr>
        <p:blipFill>
          <a:blip r:embed="rId3"/>
          <a:stretch>
            <a:fillRect/>
          </a:stretch>
        </p:blipFill>
        <p:spPr>
          <a:xfrm>
            <a:off x="20304000" y="450000"/>
            <a:ext cx="3600000" cy="3600000"/>
          </a:xfrm>
          <a:prstGeom prst="rect">
            <a:avLst/>
          </a:prstGeom>
        </p:spPr>
      </p:pic>
      <p:sp>
        <p:nvSpPr>
          <p:cNvPr id="3" name="TextBox 17">
            <a:extLst>
              <a:ext uri="{FF2B5EF4-FFF2-40B4-BE49-F238E27FC236}">
                <a16:creationId xmlns:a16="http://schemas.microsoft.com/office/drawing/2014/main" id="{85A559B8-45FB-8A18-FEA7-750231077667}"/>
              </a:ext>
            </a:extLst>
          </p:cNvPr>
          <p:cNvSpPr txBox="1"/>
          <p:nvPr/>
        </p:nvSpPr>
        <p:spPr>
          <a:xfrm>
            <a:off x="1446851" y="2139777"/>
            <a:ext cx="21625800" cy="11310789"/>
          </a:xfrm>
          <a:prstGeom prst="rect">
            <a:avLst/>
          </a:prstGeom>
          <a:noFill/>
        </p:spPr>
        <p:txBody>
          <a:bodyPr wrap="square" rtlCol="0">
            <a:spAutoFit/>
          </a:bodyPr>
          <a:lstStyle/>
          <a:p>
            <a:r>
              <a:rPr lang="en-US" sz="4800" b="1">
                <a:solidFill>
                  <a:schemeClr val="bg1"/>
                </a:solidFill>
              </a:rPr>
              <a:t>MOOC Module 4: </a:t>
            </a:r>
          </a:p>
          <a:p>
            <a:r>
              <a:rPr lang="en-US" sz="4800" b="1">
                <a:solidFill>
                  <a:schemeClr val="bg1"/>
                </a:solidFill>
              </a:rPr>
              <a:t>Project Design &amp; Funding</a:t>
            </a:r>
          </a:p>
          <a:p>
            <a:endParaRPr lang="en-US" sz="4800" b="1">
              <a:solidFill>
                <a:schemeClr val="bg1"/>
              </a:solidFill>
            </a:endParaRPr>
          </a:p>
          <a:p>
            <a:r>
              <a:rPr lang="en-US" sz="4000" b="1">
                <a:solidFill>
                  <a:schemeClr val="bg1"/>
                </a:solidFill>
              </a:rPr>
              <a:t>Focus:</a:t>
            </a:r>
            <a:r>
              <a:rPr lang="en-US" sz="4000">
                <a:solidFill>
                  <a:schemeClr val="bg1"/>
                </a:solidFill>
              </a:rPr>
              <a:t> How to move from concept to implementation — designing fundable, sustainable projects.</a:t>
            </a:r>
            <a:br>
              <a:rPr lang="en-US" sz="4000">
                <a:solidFill>
                  <a:schemeClr val="bg1"/>
                </a:solidFill>
              </a:rPr>
            </a:br>
            <a:r>
              <a:rPr lang="de-DE" sz="4000" b="1">
                <a:solidFill>
                  <a:schemeClr val="bg1"/>
                </a:solidFill>
              </a:rPr>
              <a:t>Estimated Time:</a:t>
            </a:r>
            <a:r>
              <a:rPr lang="de-DE" sz="4000">
                <a:solidFill>
                  <a:schemeClr val="bg1"/>
                </a:solidFill>
              </a:rPr>
              <a:t> 5–6 hours (self-paced)</a:t>
            </a:r>
          </a:p>
          <a:p>
            <a:pPr>
              <a:spcBef>
                <a:spcPts val="1800"/>
              </a:spcBef>
            </a:pPr>
            <a:r>
              <a:rPr lang="de-DE" sz="4000" b="1">
                <a:solidFill>
                  <a:schemeClr val="bg1"/>
                </a:solidFill>
              </a:rPr>
              <a:t>Key Topics:</a:t>
            </a:r>
            <a:endParaRPr lang="de-DE" sz="4000">
              <a:solidFill>
                <a:schemeClr val="bg1"/>
              </a:solidFill>
            </a:endParaRPr>
          </a:p>
          <a:p>
            <a:pPr marL="571500" lvl="0" indent="-571500">
              <a:buFont typeface="Arial" panose="020B0604020202020204" pitchFamily="34" charset="0"/>
              <a:buChar char="•"/>
            </a:pPr>
            <a:r>
              <a:rPr lang="en-US" sz="4000">
                <a:solidFill>
                  <a:schemeClr val="bg1"/>
                </a:solidFill>
              </a:rPr>
              <a:t>Introduction to project management tools (e.g. Logframe, Theory of Change, SMART objectives).</a:t>
            </a:r>
          </a:p>
          <a:p>
            <a:pPr marL="571500" lvl="0" indent="-571500">
              <a:buFont typeface="Arial" panose="020B0604020202020204" pitchFamily="34" charset="0"/>
              <a:buChar char="•"/>
            </a:pPr>
            <a:r>
              <a:rPr lang="en-US" sz="4000">
                <a:solidFill>
                  <a:schemeClr val="bg1"/>
                </a:solidFill>
              </a:rPr>
              <a:t>Basics of proposal writing and budgeting.</a:t>
            </a:r>
          </a:p>
          <a:p>
            <a:pPr marL="571500" lvl="0" indent="-571500">
              <a:buFont typeface="Arial" panose="020B0604020202020204" pitchFamily="34" charset="0"/>
              <a:buChar char="•"/>
            </a:pPr>
            <a:r>
              <a:rPr lang="en-US" sz="4000">
                <a:solidFill>
                  <a:schemeClr val="bg1"/>
                </a:solidFill>
              </a:rPr>
              <a:t>Funding strategies: grants, partnerships, and social investment.</a:t>
            </a:r>
          </a:p>
          <a:p>
            <a:pPr marL="571500" lvl="0" indent="-571500">
              <a:buFont typeface="Arial" panose="020B0604020202020204" pitchFamily="34" charset="0"/>
              <a:buChar char="•"/>
            </a:pPr>
            <a:r>
              <a:rPr lang="en-US" sz="4000">
                <a:solidFill>
                  <a:schemeClr val="bg1"/>
                </a:solidFill>
              </a:rPr>
              <a:t>Monitoring and evaluation for accountability.</a:t>
            </a:r>
          </a:p>
          <a:p>
            <a:pPr>
              <a:spcBef>
                <a:spcPts val="1200"/>
              </a:spcBef>
            </a:pPr>
            <a:r>
              <a:rPr lang="de-DE" sz="4000" b="1">
                <a:solidFill>
                  <a:schemeClr val="bg1"/>
                </a:solidFill>
              </a:rPr>
              <a:t>Suggested Activities:</a:t>
            </a:r>
            <a:endParaRPr lang="de-DE" sz="4000">
              <a:solidFill>
                <a:schemeClr val="bg1"/>
              </a:solidFill>
            </a:endParaRPr>
          </a:p>
          <a:p>
            <a:pPr marL="742950" lvl="0" indent="-742950">
              <a:buFont typeface="+mj-lt"/>
              <a:buAutoNum type="arabicPeriod"/>
            </a:pPr>
            <a:r>
              <a:rPr lang="en-US" sz="4000">
                <a:solidFill>
                  <a:schemeClr val="bg1"/>
                </a:solidFill>
              </a:rPr>
              <a:t>Micro-Lectures or Readings (e.g. Watch a video on ‘Project design’; Read a short guide on ‘How to write a winning proposal’; PDF or online article).</a:t>
            </a:r>
            <a:endParaRPr lang="de-DE" sz="4000">
              <a:solidFill>
                <a:schemeClr val="bg1"/>
              </a:solidFill>
            </a:endParaRPr>
          </a:p>
          <a:p>
            <a:pPr marL="742950" lvl="0" indent="-742950">
              <a:buFont typeface="+mj-lt"/>
              <a:buAutoNum type="arabicPeriod"/>
            </a:pPr>
            <a:r>
              <a:rPr lang="en-US" sz="4000">
                <a:solidFill>
                  <a:schemeClr val="bg1"/>
                </a:solidFill>
              </a:rPr>
              <a:t>Interactive Task (e.g short quiz self-check on on project cycle and budgeting</a:t>
            </a:r>
          </a:p>
          <a:p>
            <a:pPr marL="742950" lvl="0" indent="-742950">
              <a:buFont typeface="+mj-lt"/>
              <a:buAutoNum type="arabicPeriod"/>
            </a:pPr>
            <a:r>
              <a:rPr lang="en-US" sz="4000">
                <a:solidFill>
                  <a:schemeClr val="bg1"/>
                </a:solidFill>
              </a:rPr>
              <a:t>Application (e.g. “Draft a mini-project plan related to your company or community.”)</a:t>
            </a:r>
          </a:p>
          <a:p>
            <a:pPr marL="742950" lvl="0" indent="-742950">
              <a:buFont typeface="+mj-lt"/>
              <a:buAutoNum type="arabicPeriod"/>
            </a:pPr>
            <a:r>
              <a:rPr lang="en-US" sz="4000">
                <a:solidFill>
                  <a:schemeClr val="bg1"/>
                </a:solidFill>
              </a:rPr>
              <a:t>Reflection Question (e.g. ““What makes a project realistic and fundable — and how can our team ensure we’re solving the right problem?”)</a:t>
            </a:r>
            <a:endParaRPr lang="de-DE" sz="4000">
              <a:solidFill>
                <a:schemeClr val="bg1"/>
              </a:solidFill>
            </a:endParaRPr>
          </a:p>
        </p:txBody>
      </p:sp>
      <p:sp>
        <p:nvSpPr>
          <p:cNvPr id="5" name="Textfeld 4">
            <a:extLst>
              <a:ext uri="{FF2B5EF4-FFF2-40B4-BE49-F238E27FC236}">
                <a16:creationId xmlns:a16="http://schemas.microsoft.com/office/drawing/2014/main" id="{1A8E6AFE-C97C-5A01-ACA8-35363967A77C}"/>
              </a:ext>
            </a:extLst>
          </p:cNvPr>
          <p:cNvSpPr txBox="1"/>
          <p:nvPr/>
        </p:nvSpPr>
        <p:spPr>
          <a:xfrm>
            <a:off x="1049019" y="15662939"/>
            <a:ext cx="1172542" cy="1015663"/>
          </a:xfrm>
          <a:prstGeom prst="rect">
            <a:avLst/>
          </a:prstGeom>
          <a:noFill/>
        </p:spPr>
        <p:txBody>
          <a:bodyPr wrap="square" rtlCol="0">
            <a:spAutoFit/>
          </a:bodyPr>
          <a:lstStyle/>
          <a:p>
            <a:pPr algn="ctr"/>
            <a:r>
              <a:rPr lang="en-US" sz="6000">
                <a:solidFill>
                  <a:srgbClr val="808080"/>
                </a:solidFill>
              </a:rPr>
              <a:t>4</a:t>
            </a:r>
          </a:p>
        </p:txBody>
      </p:sp>
    </p:spTree>
    <p:extLst>
      <p:ext uri="{BB962C8B-B14F-4D97-AF65-F5344CB8AC3E}">
        <p14:creationId xmlns:p14="http://schemas.microsoft.com/office/powerpoint/2010/main" val="3071871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B000"/>
        </a:solidFill>
        <a:effectLst/>
      </p:bgPr>
    </p:bg>
    <p:spTree>
      <p:nvGrpSpPr>
        <p:cNvPr id="1" name="">
          <a:extLst>
            <a:ext uri="{FF2B5EF4-FFF2-40B4-BE49-F238E27FC236}">
              <a16:creationId xmlns:a16="http://schemas.microsoft.com/office/drawing/2014/main" id="{17C62946-158E-DE79-10AC-E296E622AD2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BF4CAD9-836F-344F-C352-170803EF2EF8}"/>
              </a:ext>
            </a:extLst>
          </p:cNvPr>
          <p:cNvPicPr>
            <a:picLocks noChangeAspect="1"/>
          </p:cNvPicPr>
          <p:nvPr/>
        </p:nvPicPr>
        <p:blipFill>
          <a:blip r:embed="rId2"/>
          <a:stretch>
            <a:fillRect/>
          </a:stretch>
        </p:blipFill>
        <p:spPr>
          <a:xfrm>
            <a:off x="451141" y="13608000"/>
            <a:ext cx="3600000" cy="4280001"/>
          </a:xfrm>
          <a:prstGeom prst="rect">
            <a:avLst/>
          </a:prstGeom>
        </p:spPr>
      </p:pic>
      <p:sp>
        <p:nvSpPr>
          <p:cNvPr id="13" name="Rounded Rectangle 12">
            <a:extLst>
              <a:ext uri="{FF2B5EF4-FFF2-40B4-BE49-F238E27FC236}">
                <a16:creationId xmlns:a16="http://schemas.microsoft.com/office/drawing/2014/main" id="{CE2CC97A-EC39-998A-B33D-1CCA6A5F0732}"/>
              </a:ext>
            </a:extLst>
          </p:cNvPr>
          <p:cNvSpPr/>
          <p:nvPr/>
        </p:nvSpPr>
        <p:spPr>
          <a:xfrm>
            <a:off x="5617828" y="14769505"/>
            <a:ext cx="17717152" cy="2573867"/>
          </a:xfrm>
          <a:prstGeom prst="roundRect">
            <a:avLst/>
          </a:prstGeom>
          <a:solidFill>
            <a:srgbClr val="19B4AF"/>
          </a:solidFill>
          <a:ln>
            <a:noFill/>
          </a:ln>
          <a:effectLst>
            <a:outerShdw blurRad="217548" dist="311599" dir="2700000" algn="tl" rotWithShape="0">
              <a:prstClr val="black">
                <a:alpha val="2656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4" name="TextBox 13">
            <a:extLst>
              <a:ext uri="{FF2B5EF4-FFF2-40B4-BE49-F238E27FC236}">
                <a16:creationId xmlns:a16="http://schemas.microsoft.com/office/drawing/2014/main" id="{A8334758-BF9C-9163-E257-436BBCB98CF4}"/>
              </a:ext>
            </a:extLst>
          </p:cNvPr>
          <p:cNvSpPr txBox="1"/>
          <p:nvPr/>
        </p:nvSpPr>
        <p:spPr>
          <a:xfrm>
            <a:off x="5617828" y="15107493"/>
            <a:ext cx="17717153" cy="1569660"/>
          </a:xfrm>
          <a:prstGeom prst="rect">
            <a:avLst/>
          </a:prstGeom>
          <a:noFill/>
        </p:spPr>
        <p:txBody>
          <a:bodyPr wrap="square" rtlCol="0">
            <a:spAutoFit/>
          </a:bodyPr>
          <a:lstStyle/>
          <a:p>
            <a:pPr algn="ctr"/>
            <a:r>
              <a:rPr lang="en-US" sz="9600" b="1">
                <a:solidFill>
                  <a:schemeClr val="bg1"/>
                </a:solidFill>
                <a:latin typeface="Calibri" panose="020F0502020204030204" pitchFamily="34" charset="0"/>
                <a:cs typeface="Calibri" panose="020F0502020204030204" pitchFamily="34" charset="0"/>
              </a:rPr>
              <a:t>Activities - </a:t>
            </a:r>
            <a:r>
              <a:rPr lang="en-US" sz="6600" b="1">
                <a:solidFill>
                  <a:schemeClr val="bg1"/>
                </a:solidFill>
                <a:latin typeface="Calibri" panose="020F0502020204030204" pitchFamily="34" charset="0"/>
                <a:cs typeface="Calibri" panose="020F0502020204030204" pitchFamily="34" charset="0"/>
              </a:rPr>
              <a:t>Community Project Development</a:t>
            </a:r>
            <a:endParaRPr lang="en-US" sz="6600" b="1" dirty="0">
              <a:solidFill>
                <a:schemeClr val="bg1"/>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A062315E-314F-E5D4-3C09-0223B869E878}"/>
              </a:ext>
            </a:extLst>
          </p:cNvPr>
          <p:cNvPicPr preferRelativeResize="0">
            <a:picLocks/>
          </p:cNvPicPr>
          <p:nvPr/>
        </p:nvPicPr>
        <p:blipFill>
          <a:blip r:embed="rId3"/>
          <a:stretch>
            <a:fillRect/>
          </a:stretch>
        </p:blipFill>
        <p:spPr>
          <a:xfrm>
            <a:off x="20304000" y="450000"/>
            <a:ext cx="3600000" cy="3600000"/>
          </a:xfrm>
          <a:prstGeom prst="rect">
            <a:avLst/>
          </a:prstGeom>
        </p:spPr>
      </p:pic>
      <p:sp>
        <p:nvSpPr>
          <p:cNvPr id="3" name="TextBox 17">
            <a:extLst>
              <a:ext uri="{FF2B5EF4-FFF2-40B4-BE49-F238E27FC236}">
                <a16:creationId xmlns:a16="http://schemas.microsoft.com/office/drawing/2014/main" id="{5AEAC922-B336-1643-73C6-A32C191539BE}"/>
              </a:ext>
            </a:extLst>
          </p:cNvPr>
          <p:cNvSpPr txBox="1"/>
          <p:nvPr/>
        </p:nvSpPr>
        <p:spPr>
          <a:xfrm>
            <a:off x="1446851" y="2139777"/>
            <a:ext cx="21625800" cy="12649617"/>
          </a:xfrm>
          <a:prstGeom prst="rect">
            <a:avLst/>
          </a:prstGeom>
          <a:noFill/>
        </p:spPr>
        <p:txBody>
          <a:bodyPr wrap="square" rtlCol="0">
            <a:spAutoFit/>
          </a:bodyPr>
          <a:lstStyle/>
          <a:p>
            <a:r>
              <a:rPr lang="en-US" sz="4800" b="1">
                <a:solidFill>
                  <a:schemeClr val="bg1"/>
                </a:solidFill>
              </a:rPr>
              <a:t>Begin developing your independent Community Project </a:t>
            </a:r>
          </a:p>
          <a:p>
            <a:r>
              <a:rPr lang="en-US" sz="4800" b="1">
                <a:solidFill>
                  <a:schemeClr val="bg1"/>
                </a:solidFill>
              </a:rPr>
              <a:t>— applying your internship learning to a real-world challenge</a:t>
            </a:r>
          </a:p>
          <a:p>
            <a:r>
              <a:rPr lang="en-US" sz="4000">
                <a:solidFill>
                  <a:schemeClr val="bg1"/>
                </a:solidFill>
              </a:rPr>
              <a:t> &amp; practice civic innovation while applying business and sustainability lessons.</a:t>
            </a:r>
            <a:endParaRPr lang="en-US" sz="4000" b="1">
              <a:solidFill>
                <a:schemeClr val="bg1"/>
              </a:solidFill>
            </a:endParaRPr>
          </a:p>
          <a:p>
            <a:endParaRPr lang="en-US" sz="4000" b="1">
              <a:solidFill>
                <a:schemeClr val="bg1"/>
              </a:solidFill>
            </a:endParaRPr>
          </a:p>
          <a:p>
            <a:r>
              <a:rPr lang="en-US" sz="4000" b="1">
                <a:solidFill>
                  <a:schemeClr val="bg1"/>
                </a:solidFill>
              </a:rPr>
              <a:t>Activities:</a:t>
            </a:r>
          </a:p>
          <a:p>
            <a:r>
              <a:rPr lang="en-US" sz="4000">
                <a:solidFill>
                  <a:schemeClr val="bg1"/>
                </a:solidFill>
              </a:rPr>
              <a:t>Define your idea and draft an initial project concept using the Design Thinking sequence:</a:t>
            </a:r>
          </a:p>
          <a:p>
            <a:pPr marL="742950" indent="-742950">
              <a:buFont typeface="+mj-lt"/>
              <a:buAutoNum type="arabicPeriod"/>
            </a:pPr>
            <a:r>
              <a:rPr lang="en-US" sz="4000">
                <a:solidFill>
                  <a:schemeClr val="bg1"/>
                </a:solidFill>
              </a:rPr>
              <a:t>Identify community challenge (preferably linked to climate, environment, or youth empowerment).</a:t>
            </a:r>
          </a:p>
          <a:p>
            <a:pPr marL="742950" indent="-742950">
              <a:buFont typeface="+mj-lt"/>
              <a:buAutoNum type="arabicPeriod"/>
            </a:pPr>
            <a:r>
              <a:rPr lang="en-US" sz="4000">
                <a:solidFill>
                  <a:schemeClr val="bg1"/>
                </a:solidFill>
              </a:rPr>
              <a:t>Ideate &amp; design</a:t>
            </a:r>
          </a:p>
          <a:p>
            <a:pPr marL="742950" indent="-742950">
              <a:buFont typeface="+mj-lt"/>
              <a:buAutoNum type="arabicPeriod"/>
            </a:pPr>
            <a:r>
              <a:rPr lang="en-US" sz="4000">
                <a:solidFill>
                  <a:schemeClr val="bg1"/>
                </a:solidFill>
              </a:rPr>
              <a:t>Plan implementation (small-scale, realistic)</a:t>
            </a:r>
          </a:p>
          <a:p>
            <a:pPr marL="742950" indent="-742950">
              <a:buFont typeface="+mj-lt"/>
              <a:buAutoNum type="arabicPeriod"/>
            </a:pPr>
            <a:r>
              <a:rPr lang="en-US" sz="4000">
                <a:solidFill>
                  <a:schemeClr val="bg1"/>
                </a:solidFill>
              </a:rPr>
              <a:t>Present proposal</a:t>
            </a:r>
          </a:p>
          <a:p>
            <a:endParaRPr lang="en-US" sz="4000">
              <a:solidFill>
                <a:schemeClr val="bg1"/>
              </a:solidFill>
            </a:endParaRPr>
          </a:p>
          <a:p>
            <a:r>
              <a:rPr lang="en-US" sz="4000" b="1">
                <a:solidFill>
                  <a:schemeClr val="bg1"/>
                </a:solidFill>
              </a:rPr>
              <a:t>Deliverables:</a:t>
            </a:r>
          </a:p>
          <a:p>
            <a:r>
              <a:rPr lang="en-US" sz="4000">
                <a:solidFill>
                  <a:schemeClr val="bg1"/>
                </a:solidFill>
              </a:rPr>
              <a:t>Draft Community Project Concept (1 page). Initial stakeholder list and problem statement.</a:t>
            </a:r>
          </a:p>
          <a:p>
            <a:endParaRPr lang="en-US" sz="4000">
              <a:solidFill>
                <a:schemeClr val="bg1"/>
              </a:solidFill>
            </a:endParaRPr>
          </a:p>
          <a:p>
            <a:r>
              <a:rPr lang="en-US" sz="4000" b="1">
                <a:solidFill>
                  <a:schemeClr val="bg1"/>
                </a:solidFill>
              </a:rPr>
              <a:t>Reflection: </a:t>
            </a:r>
          </a:p>
          <a:p>
            <a:r>
              <a:rPr lang="en-US" sz="4000">
                <a:solidFill>
                  <a:schemeClr val="bg1"/>
                </a:solidFill>
              </a:rPr>
              <a:t>Journaling task: “What did I learn about turning an idea into a plan? What project am I most proud to be designing, and why does it matter to me?”</a:t>
            </a:r>
          </a:p>
          <a:p>
            <a:endParaRPr lang="en-US" sz="4000">
              <a:solidFill>
                <a:schemeClr val="bg1"/>
              </a:solidFill>
            </a:endParaRPr>
          </a:p>
          <a:p>
            <a:endParaRPr lang="en-US" sz="4000" b="1">
              <a:solidFill>
                <a:schemeClr val="bg1"/>
              </a:solidFill>
            </a:endParaRPr>
          </a:p>
        </p:txBody>
      </p:sp>
      <p:sp>
        <p:nvSpPr>
          <p:cNvPr id="5" name="Textfeld 4">
            <a:extLst>
              <a:ext uri="{FF2B5EF4-FFF2-40B4-BE49-F238E27FC236}">
                <a16:creationId xmlns:a16="http://schemas.microsoft.com/office/drawing/2014/main" id="{5328D165-8A24-53BF-7F1A-AD8D1821117E}"/>
              </a:ext>
            </a:extLst>
          </p:cNvPr>
          <p:cNvSpPr txBox="1"/>
          <p:nvPr/>
        </p:nvSpPr>
        <p:spPr>
          <a:xfrm>
            <a:off x="1049019" y="15662939"/>
            <a:ext cx="1172542" cy="1015663"/>
          </a:xfrm>
          <a:prstGeom prst="rect">
            <a:avLst/>
          </a:prstGeom>
          <a:noFill/>
        </p:spPr>
        <p:txBody>
          <a:bodyPr wrap="square" rtlCol="0">
            <a:spAutoFit/>
          </a:bodyPr>
          <a:lstStyle/>
          <a:p>
            <a:pPr algn="ctr"/>
            <a:r>
              <a:rPr lang="en-US" sz="6000">
                <a:solidFill>
                  <a:srgbClr val="808080"/>
                </a:solidFill>
              </a:rPr>
              <a:t>4</a:t>
            </a:r>
          </a:p>
        </p:txBody>
      </p:sp>
    </p:spTree>
    <p:extLst>
      <p:ext uri="{BB962C8B-B14F-4D97-AF65-F5344CB8AC3E}">
        <p14:creationId xmlns:p14="http://schemas.microsoft.com/office/powerpoint/2010/main" val="2705712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6800"/>
        </a:solidFill>
        <a:effectLst/>
      </p:bgPr>
    </p:bg>
    <p:spTree>
      <p:nvGrpSpPr>
        <p:cNvPr id="1" name="">
          <a:extLst>
            <a:ext uri="{FF2B5EF4-FFF2-40B4-BE49-F238E27FC236}">
              <a16:creationId xmlns:a16="http://schemas.microsoft.com/office/drawing/2014/main" id="{834AF590-B207-0C69-ACAD-6E937C6EED0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5183203-7581-6C08-A4E5-8914104A5DD8}"/>
              </a:ext>
            </a:extLst>
          </p:cNvPr>
          <p:cNvPicPr>
            <a:picLocks noChangeAspect="1"/>
          </p:cNvPicPr>
          <p:nvPr/>
        </p:nvPicPr>
        <p:blipFill>
          <a:blip r:embed="rId2"/>
          <a:srcRect r="8864" b="46005"/>
          <a:stretch>
            <a:fillRect/>
          </a:stretch>
        </p:blipFill>
        <p:spPr>
          <a:xfrm>
            <a:off x="-70337" y="12946521"/>
            <a:ext cx="24454338" cy="5480098"/>
          </a:xfrm>
          <a:prstGeom prst="rect">
            <a:avLst/>
          </a:prstGeom>
        </p:spPr>
      </p:pic>
      <p:sp>
        <p:nvSpPr>
          <p:cNvPr id="13" name="Rounded Rectangle 12">
            <a:extLst>
              <a:ext uri="{FF2B5EF4-FFF2-40B4-BE49-F238E27FC236}">
                <a16:creationId xmlns:a16="http://schemas.microsoft.com/office/drawing/2014/main" id="{9892E631-E382-D966-AE93-EDFD9B8F6425}"/>
              </a:ext>
            </a:extLst>
          </p:cNvPr>
          <p:cNvSpPr/>
          <p:nvPr/>
        </p:nvSpPr>
        <p:spPr>
          <a:xfrm>
            <a:off x="1021250" y="11541591"/>
            <a:ext cx="17717152" cy="2573867"/>
          </a:xfrm>
          <a:prstGeom prst="roundRect">
            <a:avLst/>
          </a:prstGeom>
          <a:solidFill>
            <a:srgbClr val="19B4AF"/>
          </a:solidFill>
          <a:ln>
            <a:noFill/>
          </a:ln>
          <a:effectLst>
            <a:outerShdw blurRad="217548" dist="311599" dir="2700000" algn="tl" rotWithShape="0">
              <a:prstClr val="black">
                <a:alpha val="2656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4" name="TextBox 13">
            <a:extLst>
              <a:ext uri="{FF2B5EF4-FFF2-40B4-BE49-F238E27FC236}">
                <a16:creationId xmlns:a16="http://schemas.microsoft.com/office/drawing/2014/main" id="{4EA1A6D8-FD06-5484-FE29-9C4B7F7EC258}"/>
              </a:ext>
            </a:extLst>
          </p:cNvPr>
          <p:cNvSpPr txBox="1"/>
          <p:nvPr/>
        </p:nvSpPr>
        <p:spPr>
          <a:xfrm>
            <a:off x="1021250" y="11541591"/>
            <a:ext cx="17717152" cy="2308324"/>
          </a:xfrm>
          <a:prstGeom prst="rect">
            <a:avLst/>
          </a:prstGeom>
          <a:noFill/>
        </p:spPr>
        <p:txBody>
          <a:bodyPr wrap="square" rtlCol="0">
            <a:spAutoFit/>
          </a:bodyPr>
          <a:lstStyle/>
          <a:p>
            <a:pPr algn="ctr"/>
            <a:r>
              <a:rPr lang="en-US" sz="9600" b="1">
                <a:solidFill>
                  <a:schemeClr val="bg1"/>
                </a:solidFill>
                <a:latin typeface="Calibri" panose="020F0502020204030204" pitchFamily="34" charset="0"/>
                <a:cs typeface="Calibri" panose="020F0502020204030204" pitchFamily="34" charset="0"/>
              </a:rPr>
              <a:t>Week 5</a:t>
            </a:r>
          </a:p>
          <a:p>
            <a:pPr algn="ctr"/>
            <a:r>
              <a:rPr lang="en-US" sz="4800" b="1">
                <a:solidFill>
                  <a:schemeClr val="bg1"/>
                </a:solidFill>
              </a:rPr>
              <a:t>Integration &amp; Preparation: Ready for the Real World</a:t>
            </a:r>
            <a:endParaRPr lang="en-US" sz="4800" b="1" dirty="0">
              <a:solidFill>
                <a:schemeClr val="bg1"/>
              </a:solidFill>
              <a:latin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D27D643D-4B99-807D-C8A3-99DAA6DE6E0D}"/>
              </a:ext>
            </a:extLst>
          </p:cNvPr>
          <p:cNvPicPr preferRelativeResize="0">
            <a:picLocks/>
          </p:cNvPicPr>
          <p:nvPr/>
        </p:nvPicPr>
        <p:blipFill>
          <a:blip r:embed="rId3"/>
          <a:stretch>
            <a:fillRect/>
          </a:stretch>
        </p:blipFill>
        <p:spPr>
          <a:xfrm>
            <a:off x="14940000" y="450000"/>
            <a:ext cx="9000000" cy="2880000"/>
          </a:xfrm>
          <a:prstGeom prst="rect">
            <a:avLst/>
          </a:prstGeom>
          <a:effectLst>
            <a:outerShdw blurRad="174013" dist="109274" dir="2700000" algn="tl" rotWithShape="0">
              <a:prstClr val="black">
                <a:alpha val="40000"/>
              </a:prstClr>
            </a:outerShdw>
          </a:effectLst>
        </p:spPr>
      </p:pic>
      <p:pic>
        <p:nvPicPr>
          <p:cNvPr id="2" name="Picture 1">
            <a:extLst>
              <a:ext uri="{FF2B5EF4-FFF2-40B4-BE49-F238E27FC236}">
                <a16:creationId xmlns:a16="http://schemas.microsoft.com/office/drawing/2014/main" id="{04DC7E81-7DAE-1BA1-2C41-93FC8FF9C069}"/>
              </a:ext>
            </a:extLst>
          </p:cNvPr>
          <p:cNvPicPr preferRelativeResize="0">
            <a:picLocks/>
          </p:cNvPicPr>
          <p:nvPr/>
        </p:nvPicPr>
        <p:blipFill>
          <a:blip r:embed="rId4"/>
          <a:stretch>
            <a:fillRect/>
          </a:stretch>
        </p:blipFill>
        <p:spPr>
          <a:xfrm>
            <a:off x="450000" y="450000"/>
            <a:ext cx="3600000" cy="3600000"/>
          </a:xfrm>
          <a:prstGeom prst="rect">
            <a:avLst/>
          </a:prstGeom>
        </p:spPr>
      </p:pic>
      <p:sp>
        <p:nvSpPr>
          <p:cNvPr id="4" name="Textfeld 3">
            <a:extLst>
              <a:ext uri="{FF2B5EF4-FFF2-40B4-BE49-F238E27FC236}">
                <a16:creationId xmlns:a16="http://schemas.microsoft.com/office/drawing/2014/main" id="{30D6C5EB-D391-843C-E55F-00D6AF4AB529}"/>
              </a:ext>
            </a:extLst>
          </p:cNvPr>
          <p:cNvSpPr txBox="1"/>
          <p:nvPr/>
        </p:nvSpPr>
        <p:spPr>
          <a:xfrm>
            <a:off x="1021249" y="4546606"/>
            <a:ext cx="22341502" cy="6463308"/>
          </a:xfrm>
          <a:prstGeom prst="rect">
            <a:avLst/>
          </a:prstGeom>
          <a:noFill/>
        </p:spPr>
        <p:txBody>
          <a:bodyPr wrap="square">
            <a:spAutoFit/>
          </a:bodyPr>
          <a:lstStyle/>
          <a:p>
            <a:r>
              <a:rPr lang="en-US" sz="4800">
                <a:solidFill>
                  <a:schemeClr val="bg1"/>
                </a:solidFill>
                <a:effectLst/>
                <a:latin typeface="Aptos" panose="020B0004020202020204" pitchFamily="34" charset="0"/>
                <a:ea typeface="Malgun Gothic" panose="020B0503020000020004" pitchFamily="34" charset="-127"/>
                <a:cs typeface="Times New Roman" panose="02020603050405020304" pitchFamily="18" charset="0"/>
              </a:rPr>
              <a:t>Integrate learning from previous weeks, refine deliverables, and prepare for the 3-day simulation and community project competitions.</a:t>
            </a:r>
          </a:p>
          <a:p>
            <a:pPr>
              <a:spcBef>
                <a:spcPts val="1800"/>
              </a:spcBef>
            </a:pPr>
            <a:r>
              <a:rPr lang="en-US" sz="4800" b="1">
                <a:solidFill>
                  <a:schemeClr val="bg1"/>
                </a:solidFill>
              </a:rPr>
              <a:t>Reflection Prompt:</a:t>
            </a:r>
            <a:endParaRPr lang="de-DE" sz="4800">
              <a:solidFill>
                <a:schemeClr val="bg1"/>
              </a:solidFill>
            </a:endParaRPr>
          </a:p>
          <a:p>
            <a:r>
              <a:rPr lang="en-US" sz="4800">
                <a:solidFill>
                  <a:schemeClr val="bg1"/>
                </a:solidFill>
              </a:rPr>
              <a:t>“How ready do I feel for the simulation? What personal skill or mindset shift am I most proud of this week?”</a:t>
            </a:r>
          </a:p>
          <a:p>
            <a:pPr>
              <a:spcBef>
                <a:spcPts val="1800"/>
              </a:spcBef>
            </a:pPr>
            <a:r>
              <a:rPr lang="en-US" sz="4800" b="1">
                <a:solidFill>
                  <a:schemeClr val="bg1"/>
                </a:solidFill>
              </a:rPr>
              <a:t>Key Takeaway</a:t>
            </a:r>
            <a:endParaRPr lang="de-DE" sz="4800">
              <a:solidFill>
                <a:schemeClr val="bg1"/>
              </a:solidFill>
            </a:endParaRPr>
          </a:p>
          <a:p>
            <a:r>
              <a:rPr lang="en-US" sz="4800">
                <a:solidFill>
                  <a:schemeClr val="bg1"/>
                </a:solidFill>
              </a:rPr>
              <a:t>“This is your moment to connect all the dots — strategy, innovation, teamwork, and impact. Preparation is the bridge between learning and doing.”</a:t>
            </a:r>
            <a:endParaRPr lang="de-DE" sz="4800">
              <a:solidFill>
                <a:schemeClr val="bg1"/>
              </a:solidFill>
            </a:endParaRPr>
          </a:p>
        </p:txBody>
      </p:sp>
    </p:spTree>
    <p:extLst>
      <p:ext uri="{BB962C8B-B14F-4D97-AF65-F5344CB8AC3E}">
        <p14:creationId xmlns:p14="http://schemas.microsoft.com/office/powerpoint/2010/main" val="1330256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9B4AF"/>
        </a:solidFill>
        <a:effectLst/>
      </p:bgPr>
    </p:bg>
    <p:spTree>
      <p:nvGrpSpPr>
        <p:cNvPr id="1" name="">
          <a:extLst>
            <a:ext uri="{FF2B5EF4-FFF2-40B4-BE49-F238E27FC236}">
              <a16:creationId xmlns:a16="http://schemas.microsoft.com/office/drawing/2014/main" id="{82864290-6F90-4C89-FDDF-687702F9E98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85487D5-7F5A-79F2-3A87-BEBF10F3562C}"/>
              </a:ext>
            </a:extLst>
          </p:cNvPr>
          <p:cNvPicPr>
            <a:picLocks noChangeAspect="1"/>
          </p:cNvPicPr>
          <p:nvPr/>
        </p:nvPicPr>
        <p:blipFill>
          <a:blip r:embed="rId2"/>
          <a:stretch>
            <a:fillRect/>
          </a:stretch>
        </p:blipFill>
        <p:spPr>
          <a:xfrm flipH="1">
            <a:off x="11852030" y="8352735"/>
            <a:ext cx="12531969" cy="9935264"/>
          </a:xfrm>
          <a:prstGeom prst="rect">
            <a:avLst/>
          </a:prstGeom>
        </p:spPr>
      </p:pic>
      <p:sp>
        <p:nvSpPr>
          <p:cNvPr id="13" name="Rounded Rectangle 12">
            <a:extLst>
              <a:ext uri="{FF2B5EF4-FFF2-40B4-BE49-F238E27FC236}">
                <a16:creationId xmlns:a16="http://schemas.microsoft.com/office/drawing/2014/main" id="{E1D535B5-FF79-5918-7898-E26FE3C7D352}"/>
              </a:ext>
            </a:extLst>
          </p:cNvPr>
          <p:cNvSpPr/>
          <p:nvPr/>
        </p:nvSpPr>
        <p:spPr>
          <a:xfrm>
            <a:off x="3333424" y="4050133"/>
            <a:ext cx="17717152" cy="2573867"/>
          </a:xfrm>
          <a:prstGeom prst="roundRect">
            <a:avLst/>
          </a:prstGeom>
          <a:solidFill>
            <a:srgbClr val="FFB000"/>
          </a:solidFill>
          <a:ln>
            <a:noFill/>
          </a:ln>
          <a:effectLst>
            <a:outerShdw blurRad="217548" dist="311599" dir="2700000" algn="tl" rotWithShape="0">
              <a:prstClr val="black">
                <a:alpha val="2656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4" name="TextBox 13">
            <a:extLst>
              <a:ext uri="{FF2B5EF4-FFF2-40B4-BE49-F238E27FC236}">
                <a16:creationId xmlns:a16="http://schemas.microsoft.com/office/drawing/2014/main" id="{A7454E7E-B564-CE1C-12BE-731FB143C34F}"/>
              </a:ext>
            </a:extLst>
          </p:cNvPr>
          <p:cNvSpPr txBox="1"/>
          <p:nvPr/>
        </p:nvSpPr>
        <p:spPr>
          <a:xfrm>
            <a:off x="4250426" y="4388120"/>
            <a:ext cx="15883148" cy="1897892"/>
          </a:xfrm>
          <a:prstGeom prst="rect">
            <a:avLst/>
          </a:prstGeom>
          <a:noFill/>
        </p:spPr>
        <p:txBody>
          <a:bodyPr wrap="square" rtlCol="0">
            <a:spAutoFit/>
          </a:bodyPr>
          <a:lstStyle/>
          <a:p>
            <a:pPr algn="ctr"/>
            <a:r>
              <a:rPr lang="en-US" sz="11733" b="1">
                <a:solidFill>
                  <a:schemeClr val="bg1"/>
                </a:solidFill>
                <a:latin typeface="Calibri" panose="020F0502020204030204" pitchFamily="34" charset="0"/>
                <a:cs typeface="Calibri" panose="020F0502020204030204" pitchFamily="34" charset="0"/>
              </a:rPr>
              <a:t>Learning Objectives</a:t>
            </a:r>
            <a:endParaRPr lang="en-US" sz="11733" b="1" dirty="0">
              <a:solidFill>
                <a:schemeClr val="bg1"/>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C43DC05B-041D-E693-6DEF-7611F45B8E35}"/>
              </a:ext>
            </a:extLst>
          </p:cNvPr>
          <p:cNvPicPr>
            <a:picLocks noChangeAspect="1"/>
          </p:cNvPicPr>
          <p:nvPr/>
        </p:nvPicPr>
        <p:blipFill>
          <a:blip r:embed="rId3"/>
          <a:stretch>
            <a:fillRect/>
          </a:stretch>
        </p:blipFill>
        <p:spPr>
          <a:xfrm>
            <a:off x="450000" y="11664000"/>
            <a:ext cx="3600000" cy="2098014"/>
          </a:xfrm>
          <a:prstGeom prst="rect">
            <a:avLst/>
          </a:prstGeom>
          <a:effectLst/>
        </p:spPr>
      </p:pic>
      <p:pic>
        <p:nvPicPr>
          <p:cNvPr id="2" name="Picture 1">
            <a:extLst>
              <a:ext uri="{FF2B5EF4-FFF2-40B4-BE49-F238E27FC236}">
                <a16:creationId xmlns:a16="http://schemas.microsoft.com/office/drawing/2014/main" id="{E9C4F365-554B-8CB4-AB5E-9924FC729E0A}"/>
              </a:ext>
            </a:extLst>
          </p:cNvPr>
          <p:cNvPicPr preferRelativeResize="0">
            <a:picLocks/>
          </p:cNvPicPr>
          <p:nvPr/>
        </p:nvPicPr>
        <p:blipFill>
          <a:blip r:embed="rId4"/>
          <a:stretch>
            <a:fillRect/>
          </a:stretch>
        </p:blipFill>
        <p:spPr>
          <a:xfrm>
            <a:off x="450000" y="14220000"/>
            <a:ext cx="3600000" cy="3600000"/>
          </a:xfrm>
          <a:prstGeom prst="rect">
            <a:avLst/>
          </a:prstGeom>
        </p:spPr>
      </p:pic>
      <p:sp>
        <p:nvSpPr>
          <p:cNvPr id="5" name="Textfeld 4">
            <a:extLst>
              <a:ext uri="{FF2B5EF4-FFF2-40B4-BE49-F238E27FC236}">
                <a16:creationId xmlns:a16="http://schemas.microsoft.com/office/drawing/2014/main" id="{5359256B-EE1C-B586-FF19-0DB782F4AB83}"/>
              </a:ext>
            </a:extLst>
          </p:cNvPr>
          <p:cNvSpPr txBox="1"/>
          <p:nvPr/>
        </p:nvSpPr>
        <p:spPr>
          <a:xfrm>
            <a:off x="4050000" y="7290000"/>
            <a:ext cx="15624000" cy="5040000"/>
          </a:xfrm>
          <a:prstGeom prst="rect">
            <a:avLst/>
          </a:prstGeom>
          <a:noFill/>
        </p:spPr>
        <p:txBody>
          <a:bodyPr wrap="square">
            <a:spAutoFit/>
          </a:bodyPr>
          <a:lstStyle/>
          <a:p>
            <a:r>
              <a:rPr lang="en-US" sz="4000" b="1">
                <a:solidFill>
                  <a:schemeClr val="bg1"/>
                </a:solidFill>
              </a:rPr>
              <a:t>By the end of Week 5, participants will be able to:</a:t>
            </a:r>
          </a:p>
          <a:p>
            <a:pPr marL="571500" indent="-571500">
              <a:buFont typeface="Arial" panose="020B0604020202020204" pitchFamily="34" charset="0"/>
              <a:buChar char="•"/>
            </a:pPr>
            <a:r>
              <a:rPr lang="en-US" sz="4000">
                <a:solidFill>
                  <a:schemeClr val="bg1"/>
                </a:solidFill>
              </a:rPr>
              <a:t>Integrate learning from business, innovation, and sustainability into a coherent strategy.</a:t>
            </a:r>
          </a:p>
          <a:p>
            <a:pPr marL="571500" indent="-571500">
              <a:buFont typeface="Arial" panose="020B0604020202020204" pitchFamily="34" charset="0"/>
              <a:buChar char="•"/>
            </a:pPr>
            <a:r>
              <a:rPr lang="en-US" sz="4000">
                <a:solidFill>
                  <a:schemeClr val="bg1"/>
                </a:solidFill>
              </a:rPr>
              <a:t>Finalize company outputs in collaboration with mentors and entrepreneurs.</a:t>
            </a:r>
          </a:p>
          <a:p>
            <a:pPr marL="571500" indent="-571500">
              <a:buFont typeface="Arial" panose="020B0604020202020204" pitchFamily="34" charset="0"/>
              <a:buChar char="•"/>
            </a:pPr>
            <a:r>
              <a:rPr lang="en-US" sz="4000">
                <a:solidFill>
                  <a:schemeClr val="bg1"/>
                </a:solidFill>
              </a:rPr>
              <a:t>Strengthen teamwork, communication, and presentation skills.</a:t>
            </a:r>
          </a:p>
          <a:p>
            <a:pPr marL="571500" indent="-571500">
              <a:buFont typeface="Arial" panose="020B0604020202020204" pitchFamily="34" charset="0"/>
              <a:buChar char="•"/>
            </a:pPr>
            <a:r>
              <a:rPr lang="en-US" sz="4000">
                <a:solidFill>
                  <a:schemeClr val="bg1"/>
                </a:solidFill>
              </a:rPr>
              <a:t>Prepare community project proposals for competition and peer review.</a:t>
            </a:r>
          </a:p>
          <a:p>
            <a:pPr marL="571500" indent="-571500">
              <a:buFont typeface="Arial" panose="020B0604020202020204" pitchFamily="34" charset="0"/>
              <a:buChar char="•"/>
            </a:pPr>
            <a:r>
              <a:rPr lang="en-US" sz="4000">
                <a:solidFill>
                  <a:schemeClr val="bg1"/>
                </a:solidFill>
              </a:rPr>
              <a:t>Build confidence for the final simulation challenge.</a:t>
            </a:r>
          </a:p>
        </p:txBody>
      </p:sp>
    </p:spTree>
    <p:extLst>
      <p:ext uri="{BB962C8B-B14F-4D97-AF65-F5344CB8AC3E}">
        <p14:creationId xmlns:p14="http://schemas.microsoft.com/office/powerpoint/2010/main" val="21746550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B000"/>
        </a:solidFill>
        <a:effectLst/>
      </p:bgPr>
    </p:bg>
    <p:spTree>
      <p:nvGrpSpPr>
        <p:cNvPr id="1" name="">
          <a:extLst>
            <a:ext uri="{FF2B5EF4-FFF2-40B4-BE49-F238E27FC236}">
              <a16:creationId xmlns:a16="http://schemas.microsoft.com/office/drawing/2014/main" id="{EE2B1FCF-179F-BB30-6F26-CABCE1FA3F0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73BF4FB-90E6-9E21-EA39-79651408C184}"/>
              </a:ext>
            </a:extLst>
          </p:cNvPr>
          <p:cNvPicPr>
            <a:picLocks noChangeAspect="1"/>
          </p:cNvPicPr>
          <p:nvPr/>
        </p:nvPicPr>
        <p:blipFill>
          <a:blip r:embed="rId2"/>
          <a:stretch>
            <a:fillRect/>
          </a:stretch>
        </p:blipFill>
        <p:spPr>
          <a:xfrm>
            <a:off x="451141" y="13608000"/>
            <a:ext cx="3600000" cy="4280001"/>
          </a:xfrm>
          <a:prstGeom prst="rect">
            <a:avLst/>
          </a:prstGeom>
        </p:spPr>
      </p:pic>
      <p:sp>
        <p:nvSpPr>
          <p:cNvPr id="13" name="Rounded Rectangle 12">
            <a:extLst>
              <a:ext uri="{FF2B5EF4-FFF2-40B4-BE49-F238E27FC236}">
                <a16:creationId xmlns:a16="http://schemas.microsoft.com/office/drawing/2014/main" id="{3AB93109-1352-FD36-FBC1-D64BA420F712}"/>
              </a:ext>
            </a:extLst>
          </p:cNvPr>
          <p:cNvSpPr/>
          <p:nvPr/>
        </p:nvSpPr>
        <p:spPr>
          <a:xfrm>
            <a:off x="5617828" y="14769505"/>
            <a:ext cx="17717152" cy="2573867"/>
          </a:xfrm>
          <a:prstGeom prst="roundRect">
            <a:avLst/>
          </a:prstGeom>
          <a:solidFill>
            <a:srgbClr val="19B4AF"/>
          </a:solidFill>
          <a:ln>
            <a:noFill/>
          </a:ln>
          <a:effectLst>
            <a:outerShdw blurRad="217548" dist="311599" dir="2700000" algn="tl" rotWithShape="0">
              <a:prstClr val="black">
                <a:alpha val="2656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4" name="TextBox 13">
            <a:extLst>
              <a:ext uri="{FF2B5EF4-FFF2-40B4-BE49-F238E27FC236}">
                <a16:creationId xmlns:a16="http://schemas.microsoft.com/office/drawing/2014/main" id="{0F6B5E69-04BE-4E39-5456-161F59B3F33A}"/>
              </a:ext>
            </a:extLst>
          </p:cNvPr>
          <p:cNvSpPr txBox="1"/>
          <p:nvPr/>
        </p:nvSpPr>
        <p:spPr>
          <a:xfrm>
            <a:off x="5617828" y="15271609"/>
            <a:ext cx="17717153" cy="1569660"/>
          </a:xfrm>
          <a:prstGeom prst="rect">
            <a:avLst/>
          </a:prstGeom>
          <a:noFill/>
        </p:spPr>
        <p:txBody>
          <a:bodyPr wrap="square" rtlCol="0">
            <a:spAutoFit/>
          </a:bodyPr>
          <a:lstStyle/>
          <a:p>
            <a:pPr algn="ctr"/>
            <a:r>
              <a:rPr lang="en-US" sz="9600" b="1">
                <a:solidFill>
                  <a:schemeClr val="bg1"/>
                </a:solidFill>
                <a:latin typeface="Calibri" panose="020F0502020204030204" pitchFamily="34" charset="0"/>
                <a:cs typeface="Calibri" panose="020F0502020204030204" pitchFamily="34" charset="0"/>
              </a:rPr>
              <a:t>Activities – Mentor-lead Session </a:t>
            </a:r>
            <a:endParaRPr lang="en-US" sz="9600" b="1" dirty="0">
              <a:solidFill>
                <a:schemeClr val="bg1"/>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E6D61406-ADEF-5321-7388-73DD2809604F}"/>
              </a:ext>
            </a:extLst>
          </p:cNvPr>
          <p:cNvPicPr preferRelativeResize="0">
            <a:picLocks/>
          </p:cNvPicPr>
          <p:nvPr/>
        </p:nvPicPr>
        <p:blipFill>
          <a:blip r:embed="rId3"/>
          <a:stretch>
            <a:fillRect/>
          </a:stretch>
        </p:blipFill>
        <p:spPr>
          <a:xfrm>
            <a:off x="20304000" y="450000"/>
            <a:ext cx="3600000" cy="3600000"/>
          </a:xfrm>
          <a:prstGeom prst="rect">
            <a:avLst/>
          </a:prstGeom>
        </p:spPr>
      </p:pic>
      <p:sp>
        <p:nvSpPr>
          <p:cNvPr id="5" name="Textfeld 4">
            <a:extLst>
              <a:ext uri="{FF2B5EF4-FFF2-40B4-BE49-F238E27FC236}">
                <a16:creationId xmlns:a16="http://schemas.microsoft.com/office/drawing/2014/main" id="{EE89374D-BFF5-AD2E-C548-8FCD243D11D4}"/>
              </a:ext>
            </a:extLst>
          </p:cNvPr>
          <p:cNvSpPr txBox="1"/>
          <p:nvPr/>
        </p:nvSpPr>
        <p:spPr>
          <a:xfrm>
            <a:off x="1049019" y="15662939"/>
            <a:ext cx="1172542" cy="1015663"/>
          </a:xfrm>
          <a:prstGeom prst="rect">
            <a:avLst/>
          </a:prstGeom>
          <a:noFill/>
        </p:spPr>
        <p:txBody>
          <a:bodyPr wrap="square" rtlCol="0">
            <a:spAutoFit/>
          </a:bodyPr>
          <a:lstStyle/>
          <a:p>
            <a:pPr algn="ctr"/>
            <a:r>
              <a:rPr lang="en-US" sz="6000">
                <a:solidFill>
                  <a:srgbClr val="808080"/>
                </a:solidFill>
              </a:rPr>
              <a:t>5</a:t>
            </a:r>
          </a:p>
        </p:txBody>
      </p:sp>
      <p:sp>
        <p:nvSpPr>
          <p:cNvPr id="3" name="TextBox 17">
            <a:extLst>
              <a:ext uri="{FF2B5EF4-FFF2-40B4-BE49-F238E27FC236}">
                <a16:creationId xmlns:a16="http://schemas.microsoft.com/office/drawing/2014/main" id="{FDC3D1CE-6F1C-87BE-1BC1-DF56D32B5550}"/>
              </a:ext>
            </a:extLst>
          </p:cNvPr>
          <p:cNvSpPr txBox="1"/>
          <p:nvPr/>
        </p:nvSpPr>
        <p:spPr>
          <a:xfrm>
            <a:off x="1440000" y="2124000"/>
            <a:ext cx="21600000" cy="12786449"/>
          </a:xfrm>
          <a:prstGeom prst="rect">
            <a:avLst/>
          </a:prstGeom>
          <a:noFill/>
        </p:spPr>
        <p:txBody>
          <a:bodyPr wrap="square" rtlCol="0">
            <a:spAutoFit/>
          </a:bodyPr>
          <a:lstStyle/>
          <a:p>
            <a:r>
              <a:rPr lang="en-US" sz="5689" b="1">
                <a:solidFill>
                  <a:schemeClr val="bg1"/>
                </a:solidFill>
                <a:latin typeface="Calibri" panose="020F0502020204030204" pitchFamily="34" charset="0"/>
                <a:cs typeface="Calibri" panose="020F0502020204030204" pitchFamily="34" charset="0"/>
              </a:rPr>
              <a:t>Simulation Preparation &amp; Team Synergy</a:t>
            </a:r>
          </a:p>
          <a:p>
            <a:r>
              <a:rPr lang="en-US" sz="4000" b="1">
                <a:solidFill>
                  <a:schemeClr val="bg1"/>
                </a:solidFill>
                <a:latin typeface="Calibri" panose="020F0502020204030204" pitchFamily="34" charset="0"/>
                <a:cs typeface="Calibri" panose="020F0502020204030204" pitchFamily="34" charset="0"/>
              </a:rPr>
              <a:t>Session Duration: </a:t>
            </a:r>
            <a:r>
              <a:rPr lang="en-US" sz="4000">
                <a:solidFill>
                  <a:schemeClr val="bg1"/>
                </a:solidFill>
                <a:latin typeface="Calibri" panose="020F0502020204030204" pitchFamily="34" charset="0"/>
                <a:cs typeface="Calibri" panose="020F0502020204030204" pitchFamily="34" charset="0"/>
              </a:rPr>
              <a:t>90 minutes (live or synchronous)</a:t>
            </a:r>
          </a:p>
          <a:p>
            <a:r>
              <a:rPr lang="en-US" sz="4000" b="1">
                <a:solidFill>
                  <a:schemeClr val="bg1"/>
                </a:solidFill>
                <a:latin typeface="Calibri" panose="020F0502020204030204" pitchFamily="34" charset="0"/>
                <a:cs typeface="Calibri" panose="020F0502020204030204" pitchFamily="34" charset="0"/>
              </a:rPr>
              <a:t>Purpose: </a:t>
            </a:r>
            <a:r>
              <a:rPr lang="en-US" sz="4000">
                <a:solidFill>
                  <a:schemeClr val="bg1"/>
                </a:solidFill>
                <a:latin typeface="Calibri" panose="020F0502020204030204" pitchFamily="34" charset="0"/>
                <a:cs typeface="Calibri" panose="020F0502020204030204" pitchFamily="34" charset="0"/>
              </a:rPr>
              <a:t>To help teams synthesize learning, review company deliverables, and build readiness for the simulation environment.</a:t>
            </a:r>
          </a:p>
          <a:p>
            <a:endParaRPr lang="en-US" sz="4000" b="1">
              <a:solidFill>
                <a:schemeClr val="bg1"/>
              </a:solidFill>
              <a:latin typeface="Calibri" panose="020F0502020204030204" pitchFamily="34" charset="0"/>
              <a:cs typeface="Calibri" panose="020F0502020204030204" pitchFamily="34" charset="0"/>
            </a:endParaRPr>
          </a:p>
          <a:p>
            <a:r>
              <a:rPr lang="en-US" sz="4800" b="1">
                <a:solidFill>
                  <a:schemeClr val="bg1"/>
                </a:solidFill>
                <a:latin typeface="Calibri" panose="020F0502020204030204" pitchFamily="34" charset="0"/>
                <a:cs typeface="Calibri" panose="020F0502020204030204" pitchFamily="34" charset="0"/>
              </a:rPr>
              <a:t>Session Outline:</a:t>
            </a:r>
          </a:p>
          <a:p>
            <a:pPr marL="742950" indent="-742950">
              <a:buFont typeface="+mj-lt"/>
              <a:buAutoNum type="arabicPeriod"/>
            </a:pPr>
            <a:r>
              <a:rPr lang="en-US" sz="4000">
                <a:solidFill>
                  <a:schemeClr val="bg1"/>
                </a:solidFill>
                <a:latin typeface="Calibri" panose="020F0502020204030204" pitchFamily="34" charset="0"/>
                <a:cs typeface="Calibri" panose="020F0502020204030204" pitchFamily="34" charset="0"/>
              </a:rPr>
              <a:t>Welcome &amp; Kick-off (10 min) (e.g. Recap program journey so far. Discuss what teams found most challenging or rewarding.)</a:t>
            </a:r>
          </a:p>
          <a:p>
            <a:pPr marL="742950" indent="-742950">
              <a:buFont typeface="+mj-lt"/>
              <a:buAutoNum type="arabicPeriod"/>
            </a:pPr>
            <a:r>
              <a:rPr lang="en-US" sz="4000">
                <a:solidFill>
                  <a:schemeClr val="bg1"/>
                </a:solidFill>
                <a:latin typeface="Calibri" panose="020F0502020204030204" pitchFamily="34" charset="0"/>
                <a:cs typeface="Calibri" panose="020F0502020204030204" pitchFamily="34" charset="0"/>
              </a:rPr>
              <a:t>Mini-Input (15 min) (e.g. What to expect during the simulation: roles, time pressure, decision-making, and teamwork dynamics.)</a:t>
            </a:r>
          </a:p>
          <a:p>
            <a:pPr marL="742950" indent="-742950">
              <a:buFont typeface="+mj-lt"/>
              <a:buAutoNum type="arabicPeriod"/>
            </a:pPr>
            <a:r>
              <a:rPr lang="en-US" sz="4000">
                <a:solidFill>
                  <a:schemeClr val="bg1"/>
                </a:solidFill>
                <a:latin typeface="Calibri" panose="020F0502020204030204" pitchFamily="34" charset="0"/>
                <a:cs typeface="Calibri" panose="020F0502020204030204" pitchFamily="34" charset="0"/>
              </a:rPr>
              <a:t>Group Activity (30 min) (e.g. Teams conduct a “simulation rehearsal”: one short scenario provided by the entrepreneur, where they must make a business decision in 15 minutes and defend it.)</a:t>
            </a:r>
          </a:p>
          <a:p>
            <a:pPr marL="742950" indent="-742950">
              <a:buFont typeface="+mj-lt"/>
              <a:buAutoNum type="arabicPeriod"/>
            </a:pPr>
            <a:r>
              <a:rPr lang="en-US" sz="4000">
                <a:solidFill>
                  <a:schemeClr val="bg1"/>
                </a:solidFill>
                <a:latin typeface="Calibri" panose="020F0502020204030204" pitchFamily="34" charset="0"/>
                <a:cs typeface="Calibri" panose="020F0502020204030204" pitchFamily="34" charset="0"/>
              </a:rPr>
              <a:t>Debrief (20 min) (e.g. Mentors and entrepreneurs provide feedback on communication and leadership behaviour in the teams.)</a:t>
            </a:r>
          </a:p>
          <a:p>
            <a:pPr marL="742950" indent="-742950">
              <a:buFont typeface="+mj-lt"/>
              <a:buAutoNum type="arabicPeriod"/>
            </a:pPr>
            <a:r>
              <a:rPr lang="en-US" sz="4000">
                <a:solidFill>
                  <a:schemeClr val="bg1"/>
                </a:solidFill>
                <a:latin typeface="Calibri" panose="020F0502020204030204" pitchFamily="34" charset="0"/>
                <a:cs typeface="Calibri" panose="020F0502020204030204" pitchFamily="34" charset="0"/>
              </a:rPr>
              <a:t>Reflection (15 min) (e.g. “How have I grown since Week 1, and how will I show it in the simulation?”, “What did this journey teach me about leadership, innovation, and collaboration?” ; “How has my understanding of work and my role in society changed?”. Encoutrage online submissions for presentation og highlights during te closing ceremony.)</a:t>
            </a:r>
          </a:p>
          <a:p>
            <a:pPr marL="742950" indent="-742950">
              <a:buFont typeface="+mj-lt"/>
              <a:buAutoNum type="arabicPeriod"/>
            </a:pPr>
            <a:endParaRPr lang="en-US" sz="4000">
              <a:solidFill>
                <a:schemeClr val="bg1"/>
              </a:solidFill>
              <a:latin typeface="Calibri" panose="020F0502020204030204" pitchFamily="34" charset="0"/>
              <a:cs typeface="Calibri" panose="020F0502020204030204" pitchFamily="34" charset="0"/>
            </a:endParaRPr>
          </a:p>
          <a:p>
            <a:r>
              <a:rPr lang="en-US" sz="4000" b="1">
                <a:solidFill>
                  <a:schemeClr val="bg1"/>
                </a:solidFill>
                <a:latin typeface="Calibri" panose="020F0502020204030204" pitchFamily="34" charset="0"/>
                <a:cs typeface="Calibri" panose="020F0502020204030204" pitchFamily="34" charset="0"/>
              </a:rPr>
              <a:t>Materials: </a:t>
            </a:r>
            <a:r>
              <a:rPr lang="en-US" sz="4000">
                <a:solidFill>
                  <a:schemeClr val="bg1"/>
                </a:solidFill>
                <a:latin typeface="Calibri" panose="020F0502020204030204" pitchFamily="34" charset="0"/>
                <a:cs typeface="Calibri" panose="020F0502020204030204" pitchFamily="34" charset="0"/>
              </a:rPr>
              <a:t>Simulation brief, rehearsal scenario sheet, reflection template</a:t>
            </a:r>
          </a:p>
        </p:txBody>
      </p:sp>
    </p:spTree>
    <p:extLst>
      <p:ext uri="{BB962C8B-B14F-4D97-AF65-F5344CB8AC3E}">
        <p14:creationId xmlns:p14="http://schemas.microsoft.com/office/powerpoint/2010/main" val="11069625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B000"/>
        </a:solidFill>
        <a:effectLst/>
      </p:bgPr>
    </p:bg>
    <p:spTree>
      <p:nvGrpSpPr>
        <p:cNvPr id="1" name="">
          <a:extLst>
            <a:ext uri="{FF2B5EF4-FFF2-40B4-BE49-F238E27FC236}">
              <a16:creationId xmlns:a16="http://schemas.microsoft.com/office/drawing/2014/main" id="{5A7FBB48-1406-D07D-027B-562BFCE3891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0FF5075-FC66-B823-DB02-AFE56B0357CA}"/>
              </a:ext>
            </a:extLst>
          </p:cNvPr>
          <p:cNvPicPr>
            <a:picLocks noChangeAspect="1"/>
          </p:cNvPicPr>
          <p:nvPr/>
        </p:nvPicPr>
        <p:blipFill>
          <a:blip r:embed="rId2"/>
          <a:stretch>
            <a:fillRect/>
          </a:stretch>
        </p:blipFill>
        <p:spPr>
          <a:xfrm>
            <a:off x="451141" y="13608000"/>
            <a:ext cx="3600000" cy="4280001"/>
          </a:xfrm>
          <a:prstGeom prst="rect">
            <a:avLst/>
          </a:prstGeom>
        </p:spPr>
      </p:pic>
      <p:sp>
        <p:nvSpPr>
          <p:cNvPr id="13" name="Rounded Rectangle 12">
            <a:extLst>
              <a:ext uri="{FF2B5EF4-FFF2-40B4-BE49-F238E27FC236}">
                <a16:creationId xmlns:a16="http://schemas.microsoft.com/office/drawing/2014/main" id="{947DCA81-E7C6-F47B-6DD9-9C9BDF94F40D}"/>
              </a:ext>
            </a:extLst>
          </p:cNvPr>
          <p:cNvSpPr/>
          <p:nvPr/>
        </p:nvSpPr>
        <p:spPr>
          <a:xfrm>
            <a:off x="5617828" y="14769505"/>
            <a:ext cx="17717152" cy="2573867"/>
          </a:xfrm>
          <a:prstGeom prst="roundRect">
            <a:avLst/>
          </a:prstGeom>
          <a:solidFill>
            <a:srgbClr val="19B4AF"/>
          </a:solidFill>
          <a:ln>
            <a:noFill/>
          </a:ln>
          <a:effectLst>
            <a:outerShdw blurRad="217548" dist="311599" dir="2700000" algn="tl" rotWithShape="0">
              <a:prstClr val="black">
                <a:alpha val="2656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4" name="TextBox 13">
            <a:extLst>
              <a:ext uri="{FF2B5EF4-FFF2-40B4-BE49-F238E27FC236}">
                <a16:creationId xmlns:a16="http://schemas.microsoft.com/office/drawing/2014/main" id="{05BA61BA-E30B-49C5-9E16-EFA4F7EDEFD2}"/>
              </a:ext>
            </a:extLst>
          </p:cNvPr>
          <p:cNvSpPr txBox="1"/>
          <p:nvPr/>
        </p:nvSpPr>
        <p:spPr>
          <a:xfrm>
            <a:off x="5617828" y="15271608"/>
            <a:ext cx="17717153" cy="1569660"/>
          </a:xfrm>
          <a:prstGeom prst="rect">
            <a:avLst/>
          </a:prstGeom>
          <a:noFill/>
        </p:spPr>
        <p:txBody>
          <a:bodyPr wrap="square" rtlCol="0">
            <a:spAutoFit/>
          </a:bodyPr>
          <a:lstStyle/>
          <a:p>
            <a:pPr algn="ctr"/>
            <a:r>
              <a:rPr lang="en-US" sz="9600" b="1">
                <a:solidFill>
                  <a:schemeClr val="bg1"/>
                </a:solidFill>
                <a:latin typeface="Calibri" panose="020F0502020204030204" pitchFamily="34" charset="0"/>
                <a:cs typeface="Calibri" panose="020F0502020204030204" pitchFamily="34" charset="0"/>
              </a:rPr>
              <a:t>Activities – Company Play </a:t>
            </a:r>
            <a:endParaRPr lang="en-US" sz="9600" b="1" dirty="0">
              <a:solidFill>
                <a:schemeClr val="bg1"/>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3F8DF126-B558-E14B-46B0-1DE6FA21640D}"/>
              </a:ext>
            </a:extLst>
          </p:cNvPr>
          <p:cNvPicPr preferRelativeResize="0">
            <a:picLocks/>
          </p:cNvPicPr>
          <p:nvPr/>
        </p:nvPicPr>
        <p:blipFill>
          <a:blip r:embed="rId3"/>
          <a:stretch>
            <a:fillRect/>
          </a:stretch>
        </p:blipFill>
        <p:spPr>
          <a:xfrm>
            <a:off x="20304000" y="450000"/>
            <a:ext cx="3600000" cy="3600000"/>
          </a:xfrm>
          <a:prstGeom prst="rect">
            <a:avLst/>
          </a:prstGeom>
        </p:spPr>
      </p:pic>
      <p:sp>
        <p:nvSpPr>
          <p:cNvPr id="3" name="Textfeld 2">
            <a:extLst>
              <a:ext uri="{FF2B5EF4-FFF2-40B4-BE49-F238E27FC236}">
                <a16:creationId xmlns:a16="http://schemas.microsoft.com/office/drawing/2014/main" id="{1D6D092A-7CF3-8049-DD3D-171F940E4F55}"/>
              </a:ext>
            </a:extLst>
          </p:cNvPr>
          <p:cNvSpPr txBox="1"/>
          <p:nvPr/>
        </p:nvSpPr>
        <p:spPr>
          <a:xfrm>
            <a:off x="1049019" y="15662939"/>
            <a:ext cx="1172542" cy="1015663"/>
          </a:xfrm>
          <a:prstGeom prst="rect">
            <a:avLst/>
          </a:prstGeom>
          <a:noFill/>
        </p:spPr>
        <p:txBody>
          <a:bodyPr wrap="square" rtlCol="0">
            <a:spAutoFit/>
          </a:bodyPr>
          <a:lstStyle/>
          <a:p>
            <a:pPr algn="ctr"/>
            <a:r>
              <a:rPr lang="en-US" sz="6000">
                <a:solidFill>
                  <a:srgbClr val="808080"/>
                </a:solidFill>
              </a:rPr>
              <a:t>5</a:t>
            </a:r>
          </a:p>
        </p:txBody>
      </p:sp>
      <p:sp>
        <p:nvSpPr>
          <p:cNvPr id="5" name="TextBox 17">
            <a:extLst>
              <a:ext uri="{FF2B5EF4-FFF2-40B4-BE49-F238E27FC236}">
                <a16:creationId xmlns:a16="http://schemas.microsoft.com/office/drawing/2014/main" id="{B177F318-0BA9-01DA-0975-EA7755C40112}"/>
              </a:ext>
            </a:extLst>
          </p:cNvPr>
          <p:cNvSpPr txBox="1"/>
          <p:nvPr/>
        </p:nvSpPr>
        <p:spPr>
          <a:xfrm>
            <a:off x="1440000" y="2124000"/>
            <a:ext cx="21600000" cy="12034064"/>
          </a:xfrm>
          <a:prstGeom prst="rect">
            <a:avLst/>
          </a:prstGeom>
          <a:noFill/>
        </p:spPr>
        <p:txBody>
          <a:bodyPr wrap="square" rtlCol="0">
            <a:spAutoFit/>
          </a:bodyPr>
          <a:lstStyle/>
          <a:p>
            <a:r>
              <a:rPr lang="en-US" sz="4800" b="1">
                <a:solidFill>
                  <a:schemeClr val="bg1"/>
                </a:solidFill>
                <a:latin typeface="Calibri" panose="020F0502020204030204" pitchFamily="34" charset="0"/>
                <a:cs typeface="Calibri" panose="020F0502020204030204" pitchFamily="34" charset="0"/>
              </a:rPr>
              <a:t>Final Outputs &amp; Entrepreneur Feedback</a:t>
            </a:r>
          </a:p>
          <a:p>
            <a:r>
              <a:rPr lang="en-US" sz="4000">
                <a:solidFill>
                  <a:schemeClr val="bg1"/>
                </a:solidFill>
                <a:latin typeface="Calibri" panose="020F0502020204030204" pitchFamily="34" charset="0"/>
                <a:cs typeface="Calibri" panose="020F0502020204030204" pitchFamily="34" charset="0"/>
              </a:rPr>
              <a:t>4 Synchronous Sessions of 30 min each with mentor and entrepreneur</a:t>
            </a:r>
          </a:p>
          <a:p>
            <a:endParaRPr lang="en-US" sz="4800" b="1">
              <a:solidFill>
                <a:schemeClr val="bg1"/>
              </a:solidFill>
              <a:latin typeface="Calibri" panose="020F0502020204030204" pitchFamily="34" charset="0"/>
              <a:cs typeface="Calibri" panose="020F0502020204030204" pitchFamily="34" charset="0"/>
            </a:endParaRPr>
          </a:p>
          <a:p>
            <a:r>
              <a:rPr lang="en-US" sz="4800" b="1">
                <a:solidFill>
                  <a:schemeClr val="bg1"/>
                </a:solidFill>
                <a:latin typeface="Calibri" panose="020F0502020204030204" pitchFamily="34" charset="0"/>
                <a:cs typeface="Calibri" panose="020F0502020204030204" pitchFamily="34" charset="0"/>
              </a:rPr>
              <a:t>Activities:</a:t>
            </a:r>
          </a:p>
          <a:p>
            <a:pPr marL="571500" indent="-571500">
              <a:buFont typeface="Arial" panose="020B0604020202020204" pitchFamily="34" charset="0"/>
              <a:buChar char="•"/>
            </a:pPr>
            <a:r>
              <a:rPr lang="en-US" sz="4000">
                <a:solidFill>
                  <a:schemeClr val="bg1"/>
                </a:solidFill>
                <a:latin typeface="Calibri" panose="020F0502020204030204" pitchFamily="34" charset="0"/>
                <a:cs typeface="Calibri" panose="020F0502020204030204" pitchFamily="34" charset="0"/>
              </a:rPr>
              <a:t>Portfolio Compilation: Assemble all deliverables: business plan, strategy brief, CSR initiative, and project proposal. Ensure coherence and clear roles/responsibilities.</a:t>
            </a:r>
          </a:p>
          <a:p>
            <a:pPr marL="571500" indent="-571500">
              <a:buFont typeface="Arial" panose="020B0604020202020204" pitchFamily="34" charset="0"/>
              <a:buChar char="•"/>
            </a:pPr>
            <a:r>
              <a:rPr lang="en-US" sz="4000">
                <a:solidFill>
                  <a:schemeClr val="bg1"/>
                </a:solidFill>
                <a:latin typeface="Calibri" panose="020F0502020204030204" pitchFamily="34" charset="0"/>
                <a:cs typeface="Calibri" panose="020F0502020204030204" pitchFamily="34" charset="0"/>
              </a:rPr>
              <a:t>Teams prepare a 10-minute “company progress presentation” for their entrepreneur. Include key learnings, product/service summary, and innovation highlights.</a:t>
            </a:r>
          </a:p>
          <a:p>
            <a:pPr marL="571500" indent="-571500">
              <a:buFont typeface="Arial" panose="020B0604020202020204" pitchFamily="34" charset="0"/>
              <a:buChar char="•"/>
            </a:pPr>
            <a:r>
              <a:rPr lang="en-US" sz="4000">
                <a:solidFill>
                  <a:schemeClr val="bg1"/>
                </a:solidFill>
                <a:latin typeface="Calibri" panose="020F0502020204030204" pitchFamily="34" charset="0"/>
                <a:cs typeface="Calibri" panose="020F0502020204030204" pitchFamily="34" charset="0"/>
              </a:rPr>
              <a:t>Feedback Session: Entrepreneur provides critique and shares his/her own learnings.</a:t>
            </a:r>
          </a:p>
          <a:p>
            <a:endParaRPr lang="en-US" sz="4000" b="1">
              <a:solidFill>
                <a:schemeClr val="bg1"/>
              </a:solidFill>
              <a:latin typeface="Calibri" panose="020F0502020204030204" pitchFamily="34" charset="0"/>
              <a:cs typeface="Calibri" panose="020F0502020204030204" pitchFamily="34" charset="0"/>
            </a:endParaRPr>
          </a:p>
          <a:p>
            <a:r>
              <a:rPr lang="en-US" sz="4800" b="1">
                <a:solidFill>
                  <a:schemeClr val="bg1"/>
                </a:solidFill>
                <a:latin typeface="Calibri" panose="020F0502020204030204" pitchFamily="34" charset="0"/>
                <a:cs typeface="Calibri" panose="020F0502020204030204" pitchFamily="34" charset="0"/>
              </a:rPr>
              <a:t>Deliverables:</a:t>
            </a:r>
          </a:p>
          <a:p>
            <a:pPr marL="571500" indent="-571500">
              <a:buFont typeface="Arial" panose="020B0604020202020204" pitchFamily="34" charset="0"/>
              <a:buChar char="•"/>
            </a:pPr>
            <a:r>
              <a:rPr lang="en-US" sz="4000">
                <a:solidFill>
                  <a:schemeClr val="bg1"/>
                </a:solidFill>
                <a:latin typeface="Calibri" panose="020F0502020204030204" pitchFamily="34" charset="0"/>
                <a:cs typeface="Calibri" panose="020F0502020204030204" pitchFamily="34" charset="0"/>
              </a:rPr>
              <a:t>Final Company Portfolio (PDF or Slide Deck).</a:t>
            </a:r>
          </a:p>
          <a:p>
            <a:pPr marL="571500" indent="-571500">
              <a:buFont typeface="Arial" panose="020B0604020202020204" pitchFamily="34" charset="0"/>
              <a:buChar char="•"/>
            </a:pPr>
            <a:r>
              <a:rPr lang="en-US" sz="4000">
                <a:solidFill>
                  <a:schemeClr val="bg1"/>
                </a:solidFill>
                <a:latin typeface="Calibri" panose="020F0502020204030204" pitchFamily="34" charset="0"/>
                <a:cs typeface="Calibri" panose="020F0502020204030204" pitchFamily="34" charset="0"/>
              </a:rPr>
              <a:t>Feedback Summary Sheet (1 page).</a:t>
            </a:r>
          </a:p>
          <a:p>
            <a:endParaRPr lang="en-US" sz="4000">
              <a:solidFill>
                <a:schemeClr val="bg1"/>
              </a:solidFill>
              <a:latin typeface="Calibri" panose="020F0502020204030204" pitchFamily="34" charset="0"/>
              <a:cs typeface="Calibri" panose="020F0502020204030204" pitchFamily="34" charset="0"/>
            </a:endParaRPr>
          </a:p>
          <a:p>
            <a:r>
              <a:rPr lang="en-US" sz="4800" b="1">
                <a:solidFill>
                  <a:schemeClr val="bg1"/>
                </a:solidFill>
                <a:latin typeface="Calibri" panose="020F0502020204030204" pitchFamily="34" charset="0"/>
                <a:cs typeface="Calibri" panose="020F0502020204030204" pitchFamily="34" charset="0"/>
              </a:rPr>
              <a:t>Reflection: </a:t>
            </a:r>
            <a:r>
              <a:rPr lang="en-US" sz="4000">
                <a:solidFill>
                  <a:schemeClr val="bg1"/>
                </a:solidFill>
                <a:latin typeface="Calibri" panose="020F0502020204030204" pitchFamily="34" charset="0"/>
                <a:cs typeface="Calibri" panose="020F0502020204030204" pitchFamily="34" charset="0"/>
              </a:rPr>
              <a:t>Journaling task: “How ready do I feel for the simulation? What personal skill or mindset shift am I most proud of this week?”</a:t>
            </a:r>
          </a:p>
          <a:p>
            <a:endParaRPr lang="en-US" sz="4800" b="1">
              <a:solidFill>
                <a:schemeClr val="bg1"/>
              </a:solidFill>
              <a:latin typeface="Calibri" panose="020F0502020204030204" pitchFamily="34" charset="0"/>
              <a:cs typeface="Calibri" panose="020F0502020204030204" pitchFamily="34" charset="0"/>
            </a:endParaRPr>
          </a:p>
          <a:p>
            <a:r>
              <a:rPr lang="en-US" sz="4800" b="1">
                <a:solidFill>
                  <a:schemeClr val="bg1"/>
                </a:solidFill>
                <a:latin typeface="Calibri" panose="020F0502020204030204" pitchFamily="34" charset="0"/>
                <a:cs typeface="Calibri" panose="020F0502020204030204" pitchFamily="34" charset="0"/>
              </a:rPr>
              <a:t>Mentor Tip: </a:t>
            </a:r>
            <a:r>
              <a:rPr lang="en-US" sz="4000">
                <a:solidFill>
                  <a:schemeClr val="bg1"/>
                </a:solidFill>
                <a:latin typeface="Calibri" panose="020F0502020204030204" pitchFamily="34" charset="0"/>
                <a:cs typeface="Calibri" panose="020F0502020204030204" pitchFamily="34" charset="0"/>
              </a:rPr>
              <a:t>Encourage concise, visually engaging presentations — show outcomes, not just activities.</a:t>
            </a:r>
          </a:p>
        </p:txBody>
      </p:sp>
    </p:spTree>
    <p:extLst>
      <p:ext uri="{BB962C8B-B14F-4D97-AF65-F5344CB8AC3E}">
        <p14:creationId xmlns:p14="http://schemas.microsoft.com/office/powerpoint/2010/main" val="15600080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B000"/>
        </a:solidFill>
        <a:effectLst/>
      </p:bgPr>
    </p:bg>
    <p:spTree>
      <p:nvGrpSpPr>
        <p:cNvPr id="1" name="">
          <a:extLst>
            <a:ext uri="{FF2B5EF4-FFF2-40B4-BE49-F238E27FC236}">
              <a16:creationId xmlns:a16="http://schemas.microsoft.com/office/drawing/2014/main" id="{3A691154-B3B7-2F10-09F1-B4EB54FB206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8CFBDB7-54AE-0C6B-7E79-299529A54022}"/>
              </a:ext>
            </a:extLst>
          </p:cNvPr>
          <p:cNvPicPr>
            <a:picLocks noChangeAspect="1"/>
          </p:cNvPicPr>
          <p:nvPr/>
        </p:nvPicPr>
        <p:blipFill>
          <a:blip r:embed="rId2"/>
          <a:stretch>
            <a:fillRect/>
          </a:stretch>
        </p:blipFill>
        <p:spPr>
          <a:xfrm>
            <a:off x="451141" y="13608000"/>
            <a:ext cx="3600000" cy="4280001"/>
          </a:xfrm>
          <a:prstGeom prst="rect">
            <a:avLst/>
          </a:prstGeom>
        </p:spPr>
      </p:pic>
      <p:sp>
        <p:nvSpPr>
          <p:cNvPr id="13" name="Rounded Rectangle 12">
            <a:extLst>
              <a:ext uri="{FF2B5EF4-FFF2-40B4-BE49-F238E27FC236}">
                <a16:creationId xmlns:a16="http://schemas.microsoft.com/office/drawing/2014/main" id="{3353A4CF-AC9E-6AA9-378D-106329759244}"/>
              </a:ext>
            </a:extLst>
          </p:cNvPr>
          <p:cNvSpPr/>
          <p:nvPr/>
        </p:nvSpPr>
        <p:spPr>
          <a:xfrm>
            <a:off x="5617828" y="14769505"/>
            <a:ext cx="17717152" cy="2573867"/>
          </a:xfrm>
          <a:prstGeom prst="roundRect">
            <a:avLst/>
          </a:prstGeom>
          <a:solidFill>
            <a:srgbClr val="19B4AF"/>
          </a:solidFill>
          <a:ln>
            <a:noFill/>
          </a:ln>
          <a:effectLst>
            <a:outerShdw blurRad="217548" dist="311599" dir="2700000" algn="tl" rotWithShape="0">
              <a:prstClr val="black">
                <a:alpha val="2656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4" name="TextBox 13">
            <a:extLst>
              <a:ext uri="{FF2B5EF4-FFF2-40B4-BE49-F238E27FC236}">
                <a16:creationId xmlns:a16="http://schemas.microsoft.com/office/drawing/2014/main" id="{4B330C1A-1E30-AD94-88E4-F7D5658F43D2}"/>
              </a:ext>
            </a:extLst>
          </p:cNvPr>
          <p:cNvSpPr txBox="1"/>
          <p:nvPr/>
        </p:nvSpPr>
        <p:spPr>
          <a:xfrm>
            <a:off x="5617828" y="15107493"/>
            <a:ext cx="17717153" cy="1569660"/>
          </a:xfrm>
          <a:prstGeom prst="rect">
            <a:avLst/>
          </a:prstGeom>
          <a:noFill/>
        </p:spPr>
        <p:txBody>
          <a:bodyPr wrap="square" rtlCol="0">
            <a:spAutoFit/>
          </a:bodyPr>
          <a:lstStyle/>
          <a:p>
            <a:pPr algn="ctr"/>
            <a:r>
              <a:rPr lang="en-US" sz="9600" b="1">
                <a:solidFill>
                  <a:schemeClr val="bg1"/>
                </a:solidFill>
                <a:latin typeface="Calibri" panose="020F0502020204030204" pitchFamily="34" charset="0"/>
                <a:cs typeface="Calibri" panose="020F0502020204030204" pitchFamily="34" charset="0"/>
              </a:rPr>
              <a:t>Activities - </a:t>
            </a:r>
            <a:r>
              <a:rPr lang="en-US" sz="6600" b="1">
                <a:solidFill>
                  <a:schemeClr val="bg1"/>
                </a:solidFill>
                <a:latin typeface="Calibri" panose="020F0502020204030204" pitchFamily="34" charset="0"/>
                <a:cs typeface="Calibri" panose="020F0502020204030204" pitchFamily="34" charset="0"/>
              </a:rPr>
              <a:t>Community Project Development</a:t>
            </a:r>
            <a:endParaRPr lang="en-US" sz="6600" b="1" dirty="0">
              <a:solidFill>
                <a:schemeClr val="bg1"/>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0AFCF266-FA69-7214-82BE-52A265EC031C}"/>
              </a:ext>
            </a:extLst>
          </p:cNvPr>
          <p:cNvPicPr preferRelativeResize="0">
            <a:picLocks/>
          </p:cNvPicPr>
          <p:nvPr/>
        </p:nvPicPr>
        <p:blipFill>
          <a:blip r:embed="rId3"/>
          <a:stretch>
            <a:fillRect/>
          </a:stretch>
        </p:blipFill>
        <p:spPr>
          <a:xfrm>
            <a:off x="20304000" y="450000"/>
            <a:ext cx="3600000" cy="3600000"/>
          </a:xfrm>
          <a:prstGeom prst="rect">
            <a:avLst/>
          </a:prstGeom>
        </p:spPr>
      </p:pic>
      <p:sp>
        <p:nvSpPr>
          <p:cNvPr id="3" name="TextBox 17">
            <a:extLst>
              <a:ext uri="{FF2B5EF4-FFF2-40B4-BE49-F238E27FC236}">
                <a16:creationId xmlns:a16="http://schemas.microsoft.com/office/drawing/2014/main" id="{086185FF-4ED4-B717-6648-D4B740760B33}"/>
              </a:ext>
            </a:extLst>
          </p:cNvPr>
          <p:cNvSpPr txBox="1"/>
          <p:nvPr/>
        </p:nvSpPr>
        <p:spPr>
          <a:xfrm>
            <a:off x="1446851" y="2139777"/>
            <a:ext cx="21625800" cy="11957119"/>
          </a:xfrm>
          <a:prstGeom prst="rect">
            <a:avLst/>
          </a:prstGeom>
          <a:noFill/>
        </p:spPr>
        <p:txBody>
          <a:bodyPr wrap="square" rtlCol="0">
            <a:spAutoFit/>
          </a:bodyPr>
          <a:lstStyle/>
          <a:p>
            <a:r>
              <a:rPr lang="en-US" sz="4800" b="1">
                <a:solidFill>
                  <a:schemeClr val="bg1"/>
                </a:solidFill>
              </a:rPr>
              <a:t>Prepare for Competition – Refinement and Pitch Preparation</a:t>
            </a:r>
          </a:p>
          <a:p>
            <a:endParaRPr lang="en-US" sz="4800" b="1">
              <a:solidFill>
                <a:schemeClr val="bg1"/>
              </a:solidFill>
            </a:endParaRPr>
          </a:p>
          <a:p>
            <a:r>
              <a:rPr lang="en-US" sz="4000" b="1">
                <a:solidFill>
                  <a:schemeClr val="bg1"/>
                </a:solidFill>
              </a:rPr>
              <a:t>Move community projects from draft to polished proposals ready for competition.</a:t>
            </a:r>
          </a:p>
          <a:p>
            <a:endParaRPr lang="en-US" sz="4000" b="1">
              <a:solidFill>
                <a:schemeClr val="bg1"/>
              </a:solidFill>
            </a:endParaRPr>
          </a:p>
          <a:p>
            <a:r>
              <a:rPr lang="en-US" sz="4000" b="1">
                <a:solidFill>
                  <a:schemeClr val="bg1"/>
                </a:solidFill>
              </a:rPr>
              <a:t>Activities</a:t>
            </a:r>
          </a:p>
          <a:p>
            <a:pPr marL="742950" indent="-742950">
              <a:buFont typeface="+mj-lt"/>
              <a:buAutoNum type="arabicPeriod"/>
            </a:pPr>
            <a:r>
              <a:rPr lang="en-US" sz="4000">
                <a:solidFill>
                  <a:schemeClr val="bg1"/>
                </a:solidFill>
              </a:rPr>
              <a:t>Peer Review: Teams exchange project concepts and give feedback using a checklist (relevance, feasibility, innovation, SDG link).</a:t>
            </a:r>
          </a:p>
          <a:p>
            <a:pPr marL="742950" indent="-742950">
              <a:spcBef>
                <a:spcPts val="1800"/>
              </a:spcBef>
              <a:buFont typeface="+mj-lt"/>
              <a:buAutoNum type="arabicPeriod"/>
            </a:pPr>
            <a:r>
              <a:rPr lang="en-US" sz="4000">
                <a:solidFill>
                  <a:schemeClr val="bg1"/>
                </a:solidFill>
              </a:rPr>
              <a:t>Mentor Consultation: Mentors guide teams on project logic, budgeting, and presentation flow.Pitch Development: Prepare a 3-minute video or slide deck summarizing problem, solution, and impact.</a:t>
            </a:r>
          </a:p>
          <a:p>
            <a:pPr marL="914400" indent="-914400">
              <a:buAutoNum type="arabicPeriod" startAt="3"/>
            </a:pPr>
            <a:endParaRPr lang="en-US" sz="4000" b="1">
              <a:solidFill>
                <a:schemeClr val="bg1"/>
              </a:solidFill>
            </a:endParaRPr>
          </a:p>
          <a:p>
            <a:r>
              <a:rPr lang="en-US" sz="4000" b="1">
                <a:solidFill>
                  <a:schemeClr val="bg1"/>
                </a:solidFill>
              </a:rPr>
              <a:t>Deliverables:</a:t>
            </a:r>
          </a:p>
          <a:p>
            <a:pPr>
              <a:lnSpc>
                <a:spcPct val="150000"/>
              </a:lnSpc>
            </a:pPr>
            <a:r>
              <a:rPr lang="en-US" sz="4000">
                <a:solidFill>
                  <a:schemeClr val="bg1"/>
                </a:solidFill>
              </a:rPr>
              <a:t>Final Project Proposal (2–3 pages). Pitch Deck or Video Presentation.</a:t>
            </a:r>
          </a:p>
          <a:p>
            <a:endParaRPr lang="en-US" sz="4000">
              <a:solidFill>
                <a:schemeClr val="bg1"/>
              </a:solidFill>
            </a:endParaRPr>
          </a:p>
          <a:p>
            <a:pPr>
              <a:lnSpc>
                <a:spcPct val="150000"/>
              </a:lnSpc>
            </a:pPr>
            <a:r>
              <a:rPr lang="en-US" sz="4000" b="1">
                <a:solidFill>
                  <a:schemeClr val="bg1"/>
                </a:solidFill>
              </a:rPr>
              <a:t>Mentor Tip: </a:t>
            </a:r>
          </a:p>
          <a:p>
            <a:r>
              <a:rPr lang="en-US" sz="4000">
                <a:solidFill>
                  <a:schemeClr val="bg1"/>
                </a:solidFill>
              </a:rPr>
              <a:t>Keep messages simple and impact-driven: “What problem do we solve, how, and why does it matter?”</a:t>
            </a:r>
          </a:p>
        </p:txBody>
      </p:sp>
      <p:sp>
        <p:nvSpPr>
          <p:cNvPr id="5" name="Textfeld 4">
            <a:extLst>
              <a:ext uri="{FF2B5EF4-FFF2-40B4-BE49-F238E27FC236}">
                <a16:creationId xmlns:a16="http://schemas.microsoft.com/office/drawing/2014/main" id="{5689C027-3DA5-3324-7461-5E9255275C86}"/>
              </a:ext>
            </a:extLst>
          </p:cNvPr>
          <p:cNvSpPr txBox="1"/>
          <p:nvPr/>
        </p:nvSpPr>
        <p:spPr>
          <a:xfrm>
            <a:off x="1049019" y="15662939"/>
            <a:ext cx="1172542" cy="1015663"/>
          </a:xfrm>
          <a:prstGeom prst="rect">
            <a:avLst/>
          </a:prstGeom>
          <a:noFill/>
        </p:spPr>
        <p:txBody>
          <a:bodyPr wrap="square" rtlCol="0">
            <a:spAutoFit/>
          </a:bodyPr>
          <a:lstStyle/>
          <a:p>
            <a:pPr algn="ctr"/>
            <a:r>
              <a:rPr lang="en-US" sz="6000">
                <a:solidFill>
                  <a:srgbClr val="808080"/>
                </a:solidFill>
              </a:rPr>
              <a:t>5</a:t>
            </a:r>
          </a:p>
        </p:txBody>
      </p:sp>
    </p:spTree>
    <p:extLst>
      <p:ext uri="{BB962C8B-B14F-4D97-AF65-F5344CB8AC3E}">
        <p14:creationId xmlns:p14="http://schemas.microsoft.com/office/powerpoint/2010/main" val="30474461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6800"/>
        </a:solidFill>
        <a:effectLst/>
      </p:bgPr>
    </p:bg>
    <p:spTree>
      <p:nvGrpSpPr>
        <p:cNvPr id="1" name="">
          <a:extLst>
            <a:ext uri="{FF2B5EF4-FFF2-40B4-BE49-F238E27FC236}">
              <a16:creationId xmlns:a16="http://schemas.microsoft.com/office/drawing/2014/main" id="{8E1C799F-53CA-CB5E-13A7-F3E2C4C2341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3E35799-A80A-CBB1-89BA-D29F0BC800C1}"/>
              </a:ext>
            </a:extLst>
          </p:cNvPr>
          <p:cNvPicPr>
            <a:picLocks noChangeAspect="1"/>
          </p:cNvPicPr>
          <p:nvPr/>
        </p:nvPicPr>
        <p:blipFill>
          <a:blip r:embed="rId2"/>
          <a:srcRect r="8864" b="46005"/>
          <a:stretch>
            <a:fillRect/>
          </a:stretch>
        </p:blipFill>
        <p:spPr>
          <a:xfrm>
            <a:off x="-70337" y="12946521"/>
            <a:ext cx="24454338" cy="5480098"/>
          </a:xfrm>
          <a:prstGeom prst="rect">
            <a:avLst/>
          </a:prstGeom>
        </p:spPr>
      </p:pic>
      <p:sp>
        <p:nvSpPr>
          <p:cNvPr id="13" name="Rounded Rectangle 12">
            <a:extLst>
              <a:ext uri="{FF2B5EF4-FFF2-40B4-BE49-F238E27FC236}">
                <a16:creationId xmlns:a16="http://schemas.microsoft.com/office/drawing/2014/main" id="{20265650-2056-ECED-3F17-BAAFA2A607CC}"/>
              </a:ext>
            </a:extLst>
          </p:cNvPr>
          <p:cNvSpPr/>
          <p:nvPr/>
        </p:nvSpPr>
        <p:spPr>
          <a:xfrm>
            <a:off x="1021250" y="11541591"/>
            <a:ext cx="17717152" cy="2573867"/>
          </a:xfrm>
          <a:prstGeom prst="roundRect">
            <a:avLst/>
          </a:prstGeom>
          <a:solidFill>
            <a:srgbClr val="19B4AF"/>
          </a:solidFill>
          <a:ln>
            <a:noFill/>
          </a:ln>
          <a:effectLst>
            <a:outerShdw blurRad="217548" dist="311599" dir="2700000" algn="tl" rotWithShape="0">
              <a:prstClr val="black">
                <a:alpha val="2656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4" name="TextBox 13">
            <a:extLst>
              <a:ext uri="{FF2B5EF4-FFF2-40B4-BE49-F238E27FC236}">
                <a16:creationId xmlns:a16="http://schemas.microsoft.com/office/drawing/2014/main" id="{3A0DAE75-5346-21D0-F8BC-D5D5A77515B9}"/>
              </a:ext>
            </a:extLst>
          </p:cNvPr>
          <p:cNvSpPr txBox="1"/>
          <p:nvPr/>
        </p:nvSpPr>
        <p:spPr>
          <a:xfrm>
            <a:off x="1021250" y="11541591"/>
            <a:ext cx="17717152" cy="2308324"/>
          </a:xfrm>
          <a:prstGeom prst="rect">
            <a:avLst/>
          </a:prstGeom>
          <a:noFill/>
        </p:spPr>
        <p:txBody>
          <a:bodyPr wrap="square" rtlCol="0">
            <a:spAutoFit/>
          </a:bodyPr>
          <a:lstStyle/>
          <a:p>
            <a:pPr algn="ctr"/>
            <a:r>
              <a:rPr lang="en-US" sz="9600" b="1">
                <a:solidFill>
                  <a:schemeClr val="bg1"/>
                </a:solidFill>
                <a:latin typeface="Calibri" panose="020F0502020204030204" pitchFamily="34" charset="0"/>
                <a:cs typeface="Calibri" panose="020F0502020204030204" pitchFamily="34" charset="0"/>
              </a:rPr>
              <a:t>Week 6</a:t>
            </a:r>
          </a:p>
          <a:p>
            <a:pPr algn="ctr"/>
            <a:r>
              <a:rPr lang="en-US" sz="4800" b="1">
                <a:solidFill>
                  <a:schemeClr val="bg1"/>
                </a:solidFill>
              </a:rPr>
              <a:t>Simulation &amp; Competitions: The Culminating Challenge</a:t>
            </a:r>
            <a:endParaRPr lang="en-US" sz="4800" b="1" dirty="0">
              <a:solidFill>
                <a:schemeClr val="bg1"/>
              </a:solidFill>
              <a:latin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922A0025-AFF0-623D-EC84-7BD0B6DEADB0}"/>
              </a:ext>
            </a:extLst>
          </p:cNvPr>
          <p:cNvPicPr preferRelativeResize="0">
            <a:picLocks/>
          </p:cNvPicPr>
          <p:nvPr/>
        </p:nvPicPr>
        <p:blipFill>
          <a:blip r:embed="rId3"/>
          <a:stretch>
            <a:fillRect/>
          </a:stretch>
        </p:blipFill>
        <p:spPr>
          <a:xfrm>
            <a:off x="14940000" y="450000"/>
            <a:ext cx="9000000" cy="2880000"/>
          </a:xfrm>
          <a:prstGeom prst="rect">
            <a:avLst/>
          </a:prstGeom>
          <a:effectLst>
            <a:outerShdw blurRad="174013" dist="109274" dir="2700000" algn="tl" rotWithShape="0">
              <a:prstClr val="black">
                <a:alpha val="40000"/>
              </a:prstClr>
            </a:outerShdw>
          </a:effectLst>
        </p:spPr>
      </p:pic>
      <p:pic>
        <p:nvPicPr>
          <p:cNvPr id="2" name="Picture 1">
            <a:extLst>
              <a:ext uri="{FF2B5EF4-FFF2-40B4-BE49-F238E27FC236}">
                <a16:creationId xmlns:a16="http://schemas.microsoft.com/office/drawing/2014/main" id="{FBE98E17-4C2D-96E0-A1CE-0B98DDD8378F}"/>
              </a:ext>
            </a:extLst>
          </p:cNvPr>
          <p:cNvPicPr preferRelativeResize="0">
            <a:picLocks/>
          </p:cNvPicPr>
          <p:nvPr/>
        </p:nvPicPr>
        <p:blipFill>
          <a:blip r:embed="rId4"/>
          <a:stretch>
            <a:fillRect/>
          </a:stretch>
        </p:blipFill>
        <p:spPr>
          <a:xfrm>
            <a:off x="450000" y="450000"/>
            <a:ext cx="3600000" cy="3600000"/>
          </a:xfrm>
          <a:prstGeom prst="rect">
            <a:avLst/>
          </a:prstGeom>
        </p:spPr>
      </p:pic>
      <p:sp>
        <p:nvSpPr>
          <p:cNvPr id="4" name="Textfeld 3">
            <a:extLst>
              <a:ext uri="{FF2B5EF4-FFF2-40B4-BE49-F238E27FC236}">
                <a16:creationId xmlns:a16="http://schemas.microsoft.com/office/drawing/2014/main" id="{F0D89DC4-7A39-5153-1645-1F04B00E3A57}"/>
              </a:ext>
            </a:extLst>
          </p:cNvPr>
          <p:cNvSpPr txBox="1"/>
          <p:nvPr/>
        </p:nvSpPr>
        <p:spPr>
          <a:xfrm>
            <a:off x="1021249" y="4546606"/>
            <a:ext cx="22341502" cy="6463308"/>
          </a:xfrm>
          <a:prstGeom prst="rect">
            <a:avLst/>
          </a:prstGeom>
          <a:noFill/>
        </p:spPr>
        <p:txBody>
          <a:bodyPr wrap="square">
            <a:spAutoFit/>
          </a:bodyPr>
          <a:lstStyle/>
          <a:p>
            <a:r>
              <a:rPr lang="en-US" sz="4800">
                <a:solidFill>
                  <a:schemeClr val="bg1"/>
                </a:solidFill>
                <a:effectLst/>
                <a:latin typeface="Aptos" panose="020B0004020202020204" pitchFamily="34" charset="0"/>
                <a:ea typeface="Malgun Gothic" panose="020B0503020000020004" pitchFamily="34" charset="-127"/>
                <a:cs typeface="Times New Roman" panose="02020603050405020304" pitchFamily="18" charset="0"/>
              </a:rPr>
              <a:t>Apply all accumulated knowledge, teamwork, and creativity to solve a simulation challenge — and celebrate your journey through competition and reflection</a:t>
            </a:r>
          </a:p>
          <a:p>
            <a:pPr>
              <a:spcBef>
                <a:spcPts val="1800"/>
              </a:spcBef>
            </a:pPr>
            <a:r>
              <a:rPr lang="en-US" sz="4800" b="1">
                <a:solidFill>
                  <a:schemeClr val="bg1"/>
                </a:solidFill>
              </a:rPr>
              <a:t>Reflection Prompt:</a:t>
            </a:r>
            <a:endParaRPr lang="de-DE" sz="4800">
              <a:solidFill>
                <a:schemeClr val="bg1"/>
              </a:solidFill>
            </a:endParaRPr>
          </a:p>
          <a:p>
            <a:r>
              <a:rPr lang="en-US" sz="4800">
                <a:solidFill>
                  <a:schemeClr val="bg1"/>
                </a:solidFill>
              </a:rPr>
              <a:t>“What did this journey teach me about leadership, innovation, and collaboration?</a:t>
            </a:r>
          </a:p>
          <a:p>
            <a:r>
              <a:rPr lang="en-US" sz="4800">
                <a:solidFill>
                  <a:schemeClr val="bg1"/>
                </a:solidFill>
              </a:rPr>
              <a:t>How has my understanding of work — and my role in society — changed?”</a:t>
            </a:r>
          </a:p>
          <a:p>
            <a:pPr>
              <a:spcBef>
                <a:spcPts val="1800"/>
              </a:spcBef>
            </a:pPr>
            <a:r>
              <a:rPr lang="en-US" sz="4800" b="1">
                <a:solidFill>
                  <a:schemeClr val="bg1"/>
                </a:solidFill>
              </a:rPr>
              <a:t>Key Takeaway</a:t>
            </a:r>
            <a:endParaRPr lang="de-DE" sz="4800">
              <a:solidFill>
                <a:schemeClr val="bg1"/>
              </a:solidFill>
            </a:endParaRPr>
          </a:p>
          <a:p>
            <a:r>
              <a:rPr lang="en-US" sz="4800">
                <a:solidFill>
                  <a:schemeClr val="bg1"/>
                </a:solidFill>
              </a:rPr>
              <a:t>“You’ve experienced how real companies think, decide, and act. The simulation is not the end, but the beginning for your career, impact, and continued growth.”</a:t>
            </a:r>
            <a:endParaRPr lang="de-DE" sz="4800">
              <a:solidFill>
                <a:schemeClr val="bg1"/>
              </a:solidFill>
            </a:endParaRPr>
          </a:p>
        </p:txBody>
      </p:sp>
    </p:spTree>
    <p:extLst>
      <p:ext uri="{BB962C8B-B14F-4D97-AF65-F5344CB8AC3E}">
        <p14:creationId xmlns:p14="http://schemas.microsoft.com/office/powerpoint/2010/main" val="704140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9B4A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B23BAF-17CF-E7BF-163F-2645BF5BF8DA}"/>
              </a:ext>
            </a:extLst>
          </p:cNvPr>
          <p:cNvPicPr>
            <a:picLocks noChangeAspect="1"/>
          </p:cNvPicPr>
          <p:nvPr/>
        </p:nvPicPr>
        <p:blipFill>
          <a:blip r:embed="rId3"/>
          <a:stretch>
            <a:fillRect/>
          </a:stretch>
        </p:blipFill>
        <p:spPr>
          <a:xfrm>
            <a:off x="76211" y="9636369"/>
            <a:ext cx="10880625" cy="8718302"/>
          </a:xfrm>
          <a:prstGeom prst="rect">
            <a:avLst/>
          </a:prstGeom>
        </p:spPr>
      </p:pic>
      <p:pic>
        <p:nvPicPr>
          <p:cNvPr id="5" name="Picture 4">
            <a:extLst>
              <a:ext uri="{FF2B5EF4-FFF2-40B4-BE49-F238E27FC236}">
                <a16:creationId xmlns:a16="http://schemas.microsoft.com/office/drawing/2014/main" id="{C6ED4644-0E93-A96C-70CD-58CC1C5E6B1A}"/>
              </a:ext>
            </a:extLst>
          </p:cNvPr>
          <p:cNvPicPr preferRelativeResize="0">
            <a:picLocks/>
          </p:cNvPicPr>
          <p:nvPr/>
        </p:nvPicPr>
        <p:blipFill>
          <a:blip r:embed="rId4"/>
          <a:stretch>
            <a:fillRect/>
          </a:stretch>
        </p:blipFill>
        <p:spPr>
          <a:xfrm>
            <a:off x="450000" y="450000"/>
            <a:ext cx="9000000" cy="2880000"/>
          </a:xfrm>
          <a:prstGeom prst="rect">
            <a:avLst/>
          </a:prstGeom>
          <a:effectLst>
            <a:outerShdw blurRad="129162" dist="80723" dir="2700000" algn="tl" rotWithShape="0">
              <a:prstClr val="black">
                <a:alpha val="27121"/>
              </a:prstClr>
            </a:outerShdw>
          </a:effectLst>
        </p:spPr>
      </p:pic>
      <p:pic>
        <p:nvPicPr>
          <p:cNvPr id="2" name="Picture 1">
            <a:extLst>
              <a:ext uri="{FF2B5EF4-FFF2-40B4-BE49-F238E27FC236}">
                <a16:creationId xmlns:a16="http://schemas.microsoft.com/office/drawing/2014/main" id="{39A3A8BB-25D9-1A34-4DBC-F565414999F5}"/>
              </a:ext>
            </a:extLst>
          </p:cNvPr>
          <p:cNvPicPr preferRelativeResize="0">
            <a:picLocks/>
          </p:cNvPicPr>
          <p:nvPr/>
        </p:nvPicPr>
        <p:blipFill>
          <a:blip r:embed="rId5"/>
          <a:stretch>
            <a:fillRect/>
          </a:stretch>
        </p:blipFill>
        <p:spPr>
          <a:xfrm>
            <a:off x="20304000" y="450000"/>
            <a:ext cx="3600000" cy="3600000"/>
          </a:xfrm>
          <a:prstGeom prst="rect">
            <a:avLst/>
          </a:prstGeom>
        </p:spPr>
      </p:pic>
      <p:sp>
        <p:nvSpPr>
          <p:cNvPr id="11" name="Rounded Rectangle 12">
            <a:extLst>
              <a:ext uri="{FF2B5EF4-FFF2-40B4-BE49-F238E27FC236}">
                <a16:creationId xmlns:a16="http://schemas.microsoft.com/office/drawing/2014/main" id="{D32A32BE-7A8D-2AF6-66FB-23E4BDD6F0A0}"/>
              </a:ext>
            </a:extLst>
          </p:cNvPr>
          <p:cNvSpPr/>
          <p:nvPr/>
        </p:nvSpPr>
        <p:spPr>
          <a:xfrm>
            <a:off x="4284000" y="12493202"/>
            <a:ext cx="19620000" cy="3960000"/>
          </a:xfrm>
          <a:prstGeom prst="roundRect">
            <a:avLst/>
          </a:prstGeom>
          <a:solidFill>
            <a:srgbClr val="19B4AF"/>
          </a:solidFill>
          <a:ln>
            <a:noFill/>
          </a:ln>
          <a:effectLst>
            <a:outerShdw blurRad="217548" dist="311599" dir="2700000" algn="tl" rotWithShape="0">
              <a:prstClr val="black">
                <a:alpha val="2656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800" b="1"/>
              <a:t>Capstone Component – Simulation Challenge &amp; Competition</a:t>
            </a:r>
            <a:endParaRPr lang="de-DE" sz="4800"/>
          </a:p>
          <a:p>
            <a:r>
              <a:rPr lang="en-US" sz="2800"/>
              <a:t>A </a:t>
            </a:r>
            <a:r>
              <a:rPr lang="en-US" sz="2800" b="1"/>
              <a:t>3-day intensive virtual company simulation</a:t>
            </a:r>
            <a:r>
              <a:rPr lang="en-US" sz="2800"/>
              <a:t> (Week 6) powered by BizMetrics, where teams apply accumulated knowledge and experience to solve a complex, real-world business problem</a:t>
            </a:r>
            <a:endParaRPr lang="de-DE" sz="2800"/>
          </a:p>
          <a:p>
            <a:r>
              <a:rPr lang="en-US" sz="2800" b="1"/>
              <a:t>Focus:</a:t>
            </a:r>
            <a:r>
              <a:rPr lang="en-US" sz="2800"/>
              <a:t> decision-making, collaboration, innovation, and problem-solving under realistic conditions.</a:t>
            </a:r>
            <a:endParaRPr lang="de-DE" sz="2800"/>
          </a:p>
        </p:txBody>
      </p:sp>
      <p:grpSp>
        <p:nvGrpSpPr>
          <p:cNvPr id="29" name="Gruppieren 28">
            <a:extLst>
              <a:ext uri="{FF2B5EF4-FFF2-40B4-BE49-F238E27FC236}">
                <a16:creationId xmlns:a16="http://schemas.microsoft.com/office/drawing/2014/main" id="{1F04AB93-4275-4092-B5CD-ABF5B507B390}"/>
              </a:ext>
            </a:extLst>
          </p:cNvPr>
          <p:cNvGrpSpPr/>
          <p:nvPr/>
        </p:nvGrpSpPr>
        <p:grpSpPr>
          <a:xfrm>
            <a:off x="480000" y="3721621"/>
            <a:ext cx="19620000" cy="3960000"/>
            <a:chOff x="449999" y="3755781"/>
            <a:chExt cx="19620000" cy="3960000"/>
          </a:xfrm>
        </p:grpSpPr>
        <p:sp>
          <p:nvSpPr>
            <p:cNvPr id="7" name="Rounded Rectangle 6">
              <a:extLst>
                <a:ext uri="{FF2B5EF4-FFF2-40B4-BE49-F238E27FC236}">
                  <a16:creationId xmlns:a16="http://schemas.microsoft.com/office/drawing/2014/main" id="{122459F4-7228-274E-C822-5DC6CC548C0A}"/>
                </a:ext>
              </a:extLst>
            </p:cNvPr>
            <p:cNvSpPr/>
            <p:nvPr/>
          </p:nvSpPr>
          <p:spPr>
            <a:xfrm>
              <a:off x="449999" y="3755781"/>
              <a:ext cx="19620000" cy="3960000"/>
            </a:xfrm>
            <a:prstGeom prst="roundRect">
              <a:avLst/>
            </a:prstGeom>
            <a:solidFill>
              <a:srgbClr val="FF6800"/>
            </a:solidFill>
            <a:ln>
              <a:noFill/>
            </a:ln>
            <a:effectLst>
              <a:outerShdw blurRad="344862" dist="134281"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5" name="Textfeld 24">
              <a:extLst>
                <a:ext uri="{FF2B5EF4-FFF2-40B4-BE49-F238E27FC236}">
                  <a16:creationId xmlns:a16="http://schemas.microsoft.com/office/drawing/2014/main" id="{7B245BA0-019B-2DBF-FF3F-52D110E05D40}"/>
                </a:ext>
              </a:extLst>
            </p:cNvPr>
            <p:cNvSpPr txBox="1"/>
            <p:nvPr/>
          </p:nvSpPr>
          <p:spPr>
            <a:xfrm>
              <a:off x="788443" y="4307763"/>
              <a:ext cx="18972000" cy="2412000"/>
            </a:xfrm>
            <a:prstGeom prst="rect">
              <a:avLst/>
            </a:prstGeom>
            <a:noFill/>
          </p:spPr>
          <p:txBody>
            <a:bodyPr wrap="square">
              <a:spAutoFit/>
            </a:bodyPr>
            <a:lstStyle/>
            <a:p>
              <a:pPr>
                <a:lnSpc>
                  <a:spcPct val="115000"/>
                </a:lnSpc>
                <a:buNone/>
              </a:pPr>
              <a:r>
                <a:rPr lang="en-US" sz="4800" b="1" kern="0">
                  <a:solidFill>
                    <a:schemeClr val="bg1"/>
                  </a:solidFill>
                  <a:effectLst/>
                  <a:latin typeface="+mj-lt"/>
                  <a:ea typeface="Times New Roman" panose="02020603050405020304" pitchFamily="18" charset="0"/>
                  <a:cs typeface="Times New Roman" panose="02020603050405020304" pitchFamily="18" charset="0"/>
                </a:rPr>
                <a:t>Track 1 – Learning &amp; Inputs</a:t>
              </a:r>
              <a:endParaRPr lang="de-DE" sz="4800" kern="100">
                <a:solidFill>
                  <a:schemeClr val="bg1"/>
                </a:solidFill>
                <a:effectLst/>
                <a:latin typeface="+mj-lt"/>
                <a:ea typeface="Malgun Gothic" panose="020B0503020000020004" pitchFamily="34" charset="-127"/>
                <a:cs typeface="Times New Roman" panose="02020603050405020304" pitchFamily="18" charset="0"/>
              </a:endParaRPr>
            </a:p>
            <a:p>
              <a:pPr>
                <a:lnSpc>
                  <a:spcPct val="115000"/>
                </a:lnSpc>
                <a:buNone/>
              </a:pPr>
              <a:r>
                <a:rPr lang="en-US" sz="2800" kern="0">
                  <a:solidFill>
                    <a:schemeClr val="bg1"/>
                  </a:solidFill>
                  <a:effectLst/>
                  <a:latin typeface="+mj-lt"/>
                  <a:ea typeface="Times New Roman" panose="02020603050405020304" pitchFamily="18" charset="0"/>
                  <a:cs typeface="Times New Roman" panose="02020603050405020304" pitchFamily="18" charset="0"/>
                </a:rPr>
                <a:t>Participants engage in </a:t>
              </a:r>
              <a:r>
                <a:rPr lang="en-US" sz="2800" b="1" kern="0">
                  <a:solidFill>
                    <a:schemeClr val="bg1"/>
                  </a:solidFill>
                  <a:effectLst/>
                  <a:latin typeface="+mj-lt"/>
                  <a:ea typeface="Times New Roman" panose="02020603050405020304" pitchFamily="18" charset="0"/>
                  <a:cs typeface="Times New Roman" panose="02020603050405020304" pitchFamily="18" charset="0"/>
                </a:rPr>
                <a:t>self-paced MOOCs</a:t>
              </a:r>
              <a:r>
                <a:rPr lang="en-US" sz="2800" kern="0">
                  <a:solidFill>
                    <a:schemeClr val="bg1"/>
                  </a:solidFill>
                  <a:effectLst/>
                  <a:latin typeface="+mj-lt"/>
                  <a:ea typeface="Times New Roman" panose="02020603050405020304" pitchFamily="18" charset="0"/>
                  <a:cs typeface="Times New Roman" panose="02020603050405020304" pitchFamily="18" charset="0"/>
                </a:rPr>
                <a:t> complemented by </a:t>
              </a:r>
              <a:r>
                <a:rPr lang="en-US" sz="2800" b="1" kern="0">
                  <a:solidFill>
                    <a:schemeClr val="bg1"/>
                  </a:solidFill>
                  <a:effectLst/>
                  <a:latin typeface="+mj-lt"/>
                  <a:ea typeface="Times New Roman" panose="02020603050405020304" pitchFamily="18" charset="0"/>
                  <a:cs typeface="Times New Roman" panose="02020603050405020304" pitchFamily="18" charset="0"/>
                </a:rPr>
                <a:t>mentor-led sessions</a:t>
              </a:r>
              <a:r>
                <a:rPr lang="en-US" sz="2800" kern="0">
                  <a:solidFill>
                    <a:schemeClr val="bg1"/>
                  </a:solidFill>
                  <a:effectLst/>
                  <a:latin typeface="+mj-lt"/>
                  <a:ea typeface="Times New Roman" panose="02020603050405020304" pitchFamily="18" charset="0"/>
                  <a:cs typeface="Times New Roman" panose="02020603050405020304" pitchFamily="18" charset="0"/>
                </a:rPr>
                <a:t> focusing on key 21st-century competencies:</a:t>
              </a:r>
              <a:endParaRPr lang="de-DE" sz="2800" kern="100">
                <a:solidFill>
                  <a:schemeClr val="bg1"/>
                </a:solidFill>
                <a:effectLst/>
                <a:latin typeface="+mj-lt"/>
                <a:ea typeface="Malgun Gothic" panose="020B0503020000020004" pitchFamily="34" charset="-127"/>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457200" algn="l"/>
                </a:tabLst>
              </a:pPr>
              <a:r>
                <a:rPr lang="en-US" sz="2800" b="1" kern="0">
                  <a:solidFill>
                    <a:schemeClr val="bg1"/>
                  </a:solidFill>
                  <a:effectLst/>
                  <a:latin typeface="+mj-lt"/>
                  <a:ea typeface="Times New Roman" panose="02020603050405020304" pitchFamily="18" charset="0"/>
                  <a:cs typeface="Times New Roman" panose="02020603050405020304" pitchFamily="18" charset="0"/>
                </a:rPr>
                <a:t>MOOC Modules:</a:t>
              </a:r>
              <a:r>
                <a:rPr lang="en-US" sz="2800" kern="0">
                  <a:solidFill>
                    <a:schemeClr val="bg1"/>
                  </a:solidFill>
                  <a:effectLst/>
                  <a:latin typeface="+mj-lt"/>
                  <a:ea typeface="Times New Roman" panose="02020603050405020304" pitchFamily="18" charset="0"/>
                  <a:cs typeface="Times New Roman" panose="02020603050405020304" pitchFamily="18" charset="0"/>
                </a:rPr>
                <a:t> business planning, entrepreneurship, project development, climate-resilient agriculture, sustainability &amp; SDGs.</a:t>
              </a:r>
              <a:endParaRPr lang="de-DE" sz="2800" kern="100">
                <a:solidFill>
                  <a:schemeClr val="bg1"/>
                </a:solidFill>
                <a:effectLst/>
                <a:latin typeface="+mj-lt"/>
                <a:ea typeface="Malgun Gothic" panose="020B0503020000020004" pitchFamily="34" charset="-127"/>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457200" algn="l"/>
                </a:tabLst>
              </a:pPr>
              <a:r>
                <a:rPr lang="en-US" sz="2800" b="1" kern="0">
                  <a:solidFill>
                    <a:schemeClr val="bg1"/>
                  </a:solidFill>
                  <a:effectLst/>
                  <a:latin typeface="+mj-lt"/>
                  <a:ea typeface="Times New Roman" panose="02020603050405020304" pitchFamily="18" charset="0"/>
                  <a:cs typeface="Times New Roman" panose="02020603050405020304" pitchFamily="18" charset="0"/>
                </a:rPr>
                <a:t>Mentor Sessions:</a:t>
              </a:r>
              <a:r>
                <a:rPr lang="en-US" sz="2800" kern="0">
                  <a:solidFill>
                    <a:schemeClr val="bg1"/>
                  </a:solidFill>
                  <a:effectLst/>
                  <a:latin typeface="+mj-lt"/>
                  <a:ea typeface="Times New Roman" panose="02020603050405020304" pitchFamily="18" charset="0"/>
                  <a:cs typeface="Times New Roman" panose="02020603050405020304" pitchFamily="18" charset="0"/>
                </a:rPr>
                <a:t> self-awareness, civic participation, innovation, intercultural teamwork, and career guidance.</a:t>
              </a:r>
              <a:endParaRPr lang="de-DE" sz="2800" kern="100">
                <a:solidFill>
                  <a:schemeClr val="bg1"/>
                </a:solidFill>
                <a:effectLst/>
                <a:latin typeface="+mj-lt"/>
                <a:ea typeface="Malgun Gothic" panose="020B0503020000020004" pitchFamily="34" charset="-127"/>
                <a:cs typeface="Times New Roman" panose="02020603050405020304" pitchFamily="18" charset="0"/>
              </a:endParaRPr>
            </a:p>
          </p:txBody>
        </p:sp>
      </p:grpSp>
      <p:grpSp>
        <p:nvGrpSpPr>
          <p:cNvPr id="28" name="Gruppieren 27">
            <a:extLst>
              <a:ext uri="{FF2B5EF4-FFF2-40B4-BE49-F238E27FC236}">
                <a16:creationId xmlns:a16="http://schemas.microsoft.com/office/drawing/2014/main" id="{FFB513CD-7B30-F34E-36B9-B780DB8E1EEC}"/>
              </a:ext>
            </a:extLst>
          </p:cNvPr>
          <p:cNvGrpSpPr/>
          <p:nvPr/>
        </p:nvGrpSpPr>
        <p:grpSpPr>
          <a:xfrm>
            <a:off x="2382000" y="8107412"/>
            <a:ext cx="19620000" cy="3960000"/>
            <a:chOff x="3333424" y="8124492"/>
            <a:chExt cx="19620000" cy="3960000"/>
          </a:xfrm>
          <a:effectLst>
            <a:outerShdw blurRad="431800" dist="127000" dir="8280000" sx="101000" sy="101000" algn="tl" rotWithShape="0">
              <a:prstClr val="black">
                <a:alpha val="52000"/>
              </a:prstClr>
            </a:outerShdw>
          </a:effectLst>
        </p:grpSpPr>
        <p:sp>
          <p:nvSpPr>
            <p:cNvPr id="17" name="Rounded Rectangle 16">
              <a:extLst>
                <a:ext uri="{FF2B5EF4-FFF2-40B4-BE49-F238E27FC236}">
                  <a16:creationId xmlns:a16="http://schemas.microsoft.com/office/drawing/2014/main" id="{32DE69BB-F09E-38B3-CFD9-B9EFE170AD71}"/>
                </a:ext>
              </a:extLst>
            </p:cNvPr>
            <p:cNvSpPr/>
            <p:nvPr/>
          </p:nvSpPr>
          <p:spPr>
            <a:xfrm>
              <a:off x="3333424" y="8124492"/>
              <a:ext cx="19620000" cy="3960000"/>
            </a:xfrm>
            <a:prstGeom prst="roundRect">
              <a:avLst/>
            </a:prstGeom>
            <a:solidFill>
              <a:srgbClr val="FFB00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7" name="Textfeld 26">
              <a:extLst>
                <a:ext uri="{FF2B5EF4-FFF2-40B4-BE49-F238E27FC236}">
                  <a16:creationId xmlns:a16="http://schemas.microsoft.com/office/drawing/2014/main" id="{DBE9408A-1455-C24E-73FA-6F8D544CF016}"/>
                </a:ext>
              </a:extLst>
            </p:cNvPr>
            <p:cNvSpPr txBox="1"/>
            <p:nvPr/>
          </p:nvSpPr>
          <p:spPr>
            <a:xfrm>
              <a:off x="3657424" y="8322422"/>
              <a:ext cx="18972000" cy="3497561"/>
            </a:xfrm>
            <a:prstGeom prst="rect">
              <a:avLst/>
            </a:prstGeom>
            <a:noFill/>
          </p:spPr>
          <p:txBody>
            <a:bodyPr wrap="square">
              <a:spAutoFit/>
            </a:bodyPr>
            <a:lstStyle/>
            <a:p>
              <a:pPr>
                <a:lnSpc>
                  <a:spcPct val="115000"/>
                </a:lnSpc>
                <a:spcAft>
                  <a:spcPts val="800"/>
                </a:spcAft>
                <a:buNone/>
              </a:pPr>
              <a:r>
                <a:rPr lang="en-US" sz="4800" b="1" kern="0">
                  <a:solidFill>
                    <a:schemeClr val="bg1"/>
                  </a:solidFill>
                  <a:effectLst/>
                  <a:ea typeface="Times New Roman" panose="02020603050405020304" pitchFamily="18" charset="0"/>
                  <a:cs typeface="Times New Roman" panose="02020603050405020304" pitchFamily="18" charset="0"/>
                </a:rPr>
                <a:t>Track 2 – Company Play (Applied Practice)</a:t>
              </a:r>
              <a:endParaRPr lang="de-DE" sz="4800" kern="100">
                <a:solidFill>
                  <a:schemeClr val="bg1"/>
                </a:solidFill>
                <a:effectLst/>
                <a:ea typeface="Malgun Gothic" panose="020B0503020000020004" pitchFamily="34" charset="-127"/>
                <a:cs typeface="Times New Roman" panose="02020603050405020304" pitchFamily="18" charset="0"/>
              </a:endParaRPr>
            </a:p>
            <a:p>
              <a:pPr>
                <a:lnSpc>
                  <a:spcPct val="115000"/>
                </a:lnSpc>
                <a:buNone/>
              </a:pPr>
              <a:r>
                <a:rPr lang="en-US" sz="2800" kern="0">
                  <a:solidFill>
                    <a:schemeClr val="bg1"/>
                  </a:solidFill>
                  <a:effectLst/>
                  <a:ea typeface="Times New Roman" panose="02020603050405020304" pitchFamily="18" charset="0"/>
                  <a:cs typeface="Times New Roman" panose="02020603050405020304" pitchFamily="18" charset="0"/>
                </a:rPr>
                <a:t>In parallel with the learning inputs, participants form </a:t>
              </a:r>
              <a:r>
                <a:rPr lang="en-US" sz="2800" b="1" kern="0">
                  <a:solidFill>
                    <a:schemeClr val="bg1"/>
                  </a:solidFill>
                  <a:effectLst/>
                  <a:ea typeface="Times New Roman" panose="02020603050405020304" pitchFamily="18" charset="0"/>
                  <a:cs typeface="Times New Roman" panose="02020603050405020304" pitchFamily="18" charset="0"/>
                </a:rPr>
                <a:t>“virtual companies”</a:t>
              </a:r>
              <a:r>
                <a:rPr lang="en-US" sz="2800" kern="0">
                  <a:solidFill>
                    <a:schemeClr val="bg1"/>
                  </a:solidFill>
                  <a:effectLst/>
                  <a:ea typeface="Times New Roman" panose="02020603050405020304" pitchFamily="18" charset="0"/>
                  <a:cs typeface="Times New Roman" panose="02020603050405020304" pitchFamily="18" charset="0"/>
                </a:rPr>
                <a:t> guided by mentors and real entrepreneurs.</a:t>
              </a:r>
              <a:br>
                <a:rPr lang="en-US" sz="2800" kern="0">
                  <a:solidFill>
                    <a:schemeClr val="bg1"/>
                  </a:solidFill>
                  <a:effectLst/>
                  <a:ea typeface="Times New Roman" panose="02020603050405020304" pitchFamily="18" charset="0"/>
                  <a:cs typeface="Times New Roman" panose="02020603050405020304" pitchFamily="18" charset="0"/>
                </a:rPr>
              </a:br>
              <a:r>
                <a:rPr lang="en-US" sz="2800" kern="0">
                  <a:solidFill>
                    <a:schemeClr val="bg1"/>
                  </a:solidFill>
                  <a:effectLst/>
                  <a:ea typeface="Times New Roman" panose="02020603050405020304" pitchFamily="18" charset="0"/>
                  <a:cs typeface="Times New Roman" panose="02020603050405020304" pitchFamily="18" charset="0"/>
                </a:rPr>
                <a:t>They assume functional roles (marketing, R&amp;D, finance, HR, CSR, etc.) and work collaboratively on real-life challenges.</a:t>
              </a:r>
              <a:br>
                <a:rPr lang="en-US" sz="2800" kern="0">
                  <a:solidFill>
                    <a:schemeClr val="bg1"/>
                  </a:solidFill>
                  <a:effectLst/>
                  <a:ea typeface="Times New Roman" panose="02020603050405020304" pitchFamily="18" charset="0"/>
                  <a:cs typeface="Times New Roman" panose="02020603050405020304" pitchFamily="18" charset="0"/>
                </a:rPr>
              </a:br>
              <a:r>
                <a:rPr lang="en-US" sz="2800" kern="0">
                  <a:solidFill>
                    <a:schemeClr val="bg1"/>
                  </a:solidFill>
                  <a:effectLst/>
                  <a:ea typeface="Times New Roman" panose="02020603050405020304" pitchFamily="18" charset="0"/>
                  <a:cs typeface="Times New Roman" panose="02020603050405020304" pitchFamily="18" charset="0"/>
                </a:rPr>
                <a:t>Each week, company tasks are linked to the mentor sessions, e.g.:</a:t>
              </a:r>
              <a:endParaRPr lang="de-DE" sz="2800" kern="100">
                <a:solidFill>
                  <a:schemeClr val="bg1"/>
                </a:solidFill>
                <a:effectLst/>
                <a:ea typeface="Malgun Gothic" panose="020B0503020000020004" pitchFamily="34" charset="-127"/>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457200" algn="l"/>
                </a:tabLst>
              </a:pPr>
              <a:r>
                <a:rPr lang="en-US" sz="2800" kern="0">
                  <a:solidFill>
                    <a:schemeClr val="bg1"/>
                  </a:solidFill>
                  <a:effectLst/>
                  <a:ea typeface="Times New Roman" panose="02020603050405020304" pitchFamily="18" charset="0"/>
                  <a:cs typeface="Times New Roman" panose="02020603050405020304" pitchFamily="18" charset="0"/>
                </a:rPr>
                <a:t>After civic participation: design a CSR policy or initiative.</a:t>
              </a:r>
              <a:endParaRPr lang="de-DE" sz="2800" kern="100">
                <a:solidFill>
                  <a:schemeClr val="bg1"/>
                </a:solidFill>
                <a:effectLst/>
                <a:ea typeface="Malgun Gothic" panose="020B0503020000020004" pitchFamily="34" charset="-127"/>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457200" algn="l"/>
                </a:tabLst>
              </a:pPr>
              <a:r>
                <a:rPr lang="en-US" sz="2800" kern="0">
                  <a:solidFill>
                    <a:schemeClr val="bg1"/>
                  </a:solidFill>
                  <a:effectLst/>
                  <a:ea typeface="Times New Roman" panose="02020603050405020304" pitchFamily="18" charset="0"/>
                  <a:cs typeface="Times New Roman" panose="02020603050405020304" pitchFamily="18" charset="0"/>
                </a:rPr>
                <a:t>After business planning: create a mini business plan.</a:t>
              </a:r>
              <a:endParaRPr lang="de-DE" sz="2800" kern="100">
                <a:solidFill>
                  <a:schemeClr val="bg1"/>
                </a:solidFill>
                <a:effectLst/>
                <a:ea typeface="Malgun Gothic" panose="020B0503020000020004" pitchFamily="34" charset="-127"/>
                <a:cs typeface="Times New Roman" panose="02020603050405020304" pitchFamily="18" charset="0"/>
              </a:endParaRPr>
            </a:p>
          </p:txBody>
        </p:sp>
      </p:grpSp>
      <p:sp>
        <p:nvSpPr>
          <p:cNvPr id="6" name="Textfeld 5">
            <a:extLst>
              <a:ext uri="{FF2B5EF4-FFF2-40B4-BE49-F238E27FC236}">
                <a16:creationId xmlns:a16="http://schemas.microsoft.com/office/drawing/2014/main" id="{925B29B4-04E4-0AB8-CE79-717BC8C685FF}"/>
              </a:ext>
            </a:extLst>
          </p:cNvPr>
          <p:cNvSpPr txBox="1"/>
          <p:nvPr/>
        </p:nvSpPr>
        <p:spPr>
          <a:xfrm>
            <a:off x="9917862" y="1531321"/>
            <a:ext cx="12186138" cy="1569660"/>
          </a:xfrm>
          <a:prstGeom prst="rect">
            <a:avLst/>
          </a:prstGeom>
          <a:noFill/>
        </p:spPr>
        <p:txBody>
          <a:bodyPr wrap="square">
            <a:spAutoFit/>
          </a:bodyPr>
          <a:lstStyle/>
          <a:p>
            <a:r>
              <a:rPr lang="en-US" sz="9600">
                <a:solidFill>
                  <a:schemeClr val="bg1"/>
                </a:solidFill>
                <a:effectLst>
                  <a:outerShdw blurRad="38100" dist="38100" dir="2700000" algn="tl">
                    <a:srgbClr val="000000">
                      <a:alpha val="43137"/>
                    </a:srgbClr>
                  </a:outerShdw>
                </a:effectLst>
                <a:latin typeface="+mj-lt"/>
              </a:rPr>
              <a:t>Core Components</a:t>
            </a:r>
          </a:p>
        </p:txBody>
      </p:sp>
    </p:spTree>
    <p:extLst>
      <p:ext uri="{BB962C8B-B14F-4D97-AF65-F5344CB8AC3E}">
        <p14:creationId xmlns:p14="http://schemas.microsoft.com/office/powerpoint/2010/main" val="3490821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19B4AF"/>
        </a:solidFill>
        <a:effectLst/>
      </p:bgPr>
    </p:bg>
    <p:spTree>
      <p:nvGrpSpPr>
        <p:cNvPr id="1" name="">
          <a:extLst>
            <a:ext uri="{FF2B5EF4-FFF2-40B4-BE49-F238E27FC236}">
              <a16:creationId xmlns:a16="http://schemas.microsoft.com/office/drawing/2014/main" id="{E97772F7-02DD-EA91-87FE-453BB1BAAF6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1F17AD4-9351-382D-9AAD-8CE5D0B34014}"/>
              </a:ext>
            </a:extLst>
          </p:cNvPr>
          <p:cNvPicPr>
            <a:picLocks noChangeAspect="1"/>
          </p:cNvPicPr>
          <p:nvPr/>
        </p:nvPicPr>
        <p:blipFill>
          <a:blip r:embed="rId2"/>
          <a:stretch>
            <a:fillRect/>
          </a:stretch>
        </p:blipFill>
        <p:spPr>
          <a:xfrm flipH="1">
            <a:off x="11852030" y="8352735"/>
            <a:ext cx="12531969" cy="9935264"/>
          </a:xfrm>
          <a:prstGeom prst="rect">
            <a:avLst/>
          </a:prstGeom>
        </p:spPr>
      </p:pic>
      <p:sp>
        <p:nvSpPr>
          <p:cNvPr id="13" name="Rounded Rectangle 12">
            <a:extLst>
              <a:ext uri="{FF2B5EF4-FFF2-40B4-BE49-F238E27FC236}">
                <a16:creationId xmlns:a16="http://schemas.microsoft.com/office/drawing/2014/main" id="{4A3E503A-74C1-CA35-D2DD-42D9F04B332D}"/>
              </a:ext>
            </a:extLst>
          </p:cNvPr>
          <p:cNvSpPr/>
          <p:nvPr/>
        </p:nvSpPr>
        <p:spPr>
          <a:xfrm>
            <a:off x="3333424" y="4050133"/>
            <a:ext cx="17717152" cy="2573867"/>
          </a:xfrm>
          <a:prstGeom prst="roundRect">
            <a:avLst/>
          </a:prstGeom>
          <a:solidFill>
            <a:srgbClr val="FFB000"/>
          </a:solidFill>
          <a:ln>
            <a:noFill/>
          </a:ln>
          <a:effectLst>
            <a:outerShdw blurRad="217548" dist="311599" dir="2700000" algn="tl" rotWithShape="0">
              <a:prstClr val="black">
                <a:alpha val="2656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4" name="TextBox 13">
            <a:extLst>
              <a:ext uri="{FF2B5EF4-FFF2-40B4-BE49-F238E27FC236}">
                <a16:creationId xmlns:a16="http://schemas.microsoft.com/office/drawing/2014/main" id="{799A57A9-FB05-5957-AFAC-7D3C5C7D5A67}"/>
              </a:ext>
            </a:extLst>
          </p:cNvPr>
          <p:cNvSpPr txBox="1"/>
          <p:nvPr/>
        </p:nvSpPr>
        <p:spPr>
          <a:xfrm>
            <a:off x="4250426" y="4388120"/>
            <a:ext cx="15883148" cy="1897892"/>
          </a:xfrm>
          <a:prstGeom prst="rect">
            <a:avLst/>
          </a:prstGeom>
          <a:noFill/>
        </p:spPr>
        <p:txBody>
          <a:bodyPr wrap="square" rtlCol="0">
            <a:spAutoFit/>
          </a:bodyPr>
          <a:lstStyle/>
          <a:p>
            <a:pPr algn="ctr"/>
            <a:r>
              <a:rPr lang="en-US" sz="11733" b="1">
                <a:solidFill>
                  <a:schemeClr val="bg1"/>
                </a:solidFill>
                <a:latin typeface="Calibri" panose="020F0502020204030204" pitchFamily="34" charset="0"/>
                <a:cs typeface="Calibri" panose="020F0502020204030204" pitchFamily="34" charset="0"/>
              </a:rPr>
              <a:t>Learning Objectives</a:t>
            </a:r>
            <a:endParaRPr lang="en-US" sz="11733" b="1" dirty="0">
              <a:solidFill>
                <a:schemeClr val="bg1"/>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2DB1151D-E0F2-C12D-AC6E-890D8A593667}"/>
              </a:ext>
            </a:extLst>
          </p:cNvPr>
          <p:cNvPicPr>
            <a:picLocks noChangeAspect="1"/>
          </p:cNvPicPr>
          <p:nvPr/>
        </p:nvPicPr>
        <p:blipFill>
          <a:blip r:embed="rId3"/>
          <a:stretch>
            <a:fillRect/>
          </a:stretch>
        </p:blipFill>
        <p:spPr>
          <a:xfrm>
            <a:off x="450000" y="11664000"/>
            <a:ext cx="3600000" cy="2098014"/>
          </a:xfrm>
          <a:prstGeom prst="rect">
            <a:avLst/>
          </a:prstGeom>
          <a:effectLst/>
        </p:spPr>
      </p:pic>
      <p:pic>
        <p:nvPicPr>
          <p:cNvPr id="2" name="Picture 1">
            <a:extLst>
              <a:ext uri="{FF2B5EF4-FFF2-40B4-BE49-F238E27FC236}">
                <a16:creationId xmlns:a16="http://schemas.microsoft.com/office/drawing/2014/main" id="{74B94E81-9501-BC51-7397-D19E1E0B1D10}"/>
              </a:ext>
            </a:extLst>
          </p:cNvPr>
          <p:cNvPicPr preferRelativeResize="0">
            <a:picLocks/>
          </p:cNvPicPr>
          <p:nvPr/>
        </p:nvPicPr>
        <p:blipFill>
          <a:blip r:embed="rId4"/>
          <a:stretch>
            <a:fillRect/>
          </a:stretch>
        </p:blipFill>
        <p:spPr>
          <a:xfrm>
            <a:off x="450000" y="14220000"/>
            <a:ext cx="3600000" cy="3600000"/>
          </a:xfrm>
          <a:prstGeom prst="rect">
            <a:avLst/>
          </a:prstGeom>
        </p:spPr>
      </p:pic>
      <p:sp>
        <p:nvSpPr>
          <p:cNvPr id="5" name="Textfeld 4">
            <a:extLst>
              <a:ext uri="{FF2B5EF4-FFF2-40B4-BE49-F238E27FC236}">
                <a16:creationId xmlns:a16="http://schemas.microsoft.com/office/drawing/2014/main" id="{F8DEE5DF-FDF4-43B5-9759-FC24B1739B2F}"/>
              </a:ext>
            </a:extLst>
          </p:cNvPr>
          <p:cNvSpPr txBox="1"/>
          <p:nvPr/>
        </p:nvSpPr>
        <p:spPr>
          <a:xfrm>
            <a:off x="4050000" y="7290000"/>
            <a:ext cx="15624000" cy="5040000"/>
          </a:xfrm>
          <a:prstGeom prst="rect">
            <a:avLst/>
          </a:prstGeom>
          <a:noFill/>
        </p:spPr>
        <p:txBody>
          <a:bodyPr wrap="square">
            <a:spAutoFit/>
          </a:bodyPr>
          <a:lstStyle/>
          <a:p>
            <a:r>
              <a:rPr lang="en-US" sz="4000" b="1">
                <a:solidFill>
                  <a:schemeClr val="bg1"/>
                </a:solidFill>
              </a:rPr>
              <a:t>By the end of Week 6, participants will be able to:</a:t>
            </a:r>
          </a:p>
          <a:p>
            <a:pPr marL="571500" indent="-571500">
              <a:buFont typeface="Arial" panose="020B0604020202020204" pitchFamily="34" charset="0"/>
              <a:buChar char="•"/>
            </a:pPr>
            <a:r>
              <a:rPr lang="en-US" sz="4000">
                <a:solidFill>
                  <a:schemeClr val="bg1"/>
                </a:solidFill>
              </a:rPr>
              <a:t>Apply business, innovation, and sustainability principles in a simulated company environment.</a:t>
            </a:r>
          </a:p>
          <a:p>
            <a:pPr marL="571500" indent="-571500">
              <a:buFont typeface="Arial" panose="020B0604020202020204" pitchFamily="34" charset="0"/>
              <a:buChar char="•"/>
            </a:pPr>
            <a:r>
              <a:rPr lang="en-US" sz="4000">
                <a:solidFill>
                  <a:schemeClr val="bg1"/>
                </a:solidFill>
              </a:rPr>
              <a:t>Demonstrate leadership, collaboration, and problem-solving under real-world pressure.</a:t>
            </a:r>
          </a:p>
          <a:p>
            <a:pPr marL="571500" indent="-571500">
              <a:buFont typeface="Arial" panose="020B0604020202020204" pitchFamily="34" charset="0"/>
              <a:buChar char="•"/>
            </a:pPr>
            <a:r>
              <a:rPr lang="en-US" sz="4000">
                <a:solidFill>
                  <a:schemeClr val="bg1"/>
                </a:solidFill>
              </a:rPr>
              <a:t>Present and defend solutions to entrepreneurs and mentors.</a:t>
            </a:r>
          </a:p>
          <a:p>
            <a:pPr marL="571500" indent="-571500">
              <a:buFont typeface="Arial" panose="020B0604020202020204" pitchFamily="34" charset="0"/>
              <a:buChar char="•"/>
            </a:pPr>
            <a:r>
              <a:rPr lang="en-US" sz="4000">
                <a:solidFill>
                  <a:schemeClr val="bg1"/>
                </a:solidFill>
              </a:rPr>
              <a:t>Showcase community projects in national and international competitions.</a:t>
            </a:r>
          </a:p>
          <a:p>
            <a:pPr marL="571500" indent="-571500">
              <a:buFont typeface="Arial" panose="020B0604020202020204" pitchFamily="34" charset="0"/>
              <a:buChar char="•"/>
            </a:pPr>
            <a:r>
              <a:rPr lang="en-US" sz="4000">
                <a:solidFill>
                  <a:schemeClr val="bg1"/>
                </a:solidFill>
              </a:rPr>
              <a:t>Reflect on their professional growth and future career goals.</a:t>
            </a:r>
          </a:p>
        </p:txBody>
      </p:sp>
    </p:spTree>
    <p:extLst>
      <p:ext uri="{BB962C8B-B14F-4D97-AF65-F5344CB8AC3E}">
        <p14:creationId xmlns:p14="http://schemas.microsoft.com/office/powerpoint/2010/main" val="6081969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B000"/>
        </a:solidFill>
        <a:effectLst/>
      </p:bgPr>
    </p:bg>
    <p:spTree>
      <p:nvGrpSpPr>
        <p:cNvPr id="1" name="">
          <a:extLst>
            <a:ext uri="{FF2B5EF4-FFF2-40B4-BE49-F238E27FC236}">
              <a16:creationId xmlns:a16="http://schemas.microsoft.com/office/drawing/2014/main" id="{1C7ABC08-7028-C8E6-BF68-A59A62336EF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210BC5D-009B-7387-2B8C-A8D82777016D}"/>
              </a:ext>
            </a:extLst>
          </p:cNvPr>
          <p:cNvPicPr>
            <a:picLocks noChangeAspect="1"/>
          </p:cNvPicPr>
          <p:nvPr/>
        </p:nvPicPr>
        <p:blipFill>
          <a:blip r:embed="rId2"/>
          <a:stretch>
            <a:fillRect/>
          </a:stretch>
        </p:blipFill>
        <p:spPr>
          <a:xfrm>
            <a:off x="451141" y="13608000"/>
            <a:ext cx="3600000" cy="4280001"/>
          </a:xfrm>
          <a:prstGeom prst="rect">
            <a:avLst/>
          </a:prstGeom>
        </p:spPr>
      </p:pic>
      <p:sp>
        <p:nvSpPr>
          <p:cNvPr id="13" name="Rounded Rectangle 12">
            <a:extLst>
              <a:ext uri="{FF2B5EF4-FFF2-40B4-BE49-F238E27FC236}">
                <a16:creationId xmlns:a16="http://schemas.microsoft.com/office/drawing/2014/main" id="{FBAA32D6-30B1-A542-A89B-4F81282E16DB}"/>
              </a:ext>
            </a:extLst>
          </p:cNvPr>
          <p:cNvSpPr/>
          <p:nvPr/>
        </p:nvSpPr>
        <p:spPr>
          <a:xfrm>
            <a:off x="5617828" y="14769505"/>
            <a:ext cx="17717152" cy="2573867"/>
          </a:xfrm>
          <a:prstGeom prst="roundRect">
            <a:avLst/>
          </a:prstGeom>
          <a:solidFill>
            <a:srgbClr val="19B4AF"/>
          </a:solidFill>
          <a:ln>
            <a:noFill/>
          </a:ln>
          <a:effectLst>
            <a:outerShdw blurRad="217548" dist="311599" dir="2700000" algn="tl" rotWithShape="0">
              <a:prstClr val="black">
                <a:alpha val="2656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4" name="TextBox 13">
            <a:extLst>
              <a:ext uri="{FF2B5EF4-FFF2-40B4-BE49-F238E27FC236}">
                <a16:creationId xmlns:a16="http://schemas.microsoft.com/office/drawing/2014/main" id="{75ED6425-B838-9D79-B401-EB1C0805B5C1}"/>
              </a:ext>
            </a:extLst>
          </p:cNvPr>
          <p:cNvSpPr txBox="1"/>
          <p:nvPr/>
        </p:nvSpPr>
        <p:spPr>
          <a:xfrm>
            <a:off x="5617828" y="15107493"/>
            <a:ext cx="17717153" cy="1569660"/>
          </a:xfrm>
          <a:prstGeom prst="rect">
            <a:avLst/>
          </a:prstGeom>
          <a:noFill/>
        </p:spPr>
        <p:txBody>
          <a:bodyPr wrap="square" rtlCol="0">
            <a:spAutoFit/>
          </a:bodyPr>
          <a:lstStyle/>
          <a:p>
            <a:pPr algn="ctr"/>
            <a:r>
              <a:rPr lang="en-US" sz="9600" b="1">
                <a:solidFill>
                  <a:schemeClr val="bg1"/>
                </a:solidFill>
                <a:latin typeface="Calibri" panose="020F0502020204030204" pitchFamily="34" charset="0"/>
                <a:cs typeface="Calibri" panose="020F0502020204030204" pitchFamily="34" charset="0"/>
              </a:rPr>
              <a:t>Activities - Simulation</a:t>
            </a:r>
            <a:endParaRPr lang="en-US" sz="9600" b="1" dirty="0">
              <a:solidFill>
                <a:schemeClr val="bg1"/>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5F8A4212-F0A6-3204-910D-A8DB20658606}"/>
              </a:ext>
            </a:extLst>
          </p:cNvPr>
          <p:cNvPicPr preferRelativeResize="0">
            <a:picLocks/>
          </p:cNvPicPr>
          <p:nvPr/>
        </p:nvPicPr>
        <p:blipFill>
          <a:blip r:embed="rId3"/>
          <a:stretch>
            <a:fillRect/>
          </a:stretch>
        </p:blipFill>
        <p:spPr>
          <a:xfrm>
            <a:off x="20304000" y="450000"/>
            <a:ext cx="3600000" cy="3600000"/>
          </a:xfrm>
          <a:prstGeom prst="rect">
            <a:avLst/>
          </a:prstGeom>
        </p:spPr>
      </p:pic>
      <p:sp>
        <p:nvSpPr>
          <p:cNvPr id="3" name="TextBox 17">
            <a:extLst>
              <a:ext uri="{FF2B5EF4-FFF2-40B4-BE49-F238E27FC236}">
                <a16:creationId xmlns:a16="http://schemas.microsoft.com/office/drawing/2014/main" id="{59C11081-FCA3-7B79-A337-9C788715F03B}"/>
              </a:ext>
            </a:extLst>
          </p:cNvPr>
          <p:cNvSpPr txBox="1"/>
          <p:nvPr/>
        </p:nvSpPr>
        <p:spPr>
          <a:xfrm>
            <a:off x="1379100" y="1300690"/>
            <a:ext cx="21625800" cy="12853262"/>
          </a:xfrm>
          <a:prstGeom prst="rect">
            <a:avLst/>
          </a:prstGeom>
          <a:noFill/>
        </p:spPr>
        <p:txBody>
          <a:bodyPr wrap="square" rtlCol="0">
            <a:spAutoFit/>
          </a:bodyPr>
          <a:lstStyle/>
          <a:p>
            <a:r>
              <a:rPr lang="en-US" sz="4800" b="1">
                <a:solidFill>
                  <a:schemeClr val="bg1"/>
                </a:solidFill>
              </a:rPr>
              <a:t>3-Day Simulation</a:t>
            </a:r>
          </a:p>
          <a:p>
            <a:r>
              <a:rPr lang="en-US" sz="4000" b="1">
                <a:solidFill>
                  <a:schemeClr val="bg1"/>
                </a:solidFill>
              </a:rPr>
              <a:t>Platform:</a:t>
            </a:r>
            <a:r>
              <a:rPr lang="en-US" sz="4000">
                <a:solidFill>
                  <a:schemeClr val="bg1"/>
                </a:solidFill>
              </a:rPr>
              <a:t> BizMetrics (Virtual Company Simulation Environment)</a:t>
            </a:r>
            <a:br>
              <a:rPr lang="en-US" sz="4000">
                <a:solidFill>
                  <a:schemeClr val="bg1"/>
                </a:solidFill>
              </a:rPr>
            </a:br>
            <a:r>
              <a:rPr lang="en-US" sz="4000" b="1">
                <a:solidFill>
                  <a:schemeClr val="bg1"/>
                </a:solidFill>
              </a:rPr>
              <a:t>Purpose:</a:t>
            </a:r>
            <a:r>
              <a:rPr lang="en-US" sz="4000">
                <a:solidFill>
                  <a:schemeClr val="bg1"/>
                </a:solidFill>
              </a:rPr>
              <a:t> Experience real-time effects of decision-making on company reul´ts</a:t>
            </a:r>
            <a:endParaRPr lang="en-US" sz="4000" b="1">
              <a:solidFill>
                <a:schemeClr val="bg1"/>
              </a:solidFill>
            </a:endParaRPr>
          </a:p>
          <a:p>
            <a:endParaRPr lang="en-US" sz="4800" b="1">
              <a:solidFill>
                <a:schemeClr val="bg1"/>
              </a:solidFill>
            </a:endParaRPr>
          </a:p>
          <a:p>
            <a:r>
              <a:rPr lang="en-US" sz="4800" b="1">
                <a:solidFill>
                  <a:schemeClr val="bg1"/>
                </a:solidFill>
              </a:rPr>
              <a:t>Day 1 – Briefing &amp; Team Setup</a:t>
            </a:r>
            <a:endParaRPr lang="de-DE" sz="4800">
              <a:solidFill>
                <a:schemeClr val="bg1"/>
              </a:solidFill>
            </a:endParaRPr>
          </a:p>
          <a:p>
            <a:pPr lvl="0"/>
            <a:r>
              <a:rPr lang="en-US" sz="4000">
                <a:solidFill>
                  <a:schemeClr val="bg1"/>
                </a:solidFill>
              </a:rPr>
              <a:t>Receive the entrepreneur’s challenge scenario and introductions.</a:t>
            </a:r>
            <a:endParaRPr lang="de-DE" sz="4000">
              <a:solidFill>
                <a:schemeClr val="bg1"/>
              </a:solidFill>
            </a:endParaRPr>
          </a:p>
          <a:p>
            <a:pPr lvl="0"/>
            <a:r>
              <a:rPr lang="en-US" sz="4000">
                <a:solidFill>
                  <a:schemeClr val="bg1"/>
                </a:solidFill>
              </a:rPr>
              <a:t>Define priorities and assign simulation roles (CEO, CFO, HR lead, Marketing lead, etc.).</a:t>
            </a:r>
            <a:endParaRPr lang="de-DE" sz="4000">
              <a:solidFill>
                <a:schemeClr val="bg1"/>
              </a:solidFill>
            </a:endParaRPr>
          </a:p>
          <a:p>
            <a:pPr lvl="0"/>
            <a:r>
              <a:rPr lang="en-US" sz="4000">
                <a:solidFill>
                  <a:schemeClr val="bg1"/>
                </a:solidFill>
              </a:rPr>
              <a:t>Set initial strategy and company goals.</a:t>
            </a:r>
          </a:p>
          <a:p>
            <a:pPr lvl="0"/>
            <a:endParaRPr lang="de-DE" sz="4000">
              <a:solidFill>
                <a:schemeClr val="bg1"/>
              </a:solidFill>
            </a:endParaRPr>
          </a:p>
          <a:p>
            <a:r>
              <a:rPr lang="de-DE" sz="4800" b="1">
                <a:solidFill>
                  <a:schemeClr val="bg1"/>
                </a:solidFill>
              </a:rPr>
              <a:t>Day 2 – Decision Sprints</a:t>
            </a:r>
            <a:endParaRPr lang="de-DE" sz="4800">
              <a:solidFill>
                <a:schemeClr val="bg1"/>
              </a:solidFill>
            </a:endParaRPr>
          </a:p>
          <a:p>
            <a:pPr lvl="0"/>
            <a:r>
              <a:rPr lang="en-US" sz="4000">
                <a:solidFill>
                  <a:schemeClr val="bg1"/>
                </a:solidFill>
              </a:rPr>
              <a:t>Teams complete multiple timed “business sprints”: making strategic, financial, and operational decisions in response to live updates from the simulation engine.</a:t>
            </a:r>
            <a:endParaRPr lang="de-DE" sz="4000">
              <a:solidFill>
                <a:schemeClr val="bg1"/>
              </a:solidFill>
            </a:endParaRPr>
          </a:p>
          <a:p>
            <a:pPr lvl="0"/>
            <a:r>
              <a:rPr lang="en-US" sz="4000">
                <a:solidFill>
                  <a:schemeClr val="bg1"/>
                </a:solidFill>
              </a:rPr>
              <a:t>Mentors act as facilitators.</a:t>
            </a:r>
          </a:p>
          <a:p>
            <a:pPr lvl="0"/>
            <a:endParaRPr lang="de-DE" sz="4000">
              <a:solidFill>
                <a:schemeClr val="bg1"/>
              </a:solidFill>
            </a:endParaRPr>
          </a:p>
          <a:p>
            <a:r>
              <a:rPr lang="de-DE" sz="4800" b="1">
                <a:solidFill>
                  <a:schemeClr val="bg1"/>
                </a:solidFill>
              </a:rPr>
              <a:t>Day 3 – Final Presentation &amp; Evaluation</a:t>
            </a:r>
            <a:endParaRPr lang="de-DE" sz="4800">
              <a:solidFill>
                <a:schemeClr val="bg1"/>
              </a:solidFill>
            </a:endParaRPr>
          </a:p>
          <a:p>
            <a:pPr lvl="0"/>
            <a:r>
              <a:rPr lang="en-US" sz="4000">
                <a:solidFill>
                  <a:schemeClr val="bg1"/>
                </a:solidFill>
              </a:rPr>
              <a:t>Teams prepare a 10-minute presentation summarizing their analysis, decisions, outcomes, and lessons learned.</a:t>
            </a:r>
            <a:endParaRPr lang="de-DE" sz="4000">
              <a:solidFill>
                <a:schemeClr val="bg1"/>
              </a:solidFill>
            </a:endParaRPr>
          </a:p>
          <a:p>
            <a:pPr lvl="0"/>
            <a:r>
              <a:rPr lang="en-US" sz="4000">
                <a:solidFill>
                  <a:schemeClr val="bg1"/>
                </a:solidFill>
              </a:rPr>
              <a:t>Evaluation by a panel of mentors and entrepreneurs.</a:t>
            </a:r>
            <a:endParaRPr lang="de-DE" sz="4000">
              <a:solidFill>
                <a:schemeClr val="bg1"/>
              </a:solidFill>
            </a:endParaRPr>
          </a:p>
          <a:p>
            <a:pPr>
              <a:lnSpc>
                <a:spcPct val="150000"/>
              </a:lnSpc>
              <a:spcBef>
                <a:spcPts val="1800"/>
              </a:spcBef>
            </a:pPr>
            <a:endParaRPr lang="en-US" sz="4000" b="1">
              <a:solidFill>
                <a:schemeClr val="bg1"/>
              </a:solidFill>
            </a:endParaRPr>
          </a:p>
        </p:txBody>
      </p:sp>
      <p:sp>
        <p:nvSpPr>
          <p:cNvPr id="5" name="Textfeld 4">
            <a:extLst>
              <a:ext uri="{FF2B5EF4-FFF2-40B4-BE49-F238E27FC236}">
                <a16:creationId xmlns:a16="http://schemas.microsoft.com/office/drawing/2014/main" id="{1B4B1EA3-8167-4402-8590-B151BFC397AE}"/>
              </a:ext>
            </a:extLst>
          </p:cNvPr>
          <p:cNvSpPr txBox="1"/>
          <p:nvPr/>
        </p:nvSpPr>
        <p:spPr>
          <a:xfrm>
            <a:off x="1049019" y="15662939"/>
            <a:ext cx="1172542" cy="1015663"/>
          </a:xfrm>
          <a:prstGeom prst="rect">
            <a:avLst/>
          </a:prstGeom>
          <a:noFill/>
        </p:spPr>
        <p:txBody>
          <a:bodyPr wrap="square" rtlCol="0">
            <a:spAutoFit/>
          </a:bodyPr>
          <a:lstStyle/>
          <a:p>
            <a:pPr algn="ctr"/>
            <a:r>
              <a:rPr lang="en-US" sz="6000">
                <a:solidFill>
                  <a:srgbClr val="808080"/>
                </a:solidFill>
              </a:rPr>
              <a:t>6</a:t>
            </a:r>
          </a:p>
        </p:txBody>
      </p:sp>
    </p:spTree>
    <p:extLst>
      <p:ext uri="{BB962C8B-B14F-4D97-AF65-F5344CB8AC3E}">
        <p14:creationId xmlns:p14="http://schemas.microsoft.com/office/powerpoint/2010/main" val="40416866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B000"/>
        </a:solidFill>
        <a:effectLst/>
      </p:bgPr>
    </p:bg>
    <p:spTree>
      <p:nvGrpSpPr>
        <p:cNvPr id="1" name="">
          <a:extLst>
            <a:ext uri="{FF2B5EF4-FFF2-40B4-BE49-F238E27FC236}">
              <a16:creationId xmlns:a16="http://schemas.microsoft.com/office/drawing/2014/main" id="{6D137DE1-4808-9E1F-A4AE-CADA1A015DF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46CEDE9-7E41-9256-A594-6305DB1397BD}"/>
              </a:ext>
            </a:extLst>
          </p:cNvPr>
          <p:cNvPicPr>
            <a:picLocks noChangeAspect="1"/>
          </p:cNvPicPr>
          <p:nvPr/>
        </p:nvPicPr>
        <p:blipFill>
          <a:blip r:embed="rId2"/>
          <a:stretch>
            <a:fillRect/>
          </a:stretch>
        </p:blipFill>
        <p:spPr>
          <a:xfrm>
            <a:off x="451141" y="13608000"/>
            <a:ext cx="3600000" cy="4280001"/>
          </a:xfrm>
          <a:prstGeom prst="rect">
            <a:avLst/>
          </a:prstGeom>
        </p:spPr>
      </p:pic>
      <p:sp>
        <p:nvSpPr>
          <p:cNvPr id="13" name="Rounded Rectangle 12">
            <a:extLst>
              <a:ext uri="{FF2B5EF4-FFF2-40B4-BE49-F238E27FC236}">
                <a16:creationId xmlns:a16="http://schemas.microsoft.com/office/drawing/2014/main" id="{62DDF069-687F-C162-4A1C-3CF5579929CC}"/>
              </a:ext>
            </a:extLst>
          </p:cNvPr>
          <p:cNvSpPr/>
          <p:nvPr/>
        </p:nvSpPr>
        <p:spPr>
          <a:xfrm>
            <a:off x="5617828" y="14769505"/>
            <a:ext cx="17717152" cy="2573867"/>
          </a:xfrm>
          <a:prstGeom prst="roundRect">
            <a:avLst/>
          </a:prstGeom>
          <a:solidFill>
            <a:srgbClr val="19B4AF"/>
          </a:solidFill>
          <a:ln>
            <a:noFill/>
          </a:ln>
          <a:effectLst>
            <a:outerShdw blurRad="217548" dist="311599" dir="2700000" algn="tl" rotWithShape="0">
              <a:prstClr val="black">
                <a:alpha val="2656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4" name="TextBox 13">
            <a:extLst>
              <a:ext uri="{FF2B5EF4-FFF2-40B4-BE49-F238E27FC236}">
                <a16:creationId xmlns:a16="http://schemas.microsoft.com/office/drawing/2014/main" id="{BEFE0E7E-9D69-EDDD-183E-6FAB038E939C}"/>
              </a:ext>
            </a:extLst>
          </p:cNvPr>
          <p:cNvSpPr txBox="1"/>
          <p:nvPr/>
        </p:nvSpPr>
        <p:spPr>
          <a:xfrm>
            <a:off x="5617828" y="15107493"/>
            <a:ext cx="17717153" cy="1569660"/>
          </a:xfrm>
          <a:prstGeom prst="rect">
            <a:avLst/>
          </a:prstGeom>
          <a:noFill/>
        </p:spPr>
        <p:txBody>
          <a:bodyPr wrap="square" rtlCol="0">
            <a:spAutoFit/>
          </a:bodyPr>
          <a:lstStyle/>
          <a:p>
            <a:pPr algn="ctr"/>
            <a:r>
              <a:rPr lang="en-US" sz="9600" b="1">
                <a:solidFill>
                  <a:schemeClr val="bg1"/>
                </a:solidFill>
                <a:latin typeface="Calibri" panose="020F0502020204030204" pitchFamily="34" charset="0"/>
                <a:cs typeface="Calibri" panose="020F0502020204030204" pitchFamily="34" charset="0"/>
              </a:rPr>
              <a:t>Activities - </a:t>
            </a:r>
            <a:r>
              <a:rPr lang="en-US" sz="6600" b="1">
                <a:solidFill>
                  <a:schemeClr val="bg1"/>
                </a:solidFill>
                <a:latin typeface="Calibri" panose="020F0502020204030204" pitchFamily="34" charset="0"/>
                <a:cs typeface="Calibri" panose="020F0502020204030204" pitchFamily="34" charset="0"/>
              </a:rPr>
              <a:t>Community Project Competition</a:t>
            </a:r>
            <a:endParaRPr lang="en-US" sz="6600" b="1" dirty="0">
              <a:solidFill>
                <a:schemeClr val="bg1"/>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F21E7A50-D5EE-ABB8-2249-B4FA4AD0DD95}"/>
              </a:ext>
            </a:extLst>
          </p:cNvPr>
          <p:cNvPicPr preferRelativeResize="0">
            <a:picLocks/>
          </p:cNvPicPr>
          <p:nvPr/>
        </p:nvPicPr>
        <p:blipFill>
          <a:blip r:embed="rId3"/>
          <a:stretch>
            <a:fillRect/>
          </a:stretch>
        </p:blipFill>
        <p:spPr>
          <a:xfrm>
            <a:off x="20304000" y="450000"/>
            <a:ext cx="3600000" cy="3600000"/>
          </a:xfrm>
          <a:prstGeom prst="rect">
            <a:avLst/>
          </a:prstGeom>
        </p:spPr>
      </p:pic>
      <p:sp>
        <p:nvSpPr>
          <p:cNvPr id="3" name="TextBox 17">
            <a:extLst>
              <a:ext uri="{FF2B5EF4-FFF2-40B4-BE49-F238E27FC236}">
                <a16:creationId xmlns:a16="http://schemas.microsoft.com/office/drawing/2014/main" id="{DE1713F7-A51F-B9B7-6112-BAE70F78AC66}"/>
              </a:ext>
            </a:extLst>
          </p:cNvPr>
          <p:cNvSpPr txBox="1"/>
          <p:nvPr/>
        </p:nvSpPr>
        <p:spPr>
          <a:xfrm>
            <a:off x="1127875" y="1424083"/>
            <a:ext cx="21625800" cy="12034064"/>
          </a:xfrm>
          <a:prstGeom prst="rect">
            <a:avLst/>
          </a:prstGeom>
          <a:noFill/>
        </p:spPr>
        <p:txBody>
          <a:bodyPr wrap="square" rtlCol="0">
            <a:spAutoFit/>
          </a:bodyPr>
          <a:lstStyle/>
          <a:p>
            <a:r>
              <a:rPr lang="en-US" sz="4800" b="1">
                <a:solidFill>
                  <a:schemeClr val="bg1"/>
                </a:solidFill>
              </a:rPr>
              <a:t>Community Project Competitions</a:t>
            </a:r>
          </a:p>
          <a:p>
            <a:endParaRPr lang="en-US" sz="4800" b="1">
              <a:solidFill>
                <a:schemeClr val="bg1"/>
              </a:solidFill>
            </a:endParaRPr>
          </a:p>
          <a:p>
            <a:r>
              <a:rPr lang="en-US" sz="4000" b="1">
                <a:solidFill>
                  <a:schemeClr val="bg1"/>
                </a:solidFill>
              </a:rPr>
              <a:t>Purpose: </a:t>
            </a:r>
            <a:r>
              <a:rPr lang="en-US" sz="4000">
                <a:solidFill>
                  <a:schemeClr val="bg1"/>
                </a:solidFill>
              </a:rPr>
              <a:t>Showcase and celebrate youth-led innovations with community impact.</a:t>
            </a:r>
          </a:p>
          <a:p>
            <a:r>
              <a:rPr lang="en-US" sz="4000">
                <a:solidFill>
                  <a:schemeClr val="bg1"/>
                </a:solidFill>
              </a:rPr>
              <a:t>Structure</a:t>
            </a:r>
          </a:p>
          <a:p>
            <a:endParaRPr lang="en-US" sz="4000">
              <a:solidFill>
                <a:schemeClr val="bg1"/>
              </a:solidFill>
            </a:endParaRPr>
          </a:p>
          <a:p>
            <a:r>
              <a:rPr lang="en-US" sz="4000">
                <a:solidFill>
                  <a:schemeClr val="bg1"/>
                </a:solidFill>
              </a:rPr>
              <a:t>At the end of week 6 each country cohort makes a 15 min presentation to a panel of mentors and international partners. </a:t>
            </a:r>
          </a:p>
          <a:p>
            <a:endParaRPr lang="en-US" sz="4000">
              <a:solidFill>
                <a:schemeClr val="bg1"/>
              </a:solidFill>
            </a:endParaRPr>
          </a:p>
          <a:p>
            <a:r>
              <a:rPr lang="en-US" sz="4000" b="1">
                <a:solidFill>
                  <a:schemeClr val="bg1"/>
                </a:solidFill>
              </a:rPr>
              <a:t>Deliverables</a:t>
            </a:r>
          </a:p>
          <a:p>
            <a:pPr marL="571500" indent="-571500">
              <a:buFont typeface="Arial" panose="020B0604020202020204" pitchFamily="34" charset="0"/>
              <a:buChar char="•"/>
            </a:pPr>
            <a:r>
              <a:rPr lang="en-US" sz="4000">
                <a:solidFill>
                  <a:schemeClr val="bg1"/>
                </a:solidFill>
              </a:rPr>
              <a:t>Final Pitch Deck or Video (3 minutes max)</a:t>
            </a:r>
          </a:p>
          <a:p>
            <a:pPr marL="571500" indent="-571500">
              <a:buFont typeface="Arial" panose="020B0604020202020204" pitchFamily="34" charset="0"/>
              <a:buChar char="•"/>
            </a:pPr>
            <a:r>
              <a:rPr lang="en-US" sz="4000">
                <a:solidFill>
                  <a:schemeClr val="bg1"/>
                </a:solidFill>
              </a:rPr>
              <a:t>Summary Sheet (problem, solution, beneficiaries, expected outcomes)</a:t>
            </a:r>
          </a:p>
          <a:p>
            <a:pPr marL="571500" indent="-571500">
              <a:buFont typeface="Arial" panose="020B0604020202020204" pitchFamily="34" charset="0"/>
              <a:buChar char="•"/>
            </a:pPr>
            <a:endParaRPr lang="en-US" sz="4000" b="1">
              <a:solidFill>
                <a:schemeClr val="bg1"/>
              </a:solidFill>
            </a:endParaRPr>
          </a:p>
          <a:p>
            <a:r>
              <a:rPr lang="en-US" sz="4000" b="1">
                <a:solidFill>
                  <a:schemeClr val="bg1"/>
                </a:solidFill>
              </a:rPr>
              <a:t>Judging Criteria</a:t>
            </a:r>
          </a:p>
          <a:p>
            <a:pPr marL="571500" indent="-571500">
              <a:buFont typeface="Arial" panose="020B0604020202020204" pitchFamily="34" charset="0"/>
              <a:buChar char="•"/>
            </a:pPr>
            <a:r>
              <a:rPr lang="en-US" sz="4000">
                <a:solidFill>
                  <a:schemeClr val="bg1"/>
                </a:solidFill>
              </a:rPr>
              <a:t>Relevance to SDGs or local needs</a:t>
            </a:r>
          </a:p>
          <a:p>
            <a:pPr marL="571500" indent="-571500">
              <a:buFont typeface="Arial" panose="020B0604020202020204" pitchFamily="34" charset="0"/>
              <a:buChar char="•"/>
            </a:pPr>
            <a:r>
              <a:rPr lang="en-US" sz="4000">
                <a:solidFill>
                  <a:schemeClr val="bg1"/>
                </a:solidFill>
              </a:rPr>
              <a:t>Creativity, problem solving &amp; originality</a:t>
            </a:r>
          </a:p>
          <a:p>
            <a:pPr marL="571500" indent="-571500">
              <a:buFont typeface="Arial" panose="020B0604020202020204" pitchFamily="34" charset="0"/>
              <a:buChar char="•"/>
            </a:pPr>
            <a:r>
              <a:rPr lang="en-US" sz="4000">
                <a:solidFill>
                  <a:schemeClr val="bg1"/>
                </a:solidFill>
              </a:rPr>
              <a:t>Innovation and feasibility (e.g. supported by data, realistic, etc.)</a:t>
            </a:r>
          </a:p>
          <a:p>
            <a:pPr marL="571500" indent="-571500">
              <a:buFont typeface="Arial" panose="020B0604020202020204" pitchFamily="34" charset="0"/>
              <a:buChar char="•"/>
            </a:pPr>
            <a:r>
              <a:rPr lang="en-US" sz="4000">
                <a:solidFill>
                  <a:schemeClr val="bg1"/>
                </a:solidFill>
              </a:rPr>
              <a:t>Potential for measurable impact &amp; sustainability</a:t>
            </a:r>
          </a:p>
          <a:p>
            <a:pPr marL="571500" indent="-571500">
              <a:buFont typeface="Arial" panose="020B0604020202020204" pitchFamily="34" charset="0"/>
              <a:buChar char="•"/>
            </a:pPr>
            <a:r>
              <a:rPr lang="en-US" sz="4000">
                <a:solidFill>
                  <a:schemeClr val="bg1"/>
                </a:solidFill>
              </a:rPr>
              <a:t>Team collaboration and presentation quality (clarity, structure, visual appeal, time lkeeping)</a:t>
            </a:r>
          </a:p>
          <a:p>
            <a:endParaRPr lang="en-US" sz="4000" b="1">
              <a:solidFill>
                <a:schemeClr val="bg1"/>
              </a:solidFill>
            </a:endParaRPr>
          </a:p>
        </p:txBody>
      </p:sp>
      <p:sp>
        <p:nvSpPr>
          <p:cNvPr id="5" name="Textfeld 4">
            <a:extLst>
              <a:ext uri="{FF2B5EF4-FFF2-40B4-BE49-F238E27FC236}">
                <a16:creationId xmlns:a16="http://schemas.microsoft.com/office/drawing/2014/main" id="{5FB295F1-3B58-E7C0-4C8F-C0EF9C0952A3}"/>
              </a:ext>
            </a:extLst>
          </p:cNvPr>
          <p:cNvSpPr txBox="1"/>
          <p:nvPr/>
        </p:nvSpPr>
        <p:spPr>
          <a:xfrm>
            <a:off x="1049019" y="15662939"/>
            <a:ext cx="1172542" cy="1015663"/>
          </a:xfrm>
          <a:prstGeom prst="rect">
            <a:avLst/>
          </a:prstGeom>
          <a:noFill/>
        </p:spPr>
        <p:txBody>
          <a:bodyPr wrap="square" rtlCol="0">
            <a:spAutoFit/>
          </a:bodyPr>
          <a:lstStyle/>
          <a:p>
            <a:pPr algn="ctr"/>
            <a:r>
              <a:rPr lang="en-US" sz="6000">
                <a:solidFill>
                  <a:srgbClr val="808080"/>
                </a:solidFill>
              </a:rPr>
              <a:t>6</a:t>
            </a:r>
          </a:p>
        </p:txBody>
      </p:sp>
    </p:spTree>
    <p:extLst>
      <p:ext uri="{BB962C8B-B14F-4D97-AF65-F5344CB8AC3E}">
        <p14:creationId xmlns:p14="http://schemas.microsoft.com/office/powerpoint/2010/main" val="30680229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B000"/>
        </a:solidFill>
        <a:effectLst/>
      </p:bgPr>
    </p:bg>
    <p:spTree>
      <p:nvGrpSpPr>
        <p:cNvPr id="1" name="">
          <a:extLst>
            <a:ext uri="{FF2B5EF4-FFF2-40B4-BE49-F238E27FC236}">
              <a16:creationId xmlns:a16="http://schemas.microsoft.com/office/drawing/2014/main" id="{DFF2C917-281D-4214-F547-42DFD817735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F98CB15-7692-0451-98BC-AC4BF513B04F}"/>
              </a:ext>
            </a:extLst>
          </p:cNvPr>
          <p:cNvPicPr>
            <a:picLocks noChangeAspect="1"/>
          </p:cNvPicPr>
          <p:nvPr/>
        </p:nvPicPr>
        <p:blipFill>
          <a:blip r:embed="rId2"/>
          <a:stretch>
            <a:fillRect/>
          </a:stretch>
        </p:blipFill>
        <p:spPr>
          <a:xfrm>
            <a:off x="451141" y="13608000"/>
            <a:ext cx="3600000" cy="4280001"/>
          </a:xfrm>
          <a:prstGeom prst="rect">
            <a:avLst/>
          </a:prstGeom>
        </p:spPr>
      </p:pic>
      <p:sp>
        <p:nvSpPr>
          <p:cNvPr id="13" name="Rounded Rectangle 12">
            <a:extLst>
              <a:ext uri="{FF2B5EF4-FFF2-40B4-BE49-F238E27FC236}">
                <a16:creationId xmlns:a16="http://schemas.microsoft.com/office/drawing/2014/main" id="{8A11FE7F-D237-C1CB-8553-A89DEFBBD47C}"/>
              </a:ext>
            </a:extLst>
          </p:cNvPr>
          <p:cNvSpPr/>
          <p:nvPr/>
        </p:nvSpPr>
        <p:spPr>
          <a:xfrm>
            <a:off x="5617828" y="14769505"/>
            <a:ext cx="17717152" cy="2573867"/>
          </a:xfrm>
          <a:prstGeom prst="roundRect">
            <a:avLst/>
          </a:prstGeom>
          <a:solidFill>
            <a:srgbClr val="19B4AF"/>
          </a:solidFill>
          <a:ln>
            <a:noFill/>
          </a:ln>
          <a:effectLst>
            <a:outerShdw blurRad="217548" dist="311599" dir="2700000" algn="tl" rotWithShape="0">
              <a:prstClr val="black">
                <a:alpha val="2656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4" name="TextBox 13">
            <a:extLst>
              <a:ext uri="{FF2B5EF4-FFF2-40B4-BE49-F238E27FC236}">
                <a16:creationId xmlns:a16="http://schemas.microsoft.com/office/drawing/2014/main" id="{A7C98503-878F-E850-2F65-3BF9E230EFB0}"/>
              </a:ext>
            </a:extLst>
          </p:cNvPr>
          <p:cNvSpPr txBox="1"/>
          <p:nvPr/>
        </p:nvSpPr>
        <p:spPr>
          <a:xfrm>
            <a:off x="5617828" y="15271609"/>
            <a:ext cx="17717153" cy="1569660"/>
          </a:xfrm>
          <a:prstGeom prst="rect">
            <a:avLst/>
          </a:prstGeom>
          <a:noFill/>
        </p:spPr>
        <p:txBody>
          <a:bodyPr wrap="square" rtlCol="0">
            <a:spAutoFit/>
          </a:bodyPr>
          <a:lstStyle/>
          <a:p>
            <a:pPr algn="ctr"/>
            <a:r>
              <a:rPr lang="en-US" sz="9600" b="1">
                <a:solidFill>
                  <a:schemeClr val="bg1"/>
                </a:solidFill>
                <a:latin typeface="Calibri" panose="020F0502020204030204" pitchFamily="34" charset="0"/>
                <a:cs typeface="Calibri" panose="020F0502020204030204" pitchFamily="34" charset="0"/>
              </a:rPr>
              <a:t>Activities – Mentor-lead Session </a:t>
            </a:r>
            <a:endParaRPr lang="en-US" sz="9600" b="1" dirty="0">
              <a:solidFill>
                <a:schemeClr val="bg1"/>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6347AE2-872F-F764-D76F-C10F2E4D5DE1}"/>
              </a:ext>
            </a:extLst>
          </p:cNvPr>
          <p:cNvPicPr preferRelativeResize="0">
            <a:picLocks/>
          </p:cNvPicPr>
          <p:nvPr/>
        </p:nvPicPr>
        <p:blipFill>
          <a:blip r:embed="rId3"/>
          <a:stretch>
            <a:fillRect/>
          </a:stretch>
        </p:blipFill>
        <p:spPr>
          <a:xfrm>
            <a:off x="20304000" y="450000"/>
            <a:ext cx="3600000" cy="3600000"/>
          </a:xfrm>
          <a:prstGeom prst="rect">
            <a:avLst/>
          </a:prstGeom>
        </p:spPr>
      </p:pic>
      <p:sp>
        <p:nvSpPr>
          <p:cNvPr id="18" name="TextBox 17">
            <a:extLst>
              <a:ext uri="{FF2B5EF4-FFF2-40B4-BE49-F238E27FC236}">
                <a16:creationId xmlns:a16="http://schemas.microsoft.com/office/drawing/2014/main" id="{7927ABC3-F848-DF07-9B8B-36F851CF5B7E}"/>
              </a:ext>
            </a:extLst>
          </p:cNvPr>
          <p:cNvSpPr txBox="1"/>
          <p:nvPr/>
        </p:nvSpPr>
        <p:spPr>
          <a:xfrm>
            <a:off x="1710197" y="1766085"/>
            <a:ext cx="18593802" cy="13674000"/>
          </a:xfrm>
          <a:prstGeom prst="rect">
            <a:avLst/>
          </a:prstGeom>
          <a:noFill/>
        </p:spPr>
        <p:txBody>
          <a:bodyPr wrap="square" rtlCol="0">
            <a:spAutoFit/>
          </a:bodyPr>
          <a:lstStyle/>
          <a:p>
            <a:pPr algn="just"/>
            <a:r>
              <a:rPr lang="en-US" sz="5689" b="1">
                <a:solidFill>
                  <a:schemeClr val="bg1"/>
                </a:solidFill>
                <a:latin typeface="Calibri" panose="020F0502020204030204" pitchFamily="34" charset="0"/>
                <a:cs typeface="Calibri" panose="020F0502020204030204" pitchFamily="34" charset="0"/>
              </a:rPr>
              <a:t>Closing Session: </a:t>
            </a:r>
          </a:p>
          <a:p>
            <a:pPr algn="just"/>
            <a:r>
              <a:rPr lang="en-US" sz="5689" b="1">
                <a:solidFill>
                  <a:schemeClr val="bg1"/>
                </a:solidFill>
                <a:latin typeface="Calibri" panose="020F0502020204030204" pitchFamily="34" charset="0"/>
                <a:cs typeface="Calibri" panose="020F0502020204030204" pitchFamily="34" charset="0"/>
              </a:rPr>
              <a:t>Reflection &amp; Celebration</a:t>
            </a:r>
          </a:p>
          <a:p>
            <a:endParaRPr lang="en-US" sz="5689" b="1">
              <a:solidFill>
                <a:schemeClr val="bg1"/>
              </a:solidFill>
              <a:latin typeface="Calibri" panose="020F0502020204030204" pitchFamily="34" charset="0"/>
              <a:cs typeface="Calibri" panose="020F0502020204030204" pitchFamily="34" charset="0"/>
            </a:endParaRPr>
          </a:p>
          <a:p>
            <a:pPr>
              <a:spcAft>
                <a:spcPts val="1800"/>
              </a:spcAft>
            </a:pPr>
            <a:r>
              <a:rPr lang="en-US" sz="4000" b="1">
                <a:solidFill>
                  <a:schemeClr val="bg1"/>
                </a:solidFill>
                <a:latin typeface="Calibri" panose="020F0502020204030204" pitchFamily="34" charset="0"/>
                <a:cs typeface="Calibri" panose="020F0502020204030204" pitchFamily="34" charset="0"/>
              </a:rPr>
              <a:t>Duration: </a:t>
            </a:r>
            <a:r>
              <a:rPr lang="en-US" sz="4000">
                <a:solidFill>
                  <a:schemeClr val="bg1"/>
                </a:solidFill>
                <a:latin typeface="Calibri" panose="020F0502020204030204" pitchFamily="34" charset="0"/>
                <a:cs typeface="Calibri" panose="020F0502020204030204" pitchFamily="34" charset="0"/>
              </a:rPr>
              <a:t>90 minutes (live webinar)</a:t>
            </a:r>
          </a:p>
          <a:p>
            <a:r>
              <a:rPr lang="en-US" sz="4000" b="1">
                <a:solidFill>
                  <a:schemeClr val="bg1"/>
                </a:solidFill>
                <a:latin typeface="Calibri" panose="020F0502020204030204" pitchFamily="34" charset="0"/>
                <a:cs typeface="Calibri" panose="020F0502020204030204" pitchFamily="34" charset="0"/>
              </a:rPr>
              <a:t>Purpose: </a:t>
            </a:r>
            <a:r>
              <a:rPr lang="en-US" sz="4000">
                <a:solidFill>
                  <a:schemeClr val="bg1"/>
                </a:solidFill>
                <a:latin typeface="Calibri" panose="020F0502020204030204" pitchFamily="34" charset="0"/>
                <a:cs typeface="Calibri" panose="020F0502020204030204" pitchFamily="34" charset="0"/>
              </a:rPr>
              <a:t>Consolidate the experience, celebrate achievements, and plan next steps.</a:t>
            </a:r>
          </a:p>
          <a:p>
            <a:endParaRPr lang="en-US" sz="4000">
              <a:solidFill>
                <a:schemeClr val="bg1"/>
              </a:solidFill>
              <a:latin typeface="Calibri" panose="020F0502020204030204" pitchFamily="34" charset="0"/>
              <a:cs typeface="Calibri" panose="020F0502020204030204" pitchFamily="34" charset="0"/>
            </a:endParaRPr>
          </a:p>
          <a:p>
            <a:r>
              <a:rPr lang="en-US" sz="4000" b="1">
                <a:solidFill>
                  <a:schemeClr val="bg1"/>
                </a:solidFill>
                <a:latin typeface="Calibri" panose="020F0502020204030204" pitchFamily="34" charset="0"/>
                <a:cs typeface="Calibri" panose="020F0502020204030204" pitchFamily="34" charset="0"/>
              </a:rPr>
              <a:t>Session Outline</a:t>
            </a:r>
          </a:p>
          <a:p>
            <a:pPr marL="742950" indent="-742950">
              <a:buFont typeface="+mj-lt"/>
              <a:buAutoNum type="arabicPeriod"/>
            </a:pPr>
            <a:r>
              <a:rPr lang="en-US" sz="4000">
                <a:solidFill>
                  <a:schemeClr val="bg1"/>
                </a:solidFill>
                <a:latin typeface="Calibri" panose="020F0502020204030204" pitchFamily="34" charset="0"/>
                <a:cs typeface="Calibri" panose="020F0502020204030204" pitchFamily="34" charset="0"/>
              </a:rPr>
              <a:t>Opening (10 min) – Welcome and celebration highlights (from last week’s reflection).</a:t>
            </a:r>
          </a:p>
          <a:p>
            <a:pPr marL="742950" indent="-742950">
              <a:buFont typeface="+mj-lt"/>
              <a:buAutoNum type="arabicPeriod"/>
            </a:pPr>
            <a:r>
              <a:rPr lang="en-US" sz="4000">
                <a:solidFill>
                  <a:schemeClr val="bg1"/>
                </a:solidFill>
                <a:latin typeface="Calibri" panose="020F0502020204030204" pitchFamily="34" charset="0"/>
                <a:cs typeface="Calibri" panose="020F0502020204030204" pitchFamily="34" charset="0"/>
              </a:rPr>
              <a:t>Group Sharing (25 min) – Participants share key takeaways or memorable moments</a:t>
            </a:r>
          </a:p>
          <a:p>
            <a:pPr marL="742950" indent="-742950">
              <a:buFont typeface="+mj-lt"/>
              <a:buAutoNum type="arabicPeriod"/>
            </a:pPr>
            <a:r>
              <a:rPr lang="en-US" sz="4000">
                <a:solidFill>
                  <a:schemeClr val="bg1"/>
                </a:solidFill>
                <a:latin typeface="Calibri" panose="020F0502020204030204" pitchFamily="34" charset="0"/>
                <a:cs typeface="Calibri" panose="020F0502020204030204" pitchFamily="34" charset="0"/>
              </a:rPr>
              <a:t>Guided Reflection (20 min) (e.g. “What skills improved the most?”; “How can I apply this experience in my studies or career?”).</a:t>
            </a:r>
          </a:p>
          <a:p>
            <a:pPr marL="742950" indent="-742950">
              <a:buFont typeface="+mj-lt"/>
              <a:buAutoNum type="arabicPeriod" startAt="4"/>
            </a:pPr>
            <a:r>
              <a:rPr lang="en-US" sz="4000">
                <a:solidFill>
                  <a:schemeClr val="bg1"/>
                </a:solidFill>
                <a:latin typeface="Calibri" panose="020F0502020204030204" pitchFamily="34" charset="0"/>
                <a:cs typeface="Calibri" panose="020F0502020204030204" pitchFamily="34" charset="0"/>
              </a:rPr>
              <a:t>Career Connection (15 min) – Mentors or entrepreneur link experiences to employability and civic leadership pathways.</a:t>
            </a:r>
          </a:p>
          <a:p>
            <a:pPr marL="742950" indent="-742950">
              <a:buFont typeface="+mj-lt"/>
              <a:buAutoNum type="arabicPeriod" startAt="4"/>
            </a:pPr>
            <a:r>
              <a:rPr lang="en-US" sz="4000">
                <a:solidFill>
                  <a:schemeClr val="bg1"/>
                </a:solidFill>
                <a:latin typeface="Calibri" panose="020F0502020204030204" pitchFamily="34" charset="0"/>
                <a:cs typeface="Calibri" panose="020F0502020204030204" pitchFamily="34" charset="0"/>
              </a:rPr>
              <a:t>Closing (20 min) – Recognition ceremony: certificates, badges, and special mentions.</a:t>
            </a:r>
          </a:p>
          <a:p>
            <a:pPr marL="742950" indent="-742950">
              <a:buFont typeface="+mj-lt"/>
              <a:buAutoNum type="arabicPeriod" startAt="4"/>
            </a:pPr>
            <a:endParaRPr lang="en-US" sz="4000">
              <a:solidFill>
                <a:schemeClr val="bg1"/>
              </a:solidFill>
              <a:latin typeface="Calibri" panose="020F0502020204030204" pitchFamily="34" charset="0"/>
              <a:cs typeface="Calibri" panose="020F0502020204030204" pitchFamily="34" charset="0"/>
            </a:endParaRPr>
          </a:p>
          <a:p>
            <a:r>
              <a:rPr lang="en-US" sz="4000">
                <a:solidFill>
                  <a:schemeClr val="bg1"/>
                </a:solidFill>
                <a:latin typeface="Calibri" panose="020F0502020204030204" pitchFamily="34" charset="0"/>
                <a:cs typeface="Calibri" panose="020F0502020204030204" pitchFamily="34" charset="0"/>
              </a:rPr>
              <a:t>6. Share link to final evaluation of the program. Filling the form releases certificates.</a:t>
            </a:r>
          </a:p>
          <a:p>
            <a:endParaRPr lang="en-US" sz="4000">
              <a:solidFill>
                <a:schemeClr val="bg1"/>
              </a:solidFill>
              <a:latin typeface="Calibri" panose="020F0502020204030204" pitchFamily="34" charset="0"/>
              <a:cs typeface="Calibri" panose="020F0502020204030204" pitchFamily="34" charset="0"/>
            </a:endParaRPr>
          </a:p>
          <a:p>
            <a:r>
              <a:rPr lang="en-US" sz="4000" b="1">
                <a:solidFill>
                  <a:schemeClr val="bg1"/>
                </a:solidFill>
                <a:latin typeface="Calibri" panose="020F0502020204030204" pitchFamily="34" charset="0"/>
                <a:cs typeface="Calibri" panose="020F0502020204030204" pitchFamily="34" charset="0"/>
              </a:rPr>
              <a:t>Materials: </a:t>
            </a:r>
            <a:r>
              <a:rPr lang="en-US" sz="4000">
                <a:solidFill>
                  <a:schemeClr val="bg1"/>
                </a:solidFill>
                <a:latin typeface="Calibri" panose="020F0502020204030204" pitchFamily="34" charset="0"/>
                <a:cs typeface="Calibri" panose="020F0502020204030204" pitchFamily="34" charset="0"/>
              </a:rPr>
              <a:t>Reflection worksheet, evaluation form, celebration slides/video, certificates &amp; badges.</a:t>
            </a:r>
          </a:p>
          <a:p>
            <a:pPr algn="just"/>
            <a:endParaRPr lang="en-US" sz="5689" b="1" dirty="0">
              <a:solidFill>
                <a:schemeClr val="bg1"/>
              </a:solidFill>
              <a:latin typeface="Calibri" panose="020F0502020204030204" pitchFamily="34" charset="0"/>
              <a:cs typeface="Calibri" panose="020F0502020204030204" pitchFamily="34" charset="0"/>
            </a:endParaRPr>
          </a:p>
        </p:txBody>
      </p:sp>
      <p:sp>
        <p:nvSpPr>
          <p:cNvPr id="3" name="Textfeld 2">
            <a:extLst>
              <a:ext uri="{FF2B5EF4-FFF2-40B4-BE49-F238E27FC236}">
                <a16:creationId xmlns:a16="http://schemas.microsoft.com/office/drawing/2014/main" id="{EB06BF62-9061-9276-4C75-880BE842BBBB}"/>
              </a:ext>
            </a:extLst>
          </p:cNvPr>
          <p:cNvSpPr txBox="1"/>
          <p:nvPr/>
        </p:nvSpPr>
        <p:spPr>
          <a:xfrm>
            <a:off x="1049019" y="15662939"/>
            <a:ext cx="1172542" cy="1015663"/>
          </a:xfrm>
          <a:prstGeom prst="rect">
            <a:avLst/>
          </a:prstGeom>
          <a:noFill/>
        </p:spPr>
        <p:txBody>
          <a:bodyPr wrap="square" rtlCol="0">
            <a:spAutoFit/>
          </a:bodyPr>
          <a:lstStyle/>
          <a:p>
            <a:pPr algn="ctr"/>
            <a:r>
              <a:rPr lang="en-US" sz="6000">
                <a:solidFill>
                  <a:srgbClr val="808080"/>
                </a:solidFill>
              </a:rPr>
              <a:t>6</a:t>
            </a:r>
          </a:p>
        </p:txBody>
      </p:sp>
    </p:spTree>
    <p:extLst>
      <p:ext uri="{BB962C8B-B14F-4D97-AF65-F5344CB8AC3E}">
        <p14:creationId xmlns:p14="http://schemas.microsoft.com/office/powerpoint/2010/main" val="19776025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6800"/>
        </a:solidFill>
        <a:effectLst/>
      </p:bgPr>
    </p:bg>
    <p:spTree>
      <p:nvGrpSpPr>
        <p:cNvPr id="1" name="">
          <a:extLst>
            <a:ext uri="{FF2B5EF4-FFF2-40B4-BE49-F238E27FC236}">
              <a16:creationId xmlns:a16="http://schemas.microsoft.com/office/drawing/2014/main" id="{3B8E2D67-CCFE-72C0-11B4-6D38BB4C1B7D}"/>
            </a:ext>
          </a:extLst>
        </p:cNvPr>
        <p:cNvGrpSpPr/>
        <p:nvPr/>
      </p:nvGrpSpPr>
      <p:grpSpPr>
        <a:xfrm>
          <a:off x="0" y="0"/>
          <a:ext cx="0" cy="0"/>
          <a:chOff x="0" y="0"/>
          <a:chExt cx="0" cy="0"/>
        </a:xfrm>
      </p:grpSpPr>
      <p:sp>
        <p:nvSpPr>
          <p:cNvPr id="13" name="Rounded Rectangle 12">
            <a:extLst>
              <a:ext uri="{FF2B5EF4-FFF2-40B4-BE49-F238E27FC236}">
                <a16:creationId xmlns:a16="http://schemas.microsoft.com/office/drawing/2014/main" id="{FC8C7AFD-9B06-EBB1-0A2A-A7655E8AB8D5}"/>
              </a:ext>
            </a:extLst>
          </p:cNvPr>
          <p:cNvSpPr/>
          <p:nvPr/>
        </p:nvSpPr>
        <p:spPr>
          <a:xfrm>
            <a:off x="5292481" y="14314712"/>
            <a:ext cx="17717152" cy="2573867"/>
          </a:xfrm>
          <a:prstGeom prst="roundRect">
            <a:avLst/>
          </a:prstGeom>
          <a:solidFill>
            <a:srgbClr val="19B4AF"/>
          </a:solidFill>
          <a:ln>
            <a:noFill/>
          </a:ln>
          <a:effectLst>
            <a:outerShdw blurRad="217548" dist="311599" dir="2700000" algn="tl" rotWithShape="0">
              <a:prstClr val="black">
                <a:alpha val="2656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4" name="TextBox 13">
            <a:extLst>
              <a:ext uri="{FF2B5EF4-FFF2-40B4-BE49-F238E27FC236}">
                <a16:creationId xmlns:a16="http://schemas.microsoft.com/office/drawing/2014/main" id="{8D061F99-DAFF-4FE2-B059-8B02650FFC71}"/>
              </a:ext>
            </a:extLst>
          </p:cNvPr>
          <p:cNvSpPr txBox="1"/>
          <p:nvPr/>
        </p:nvSpPr>
        <p:spPr>
          <a:xfrm>
            <a:off x="6209485" y="14568785"/>
            <a:ext cx="15883148" cy="1897892"/>
          </a:xfrm>
          <a:prstGeom prst="rect">
            <a:avLst/>
          </a:prstGeom>
          <a:noFill/>
        </p:spPr>
        <p:txBody>
          <a:bodyPr wrap="square" rtlCol="0">
            <a:spAutoFit/>
          </a:bodyPr>
          <a:lstStyle/>
          <a:p>
            <a:pPr algn="ctr"/>
            <a:r>
              <a:rPr lang="en-US" sz="11733" b="1">
                <a:solidFill>
                  <a:schemeClr val="bg1"/>
                </a:solidFill>
                <a:latin typeface="Calibri" panose="020F0502020204030204" pitchFamily="34" charset="0"/>
                <a:cs typeface="Calibri" panose="020F0502020204030204" pitchFamily="34" charset="0"/>
              </a:rPr>
              <a:t>Awards &amp; Next Steps</a:t>
            </a:r>
            <a:endParaRPr lang="en-US" sz="11733" b="1" dirty="0">
              <a:solidFill>
                <a:schemeClr val="bg1"/>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5F8C2710-A506-BCC5-F84A-DC23D38FC3FE}"/>
              </a:ext>
            </a:extLst>
          </p:cNvPr>
          <p:cNvPicPr>
            <a:picLocks noChangeAspect="1"/>
          </p:cNvPicPr>
          <p:nvPr/>
        </p:nvPicPr>
        <p:blipFill>
          <a:blip r:embed="rId2"/>
          <a:stretch>
            <a:fillRect/>
          </a:stretch>
        </p:blipFill>
        <p:spPr>
          <a:xfrm>
            <a:off x="450000" y="11664000"/>
            <a:ext cx="3600000" cy="2098014"/>
          </a:xfrm>
          <a:prstGeom prst="rect">
            <a:avLst/>
          </a:prstGeom>
          <a:effectLst/>
        </p:spPr>
      </p:pic>
      <p:sp>
        <p:nvSpPr>
          <p:cNvPr id="2" name="TextBox 1">
            <a:extLst>
              <a:ext uri="{FF2B5EF4-FFF2-40B4-BE49-F238E27FC236}">
                <a16:creationId xmlns:a16="http://schemas.microsoft.com/office/drawing/2014/main" id="{8B25A691-92D3-44B1-4D54-69894DB8456B}"/>
              </a:ext>
            </a:extLst>
          </p:cNvPr>
          <p:cNvSpPr txBox="1"/>
          <p:nvPr/>
        </p:nvSpPr>
        <p:spPr>
          <a:xfrm>
            <a:off x="2034549" y="-318650"/>
            <a:ext cx="3257932" cy="8299836"/>
          </a:xfrm>
          <a:prstGeom prst="rect">
            <a:avLst/>
          </a:prstGeom>
          <a:noFill/>
        </p:spPr>
        <p:txBody>
          <a:bodyPr wrap="square" rtlCol="0">
            <a:spAutoFit/>
          </a:bodyPr>
          <a:lstStyle/>
          <a:p>
            <a:r>
              <a:rPr lang="en-US" sz="53334" b="1" dirty="0">
                <a:solidFill>
                  <a:srgbClr val="FFB000"/>
                </a:solidFill>
                <a:latin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64CB980D-876A-05CE-79ED-C62D8BDF3185}"/>
              </a:ext>
            </a:extLst>
          </p:cNvPr>
          <p:cNvSpPr txBox="1"/>
          <p:nvPr/>
        </p:nvSpPr>
        <p:spPr>
          <a:xfrm rot="10800000">
            <a:off x="19293201" y="7217895"/>
            <a:ext cx="3257932" cy="8299836"/>
          </a:xfrm>
          <a:prstGeom prst="rect">
            <a:avLst/>
          </a:prstGeom>
          <a:noFill/>
        </p:spPr>
        <p:txBody>
          <a:bodyPr wrap="square" rtlCol="0">
            <a:spAutoFit/>
          </a:bodyPr>
          <a:lstStyle/>
          <a:p>
            <a:r>
              <a:rPr lang="en-US" sz="53334" b="1" dirty="0">
                <a:solidFill>
                  <a:srgbClr val="FFB000"/>
                </a:solidFill>
                <a:latin typeface="Calibri" panose="020F0502020204030204" pitchFamily="34" charset="0"/>
                <a:cs typeface="Calibri" panose="020F0502020204030204" pitchFamily="34" charset="0"/>
              </a:rPr>
              <a:t>“</a:t>
            </a:r>
          </a:p>
        </p:txBody>
      </p:sp>
      <p:sp>
        <p:nvSpPr>
          <p:cNvPr id="5" name="TextBox 4">
            <a:extLst>
              <a:ext uri="{FF2B5EF4-FFF2-40B4-BE49-F238E27FC236}">
                <a16:creationId xmlns:a16="http://schemas.microsoft.com/office/drawing/2014/main" id="{BB401A00-DB85-40E6-8842-6C6037DBF7EA}"/>
              </a:ext>
            </a:extLst>
          </p:cNvPr>
          <p:cNvSpPr txBox="1"/>
          <p:nvPr/>
        </p:nvSpPr>
        <p:spPr>
          <a:xfrm>
            <a:off x="5292481" y="2219507"/>
            <a:ext cx="18116159" cy="10433625"/>
          </a:xfrm>
          <a:prstGeom prst="rect">
            <a:avLst/>
          </a:prstGeom>
          <a:noFill/>
        </p:spPr>
        <p:txBody>
          <a:bodyPr wrap="square" rtlCol="0">
            <a:spAutoFit/>
          </a:bodyPr>
          <a:lstStyle/>
          <a:p>
            <a:r>
              <a:rPr lang="en-US" sz="4800" b="1">
                <a:solidFill>
                  <a:schemeClr val="bg1"/>
                </a:solidFill>
                <a:latin typeface="Calibri" panose="020F0502020204030204" pitchFamily="34" charset="0"/>
                <a:cs typeface="Calibri" panose="020F0502020204030204" pitchFamily="34" charset="0"/>
              </a:rPr>
              <a:t>Closing Message</a:t>
            </a:r>
          </a:p>
          <a:p>
            <a:r>
              <a:rPr lang="en-US" sz="4800">
                <a:solidFill>
                  <a:schemeClr val="bg1"/>
                </a:solidFill>
                <a:latin typeface="Calibri" panose="020F0502020204030204" pitchFamily="34" charset="0"/>
                <a:cs typeface="Calibri" panose="020F0502020204030204" pitchFamily="34" charset="0"/>
              </a:rPr>
              <a:t>“You are now part of a new generation of innovators — ready to think critically, act collaboratively, and build sustainable solutions for your communities and beyond.”</a:t>
            </a:r>
          </a:p>
          <a:p>
            <a:endParaRPr lang="en-US" sz="4800" b="1">
              <a:solidFill>
                <a:schemeClr val="bg1"/>
              </a:solidFill>
              <a:latin typeface="Calibri" panose="020F0502020204030204" pitchFamily="34" charset="0"/>
              <a:cs typeface="Calibri" panose="020F0502020204030204" pitchFamily="34" charset="0"/>
            </a:endParaRPr>
          </a:p>
          <a:p>
            <a:r>
              <a:rPr lang="en-US" sz="4800" b="1">
                <a:solidFill>
                  <a:schemeClr val="bg1"/>
                </a:solidFill>
                <a:latin typeface="Calibri" panose="020F0502020204030204" pitchFamily="34" charset="0"/>
                <a:cs typeface="Calibri" panose="020F0502020204030204" pitchFamily="34" charset="0"/>
              </a:rPr>
              <a:t>Excellence Awards for:</a:t>
            </a:r>
          </a:p>
          <a:p>
            <a:pPr marL="857250" indent="-857250">
              <a:buFont typeface="Arial" panose="020B0604020202020204" pitchFamily="34" charset="0"/>
              <a:buChar char="•"/>
            </a:pPr>
            <a:r>
              <a:rPr lang="en-US" sz="4800">
                <a:solidFill>
                  <a:schemeClr val="bg1"/>
                </a:solidFill>
                <a:latin typeface="Calibri" panose="020F0502020204030204" pitchFamily="34" charset="0"/>
                <a:cs typeface="Calibri" panose="020F0502020204030204" pitchFamily="34" charset="0"/>
              </a:rPr>
              <a:t>Top Performing Company (based on simulation results)</a:t>
            </a:r>
          </a:p>
          <a:p>
            <a:pPr marL="857250" indent="-857250">
              <a:buFont typeface="Arial" panose="020B0604020202020204" pitchFamily="34" charset="0"/>
              <a:buChar char="•"/>
            </a:pPr>
            <a:r>
              <a:rPr lang="en-US" sz="4800">
                <a:solidFill>
                  <a:schemeClr val="bg1"/>
                </a:solidFill>
                <a:latin typeface="Calibri" panose="020F0502020204030204" pitchFamily="34" charset="0"/>
                <a:cs typeface="Calibri" panose="020F0502020204030204" pitchFamily="34" charset="0"/>
              </a:rPr>
              <a:t>Best Community Project (innovation + impact)</a:t>
            </a:r>
          </a:p>
          <a:p>
            <a:pPr marL="857250" indent="-857250">
              <a:buFont typeface="Arial" panose="020B0604020202020204" pitchFamily="34" charset="0"/>
              <a:buChar char="•"/>
            </a:pPr>
            <a:r>
              <a:rPr lang="en-US" sz="4800">
                <a:solidFill>
                  <a:schemeClr val="bg1"/>
                </a:solidFill>
                <a:latin typeface="Calibri" panose="020F0502020204030204" pitchFamily="34" charset="0"/>
                <a:cs typeface="Calibri" panose="020F0502020204030204" pitchFamily="34" charset="0"/>
              </a:rPr>
              <a:t>Team Spirit Award (collaboration + positivity)</a:t>
            </a:r>
          </a:p>
          <a:p>
            <a:pPr marL="857250" indent="-857250">
              <a:buFont typeface="Arial" panose="020B0604020202020204" pitchFamily="34" charset="0"/>
              <a:buChar char="•"/>
            </a:pPr>
            <a:endParaRPr lang="en-US" sz="4800">
              <a:solidFill>
                <a:schemeClr val="bg1"/>
              </a:solidFill>
              <a:latin typeface="Calibri" panose="020F0502020204030204" pitchFamily="34" charset="0"/>
              <a:cs typeface="Calibri" panose="020F0502020204030204" pitchFamily="34" charset="0"/>
            </a:endParaRPr>
          </a:p>
          <a:p>
            <a:r>
              <a:rPr lang="en-US" sz="4800" b="1">
                <a:solidFill>
                  <a:schemeClr val="bg1"/>
                </a:solidFill>
                <a:latin typeface="Calibri" panose="020F0502020204030204" pitchFamily="34" charset="0"/>
                <a:cs typeface="Calibri" panose="020F0502020204030204" pitchFamily="34" charset="0"/>
              </a:rPr>
              <a:t>Post-Programme Opportunities:</a:t>
            </a:r>
          </a:p>
          <a:p>
            <a:pPr marL="857250" indent="-857250">
              <a:buFont typeface="Arial" panose="020B0604020202020204" pitchFamily="34" charset="0"/>
              <a:buChar char="•"/>
            </a:pPr>
            <a:r>
              <a:rPr lang="en-US" sz="4800">
                <a:solidFill>
                  <a:schemeClr val="bg1"/>
                </a:solidFill>
                <a:latin typeface="Calibri" panose="020F0502020204030204" pitchFamily="34" charset="0"/>
                <a:cs typeface="Calibri" panose="020F0502020204030204" pitchFamily="34" charset="0"/>
              </a:rPr>
              <a:t>Alumni network access</a:t>
            </a:r>
          </a:p>
          <a:p>
            <a:pPr marL="857250" indent="-857250">
              <a:buFont typeface="Arial" panose="020B0604020202020204" pitchFamily="34" charset="0"/>
              <a:buChar char="•"/>
            </a:pPr>
            <a:r>
              <a:rPr lang="en-US" sz="4800">
                <a:solidFill>
                  <a:schemeClr val="bg1"/>
                </a:solidFill>
                <a:latin typeface="Calibri" panose="020F0502020204030204" pitchFamily="34" charset="0"/>
                <a:cs typeface="Calibri" panose="020F0502020204030204" pitchFamily="34" charset="0"/>
              </a:rPr>
              <a:t>Mentorship matching</a:t>
            </a:r>
          </a:p>
          <a:p>
            <a:pPr marL="857250" indent="-857250">
              <a:buFont typeface="Arial" panose="020B0604020202020204" pitchFamily="34" charset="0"/>
              <a:buChar char="•"/>
            </a:pPr>
            <a:r>
              <a:rPr lang="en-US" sz="4800">
                <a:solidFill>
                  <a:schemeClr val="bg1"/>
                </a:solidFill>
                <a:latin typeface="Calibri" panose="020F0502020204030204" pitchFamily="34" charset="0"/>
                <a:cs typeface="Calibri" panose="020F0502020204030204" pitchFamily="34" charset="0"/>
              </a:rPr>
              <a:t>Internship or incubation referrals (where available)</a:t>
            </a:r>
            <a:endParaRPr lang="en-US" sz="4800" dirty="0">
              <a:solidFill>
                <a:schemeClr val="bg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BA53FD90-D68F-0C96-E344-BE1094EFE70F}"/>
              </a:ext>
            </a:extLst>
          </p:cNvPr>
          <p:cNvPicPr preferRelativeResize="0">
            <a:picLocks/>
          </p:cNvPicPr>
          <p:nvPr/>
        </p:nvPicPr>
        <p:blipFill>
          <a:blip r:embed="rId3"/>
          <a:stretch>
            <a:fillRect/>
          </a:stretch>
        </p:blipFill>
        <p:spPr>
          <a:xfrm>
            <a:off x="450000" y="14220000"/>
            <a:ext cx="3600000" cy="3600000"/>
          </a:xfrm>
          <a:prstGeom prst="rect">
            <a:avLst/>
          </a:prstGeom>
        </p:spPr>
      </p:pic>
    </p:spTree>
    <p:extLst>
      <p:ext uri="{BB962C8B-B14F-4D97-AF65-F5344CB8AC3E}">
        <p14:creationId xmlns:p14="http://schemas.microsoft.com/office/powerpoint/2010/main" val="21293567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19B4AF"/>
        </a:solidFill>
        <a:effectLst/>
      </p:bgPr>
    </p:bg>
    <p:spTree>
      <p:nvGrpSpPr>
        <p:cNvPr id="1" name="">
          <a:extLst>
            <a:ext uri="{FF2B5EF4-FFF2-40B4-BE49-F238E27FC236}">
              <a16:creationId xmlns:a16="http://schemas.microsoft.com/office/drawing/2014/main" id="{746D5870-A85E-1CB1-CAA4-7CF01DFB8CB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BAD42D3-2D7D-F078-16EA-3E64F352F5AB}"/>
              </a:ext>
            </a:extLst>
          </p:cNvPr>
          <p:cNvPicPr>
            <a:picLocks noChangeAspect="1"/>
          </p:cNvPicPr>
          <p:nvPr/>
        </p:nvPicPr>
        <p:blipFill>
          <a:blip r:embed="rId2"/>
          <a:stretch>
            <a:fillRect/>
          </a:stretch>
        </p:blipFill>
        <p:spPr>
          <a:xfrm flipH="1">
            <a:off x="19167230" y="14152179"/>
            <a:ext cx="5216768" cy="4135820"/>
          </a:xfrm>
          <a:prstGeom prst="rect">
            <a:avLst/>
          </a:prstGeom>
        </p:spPr>
      </p:pic>
      <p:sp>
        <p:nvSpPr>
          <p:cNvPr id="13" name="Rounded Rectangle 12">
            <a:extLst>
              <a:ext uri="{FF2B5EF4-FFF2-40B4-BE49-F238E27FC236}">
                <a16:creationId xmlns:a16="http://schemas.microsoft.com/office/drawing/2014/main" id="{C760D322-7D1B-B48F-14E0-E71ECC5772CA}"/>
              </a:ext>
            </a:extLst>
          </p:cNvPr>
          <p:cNvSpPr/>
          <p:nvPr/>
        </p:nvSpPr>
        <p:spPr>
          <a:xfrm>
            <a:off x="3333424" y="961541"/>
            <a:ext cx="17717152" cy="2573867"/>
          </a:xfrm>
          <a:prstGeom prst="roundRect">
            <a:avLst/>
          </a:prstGeom>
          <a:solidFill>
            <a:srgbClr val="FFB000"/>
          </a:solidFill>
          <a:ln>
            <a:noFill/>
          </a:ln>
          <a:effectLst>
            <a:outerShdw blurRad="217548" dist="311599" dir="2700000" algn="tl" rotWithShape="0">
              <a:prstClr val="black">
                <a:alpha val="2656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4" name="TextBox 13">
            <a:extLst>
              <a:ext uri="{FF2B5EF4-FFF2-40B4-BE49-F238E27FC236}">
                <a16:creationId xmlns:a16="http://schemas.microsoft.com/office/drawing/2014/main" id="{2A7C5903-0F02-6D04-B6BC-8140ABA5B33D}"/>
              </a:ext>
            </a:extLst>
          </p:cNvPr>
          <p:cNvSpPr txBox="1"/>
          <p:nvPr/>
        </p:nvSpPr>
        <p:spPr>
          <a:xfrm>
            <a:off x="4050000" y="1299528"/>
            <a:ext cx="15883148" cy="1897892"/>
          </a:xfrm>
          <a:prstGeom prst="rect">
            <a:avLst/>
          </a:prstGeom>
          <a:noFill/>
        </p:spPr>
        <p:txBody>
          <a:bodyPr wrap="square" rtlCol="0">
            <a:spAutoFit/>
          </a:bodyPr>
          <a:lstStyle/>
          <a:p>
            <a:pPr algn="ctr"/>
            <a:r>
              <a:rPr lang="en-US" sz="11733" b="1">
                <a:solidFill>
                  <a:schemeClr val="bg1"/>
                </a:solidFill>
                <a:latin typeface="Calibri" panose="020F0502020204030204" pitchFamily="34" charset="0"/>
                <a:cs typeface="Calibri" panose="020F0502020204030204" pitchFamily="34" charset="0"/>
              </a:rPr>
              <a:t>Weekly Flow Overview</a:t>
            </a:r>
            <a:endParaRPr lang="en-US" sz="11733" b="1" dirty="0">
              <a:solidFill>
                <a:schemeClr val="bg1"/>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1B25E9F3-1DDD-FCCB-3ABD-245279CF9AA2}"/>
              </a:ext>
            </a:extLst>
          </p:cNvPr>
          <p:cNvPicPr>
            <a:picLocks noChangeAspect="1"/>
          </p:cNvPicPr>
          <p:nvPr/>
        </p:nvPicPr>
        <p:blipFill>
          <a:blip r:embed="rId3"/>
          <a:stretch>
            <a:fillRect/>
          </a:stretch>
        </p:blipFill>
        <p:spPr>
          <a:xfrm>
            <a:off x="13800240" y="15228445"/>
            <a:ext cx="3600000" cy="2098014"/>
          </a:xfrm>
          <a:prstGeom prst="rect">
            <a:avLst/>
          </a:prstGeom>
          <a:effectLst/>
        </p:spPr>
      </p:pic>
      <p:pic>
        <p:nvPicPr>
          <p:cNvPr id="2" name="Picture 1">
            <a:extLst>
              <a:ext uri="{FF2B5EF4-FFF2-40B4-BE49-F238E27FC236}">
                <a16:creationId xmlns:a16="http://schemas.microsoft.com/office/drawing/2014/main" id="{F1F84A36-2D8F-4249-5A4E-DEC9FF3CED6B}"/>
              </a:ext>
            </a:extLst>
          </p:cNvPr>
          <p:cNvPicPr preferRelativeResize="0">
            <a:picLocks/>
          </p:cNvPicPr>
          <p:nvPr/>
        </p:nvPicPr>
        <p:blipFill>
          <a:blip r:embed="rId4"/>
          <a:stretch>
            <a:fillRect/>
          </a:stretch>
        </p:blipFill>
        <p:spPr>
          <a:xfrm>
            <a:off x="450000" y="14220000"/>
            <a:ext cx="3600000" cy="3600000"/>
          </a:xfrm>
          <a:prstGeom prst="rect">
            <a:avLst/>
          </a:prstGeom>
        </p:spPr>
      </p:pic>
      <p:pic>
        <p:nvPicPr>
          <p:cNvPr id="3" name="Grafik 2">
            <a:extLst>
              <a:ext uri="{FF2B5EF4-FFF2-40B4-BE49-F238E27FC236}">
                <a16:creationId xmlns:a16="http://schemas.microsoft.com/office/drawing/2014/main" id="{75641268-03AC-4AEA-E344-5A207B006A1A}"/>
              </a:ext>
            </a:extLst>
          </p:cNvPr>
          <p:cNvPicPr>
            <a:picLocks noChangeAspect="1"/>
          </p:cNvPicPr>
          <p:nvPr/>
        </p:nvPicPr>
        <p:blipFill>
          <a:blip r:embed="rId5"/>
          <a:stretch>
            <a:fillRect/>
          </a:stretch>
        </p:blipFill>
        <p:spPr>
          <a:xfrm>
            <a:off x="1874888" y="4586599"/>
            <a:ext cx="20634224" cy="9565580"/>
          </a:xfrm>
          <a:prstGeom prst="rect">
            <a:avLst/>
          </a:prstGeom>
        </p:spPr>
      </p:pic>
    </p:spTree>
    <p:extLst>
      <p:ext uri="{BB962C8B-B14F-4D97-AF65-F5344CB8AC3E}">
        <p14:creationId xmlns:p14="http://schemas.microsoft.com/office/powerpoint/2010/main" val="13289037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19B4AF"/>
        </a:solidFill>
        <a:effectLst/>
      </p:bgPr>
    </p:bg>
    <p:spTree>
      <p:nvGrpSpPr>
        <p:cNvPr id="1" name="">
          <a:extLst>
            <a:ext uri="{FF2B5EF4-FFF2-40B4-BE49-F238E27FC236}">
              <a16:creationId xmlns:a16="http://schemas.microsoft.com/office/drawing/2014/main" id="{43B1C787-DEDD-7696-9C11-5D168D58F8D5}"/>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EC483BE1-70E3-5788-0D23-65674E163F32}"/>
              </a:ext>
            </a:extLst>
          </p:cNvPr>
          <p:cNvPicPr>
            <a:picLocks noChangeAspect="1"/>
          </p:cNvPicPr>
          <p:nvPr/>
        </p:nvPicPr>
        <p:blipFill>
          <a:blip r:embed="rId2"/>
          <a:srcRect r="9486" b="39021"/>
          <a:stretch>
            <a:fillRect/>
          </a:stretch>
        </p:blipFill>
        <p:spPr>
          <a:xfrm>
            <a:off x="1" y="12074333"/>
            <a:ext cx="24384000" cy="6213668"/>
          </a:xfrm>
          <a:prstGeom prst="rect">
            <a:avLst/>
          </a:prstGeom>
        </p:spPr>
      </p:pic>
      <p:grpSp>
        <p:nvGrpSpPr>
          <p:cNvPr id="8" name="Gruppieren 7">
            <a:extLst>
              <a:ext uri="{FF2B5EF4-FFF2-40B4-BE49-F238E27FC236}">
                <a16:creationId xmlns:a16="http://schemas.microsoft.com/office/drawing/2014/main" id="{E8C63879-25A3-80ED-0E30-41C0B4FF19B8}"/>
              </a:ext>
            </a:extLst>
          </p:cNvPr>
          <p:cNvGrpSpPr/>
          <p:nvPr/>
        </p:nvGrpSpPr>
        <p:grpSpPr>
          <a:xfrm>
            <a:off x="720594" y="4164126"/>
            <a:ext cx="22491098" cy="14655944"/>
            <a:chOff x="8651631" y="1603267"/>
            <a:chExt cx="15227627" cy="8714484"/>
          </a:xfrm>
        </p:grpSpPr>
        <p:grpSp>
          <p:nvGrpSpPr>
            <p:cNvPr id="5" name="Group 4">
              <a:extLst>
                <a:ext uri="{FF2B5EF4-FFF2-40B4-BE49-F238E27FC236}">
                  <a16:creationId xmlns:a16="http://schemas.microsoft.com/office/drawing/2014/main" id="{4E69B37A-A690-561F-A1D5-EC20349D3315}"/>
                </a:ext>
              </a:extLst>
            </p:cNvPr>
            <p:cNvGrpSpPr/>
            <p:nvPr/>
          </p:nvGrpSpPr>
          <p:grpSpPr>
            <a:xfrm>
              <a:off x="8651631" y="1603267"/>
              <a:ext cx="15227627" cy="7540733"/>
              <a:chOff x="1384538" y="813218"/>
              <a:chExt cx="11812383" cy="6589776"/>
            </a:xfrm>
          </p:grpSpPr>
          <p:sp>
            <p:nvSpPr>
              <p:cNvPr id="3" name="Rounded Rectangle 2">
                <a:extLst>
                  <a:ext uri="{FF2B5EF4-FFF2-40B4-BE49-F238E27FC236}">
                    <a16:creationId xmlns:a16="http://schemas.microsoft.com/office/drawing/2014/main" id="{6E73522C-1997-B0B7-6AF8-4D0688191F39}"/>
                  </a:ext>
                </a:extLst>
              </p:cNvPr>
              <p:cNvSpPr/>
              <p:nvPr/>
            </p:nvSpPr>
            <p:spPr>
              <a:xfrm>
                <a:off x="1646666" y="813218"/>
                <a:ext cx="11550255" cy="6589776"/>
              </a:xfrm>
              <a:prstGeom prst="roundRect">
                <a:avLst/>
              </a:prstGeom>
              <a:solidFill>
                <a:srgbClr val="FFB000"/>
              </a:solidFill>
              <a:ln w="1270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 name="Rounded Rectangle 1">
                <a:extLst>
                  <a:ext uri="{FF2B5EF4-FFF2-40B4-BE49-F238E27FC236}">
                    <a16:creationId xmlns:a16="http://schemas.microsoft.com/office/drawing/2014/main" id="{55EC7930-E69C-1390-8FB0-D57BA6EA3D43}"/>
                  </a:ext>
                </a:extLst>
              </p:cNvPr>
              <p:cNvSpPr/>
              <p:nvPr/>
            </p:nvSpPr>
            <p:spPr>
              <a:xfrm>
                <a:off x="1384538" y="813218"/>
                <a:ext cx="11550255" cy="6327648"/>
              </a:xfrm>
              <a:prstGeom prst="roundRect">
                <a:avLst/>
              </a:prstGeom>
              <a:solidFill>
                <a:schemeClr val="bg1"/>
              </a:solidFill>
              <a:ln w="127000">
                <a:solidFill>
                  <a:srgbClr val="FFB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15" name="TextBox 14">
              <a:extLst>
                <a:ext uri="{FF2B5EF4-FFF2-40B4-BE49-F238E27FC236}">
                  <a16:creationId xmlns:a16="http://schemas.microsoft.com/office/drawing/2014/main" id="{7AA877C9-EF26-D262-4001-58BA852FE71A}"/>
                </a:ext>
              </a:extLst>
            </p:cNvPr>
            <p:cNvSpPr txBox="1"/>
            <p:nvPr/>
          </p:nvSpPr>
          <p:spPr>
            <a:xfrm>
              <a:off x="9295380" y="1824289"/>
              <a:ext cx="13034464" cy="8493462"/>
            </a:xfrm>
            <a:prstGeom prst="rect">
              <a:avLst/>
            </a:prstGeom>
            <a:noFill/>
          </p:spPr>
          <p:txBody>
            <a:bodyPr wrap="square" rtlCol="0">
              <a:spAutoFit/>
            </a:bodyPr>
            <a:lstStyle/>
            <a:p>
              <a:r>
                <a:rPr lang="en-US" sz="8533" b="1">
                  <a:solidFill>
                    <a:srgbClr val="19B4AF"/>
                  </a:solidFill>
                  <a:latin typeface="Calibri" panose="020F0502020204030204" pitchFamily="34" charset="0"/>
                  <a:cs typeface="Calibri" panose="020F0502020204030204" pitchFamily="34" charset="0"/>
                </a:rPr>
                <a:t>List of needed Templates</a:t>
              </a:r>
            </a:p>
            <a:p>
              <a:endParaRPr lang="en-US" sz="3600" dirty="0">
                <a:solidFill>
                  <a:srgbClr val="808080"/>
                </a:solidFill>
                <a:latin typeface="Calibri" panose="020F0502020204030204" pitchFamily="34" charset="0"/>
                <a:cs typeface="Calibri" panose="020F0502020204030204" pitchFamily="34" charset="0"/>
              </a:endParaRPr>
            </a:p>
            <a:p>
              <a:pPr marL="857250" indent="-857250">
                <a:buFont typeface="Arial" panose="020B0604020202020204" pitchFamily="34" charset="0"/>
                <a:buChar char="•"/>
              </a:pPr>
              <a:r>
                <a:rPr lang="en-US" sz="4000">
                  <a:solidFill>
                    <a:srgbClr val="808080"/>
                  </a:solidFill>
                </a:rPr>
                <a:t>Reflection Worksheets / Journal</a:t>
              </a:r>
            </a:p>
            <a:p>
              <a:pPr marL="857250" indent="-857250">
                <a:buFont typeface="Arial" panose="020B0604020202020204" pitchFamily="34" charset="0"/>
                <a:buChar char="•"/>
              </a:pPr>
              <a:r>
                <a:rPr lang="en-US" sz="4000">
                  <a:solidFill>
                    <a:srgbClr val="808080"/>
                  </a:solidFill>
                </a:rPr>
                <a:t>Joining instructions for MOOC</a:t>
              </a:r>
            </a:p>
            <a:p>
              <a:pPr marL="857250" indent="-857250">
                <a:buFont typeface="Arial" panose="020B0604020202020204" pitchFamily="34" charset="0"/>
                <a:buChar char="•"/>
              </a:pPr>
              <a:r>
                <a:rPr lang="en-US" sz="4000">
                  <a:solidFill>
                    <a:srgbClr val="808080"/>
                  </a:solidFill>
                </a:rPr>
                <a:t>Deck of individual Job Descriptions</a:t>
              </a:r>
            </a:p>
            <a:p>
              <a:pPr marL="857250" indent="-857250">
                <a:buFont typeface="Arial" panose="020B0604020202020204" pitchFamily="34" charset="0"/>
                <a:buChar char="•"/>
              </a:pPr>
              <a:r>
                <a:rPr lang="en-US" sz="4000">
                  <a:solidFill>
                    <a:srgbClr val="808080"/>
                  </a:solidFill>
                </a:rPr>
                <a:t>CV &amp; Application Letter Templates</a:t>
              </a:r>
            </a:p>
            <a:p>
              <a:pPr marL="857250" indent="-857250">
                <a:buFont typeface="Arial" panose="020B0604020202020204" pitchFamily="34" charset="0"/>
                <a:buChar char="•"/>
              </a:pPr>
              <a:r>
                <a:rPr lang="en-US" sz="4000">
                  <a:solidFill>
                    <a:srgbClr val="808080"/>
                  </a:solidFill>
                </a:rPr>
                <a:t>Job Interview Template</a:t>
              </a:r>
            </a:p>
            <a:p>
              <a:pPr marL="857250" indent="-857250">
                <a:buFont typeface="Arial" panose="020B0604020202020204" pitchFamily="34" charset="0"/>
                <a:buChar char="•"/>
              </a:pPr>
              <a:r>
                <a:rPr lang="en-US" sz="4000">
                  <a:solidFill>
                    <a:srgbClr val="808080"/>
                  </a:solidFill>
                </a:rPr>
                <a:t>Business Model Canvas</a:t>
              </a:r>
            </a:p>
            <a:p>
              <a:pPr marL="857250" indent="-857250">
                <a:buFont typeface="Arial" panose="020B0604020202020204" pitchFamily="34" charset="0"/>
                <a:buChar char="•"/>
              </a:pPr>
              <a:r>
                <a:rPr lang="en-US" sz="4000">
                  <a:solidFill>
                    <a:srgbClr val="808080"/>
                  </a:solidFill>
                </a:rPr>
                <a:t>Idea Canvas</a:t>
              </a:r>
            </a:p>
            <a:p>
              <a:pPr marL="857250" indent="-857250">
                <a:buFont typeface="Arial" panose="020B0604020202020204" pitchFamily="34" charset="0"/>
                <a:buChar char="•"/>
              </a:pPr>
              <a:r>
                <a:rPr lang="en-US" sz="4000">
                  <a:solidFill>
                    <a:srgbClr val="808080"/>
                  </a:solidFill>
                </a:rPr>
                <a:t>SDG icons set</a:t>
              </a:r>
            </a:p>
            <a:p>
              <a:pPr marL="857250" indent="-857250">
                <a:buFont typeface="Arial" panose="020B0604020202020204" pitchFamily="34" charset="0"/>
                <a:buChar char="•"/>
              </a:pPr>
              <a:r>
                <a:rPr lang="en-US" sz="4000">
                  <a:solidFill>
                    <a:srgbClr val="808080"/>
                  </a:solidFill>
                </a:rPr>
                <a:t>Strategy Brief Template</a:t>
              </a:r>
            </a:p>
            <a:p>
              <a:pPr marL="857250" indent="-857250">
                <a:buFont typeface="Arial" panose="020B0604020202020204" pitchFamily="34" charset="0"/>
                <a:buChar char="•"/>
              </a:pPr>
              <a:r>
                <a:rPr lang="en-US" sz="4000">
                  <a:solidFill>
                    <a:srgbClr val="808080"/>
                  </a:solidFill>
                </a:rPr>
                <a:t>CSR Plan Template</a:t>
              </a:r>
            </a:p>
            <a:p>
              <a:pPr marL="857250" indent="-857250">
                <a:buFont typeface="Arial" panose="020B0604020202020204" pitchFamily="34" charset="0"/>
                <a:buChar char="•"/>
              </a:pPr>
              <a:r>
                <a:rPr lang="en-US" sz="4000">
                  <a:solidFill>
                    <a:srgbClr val="808080"/>
                  </a:solidFill>
                </a:rPr>
                <a:t>Project Proposal Guide &amp; Project Design Canvas Template</a:t>
              </a:r>
            </a:p>
            <a:p>
              <a:pPr marL="857250" indent="-857250">
                <a:buFont typeface="Arial" panose="020B0604020202020204" pitchFamily="34" charset="0"/>
                <a:buChar char="•"/>
              </a:pPr>
              <a:r>
                <a:rPr lang="en-US" sz="4000">
                  <a:solidFill>
                    <a:srgbClr val="808080"/>
                  </a:solidFill>
                </a:rPr>
                <a:t>Pitch Deck Template</a:t>
              </a:r>
            </a:p>
            <a:p>
              <a:pPr marL="857250" indent="-857250">
                <a:buFont typeface="Arial" panose="020B0604020202020204" pitchFamily="34" charset="0"/>
                <a:buChar char="•"/>
              </a:pPr>
              <a:r>
                <a:rPr lang="en-US" sz="4000">
                  <a:solidFill>
                    <a:srgbClr val="808080"/>
                  </a:solidFill>
                </a:rPr>
                <a:t>Mentor Feedback Sheets or 5-Finger Feedback Template</a:t>
              </a:r>
            </a:p>
            <a:p>
              <a:pPr marL="857250" indent="-857250">
                <a:buFont typeface="Arial" panose="020B0604020202020204" pitchFamily="34" charset="0"/>
                <a:buChar char="•"/>
              </a:pPr>
              <a:r>
                <a:rPr lang="en-US" sz="4000">
                  <a:solidFill>
                    <a:srgbClr val="808080"/>
                  </a:solidFill>
                </a:rPr>
                <a:t>Awards, Badges &amp; Certificates</a:t>
              </a:r>
            </a:p>
            <a:p>
              <a:pPr marL="857250" indent="-857250">
                <a:buFont typeface="Arial" panose="020B0604020202020204" pitchFamily="34" charset="0"/>
                <a:buChar char="•"/>
              </a:pPr>
              <a:r>
                <a:rPr lang="en-US" sz="4000">
                  <a:solidFill>
                    <a:srgbClr val="808080"/>
                  </a:solidFill>
                </a:rPr>
                <a:t>Evaluation Form</a:t>
              </a:r>
            </a:p>
            <a:p>
              <a:endParaRPr lang="en-US" sz="6000">
                <a:solidFill>
                  <a:srgbClr val="808080"/>
                </a:solidFill>
              </a:endParaRPr>
            </a:p>
            <a:p>
              <a:endParaRPr lang="en-US" sz="6000">
                <a:solidFill>
                  <a:srgbClr val="808080"/>
                </a:solidFill>
              </a:endParaRPr>
            </a:p>
            <a:p>
              <a:endParaRPr lang="de-DE" sz="6000">
                <a:solidFill>
                  <a:srgbClr val="808080"/>
                </a:solidFill>
              </a:endParaRPr>
            </a:p>
          </p:txBody>
        </p:sp>
      </p:grpSp>
      <p:pic>
        <p:nvPicPr>
          <p:cNvPr id="4" name="Picture 3">
            <a:extLst>
              <a:ext uri="{FF2B5EF4-FFF2-40B4-BE49-F238E27FC236}">
                <a16:creationId xmlns:a16="http://schemas.microsoft.com/office/drawing/2014/main" id="{AC7A268A-2560-F86B-49A4-655286F4E438}"/>
              </a:ext>
            </a:extLst>
          </p:cNvPr>
          <p:cNvPicPr preferRelativeResize="0">
            <a:picLocks/>
          </p:cNvPicPr>
          <p:nvPr/>
        </p:nvPicPr>
        <p:blipFill>
          <a:blip r:embed="rId3"/>
          <a:stretch>
            <a:fillRect/>
          </a:stretch>
        </p:blipFill>
        <p:spPr>
          <a:xfrm>
            <a:off x="450000" y="450000"/>
            <a:ext cx="9000000" cy="2880000"/>
          </a:xfrm>
          <a:prstGeom prst="rect">
            <a:avLst/>
          </a:prstGeom>
        </p:spPr>
      </p:pic>
      <p:pic>
        <p:nvPicPr>
          <p:cNvPr id="6" name="Picture 5">
            <a:extLst>
              <a:ext uri="{FF2B5EF4-FFF2-40B4-BE49-F238E27FC236}">
                <a16:creationId xmlns:a16="http://schemas.microsoft.com/office/drawing/2014/main" id="{B946FA80-772D-C421-798B-89BD613019FE}"/>
              </a:ext>
            </a:extLst>
          </p:cNvPr>
          <p:cNvPicPr preferRelativeResize="0">
            <a:picLocks/>
          </p:cNvPicPr>
          <p:nvPr/>
        </p:nvPicPr>
        <p:blipFill>
          <a:blip r:embed="rId4"/>
          <a:stretch>
            <a:fillRect/>
          </a:stretch>
        </p:blipFill>
        <p:spPr>
          <a:xfrm>
            <a:off x="20304000" y="450000"/>
            <a:ext cx="3600000" cy="3600000"/>
          </a:xfrm>
          <a:prstGeom prst="rect">
            <a:avLst/>
          </a:prstGeom>
        </p:spPr>
      </p:pic>
    </p:spTree>
    <p:extLst>
      <p:ext uri="{BB962C8B-B14F-4D97-AF65-F5344CB8AC3E}">
        <p14:creationId xmlns:p14="http://schemas.microsoft.com/office/powerpoint/2010/main" val="2506439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9B4AF"/>
        </a:solidFill>
        <a:effectLst/>
      </p:bgPr>
    </p:bg>
    <p:spTree>
      <p:nvGrpSpPr>
        <p:cNvPr id="1" name="">
          <a:extLst>
            <a:ext uri="{FF2B5EF4-FFF2-40B4-BE49-F238E27FC236}">
              <a16:creationId xmlns:a16="http://schemas.microsoft.com/office/drawing/2014/main" id="{98160952-BC97-6D7D-19DA-2B17FDCE8F0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09F6F3B-8BE3-C445-D96B-B8A0136D381A}"/>
              </a:ext>
            </a:extLst>
          </p:cNvPr>
          <p:cNvPicPr>
            <a:picLocks noChangeAspect="1"/>
          </p:cNvPicPr>
          <p:nvPr/>
        </p:nvPicPr>
        <p:blipFill>
          <a:blip r:embed="rId3"/>
          <a:stretch>
            <a:fillRect/>
          </a:stretch>
        </p:blipFill>
        <p:spPr>
          <a:xfrm>
            <a:off x="76211" y="9636369"/>
            <a:ext cx="10880625" cy="8718302"/>
          </a:xfrm>
          <a:prstGeom prst="rect">
            <a:avLst/>
          </a:prstGeom>
        </p:spPr>
      </p:pic>
      <p:pic>
        <p:nvPicPr>
          <p:cNvPr id="5" name="Picture 4">
            <a:extLst>
              <a:ext uri="{FF2B5EF4-FFF2-40B4-BE49-F238E27FC236}">
                <a16:creationId xmlns:a16="http://schemas.microsoft.com/office/drawing/2014/main" id="{F98C9FAE-95B1-1FA1-4376-7E73A51D7325}"/>
              </a:ext>
            </a:extLst>
          </p:cNvPr>
          <p:cNvPicPr preferRelativeResize="0">
            <a:picLocks/>
          </p:cNvPicPr>
          <p:nvPr/>
        </p:nvPicPr>
        <p:blipFill>
          <a:blip r:embed="rId4"/>
          <a:stretch>
            <a:fillRect/>
          </a:stretch>
        </p:blipFill>
        <p:spPr>
          <a:xfrm>
            <a:off x="450000" y="450000"/>
            <a:ext cx="9000000" cy="2880000"/>
          </a:xfrm>
          <a:prstGeom prst="rect">
            <a:avLst/>
          </a:prstGeom>
          <a:effectLst>
            <a:outerShdw blurRad="129162" dist="80723" dir="2700000" algn="tl" rotWithShape="0">
              <a:prstClr val="black">
                <a:alpha val="27121"/>
              </a:prstClr>
            </a:outerShdw>
          </a:effectLst>
        </p:spPr>
      </p:pic>
      <p:pic>
        <p:nvPicPr>
          <p:cNvPr id="2" name="Picture 1">
            <a:extLst>
              <a:ext uri="{FF2B5EF4-FFF2-40B4-BE49-F238E27FC236}">
                <a16:creationId xmlns:a16="http://schemas.microsoft.com/office/drawing/2014/main" id="{24327720-47B9-8331-BC72-CD6C4B5B2AF9}"/>
              </a:ext>
            </a:extLst>
          </p:cNvPr>
          <p:cNvPicPr preferRelativeResize="0">
            <a:picLocks/>
          </p:cNvPicPr>
          <p:nvPr/>
        </p:nvPicPr>
        <p:blipFill>
          <a:blip r:embed="rId5"/>
          <a:stretch>
            <a:fillRect/>
          </a:stretch>
        </p:blipFill>
        <p:spPr>
          <a:xfrm>
            <a:off x="20304000" y="450000"/>
            <a:ext cx="3600000" cy="3600000"/>
          </a:xfrm>
          <a:prstGeom prst="rect">
            <a:avLst/>
          </a:prstGeom>
        </p:spPr>
      </p:pic>
      <p:sp>
        <p:nvSpPr>
          <p:cNvPr id="11" name="Rounded Rectangle 12">
            <a:extLst>
              <a:ext uri="{FF2B5EF4-FFF2-40B4-BE49-F238E27FC236}">
                <a16:creationId xmlns:a16="http://schemas.microsoft.com/office/drawing/2014/main" id="{4963D51A-C48E-5827-B1D2-3C4E77C2F708}"/>
              </a:ext>
            </a:extLst>
          </p:cNvPr>
          <p:cNvSpPr/>
          <p:nvPr/>
        </p:nvSpPr>
        <p:spPr>
          <a:xfrm>
            <a:off x="4284000" y="12493202"/>
            <a:ext cx="19620000" cy="3960000"/>
          </a:xfrm>
          <a:prstGeom prst="roundRect">
            <a:avLst/>
          </a:prstGeom>
          <a:solidFill>
            <a:srgbClr val="19B4AF"/>
          </a:solidFill>
          <a:ln>
            <a:noFill/>
          </a:ln>
          <a:effectLst>
            <a:outerShdw blurRad="217548" dist="311599" dir="2700000" algn="tl" rotWithShape="0">
              <a:prstClr val="black">
                <a:alpha val="2656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800" b="1"/>
              <a:t>For Company Play</a:t>
            </a:r>
            <a:r>
              <a:rPr lang="de-DE" sz="4800" b="1"/>
              <a:t> (= practice &amp; virtual teamwork sessions)</a:t>
            </a:r>
            <a:endParaRPr lang="de-DE" sz="4800"/>
          </a:p>
          <a:p>
            <a:r>
              <a:rPr lang="en-US" sz="2800"/>
              <a:t>For each week:</a:t>
            </a:r>
          </a:p>
          <a:p>
            <a:r>
              <a:rPr lang="en-US" sz="2800"/>
              <a:t>•	Define a real-world task related to the MOOC/mentor content.</a:t>
            </a:r>
          </a:p>
          <a:p>
            <a:r>
              <a:rPr lang="en-US" sz="2800"/>
              <a:t>•	Give teams clear roles and deliverables (e.g., report, pitch, infographic).</a:t>
            </a:r>
          </a:p>
          <a:p>
            <a:r>
              <a:rPr lang="en-US" sz="2800"/>
              <a:t>•	Provide a headline: clarity, creativity, teamwork, impact.</a:t>
            </a:r>
          </a:p>
          <a:p>
            <a:r>
              <a:rPr lang="en-US" sz="2800"/>
              <a:t>•	Encourage short team reflections (“What worked? What didn’t?”).</a:t>
            </a:r>
          </a:p>
        </p:txBody>
      </p:sp>
      <p:grpSp>
        <p:nvGrpSpPr>
          <p:cNvPr id="29" name="Gruppieren 28">
            <a:extLst>
              <a:ext uri="{FF2B5EF4-FFF2-40B4-BE49-F238E27FC236}">
                <a16:creationId xmlns:a16="http://schemas.microsoft.com/office/drawing/2014/main" id="{5F75E0F1-D37B-D0CA-8F24-215C02F49FE2}"/>
              </a:ext>
            </a:extLst>
          </p:cNvPr>
          <p:cNvGrpSpPr/>
          <p:nvPr/>
        </p:nvGrpSpPr>
        <p:grpSpPr>
          <a:xfrm>
            <a:off x="480000" y="3721621"/>
            <a:ext cx="19722000" cy="3960000"/>
            <a:chOff x="449999" y="3755781"/>
            <a:chExt cx="19722000" cy="3960000"/>
          </a:xfrm>
        </p:grpSpPr>
        <p:sp>
          <p:nvSpPr>
            <p:cNvPr id="7" name="Rounded Rectangle 6">
              <a:extLst>
                <a:ext uri="{FF2B5EF4-FFF2-40B4-BE49-F238E27FC236}">
                  <a16:creationId xmlns:a16="http://schemas.microsoft.com/office/drawing/2014/main" id="{94BC1B09-4E60-999A-29F6-129373E6EC92}"/>
                </a:ext>
              </a:extLst>
            </p:cNvPr>
            <p:cNvSpPr/>
            <p:nvPr/>
          </p:nvSpPr>
          <p:spPr>
            <a:xfrm>
              <a:off x="449999" y="3755781"/>
              <a:ext cx="19620000" cy="3960000"/>
            </a:xfrm>
            <a:prstGeom prst="roundRect">
              <a:avLst/>
            </a:prstGeom>
            <a:solidFill>
              <a:srgbClr val="FF6800"/>
            </a:solidFill>
            <a:ln>
              <a:noFill/>
            </a:ln>
            <a:effectLst>
              <a:outerShdw blurRad="344862" dist="134281"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5" name="Textfeld 24">
              <a:extLst>
                <a:ext uri="{FF2B5EF4-FFF2-40B4-BE49-F238E27FC236}">
                  <a16:creationId xmlns:a16="http://schemas.microsoft.com/office/drawing/2014/main" id="{6B529DA0-178F-20B6-E775-A991F6D5AECD}"/>
                </a:ext>
              </a:extLst>
            </p:cNvPr>
            <p:cNvSpPr txBox="1"/>
            <p:nvPr/>
          </p:nvSpPr>
          <p:spPr>
            <a:xfrm>
              <a:off x="1199999" y="3835260"/>
              <a:ext cx="18972000" cy="3801041"/>
            </a:xfrm>
            <a:prstGeom prst="rect">
              <a:avLst/>
            </a:prstGeom>
            <a:noFill/>
          </p:spPr>
          <p:txBody>
            <a:bodyPr wrap="square">
              <a:spAutoFit/>
            </a:bodyPr>
            <a:lstStyle/>
            <a:p>
              <a:pPr>
                <a:buNone/>
              </a:pPr>
              <a:r>
                <a:rPr lang="en-US" sz="4800" b="1" kern="0">
                  <a:solidFill>
                    <a:schemeClr val="bg1"/>
                  </a:solidFill>
                  <a:effectLst/>
                  <a:latin typeface="+mj-lt"/>
                  <a:ea typeface="Times New Roman" panose="02020603050405020304" pitchFamily="18" charset="0"/>
                  <a:cs typeface="Times New Roman" panose="02020603050405020304" pitchFamily="18" charset="0"/>
                </a:rPr>
                <a:t>For MOOC / Learning Inputs (=knowledge sessions &amp; foundational tools)</a:t>
              </a:r>
            </a:p>
            <a:p>
              <a:pPr>
                <a:buNone/>
              </a:pPr>
              <a:r>
                <a:rPr lang="en-US" sz="2800" kern="0">
                  <a:solidFill>
                    <a:schemeClr val="bg1"/>
                  </a:solidFill>
                  <a:effectLst/>
                  <a:latin typeface="+mj-lt"/>
                  <a:ea typeface="Times New Roman" panose="02020603050405020304" pitchFamily="18" charset="0"/>
                  <a:cs typeface="Times New Roman" panose="02020603050405020304" pitchFamily="18" charset="0"/>
                </a:rPr>
                <a:t>Each module should include:</a:t>
              </a:r>
            </a:p>
            <a:p>
              <a:pPr>
                <a:spcBef>
                  <a:spcPts val="600"/>
                </a:spcBef>
                <a:buNone/>
              </a:pPr>
              <a:r>
                <a:rPr lang="en-US" sz="2800" kern="0">
                  <a:solidFill>
                    <a:schemeClr val="bg1"/>
                  </a:solidFill>
                  <a:effectLst/>
                  <a:latin typeface="+mj-lt"/>
                  <a:ea typeface="Times New Roman" panose="02020603050405020304" pitchFamily="18" charset="0"/>
                  <a:cs typeface="Times New Roman" panose="02020603050405020304" pitchFamily="18" charset="0"/>
                </a:rPr>
                <a:t>1.	Learning Objectives (3–4 bullet points, e.g. “Understand the Business Model Canvas”)</a:t>
              </a:r>
            </a:p>
            <a:p>
              <a:pPr>
                <a:spcBef>
                  <a:spcPts val="600"/>
                </a:spcBef>
                <a:buNone/>
              </a:pPr>
              <a:r>
                <a:rPr lang="en-US" sz="2800" kern="0">
                  <a:solidFill>
                    <a:schemeClr val="bg1"/>
                  </a:solidFill>
                  <a:effectLst/>
                  <a:latin typeface="+mj-lt"/>
                  <a:ea typeface="Times New Roman" panose="02020603050405020304" pitchFamily="18" charset="0"/>
                  <a:cs typeface="Times New Roman" panose="02020603050405020304" pitchFamily="18" charset="0"/>
                </a:rPr>
                <a:t>2.	Micro-Lectures or Readings (videos, PDFs, or links to open MOOCs)</a:t>
              </a:r>
            </a:p>
            <a:p>
              <a:pPr>
                <a:spcBef>
                  <a:spcPts val="600"/>
                </a:spcBef>
                <a:buNone/>
              </a:pPr>
              <a:r>
                <a:rPr lang="en-US" sz="2800" kern="0">
                  <a:solidFill>
                    <a:schemeClr val="bg1"/>
                  </a:solidFill>
                  <a:effectLst/>
                  <a:latin typeface="+mj-lt"/>
                  <a:ea typeface="Times New Roman" panose="02020603050405020304" pitchFamily="18" charset="0"/>
                  <a:cs typeface="Times New Roman" panose="02020603050405020304" pitchFamily="18" charset="0"/>
                </a:rPr>
                <a:t>3.	Interactive Task (short quiz, concept mapping, or a mini case study)</a:t>
              </a:r>
            </a:p>
            <a:p>
              <a:pPr>
                <a:spcBef>
                  <a:spcPts val="600"/>
                </a:spcBef>
                <a:buNone/>
              </a:pPr>
              <a:r>
                <a:rPr lang="en-US" sz="2800" kern="0">
                  <a:solidFill>
                    <a:schemeClr val="bg1"/>
                  </a:solidFill>
                  <a:effectLst/>
                  <a:latin typeface="+mj-lt"/>
                  <a:ea typeface="Times New Roman" panose="02020603050405020304" pitchFamily="18" charset="0"/>
                  <a:cs typeface="Times New Roman" panose="02020603050405020304" pitchFamily="18" charset="0"/>
                </a:rPr>
                <a:t>4.	Application Prompt (e.g. “Apply this model to your virtual company’s idea.”)</a:t>
              </a:r>
            </a:p>
            <a:p>
              <a:pPr>
                <a:spcBef>
                  <a:spcPts val="600"/>
                </a:spcBef>
                <a:buNone/>
              </a:pPr>
              <a:r>
                <a:rPr lang="en-US" sz="2800" kern="0">
                  <a:solidFill>
                    <a:schemeClr val="bg1"/>
                  </a:solidFill>
                  <a:effectLst/>
                  <a:latin typeface="+mj-lt"/>
                  <a:ea typeface="Times New Roman" panose="02020603050405020304" pitchFamily="18" charset="0"/>
                  <a:cs typeface="Times New Roman" panose="02020603050405020304" pitchFamily="18" charset="0"/>
                </a:rPr>
                <a:t>5.	Reflection Question (e.g. “What part of business planning did you find most challenging?”)</a:t>
              </a:r>
            </a:p>
          </p:txBody>
        </p:sp>
      </p:grpSp>
      <p:grpSp>
        <p:nvGrpSpPr>
          <p:cNvPr id="28" name="Gruppieren 27">
            <a:extLst>
              <a:ext uri="{FF2B5EF4-FFF2-40B4-BE49-F238E27FC236}">
                <a16:creationId xmlns:a16="http://schemas.microsoft.com/office/drawing/2014/main" id="{3DF6DE87-EE8E-B4A8-2B2E-920290D7796B}"/>
              </a:ext>
            </a:extLst>
          </p:cNvPr>
          <p:cNvGrpSpPr/>
          <p:nvPr/>
        </p:nvGrpSpPr>
        <p:grpSpPr>
          <a:xfrm>
            <a:off x="2382000" y="8105839"/>
            <a:ext cx="19722000" cy="4912307"/>
            <a:chOff x="3333424" y="8122919"/>
            <a:chExt cx="19722000" cy="4912307"/>
          </a:xfrm>
          <a:effectLst>
            <a:outerShdw blurRad="431800" dist="127000" dir="8280000" sx="101000" sy="101000" algn="tl" rotWithShape="0">
              <a:prstClr val="black">
                <a:alpha val="52000"/>
              </a:prstClr>
            </a:outerShdw>
          </a:effectLst>
        </p:grpSpPr>
        <p:sp>
          <p:nvSpPr>
            <p:cNvPr id="17" name="Rounded Rectangle 16">
              <a:extLst>
                <a:ext uri="{FF2B5EF4-FFF2-40B4-BE49-F238E27FC236}">
                  <a16:creationId xmlns:a16="http://schemas.microsoft.com/office/drawing/2014/main" id="{CDF5B543-7FA8-31A1-2B48-0E1FDE8A6303}"/>
                </a:ext>
              </a:extLst>
            </p:cNvPr>
            <p:cNvSpPr/>
            <p:nvPr/>
          </p:nvSpPr>
          <p:spPr>
            <a:xfrm>
              <a:off x="3333424" y="8124492"/>
              <a:ext cx="19620000" cy="3960000"/>
            </a:xfrm>
            <a:prstGeom prst="roundRect">
              <a:avLst/>
            </a:prstGeom>
            <a:solidFill>
              <a:srgbClr val="FFB00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7" name="Textfeld 26">
              <a:extLst>
                <a:ext uri="{FF2B5EF4-FFF2-40B4-BE49-F238E27FC236}">
                  <a16:creationId xmlns:a16="http://schemas.microsoft.com/office/drawing/2014/main" id="{DAF24947-C53F-7ABA-BCDF-1CEFE5703EFA}"/>
                </a:ext>
              </a:extLst>
            </p:cNvPr>
            <p:cNvSpPr txBox="1"/>
            <p:nvPr/>
          </p:nvSpPr>
          <p:spPr>
            <a:xfrm>
              <a:off x="3759424" y="8122919"/>
              <a:ext cx="19296000" cy="4912307"/>
            </a:xfrm>
            <a:prstGeom prst="rect">
              <a:avLst/>
            </a:prstGeom>
            <a:noFill/>
          </p:spPr>
          <p:txBody>
            <a:bodyPr wrap="square">
              <a:spAutoFit/>
            </a:bodyPr>
            <a:lstStyle/>
            <a:p>
              <a:pPr>
                <a:spcAft>
                  <a:spcPts val="800"/>
                </a:spcAft>
                <a:buNone/>
              </a:pPr>
              <a:r>
                <a:rPr lang="en-US" sz="4800" b="1" kern="0">
                  <a:solidFill>
                    <a:schemeClr val="bg1"/>
                  </a:solidFill>
                  <a:effectLst/>
                  <a:ea typeface="Times New Roman" panose="02020603050405020304" pitchFamily="18" charset="0"/>
                  <a:cs typeface="Times New Roman" panose="02020603050405020304" pitchFamily="18" charset="0"/>
                </a:rPr>
                <a:t>For Mentor-Led Sessions (= human connection and skill application)</a:t>
              </a:r>
            </a:p>
            <a:p>
              <a:pPr>
                <a:spcAft>
                  <a:spcPts val="800"/>
                </a:spcAft>
                <a:buNone/>
              </a:pPr>
              <a:r>
                <a:rPr lang="en-US" sz="2800" kern="100">
                  <a:solidFill>
                    <a:schemeClr val="bg1"/>
                  </a:solidFill>
                  <a:effectLst/>
                  <a:ea typeface="Malgun Gothic" panose="020B0503020000020004" pitchFamily="34" charset="-127"/>
                  <a:cs typeface="Times New Roman" panose="02020603050405020304" pitchFamily="18" charset="0"/>
                </a:rPr>
                <a:t>Each session should include:</a:t>
              </a:r>
            </a:p>
            <a:p>
              <a:pPr>
                <a:spcAft>
                  <a:spcPts val="800"/>
                </a:spcAft>
                <a:buNone/>
              </a:pPr>
              <a:r>
                <a:rPr lang="en-US" sz="2800" kern="100">
                  <a:solidFill>
                    <a:schemeClr val="bg1"/>
                  </a:solidFill>
                  <a:effectLst/>
                  <a:ea typeface="Malgun Gothic" panose="020B0503020000020004" pitchFamily="34" charset="-127"/>
                  <a:cs typeface="Times New Roman" panose="02020603050405020304" pitchFamily="18" charset="0"/>
                </a:rPr>
                <a:t>1.	Topic &amp; Purpose: Why this matters for employability or leadership.</a:t>
              </a:r>
            </a:p>
            <a:p>
              <a:pPr marL="514350" indent="-514350">
                <a:spcAft>
                  <a:spcPts val="800"/>
                </a:spcAft>
                <a:buAutoNum type="arabicPeriod" startAt="2"/>
              </a:pPr>
              <a:r>
                <a:rPr lang="en-US" sz="2800" kern="100">
                  <a:solidFill>
                    <a:schemeClr val="bg1"/>
                  </a:solidFill>
                  <a:effectLst/>
                  <a:ea typeface="Malgun Gothic" panose="020B0503020000020004" pitchFamily="34" charset="-127"/>
                  <a:cs typeface="Times New Roman" panose="02020603050405020304" pitchFamily="18" charset="0"/>
                </a:rPr>
                <a:t>Session Plan: (10 min introduction to topic  &amp; objectives; 25–30 min discussion or breakout activity; 15 min debrief  &amp; reflection</a:t>
              </a:r>
            </a:p>
            <a:p>
              <a:pPr marL="514350" indent="-514350">
                <a:spcAft>
                  <a:spcPts val="800"/>
                </a:spcAft>
                <a:buAutoNum type="arabicPeriod" startAt="2"/>
              </a:pPr>
              <a:r>
                <a:rPr lang="en-US" sz="2800" kern="100">
                  <a:solidFill>
                    <a:schemeClr val="bg1"/>
                  </a:solidFill>
                  <a:effectLst/>
                  <a:ea typeface="Malgun Gothic" panose="020B0503020000020004" pitchFamily="34" charset="-127"/>
                  <a:cs typeface="Times New Roman" panose="02020603050405020304" pitchFamily="18" charset="0"/>
                </a:rPr>
                <a:t>Integration Task: how it links to ‘Company Play.’ (e.g.  After a session on innovation, teams brainstorm 2 ideas to improve their company product/service.)</a:t>
              </a:r>
            </a:p>
            <a:p>
              <a:pPr>
                <a:lnSpc>
                  <a:spcPct val="115000"/>
                </a:lnSpc>
                <a:spcAft>
                  <a:spcPts val="800"/>
                </a:spcAft>
                <a:buNone/>
              </a:pPr>
              <a:endParaRPr lang="de-DE" sz="4800" kern="100">
                <a:solidFill>
                  <a:schemeClr val="bg1"/>
                </a:solidFill>
                <a:effectLst/>
                <a:ea typeface="Malgun Gothic" panose="020B0503020000020004" pitchFamily="34" charset="-127"/>
                <a:cs typeface="Times New Roman" panose="02020603050405020304" pitchFamily="18" charset="0"/>
              </a:endParaRPr>
            </a:p>
          </p:txBody>
        </p:sp>
      </p:grpSp>
      <p:sp>
        <p:nvSpPr>
          <p:cNvPr id="3" name="Textfeld 2">
            <a:extLst>
              <a:ext uri="{FF2B5EF4-FFF2-40B4-BE49-F238E27FC236}">
                <a16:creationId xmlns:a16="http://schemas.microsoft.com/office/drawing/2014/main" id="{F3613159-03C8-E5CC-D02A-FC34BE8996A5}"/>
              </a:ext>
            </a:extLst>
          </p:cNvPr>
          <p:cNvSpPr txBox="1"/>
          <p:nvPr/>
        </p:nvSpPr>
        <p:spPr>
          <a:xfrm>
            <a:off x="9917862" y="1531321"/>
            <a:ext cx="12186138" cy="1569660"/>
          </a:xfrm>
          <a:prstGeom prst="rect">
            <a:avLst/>
          </a:prstGeom>
          <a:noFill/>
        </p:spPr>
        <p:txBody>
          <a:bodyPr wrap="square">
            <a:spAutoFit/>
          </a:bodyPr>
          <a:lstStyle/>
          <a:p>
            <a:r>
              <a:rPr lang="en-US" sz="9600">
                <a:solidFill>
                  <a:schemeClr val="bg1"/>
                </a:solidFill>
                <a:effectLst>
                  <a:outerShdw blurRad="38100" dist="38100" dir="2700000" algn="tl">
                    <a:srgbClr val="000000">
                      <a:alpha val="43137"/>
                    </a:srgbClr>
                  </a:outerShdw>
                </a:effectLst>
                <a:latin typeface="+mj-lt"/>
              </a:rPr>
              <a:t>Learning Framework</a:t>
            </a:r>
          </a:p>
        </p:txBody>
      </p:sp>
    </p:spTree>
    <p:extLst>
      <p:ext uri="{BB962C8B-B14F-4D97-AF65-F5344CB8AC3E}">
        <p14:creationId xmlns:p14="http://schemas.microsoft.com/office/powerpoint/2010/main" val="1534569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ingle Corner of Rectangle 5">
            <a:extLst>
              <a:ext uri="{FF2B5EF4-FFF2-40B4-BE49-F238E27FC236}">
                <a16:creationId xmlns:a16="http://schemas.microsoft.com/office/drawing/2014/main" id="{0CAE0CF1-E53A-61CE-6789-4D662B609E83}"/>
              </a:ext>
            </a:extLst>
          </p:cNvPr>
          <p:cNvSpPr/>
          <p:nvPr/>
        </p:nvSpPr>
        <p:spPr>
          <a:xfrm flipH="1">
            <a:off x="0" y="4490262"/>
            <a:ext cx="24365287" cy="13839704"/>
          </a:xfrm>
          <a:custGeom>
            <a:avLst/>
            <a:gdLst>
              <a:gd name="connsiteX0" fmla="*/ 0 w 13944600"/>
              <a:gd name="connsiteY0" fmla="*/ 0 h 7086600"/>
              <a:gd name="connsiteX1" fmla="*/ 12763476 w 13944600"/>
              <a:gd name="connsiteY1" fmla="*/ 0 h 7086600"/>
              <a:gd name="connsiteX2" fmla="*/ 13944600 w 13944600"/>
              <a:gd name="connsiteY2" fmla="*/ 1181124 h 7086600"/>
              <a:gd name="connsiteX3" fmla="*/ 13944600 w 13944600"/>
              <a:gd name="connsiteY3" fmla="*/ 7086600 h 7086600"/>
              <a:gd name="connsiteX4" fmla="*/ 0 w 13944600"/>
              <a:gd name="connsiteY4" fmla="*/ 7086600 h 7086600"/>
              <a:gd name="connsiteX5" fmla="*/ 0 w 13944600"/>
              <a:gd name="connsiteY5" fmla="*/ 0 h 7086600"/>
              <a:gd name="connsiteX0" fmla="*/ 0 w 13944600"/>
              <a:gd name="connsiteY0" fmla="*/ 32657 h 7119257"/>
              <a:gd name="connsiteX1" fmla="*/ 11326562 w 13944600"/>
              <a:gd name="connsiteY1" fmla="*/ 0 h 7119257"/>
              <a:gd name="connsiteX2" fmla="*/ 13944600 w 13944600"/>
              <a:gd name="connsiteY2" fmla="*/ 1213781 h 7119257"/>
              <a:gd name="connsiteX3" fmla="*/ 13944600 w 13944600"/>
              <a:gd name="connsiteY3" fmla="*/ 7119257 h 7119257"/>
              <a:gd name="connsiteX4" fmla="*/ 0 w 13944600"/>
              <a:gd name="connsiteY4" fmla="*/ 7119257 h 7119257"/>
              <a:gd name="connsiteX5" fmla="*/ 0 w 13944600"/>
              <a:gd name="connsiteY5" fmla="*/ 32657 h 7119257"/>
              <a:gd name="connsiteX0" fmla="*/ 0 w 13944600"/>
              <a:gd name="connsiteY0" fmla="*/ 32657 h 7119257"/>
              <a:gd name="connsiteX1" fmla="*/ 11326562 w 13944600"/>
              <a:gd name="connsiteY1" fmla="*/ 0 h 7119257"/>
              <a:gd name="connsiteX2" fmla="*/ 13944600 w 13944600"/>
              <a:gd name="connsiteY2" fmla="*/ 3597753 h 7119257"/>
              <a:gd name="connsiteX3" fmla="*/ 13944600 w 13944600"/>
              <a:gd name="connsiteY3" fmla="*/ 7119257 h 7119257"/>
              <a:gd name="connsiteX4" fmla="*/ 0 w 13944600"/>
              <a:gd name="connsiteY4" fmla="*/ 7119257 h 7119257"/>
              <a:gd name="connsiteX5" fmla="*/ 0 w 13944600"/>
              <a:gd name="connsiteY5" fmla="*/ 32657 h 7119257"/>
              <a:gd name="connsiteX0" fmla="*/ 0 w 13944995"/>
              <a:gd name="connsiteY0" fmla="*/ 32657 h 7119257"/>
              <a:gd name="connsiteX1" fmla="*/ 11326562 w 13944995"/>
              <a:gd name="connsiteY1" fmla="*/ 0 h 7119257"/>
              <a:gd name="connsiteX2" fmla="*/ 13944600 w 13944995"/>
              <a:gd name="connsiteY2" fmla="*/ 3597753 h 7119257"/>
              <a:gd name="connsiteX3" fmla="*/ 13944600 w 13944995"/>
              <a:gd name="connsiteY3" fmla="*/ 7119257 h 7119257"/>
              <a:gd name="connsiteX4" fmla="*/ 0 w 13944995"/>
              <a:gd name="connsiteY4" fmla="*/ 7119257 h 7119257"/>
              <a:gd name="connsiteX5" fmla="*/ 0 w 13944995"/>
              <a:gd name="connsiteY5" fmla="*/ 32657 h 7119257"/>
              <a:gd name="connsiteX0" fmla="*/ 0 w 13944728"/>
              <a:gd name="connsiteY0" fmla="*/ 32657 h 7119257"/>
              <a:gd name="connsiteX1" fmla="*/ 7113790 w 13944728"/>
              <a:gd name="connsiteY1" fmla="*/ 0 h 7119257"/>
              <a:gd name="connsiteX2" fmla="*/ 13944600 w 13944728"/>
              <a:gd name="connsiteY2" fmla="*/ 3597753 h 7119257"/>
              <a:gd name="connsiteX3" fmla="*/ 13944600 w 13944728"/>
              <a:gd name="connsiteY3" fmla="*/ 7119257 h 7119257"/>
              <a:gd name="connsiteX4" fmla="*/ 0 w 13944728"/>
              <a:gd name="connsiteY4" fmla="*/ 7119257 h 7119257"/>
              <a:gd name="connsiteX5" fmla="*/ 0 w 13944728"/>
              <a:gd name="connsiteY5" fmla="*/ 32657 h 7119257"/>
              <a:gd name="connsiteX0" fmla="*/ 0 w 13977384"/>
              <a:gd name="connsiteY0" fmla="*/ 32657 h 7119257"/>
              <a:gd name="connsiteX1" fmla="*/ 7113790 w 13977384"/>
              <a:gd name="connsiteY1" fmla="*/ 0 h 7119257"/>
              <a:gd name="connsiteX2" fmla="*/ 13977257 w 13977384"/>
              <a:gd name="connsiteY2" fmla="*/ 5720467 h 7119257"/>
              <a:gd name="connsiteX3" fmla="*/ 13944600 w 13977384"/>
              <a:gd name="connsiteY3" fmla="*/ 7119257 h 7119257"/>
              <a:gd name="connsiteX4" fmla="*/ 0 w 13977384"/>
              <a:gd name="connsiteY4" fmla="*/ 7119257 h 7119257"/>
              <a:gd name="connsiteX5" fmla="*/ 0 w 13977384"/>
              <a:gd name="connsiteY5" fmla="*/ 32657 h 7119257"/>
              <a:gd name="connsiteX0" fmla="*/ 0 w 13977332"/>
              <a:gd name="connsiteY0" fmla="*/ 97972 h 7184572"/>
              <a:gd name="connsiteX1" fmla="*/ 2803047 w 13977332"/>
              <a:gd name="connsiteY1" fmla="*/ 0 h 7184572"/>
              <a:gd name="connsiteX2" fmla="*/ 13977257 w 13977332"/>
              <a:gd name="connsiteY2" fmla="*/ 5785782 h 7184572"/>
              <a:gd name="connsiteX3" fmla="*/ 13944600 w 13977332"/>
              <a:gd name="connsiteY3" fmla="*/ 7184572 h 7184572"/>
              <a:gd name="connsiteX4" fmla="*/ 0 w 13977332"/>
              <a:gd name="connsiteY4" fmla="*/ 7184572 h 7184572"/>
              <a:gd name="connsiteX5" fmla="*/ 0 w 13977332"/>
              <a:gd name="connsiteY5" fmla="*/ 97972 h 7184572"/>
              <a:gd name="connsiteX0" fmla="*/ 0 w 13977412"/>
              <a:gd name="connsiteY0" fmla="*/ 97972 h 7184572"/>
              <a:gd name="connsiteX1" fmla="*/ 2803047 w 13977412"/>
              <a:gd name="connsiteY1" fmla="*/ 0 h 7184572"/>
              <a:gd name="connsiteX2" fmla="*/ 13977257 w 13977412"/>
              <a:gd name="connsiteY2" fmla="*/ 5785782 h 7184572"/>
              <a:gd name="connsiteX3" fmla="*/ 13944600 w 13977412"/>
              <a:gd name="connsiteY3" fmla="*/ 7184572 h 7184572"/>
              <a:gd name="connsiteX4" fmla="*/ 0 w 13977412"/>
              <a:gd name="connsiteY4" fmla="*/ 7184572 h 7184572"/>
              <a:gd name="connsiteX5" fmla="*/ 0 w 13977412"/>
              <a:gd name="connsiteY5" fmla="*/ 97972 h 7184572"/>
              <a:gd name="connsiteX0" fmla="*/ 0 w 13977426"/>
              <a:gd name="connsiteY0" fmla="*/ 106867 h 7193467"/>
              <a:gd name="connsiteX1" fmla="*/ 2803047 w 13977426"/>
              <a:gd name="connsiteY1" fmla="*/ 8895 h 7193467"/>
              <a:gd name="connsiteX2" fmla="*/ 13977257 w 13977426"/>
              <a:gd name="connsiteY2" fmla="*/ 5794677 h 7193467"/>
              <a:gd name="connsiteX3" fmla="*/ 13944600 w 13977426"/>
              <a:gd name="connsiteY3" fmla="*/ 7193467 h 7193467"/>
              <a:gd name="connsiteX4" fmla="*/ 0 w 13977426"/>
              <a:gd name="connsiteY4" fmla="*/ 7193467 h 7193467"/>
              <a:gd name="connsiteX5" fmla="*/ 0 w 13977426"/>
              <a:gd name="connsiteY5" fmla="*/ 106867 h 71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77426" h="7193467">
                <a:moveTo>
                  <a:pt x="0" y="106867"/>
                </a:moveTo>
                <a:lnTo>
                  <a:pt x="2803047" y="8895"/>
                </a:lnTo>
                <a:cubicBezTo>
                  <a:pt x="9333649" y="-187048"/>
                  <a:pt x="14009914" y="2889017"/>
                  <a:pt x="13977257" y="5794677"/>
                </a:cubicBezTo>
                <a:lnTo>
                  <a:pt x="13944600" y="7193467"/>
                </a:lnTo>
                <a:lnTo>
                  <a:pt x="0" y="7193467"/>
                </a:lnTo>
                <a:lnTo>
                  <a:pt x="0" y="106867"/>
                </a:lnTo>
                <a:close/>
              </a:path>
            </a:pathLst>
          </a:custGeom>
          <a:solidFill>
            <a:srgbClr val="FF6800"/>
          </a:solidFill>
          <a:ln>
            <a:noFill/>
          </a:ln>
          <a:effectLst>
            <a:outerShdw blurRad="445700" dist="97732"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7" name="Picture 6">
            <a:extLst>
              <a:ext uri="{FF2B5EF4-FFF2-40B4-BE49-F238E27FC236}">
                <a16:creationId xmlns:a16="http://schemas.microsoft.com/office/drawing/2014/main" id="{D73323E5-0EC5-FDD8-C7A1-8C69642D2AA2}"/>
              </a:ext>
            </a:extLst>
          </p:cNvPr>
          <p:cNvPicPr preferRelativeResize="0">
            <a:picLocks/>
          </p:cNvPicPr>
          <p:nvPr/>
        </p:nvPicPr>
        <p:blipFill>
          <a:blip r:embed="rId2"/>
          <a:stretch>
            <a:fillRect/>
          </a:stretch>
        </p:blipFill>
        <p:spPr>
          <a:xfrm>
            <a:off x="2894802" y="11664001"/>
            <a:ext cx="3600000" cy="2098800"/>
          </a:xfrm>
          <a:prstGeom prst="rect">
            <a:avLst/>
          </a:prstGeom>
          <a:effectLst>
            <a:outerShdw blurRad="10707" dist="88418" dir="2700000" algn="tl" rotWithShape="0">
              <a:prstClr val="black">
                <a:alpha val="40000"/>
              </a:prstClr>
            </a:outerShdw>
          </a:effectLst>
        </p:spPr>
      </p:pic>
      <p:sp>
        <p:nvSpPr>
          <p:cNvPr id="10" name="TextBox 9">
            <a:extLst>
              <a:ext uri="{FF2B5EF4-FFF2-40B4-BE49-F238E27FC236}">
                <a16:creationId xmlns:a16="http://schemas.microsoft.com/office/drawing/2014/main" id="{947694D5-A3D9-13AF-34DD-B3C42B21AD38}"/>
              </a:ext>
            </a:extLst>
          </p:cNvPr>
          <p:cNvSpPr txBox="1"/>
          <p:nvPr/>
        </p:nvSpPr>
        <p:spPr>
          <a:xfrm>
            <a:off x="4310653" y="6750752"/>
            <a:ext cx="3194544" cy="7851276"/>
          </a:xfrm>
          <a:prstGeom prst="rect">
            <a:avLst/>
          </a:prstGeom>
          <a:noFill/>
        </p:spPr>
        <p:txBody>
          <a:bodyPr wrap="square" rtlCol="0">
            <a:spAutoFit/>
          </a:bodyPr>
          <a:lstStyle/>
          <a:p>
            <a:r>
              <a:rPr lang="en-US" sz="53334" b="1" dirty="0">
                <a:solidFill>
                  <a:srgbClr val="19B4AF"/>
                </a:solidFill>
                <a:latin typeface="Calibri" panose="020F0502020204030204" pitchFamily="34" charset="0"/>
                <a:cs typeface="Calibri" panose="020F0502020204030204" pitchFamily="34" charset="0"/>
              </a:rPr>
              <a:t>“</a:t>
            </a:r>
          </a:p>
        </p:txBody>
      </p:sp>
      <p:sp>
        <p:nvSpPr>
          <p:cNvPr id="11" name="TextBox 10">
            <a:extLst>
              <a:ext uri="{FF2B5EF4-FFF2-40B4-BE49-F238E27FC236}">
                <a16:creationId xmlns:a16="http://schemas.microsoft.com/office/drawing/2014/main" id="{4DE149CD-4145-7C79-784D-A03C2BB2FBF1}"/>
              </a:ext>
            </a:extLst>
          </p:cNvPr>
          <p:cNvSpPr txBox="1"/>
          <p:nvPr/>
        </p:nvSpPr>
        <p:spPr>
          <a:xfrm rot="10800000">
            <a:off x="19558366" y="11168600"/>
            <a:ext cx="3194544" cy="7851276"/>
          </a:xfrm>
          <a:prstGeom prst="rect">
            <a:avLst/>
          </a:prstGeom>
          <a:noFill/>
        </p:spPr>
        <p:txBody>
          <a:bodyPr wrap="square" rtlCol="0">
            <a:spAutoFit/>
          </a:bodyPr>
          <a:lstStyle/>
          <a:p>
            <a:r>
              <a:rPr lang="en-US" sz="53334" b="1" dirty="0">
                <a:solidFill>
                  <a:srgbClr val="19B4AF"/>
                </a:solidFill>
                <a:latin typeface="Calibri" panose="020F0502020204030204" pitchFamily="34" charset="0"/>
                <a:cs typeface="Calibri" panose="020F0502020204030204" pitchFamily="34" charset="0"/>
              </a:rPr>
              <a:t>“</a:t>
            </a:r>
          </a:p>
        </p:txBody>
      </p:sp>
      <p:sp>
        <p:nvSpPr>
          <p:cNvPr id="13" name="Rounded Rectangle 12">
            <a:extLst>
              <a:ext uri="{FF2B5EF4-FFF2-40B4-BE49-F238E27FC236}">
                <a16:creationId xmlns:a16="http://schemas.microsoft.com/office/drawing/2014/main" id="{721C7272-211D-C67B-3BC5-B9E95A1C17EA}"/>
              </a:ext>
            </a:extLst>
          </p:cNvPr>
          <p:cNvSpPr/>
          <p:nvPr/>
        </p:nvSpPr>
        <p:spPr>
          <a:xfrm>
            <a:off x="2185927" y="930435"/>
            <a:ext cx="17372438" cy="2434764"/>
          </a:xfrm>
          <a:prstGeom prst="roundRect">
            <a:avLst/>
          </a:prstGeom>
          <a:solidFill>
            <a:srgbClr val="19B4AF"/>
          </a:solidFill>
          <a:ln>
            <a:noFill/>
          </a:ln>
          <a:effectLst>
            <a:outerShdw blurRad="217548" dist="311599" dir="2700000" algn="tl" rotWithShape="0">
              <a:prstClr val="black">
                <a:alpha val="2656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8000" b="1">
                <a:latin typeface="+mj-lt"/>
              </a:rPr>
              <a:t>Competition &amp; Community Projects</a:t>
            </a:r>
            <a:endParaRPr lang="de-DE" sz="8000">
              <a:latin typeface="+mj-lt"/>
            </a:endParaRPr>
          </a:p>
        </p:txBody>
      </p:sp>
      <p:pic>
        <p:nvPicPr>
          <p:cNvPr id="2" name="Picture 1">
            <a:extLst>
              <a:ext uri="{FF2B5EF4-FFF2-40B4-BE49-F238E27FC236}">
                <a16:creationId xmlns:a16="http://schemas.microsoft.com/office/drawing/2014/main" id="{3A2B5322-6811-9B86-505B-C5DDF5188572}"/>
              </a:ext>
            </a:extLst>
          </p:cNvPr>
          <p:cNvPicPr preferRelativeResize="0">
            <a:picLocks/>
          </p:cNvPicPr>
          <p:nvPr/>
        </p:nvPicPr>
        <p:blipFill>
          <a:blip r:embed="rId3"/>
          <a:stretch>
            <a:fillRect/>
          </a:stretch>
        </p:blipFill>
        <p:spPr>
          <a:xfrm>
            <a:off x="2894802" y="14220001"/>
            <a:ext cx="3600000" cy="3600000"/>
          </a:xfrm>
          <a:prstGeom prst="rect">
            <a:avLst/>
          </a:prstGeom>
        </p:spPr>
      </p:pic>
      <p:sp>
        <p:nvSpPr>
          <p:cNvPr id="12" name="TextBox 11">
            <a:extLst>
              <a:ext uri="{FF2B5EF4-FFF2-40B4-BE49-F238E27FC236}">
                <a16:creationId xmlns:a16="http://schemas.microsoft.com/office/drawing/2014/main" id="{7684B5D6-444B-9CC0-3C6A-6363936C6BED}"/>
              </a:ext>
            </a:extLst>
          </p:cNvPr>
          <p:cNvSpPr txBox="1"/>
          <p:nvPr/>
        </p:nvSpPr>
        <p:spPr>
          <a:xfrm>
            <a:off x="7685732" y="9335315"/>
            <a:ext cx="15035826" cy="6555641"/>
          </a:xfrm>
          <a:prstGeom prst="rect">
            <a:avLst/>
          </a:prstGeom>
          <a:noFill/>
        </p:spPr>
        <p:txBody>
          <a:bodyPr wrap="square" rtlCol="0">
            <a:spAutoFit/>
          </a:bodyPr>
          <a:lstStyle/>
          <a:p>
            <a:r>
              <a:rPr lang="en-US" sz="6000">
                <a:solidFill>
                  <a:schemeClr val="bg1"/>
                </a:solidFill>
              </a:rPr>
              <a:t>Parallel to the main programme (Weeks 4–6), participants develop </a:t>
            </a:r>
            <a:r>
              <a:rPr lang="en-US" sz="6000" b="1">
                <a:solidFill>
                  <a:schemeClr val="bg1"/>
                </a:solidFill>
              </a:rPr>
              <a:t>community impact projects</a:t>
            </a:r>
            <a:r>
              <a:rPr lang="en-US" sz="6000">
                <a:solidFill>
                  <a:schemeClr val="bg1"/>
                </a:solidFill>
              </a:rPr>
              <a:t> with a focus on climate and sustainability.</a:t>
            </a:r>
            <a:endParaRPr lang="de-DE" sz="6000">
              <a:solidFill>
                <a:schemeClr val="bg1"/>
              </a:solidFill>
            </a:endParaRPr>
          </a:p>
          <a:p>
            <a:endParaRPr lang="en-US" sz="6000">
              <a:solidFill>
                <a:schemeClr val="bg1"/>
              </a:solidFill>
            </a:endParaRPr>
          </a:p>
          <a:p>
            <a:r>
              <a:rPr lang="en-US" sz="6000">
                <a:solidFill>
                  <a:schemeClr val="bg1"/>
                </a:solidFill>
              </a:rPr>
              <a:t>National projects compete across countries.</a:t>
            </a:r>
          </a:p>
          <a:p>
            <a:endParaRPr lang="de-DE" sz="6000">
              <a:solidFill>
                <a:schemeClr val="bg1"/>
              </a:solidFill>
            </a:endParaRPr>
          </a:p>
        </p:txBody>
      </p:sp>
    </p:spTree>
    <p:extLst>
      <p:ext uri="{BB962C8B-B14F-4D97-AF65-F5344CB8AC3E}">
        <p14:creationId xmlns:p14="http://schemas.microsoft.com/office/powerpoint/2010/main" val="22252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9B4AF"/>
        </a:solidFill>
        <a:effectLst/>
      </p:bgPr>
    </p:bg>
    <p:spTree>
      <p:nvGrpSpPr>
        <p:cNvPr id="1" name="">
          <a:extLst>
            <a:ext uri="{FF2B5EF4-FFF2-40B4-BE49-F238E27FC236}">
              <a16:creationId xmlns:a16="http://schemas.microsoft.com/office/drawing/2014/main" id="{A10CC968-90F1-9A6D-7574-66F0BDF1338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9F4949A-13B9-097E-DEE0-5E053E655125}"/>
              </a:ext>
            </a:extLst>
          </p:cNvPr>
          <p:cNvPicPr>
            <a:picLocks noChangeAspect="1"/>
          </p:cNvPicPr>
          <p:nvPr/>
        </p:nvPicPr>
        <p:blipFill>
          <a:blip r:embed="rId3"/>
          <a:stretch>
            <a:fillRect/>
          </a:stretch>
        </p:blipFill>
        <p:spPr>
          <a:xfrm flipH="1">
            <a:off x="19150294" y="14373289"/>
            <a:ext cx="5233706" cy="3914711"/>
          </a:xfrm>
          <a:prstGeom prst="rect">
            <a:avLst/>
          </a:prstGeom>
        </p:spPr>
      </p:pic>
      <p:pic>
        <p:nvPicPr>
          <p:cNvPr id="5" name="Picture 4">
            <a:extLst>
              <a:ext uri="{FF2B5EF4-FFF2-40B4-BE49-F238E27FC236}">
                <a16:creationId xmlns:a16="http://schemas.microsoft.com/office/drawing/2014/main" id="{CDC831BA-455C-3A37-B76F-0E89B36F77A9}"/>
              </a:ext>
            </a:extLst>
          </p:cNvPr>
          <p:cNvPicPr preferRelativeResize="0">
            <a:picLocks/>
          </p:cNvPicPr>
          <p:nvPr/>
        </p:nvPicPr>
        <p:blipFill>
          <a:blip r:embed="rId4"/>
          <a:stretch>
            <a:fillRect/>
          </a:stretch>
        </p:blipFill>
        <p:spPr>
          <a:xfrm>
            <a:off x="450000" y="450000"/>
            <a:ext cx="9000000" cy="2880000"/>
          </a:xfrm>
          <a:prstGeom prst="rect">
            <a:avLst/>
          </a:prstGeom>
          <a:effectLst>
            <a:outerShdw blurRad="129162" dist="80723" dir="2700000" algn="tl" rotWithShape="0">
              <a:prstClr val="black">
                <a:alpha val="27121"/>
              </a:prstClr>
            </a:outerShdw>
          </a:effectLst>
        </p:spPr>
      </p:pic>
      <p:pic>
        <p:nvPicPr>
          <p:cNvPr id="2" name="Picture 1">
            <a:extLst>
              <a:ext uri="{FF2B5EF4-FFF2-40B4-BE49-F238E27FC236}">
                <a16:creationId xmlns:a16="http://schemas.microsoft.com/office/drawing/2014/main" id="{A37D7774-454F-459F-B546-02B20D6C4250}"/>
              </a:ext>
            </a:extLst>
          </p:cNvPr>
          <p:cNvPicPr preferRelativeResize="0">
            <a:picLocks/>
          </p:cNvPicPr>
          <p:nvPr/>
        </p:nvPicPr>
        <p:blipFill>
          <a:blip r:embed="rId5"/>
          <a:stretch>
            <a:fillRect/>
          </a:stretch>
        </p:blipFill>
        <p:spPr>
          <a:xfrm>
            <a:off x="20304000" y="450000"/>
            <a:ext cx="3600000" cy="3600000"/>
          </a:xfrm>
          <a:prstGeom prst="rect">
            <a:avLst/>
          </a:prstGeom>
        </p:spPr>
      </p:pic>
      <p:graphicFrame>
        <p:nvGraphicFramePr>
          <p:cNvPr id="3" name="Tabelle 2">
            <a:extLst>
              <a:ext uri="{FF2B5EF4-FFF2-40B4-BE49-F238E27FC236}">
                <a16:creationId xmlns:a16="http://schemas.microsoft.com/office/drawing/2014/main" id="{9D3BF49E-FFCB-7789-FE44-D2876A8A41D0}"/>
              </a:ext>
            </a:extLst>
          </p:cNvPr>
          <p:cNvGraphicFramePr>
            <a:graphicFrameLocks noGrp="1"/>
          </p:cNvGraphicFramePr>
          <p:nvPr>
            <p:extLst>
              <p:ext uri="{D42A27DB-BD31-4B8C-83A1-F6EECF244321}">
                <p14:modId xmlns:p14="http://schemas.microsoft.com/office/powerpoint/2010/main" val="3895784580"/>
              </p:ext>
            </p:extLst>
          </p:nvPr>
        </p:nvGraphicFramePr>
        <p:xfrm>
          <a:off x="1331522" y="3848039"/>
          <a:ext cx="21633984" cy="12259468"/>
        </p:xfrm>
        <a:graphic>
          <a:graphicData uri="http://schemas.openxmlformats.org/drawingml/2006/table">
            <a:tbl>
              <a:tblPr firstRow="1" firstCol="1" bandRow="1"/>
              <a:tblGrid>
                <a:gridCol w="4531957">
                  <a:extLst>
                    <a:ext uri="{9D8B030D-6E8A-4147-A177-3AD203B41FA5}">
                      <a16:colId xmlns:a16="http://schemas.microsoft.com/office/drawing/2014/main" val="4263572124"/>
                    </a:ext>
                  </a:extLst>
                </a:gridCol>
                <a:gridCol w="4844131">
                  <a:extLst>
                    <a:ext uri="{9D8B030D-6E8A-4147-A177-3AD203B41FA5}">
                      <a16:colId xmlns:a16="http://schemas.microsoft.com/office/drawing/2014/main" val="3375141055"/>
                    </a:ext>
                  </a:extLst>
                </a:gridCol>
                <a:gridCol w="12257896">
                  <a:extLst>
                    <a:ext uri="{9D8B030D-6E8A-4147-A177-3AD203B41FA5}">
                      <a16:colId xmlns:a16="http://schemas.microsoft.com/office/drawing/2014/main" val="2723707699"/>
                    </a:ext>
                  </a:extLst>
                </a:gridCol>
              </a:tblGrid>
              <a:tr h="711684">
                <a:tc>
                  <a:txBody>
                    <a:bodyPr/>
                    <a:lstStyle/>
                    <a:p>
                      <a:pPr algn="ctr">
                        <a:lnSpc>
                          <a:spcPct val="115000"/>
                        </a:lnSpc>
                        <a:spcAft>
                          <a:spcPts val="800"/>
                        </a:spcAft>
                        <a:buNone/>
                      </a:pPr>
                      <a:r>
                        <a:rPr lang="de-DE" sz="4000" b="1" kern="0">
                          <a:solidFill>
                            <a:schemeClr val="bg1"/>
                          </a:solidFill>
                          <a:effectLst/>
                          <a:latin typeface="+mn-lt"/>
                          <a:ea typeface="Times New Roman" panose="02020603050405020304" pitchFamily="18" charset="0"/>
                          <a:cs typeface="Times New Roman" panose="02020603050405020304" pitchFamily="18" charset="0"/>
                        </a:rPr>
                        <a:t>Week</a:t>
                      </a:r>
                      <a:endParaRPr lang="de-DE" sz="4000" kern="100">
                        <a:solidFill>
                          <a:schemeClr val="bg1"/>
                        </a:solidFill>
                        <a:effectLst/>
                        <a:latin typeface="+mn-lt"/>
                        <a:ea typeface="Malgun Gothic" panose="020B0503020000020004" pitchFamily="34" charset="-127"/>
                        <a:cs typeface="Times New Roman" panose="02020603050405020304" pitchFamily="18" charset="0"/>
                      </a:endParaRPr>
                    </a:p>
                  </a:txBody>
                  <a:tcPr marL="9525" marR="9525" marT="9525" marB="9525" anchor="ctr">
                    <a:lnL>
                      <a:noFill/>
                    </a:lnL>
                    <a:lnR>
                      <a:noFill/>
                    </a:lnR>
                    <a:lnT>
                      <a:noFill/>
                    </a:lnT>
                    <a:lnB>
                      <a:noFill/>
                    </a:lnB>
                    <a:noFill/>
                  </a:tcPr>
                </a:tc>
                <a:tc>
                  <a:txBody>
                    <a:bodyPr/>
                    <a:lstStyle/>
                    <a:p>
                      <a:pPr algn="ctr">
                        <a:lnSpc>
                          <a:spcPct val="115000"/>
                        </a:lnSpc>
                        <a:spcAft>
                          <a:spcPts val="800"/>
                        </a:spcAft>
                        <a:buNone/>
                      </a:pPr>
                      <a:r>
                        <a:rPr lang="de-DE" sz="4000" b="1" kern="0">
                          <a:solidFill>
                            <a:schemeClr val="bg1"/>
                          </a:solidFill>
                          <a:effectLst/>
                          <a:latin typeface="+mn-lt"/>
                          <a:ea typeface="Times New Roman" panose="02020603050405020304" pitchFamily="18" charset="0"/>
                          <a:cs typeface="Times New Roman" panose="02020603050405020304" pitchFamily="18" charset="0"/>
                        </a:rPr>
                        <a:t>Theme</a:t>
                      </a:r>
                      <a:endParaRPr lang="de-DE" sz="4000" kern="100">
                        <a:solidFill>
                          <a:schemeClr val="bg1"/>
                        </a:solidFill>
                        <a:effectLst/>
                        <a:latin typeface="+mn-lt"/>
                        <a:ea typeface="Malgun Gothic" panose="020B0503020000020004" pitchFamily="34" charset="-127"/>
                        <a:cs typeface="Times New Roman" panose="02020603050405020304" pitchFamily="18" charset="0"/>
                      </a:endParaRPr>
                    </a:p>
                  </a:txBody>
                  <a:tcPr marL="9525" marR="9525" marT="9525" marB="9525" anchor="ctr">
                    <a:lnL>
                      <a:noFill/>
                    </a:lnL>
                    <a:lnR>
                      <a:noFill/>
                    </a:lnR>
                    <a:lnT>
                      <a:noFill/>
                    </a:lnT>
                    <a:lnB>
                      <a:noFill/>
                    </a:lnB>
                    <a:noFill/>
                  </a:tcPr>
                </a:tc>
                <a:tc>
                  <a:txBody>
                    <a:bodyPr/>
                    <a:lstStyle/>
                    <a:p>
                      <a:pPr algn="ctr">
                        <a:lnSpc>
                          <a:spcPct val="115000"/>
                        </a:lnSpc>
                        <a:spcAft>
                          <a:spcPts val="800"/>
                        </a:spcAft>
                        <a:buNone/>
                      </a:pPr>
                      <a:r>
                        <a:rPr lang="de-DE" sz="4000" b="1" kern="0">
                          <a:solidFill>
                            <a:schemeClr val="bg1"/>
                          </a:solidFill>
                          <a:effectLst/>
                          <a:latin typeface="+mn-lt"/>
                          <a:ea typeface="Times New Roman" panose="02020603050405020304" pitchFamily="18" charset="0"/>
                          <a:cs typeface="Times New Roman" panose="02020603050405020304" pitchFamily="18" charset="0"/>
                        </a:rPr>
                        <a:t>Key Activities</a:t>
                      </a:r>
                      <a:endParaRPr lang="de-DE" sz="4000" kern="100">
                        <a:solidFill>
                          <a:schemeClr val="bg1"/>
                        </a:solidFill>
                        <a:effectLst/>
                        <a:latin typeface="+mn-lt"/>
                        <a:ea typeface="Malgun Gothic" panose="020B0503020000020004" pitchFamily="34" charset="-127"/>
                        <a:cs typeface="Times New Roman" panose="02020603050405020304" pitchFamily="18" charset="0"/>
                      </a:endParaRPr>
                    </a:p>
                  </a:txBody>
                  <a:tcPr marL="9525" marR="9525" marT="9525" marB="9525" anchor="ctr">
                    <a:lnL>
                      <a:noFill/>
                    </a:lnL>
                    <a:lnR>
                      <a:noFill/>
                    </a:lnR>
                    <a:lnT>
                      <a:noFill/>
                    </a:lnT>
                    <a:lnB>
                      <a:noFill/>
                    </a:lnB>
                    <a:noFill/>
                  </a:tcPr>
                </a:tc>
                <a:extLst>
                  <a:ext uri="{0D108BD9-81ED-4DB2-BD59-A6C34878D82A}">
                    <a16:rowId xmlns:a16="http://schemas.microsoft.com/office/drawing/2014/main" val="4252833580"/>
                  </a:ext>
                </a:extLst>
              </a:tr>
              <a:tr h="2167220">
                <a:tc>
                  <a:txBody>
                    <a:bodyPr/>
                    <a:lstStyle/>
                    <a:p>
                      <a:pPr>
                        <a:lnSpc>
                          <a:spcPct val="115000"/>
                        </a:lnSpc>
                        <a:spcAft>
                          <a:spcPts val="800"/>
                        </a:spcAft>
                        <a:buNone/>
                      </a:pPr>
                      <a:r>
                        <a:rPr lang="de-DE" sz="4000" b="1" kern="0">
                          <a:solidFill>
                            <a:schemeClr val="bg1"/>
                          </a:solidFill>
                          <a:effectLst/>
                          <a:latin typeface="+mn-lt"/>
                          <a:ea typeface="Times New Roman" panose="02020603050405020304" pitchFamily="18" charset="0"/>
                          <a:cs typeface="Times New Roman" panose="02020603050405020304" pitchFamily="18" charset="0"/>
                        </a:rPr>
                        <a:t>1. Foundations</a:t>
                      </a:r>
                      <a:endParaRPr lang="de-DE" sz="4000" kern="100">
                        <a:solidFill>
                          <a:schemeClr val="bg1"/>
                        </a:solidFill>
                        <a:effectLst/>
                        <a:latin typeface="+mn-lt"/>
                        <a:ea typeface="Malgun Gothic" panose="020B0503020000020004" pitchFamily="34" charset="-127"/>
                        <a:cs typeface="Times New Roman" panose="02020603050405020304" pitchFamily="18" charset="0"/>
                      </a:endParaRPr>
                    </a:p>
                  </a:txBody>
                  <a:tcPr marL="9525" marR="9525" marT="9525" marB="9525" anchor="ctr">
                    <a:lnL>
                      <a:noFill/>
                    </a:lnL>
                    <a:lnR>
                      <a:noFill/>
                    </a:lnR>
                    <a:lnT>
                      <a:noFill/>
                    </a:lnT>
                    <a:lnB>
                      <a:noFill/>
                    </a:lnB>
                    <a:noFill/>
                  </a:tcPr>
                </a:tc>
                <a:tc>
                  <a:txBody>
                    <a:bodyPr/>
                    <a:lstStyle/>
                    <a:p>
                      <a:pPr>
                        <a:lnSpc>
                          <a:spcPct val="115000"/>
                        </a:lnSpc>
                        <a:spcAft>
                          <a:spcPts val="800"/>
                        </a:spcAft>
                        <a:buNone/>
                      </a:pPr>
                      <a:r>
                        <a:rPr lang="en-US" sz="4000" kern="0">
                          <a:solidFill>
                            <a:schemeClr val="bg1"/>
                          </a:solidFill>
                          <a:effectLst/>
                          <a:latin typeface="+mn-lt"/>
                          <a:ea typeface="Times New Roman" panose="02020603050405020304" pitchFamily="18" charset="0"/>
                          <a:cs typeface="Times New Roman" panose="02020603050405020304" pitchFamily="18" charset="0"/>
                        </a:rPr>
                        <a:t>Business Planning Basics &amp; Team Formation</a:t>
                      </a:r>
                      <a:endParaRPr lang="de-DE" sz="4000" kern="100">
                        <a:solidFill>
                          <a:schemeClr val="bg1"/>
                        </a:solidFill>
                        <a:effectLst/>
                        <a:latin typeface="+mn-lt"/>
                        <a:ea typeface="Malgun Gothic" panose="020B0503020000020004" pitchFamily="34" charset="-127"/>
                        <a:cs typeface="Times New Roman" panose="02020603050405020304" pitchFamily="18" charset="0"/>
                      </a:endParaRPr>
                    </a:p>
                  </a:txBody>
                  <a:tcPr marL="9525" marR="9525" marT="9525" marB="9525" anchor="ctr">
                    <a:lnL>
                      <a:noFill/>
                    </a:lnL>
                    <a:lnR>
                      <a:noFill/>
                    </a:lnR>
                    <a:lnT>
                      <a:noFill/>
                    </a:lnT>
                    <a:lnB>
                      <a:noFill/>
                    </a:lnB>
                    <a:noFill/>
                  </a:tcPr>
                </a:tc>
                <a:tc>
                  <a:txBody>
                    <a:bodyPr/>
                    <a:lstStyle/>
                    <a:p>
                      <a:pPr>
                        <a:lnSpc>
                          <a:spcPct val="115000"/>
                        </a:lnSpc>
                        <a:spcAft>
                          <a:spcPts val="800"/>
                        </a:spcAft>
                        <a:buNone/>
                      </a:pPr>
                      <a:r>
                        <a:rPr lang="en-US" sz="4000" kern="0">
                          <a:solidFill>
                            <a:schemeClr val="bg1"/>
                          </a:solidFill>
                          <a:effectLst/>
                          <a:latin typeface="+mn-lt"/>
                          <a:ea typeface="Times New Roman" panose="02020603050405020304" pitchFamily="18" charset="0"/>
                          <a:cs typeface="Times New Roman" panose="02020603050405020304" pitchFamily="18" charset="0"/>
                        </a:rPr>
                        <a:t>Kick-off webinar; MOOC Module 1; mentor sessions on self-awareness, intercultural skills, and career readiness; team setup and company onboarding.</a:t>
                      </a:r>
                      <a:endParaRPr lang="de-DE" sz="4000" kern="100">
                        <a:solidFill>
                          <a:schemeClr val="bg1"/>
                        </a:solidFill>
                        <a:effectLst/>
                        <a:latin typeface="+mn-lt"/>
                        <a:ea typeface="Malgun Gothic" panose="020B0503020000020004" pitchFamily="34" charset="-127"/>
                        <a:cs typeface="Times New Roman" panose="02020603050405020304" pitchFamily="18" charset="0"/>
                      </a:endParaRPr>
                    </a:p>
                  </a:txBody>
                  <a:tcPr marL="9525" marR="9525" marT="9525" marB="9525" anchor="ctr">
                    <a:lnL>
                      <a:noFill/>
                    </a:lnL>
                    <a:lnR>
                      <a:noFill/>
                    </a:lnR>
                    <a:lnT>
                      <a:noFill/>
                    </a:lnT>
                    <a:lnB>
                      <a:noFill/>
                    </a:lnB>
                    <a:noFill/>
                  </a:tcPr>
                </a:tc>
                <a:extLst>
                  <a:ext uri="{0D108BD9-81ED-4DB2-BD59-A6C34878D82A}">
                    <a16:rowId xmlns:a16="http://schemas.microsoft.com/office/drawing/2014/main" val="3083577338"/>
                  </a:ext>
                </a:extLst>
              </a:tr>
              <a:tr h="1439452">
                <a:tc>
                  <a:txBody>
                    <a:bodyPr/>
                    <a:lstStyle/>
                    <a:p>
                      <a:pPr>
                        <a:lnSpc>
                          <a:spcPct val="115000"/>
                        </a:lnSpc>
                        <a:spcAft>
                          <a:spcPts val="800"/>
                        </a:spcAft>
                        <a:buNone/>
                      </a:pPr>
                      <a:r>
                        <a:rPr lang="de-DE" sz="4000" b="1" kern="0">
                          <a:solidFill>
                            <a:schemeClr val="bg1"/>
                          </a:solidFill>
                          <a:effectLst/>
                          <a:latin typeface="+mn-lt"/>
                          <a:ea typeface="Times New Roman" panose="02020603050405020304" pitchFamily="18" charset="0"/>
                          <a:cs typeface="Times New Roman" panose="02020603050405020304" pitchFamily="18" charset="0"/>
                        </a:rPr>
                        <a:t>2. Business &amp; Innovation</a:t>
                      </a:r>
                      <a:endParaRPr lang="de-DE" sz="4000" kern="100">
                        <a:solidFill>
                          <a:schemeClr val="bg1"/>
                        </a:solidFill>
                        <a:effectLst/>
                        <a:latin typeface="+mn-lt"/>
                        <a:ea typeface="Malgun Gothic" panose="020B0503020000020004" pitchFamily="34" charset="-127"/>
                        <a:cs typeface="Times New Roman" panose="02020603050405020304" pitchFamily="18" charset="0"/>
                      </a:endParaRPr>
                    </a:p>
                  </a:txBody>
                  <a:tcPr marL="9525" marR="9525" marT="9525" marB="9525" anchor="ctr">
                    <a:lnL>
                      <a:noFill/>
                    </a:lnL>
                    <a:lnR>
                      <a:noFill/>
                    </a:lnR>
                    <a:lnT>
                      <a:noFill/>
                    </a:lnT>
                    <a:lnB>
                      <a:noFill/>
                    </a:lnB>
                    <a:noFill/>
                  </a:tcPr>
                </a:tc>
                <a:tc>
                  <a:txBody>
                    <a:bodyPr/>
                    <a:lstStyle/>
                    <a:p>
                      <a:pPr>
                        <a:lnSpc>
                          <a:spcPct val="115000"/>
                        </a:lnSpc>
                        <a:spcAft>
                          <a:spcPts val="800"/>
                        </a:spcAft>
                        <a:buNone/>
                      </a:pPr>
                      <a:r>
                        <a:rPr lang="de-DE" sz="4000" kern="0">
                          <a:solidFill>
                            <a:schemeClr val="bg1"/>
                          </a:solidFill>
                          <a:effectLst/>
                          <a:latin typeface="+mn-lt"/>
                          <a:ea typeface="Times New Roman" panose="02020603050405020304" pitchFamily="18" charset="0"/>
                          <a:cs typeface="Times New Roman" panose="02020603050405020304" pitchFamily="18" charset="0"/>
                        </a:rPr>
                        <a:t>Entrepreneurship in Rural Development</a:t>
                      </a:r>
                      <a:endParaRPr lang="de-DE" sz="4000" kern="100">
                        <a:solidFill>
                          <a:schemeClr val="bg1"/>
                        </a:solidFill>
                        <a:effectLst/>
                        <a:latin typeface="+mn-lt"/>
                        <a:ea typeface="Malgun Gothic" panose="020B0503020000020004" pitchFamily="34" charset="-127"/>
                        <a:cs typeface="Times New Roman" panose="02020603050405020304" pitchFamily="18" charset="0"/>
                      </a:endParaRPr>
                    </a:p>
                  </a:txBody>
                  <a:tcPr marL="9525" marR="9525" marT="9525" marB="9525" anchor="ctr">
                    <a:lnL>
                      <a:noFill/>
                    </a:lnL>
                    <a:lnR>
                      <a:noFill/>
                    </a:lnR>
                    <a:lnT>
                      <a:noFill/>
                    </a:lnT>
                    <a:lnB>
                      <a:noFill/>
                    </a:lnB>
                    <a:noFill/>
                  </a:tcPr>
                </a:tc>
                <a:tc>
                  <a:txBody>
                    <a:bodyPr/>
                    <a:lstStyle/>
                    <a:p>
                      <a:pPr>
                        <a:lnSpc>
                          <a:spcPct val="115000"/>
                        </a:lnSpc>
                        <a:spcAft>
                          <a:spcPts val="800"/>
                        </a:spcAft>
                        <a:buNone/>
                      </a:pPr>
                      <a:r>
                        <a:rPr lang="en-US" sz="4000" kern="0">
                          <a:solidFill>
                            <a:schemeClr val="bg1"/>
                          </a:solidFill>
                          <a:effectLst/>
                          <a:latin typeface="+mn-lt"/>
                          <a:ea typeface="Times New Roman" panose="02020603050405020304" pitchFamily="18" charset="0"/>
                          <a:cs typeface="Times New Roman" panose="02020603050405020304" pitchFamily="18" charset="0"/>
                        </a:rPr>
                        <a:t>MOOC Module 2; mentor session on innovation and teamwork; company strategy drafting.</a:t>
                      </a:r>
                      <a:endParaRPr lang="de-DE" sz="4000" kern="100">
                        <a:solidFill>
                          <a:schemeClr val="bg1"/>
                        </a:solidFill>
                        <a:effectLst/>
                        <a:latin typeface="+mn-lt"/>
                        <a:ea typeface="Malgun Gothic" panose="020B0503020000020004" pitchFamily="34" charset="-127"/>
                        <a:cs typeface="Times New Roman" panose="02020603050405020304" pitchFamily="18" charset="0"/>
                      </a:endParaRPr>
                    </a:p>
                  </a:txBody>
                  <a:tcPr marL="9525" marR="9525" marT="9525" marB="9525" anchor="ctr">
                    <a:lnL>
                      <a:noFill/>
                    </a:lnL>
                    <a:lnR>
                      <a:noFill/>
                    </a:lnR>
                    <a:lnT>
                      <a:noFill/>
                    </a:lnT>
                    <a:lnB>
                      <a:noFill/>
                    </a:lnB>
                    <a:noFill/>
                  </a:tcPr>
                </a:tc>
                <a:extLst>
                  <a:ext uri="{0D108BD9-81ED-4DB2-BD59-A6C34878D82A}">
                    <a16:rowId xmlns:a16="http://schemas.microsoft.com/office/drawing/2014/main" val="1616721093"/>
                  </a:ext>
                </a:extLst>
              </a:tr>
              <a:tr h="2167220">
                <a:tc>
                  <a:txBody>
                    <a:bodyPr/>
                    <a:lstStyle/>
                    <a:p>
                      <a:pPr>
                        <a:lnSpc>
                          <a:spcPct val="115000"/>
                        </a:lnSpc>
                        <a:spcAft>
                          <a:spcPts val="800"/>
                        </a:spcAft>
                        <a:buNone/>
                      </a:pPr>
                      <a:r>
                        <a:rPr lang="de-DE" sz="4000" b="1" kern="0">
                          <a:solidFill>
                            <a:schemeClr val="bg1"/>
                          </a:solidFill>
                          <a:effectLst/>
                          <a:latin typeface="+mn-lt"/>
                          <a:ea typeface="Times New Roman" panose="02020603050405020304" pitchFamily="18" charset="0"/>
                          <a:cs typeface="Times New Roman" panose="02020603050405020304" pitchFamily="18" charset="0"/>
                        </a:rPr>
                        <a:t>3. Civic Participation</a:t>
                      </a:r>
                      <a:endParaRPr lang="de-DE" sz="4000" kern="100">
                        <a:solidFill>
                          <a:schemeClr val="bg1"/>
                        </a:solidFill>
                        <a:effectLst/>
                        <a:latin typeface="+mn-lt"/>
                        <a:ea typeface="Malgun Gothic" panose="020B0503020000020004" pitchFamily="34" charset="-127"/>
                        <a:cs typeface="Times New Roman" panose="02020603050405020304" pitchFamily="18" charset="0"/>
                      </a:endParaRPr>
                    </a:p>
                  </a:txBody>
                  <a:tcPr marL="9525" marR="9525" marT="9525" marB="9525" anchor="ctr">
                    <a:lnL>
                      <a:noFill/>
                    </a:lnL>
                    <a:lnR>
                      <a:noFill/>
                    </a:lnR>
                    <a:lnT>
                      <a:noFill/>
                    </a:lnT>
                    <a:lnB>
                      <a:noFill/>
                    </a:lnB>
                    <a:noFill/>
                  </a:tcPr>
                </a:tc>
                <a:tc>
                  <a:txBody>
                    <a:bodyPr/>
                    <a:lstStyle/>
                    <a:p>
                      <a:pPr>
                        <a:lnSpc>
                          <a:spcPct val="115000"/>
                        </a:lnSpc>
                        <a:spcAft>
                          <a:spcPts val="800"/>
                        </a:spcAft>
                        <a:buNone/>
                      </a:pPr>
                      <a:r>
                        <a:rPr lang="de-DE" sz="4000" kern="0">
                          <a:solidFill>
                            <a:schemeClr val="bg1"/>
                          </a:solidFill>
                          <a:effectLst/>
                          <a:latin typeface="+mn-lt"/>
                          <a:ea typeface="Times New Roman" panose="02020603050405020304" pitchFamily="18" charset="0"/>
                          <a:cs typeface="Times New Roman" panose="02020603050405020304" pitchFamily="18" charset="0"/>
                        </a:rPr>
                        <a:t>Sustainability &amp; SDGs</a:t>
                      </a:r>
                      <a:endParaRPr lang="de-DE" sz="4000" kern="100">
                        <a:solidFill>
                          <a:schemeClr val="bg1"/>
                        </a:solidFill>
                        <a:effectLst/>
                        <a:latin typeface="+mn-lt"/>
                        <a:ea typeface="Malgun Gothic" panose="020B0503020000020004" pitchFamily="34" charset="-127"/>
                        <a:cs typeface="Times New Roman" panose="02020603050405020304" pitchFamily="18" charset="0"/>
                      </a:endParaRPr>
                    </a:p>
                  </a:txBody>
                  <a:tcPr marL="9525" marR="9525" marT="9525" marB="9525" anchor="ctr">
                    <a:lnL>
                      <a:noFill/>
                    </a:lnL>
                    <a:lnR>
                      <a:noFill/>
                    </a:lnR>
                    <a:lnT>
                      <a:noFill/>
                    </a:lnT>
                    <a:lnB>
                      <a:noFill/>
                    </a:lnB>
                    <a:noFill/>
                  </a:tcPr>
                </a:tc>
                <a:tc>
                  <a:txBody>
                    <a:bodyPr/>
                    <a:lstStyle/>
                    <a:p>
                      <a:pPr>
                        <a:lnSpc>
                          <a:spcPct val="115000"/>
                        </a:lnSpc>
                        <a:spcAft>
                          <a:spcPts val="800"/>
                        </a:spcAft>
                        <a:buNone/>
                      </a:pPr>
                      <a:r>
                        <a:rPr lang="en-US" sz="4000" kern="0">
                          <a:solidFill>
                            <a:schemeClr val="bg1"/>
                          </a:solidFill>
                          <a:effectLst/>
                          <a:latin typeface="+mn-lt"/>
                          <a:ea typeface="Times New Roman" panose="02020603050405020304" pitchFamily="18" charset="0"/>
                          <a:cs typeface="Times New Roman" panose="02020603050405020304" pitchFamily="18" charset="0"/>
                        </a:rPr>
                        <a:t>MOOC Module 3; mentor session on civic leadership; teams design CSR initiative.</a:t>
                      </a:r>
                      <a:endParaRPr lang="de-DE" sz="4000" kern="100">
                        <a:solidFill>
                          <a:schemeClr val="bg1"/>
                        </a:solidFill>
                        <a:effectLst/>
                        <a:latin typeface="+mn-lt"/>
                        <a:ea typeface="Malgun Gothic" panose="020B0503020000020004" pitchFamily="34" charset="-127"/>
                        <a:cs typeface="Times New Roman" panose="02020603050405020304" pitchFamily="18" charset="0"/>
                      </a:endParaRPr>
                    </a:p>
                  </a:txBody>
                  <a:tcPr marL="9525" marR="9525" marT="9525" marB="9525" anchor="ctr">
                    <a:lnL>
                      <a:noFill/>
                    </a:lnL>
                    <a:lnR>
                      <a:noFill/>
                    </a:lnR>
                    <a:lnT>
                      <a:noFill/>
                    </a:lnT>
                    <a:lnB>
                      <a:noFill/>
                    </a:lnB>
                    <a:noFill/>
                  </a:tcPr>
                </a:tc>
                <a:extLst>
                  <a:ext uri="{0D108BD9-81ED-4DB2-BD59-A6C34878D82A}">
                    <a16:rowId xmlns:a16="http://schemas.microsoft.com/office/drawing/2014/main" val="3664090944"/>
                  </a:ext>
                </a:extLst>
              </a:tr>
              <a:tr h="2167220">
                <a:tc>
                  <a:txBody>
                    <a:bodyPr/>
                    <a:lstStyle/>
                    <a:p>
                      <a:pPr>
                        <a:lnSpc>
                          <a:spcPct val="115000"/>
                        </a:lnSpc>
                        <a:spcAft>
                          <a:spcPts val="800"/>
                        </a:spcAft>
                        <a:buNone/>
                      </a:pPr>
                      <a:r>
                        <a:rPr lang="de-DE" sz="4000" b="1" kern="0">
                          <a:solidFill>
                            <a:schemeClr val="bg1"/>
                          </a:solidFill>
                          <a:effectLst/>
                          <a:latin typeface="+mn-lt"/>
                          <a:ea typeface="Times New Roman" panose="02020603050405020304" pitchFamily="18" charset="0"/>
                          <a:cs typeface="Times New Roman" panose="02020603050405020304" pitchFamily="18" charset="0"/>
                        </a:rPr>
                        <a:t>4. Project Development</a:t>
                      </a:r>
                      <a:endParaRPr lang="de-DE" sz="4000" kern="100">
                        <a:solidFill>
                          <a:schemeClr val="bg1"/>
                        </a:solidFill>
                        <a:effectLst/>
                        <a:latin typeface="+mn-lt"/>
                        <a:ea typeface="Malgun Gothic" panose="020B0503020000020004" pitchFamily="34" charset="-127"/>
                        <a:cs typeface="Times New Roman" panose="02020603050405020304" pitchFamily="18" charset="0"/>
                      </a:endParaRPr>
                    </a:p>
                  </a:txBody>
                  <a:tcPr marL="9525" marR="9525" marT="9525" marB="9525" anchor="ctr">
                    <a:lnL>
                      <a:noFill/>
                    </a:lnL>
                    <a:lnR>
                      <a:noFill/>
                    </a:lnR>
                    <a:lnT>
                      <a:noFill/>
                    </a:lnT>
                    <a:lnB>
                      <a:noFill/>
                    </a:lnB>
                    <a:noFill/>
                  </a:tcPr>
                </a:tc>
                <a:tc>
                  <a:txBody>
                    <a:bodyPr/>
                    <a:lstStyle/>
                    <a:p>
                      <a:pPr>
                        <a:lnSpc>
                          <a:spcPct val="115000"/>
                        </a:lnSpc>
                        <a:spcAft>
                          <a:spcPts val="800"/>
                        </a:spcAft>
                        <a:buNone/>
                      </a:pPr>
                      <a:r>
                        <a:rPr lang="de-DE" sz="4000" kern="0">
                          <a:solidFill>
                            <a:schemeClr val="bg1"/>
                          </a:solidFill>
                          <a:effectLst/>
                          <a:latin typeface="+mn-lt"/>
                          <a:ea typeface="Times New Roman" panose="02020603050405020304" pitchFamily="18" charset="0"/>
                          <a:cs typeface="Times New Roman" panose="02020603050405020304" pitchFamily="18" charset="0"/>
                        </a:rPr>
                        <a:t>Project Design &amp; Funding</a:t>
                      </a:r>
                      <a:endParaRPr lang="de-DE" sz="4000" kern="100">
                        <a:solidFill>
                          <a:schemeClr val="bg1"/>
                        </a:solidFill>
                        <a:effectLst/>
                        <a:latin typeface="+mn-lt"/>
                        <a:ea typeface="Malgun Gothic" panose="020B0503020000020004" pitchFamily="34" charset="-127"/>
                        <a:cs typeface="Times New Roman" panose="02020603050405020304" pitchFamily="18" charset="0"/>
                      </a:endParaRPr>
                    </a:p>
                  </a:txBody>
                  <a:tcPr marL="9525" marR="9525" marT="9525" marB="9525" anchor="ctr">
                    <a:lnL>
                      <a:noFill/>
                    </a:lnL>
                    <a:lnR>
                      <a:noFill/>
                    </a:lnR>
                    <a:lnT>
                      <a:noFill/>
                    </a:lnT>
                    <a:lnB>
                      <a:noFill/>
                    </a:lnB>
                    <a:noFill/>
                  </a:tcPr>
                </a:tc>
                <a:tc>
                  <a:txBody>
                    <a:bodyPr/>
                    <a:lstStyle/>
                    <a:p>
                      <a:pPr>
                        <a:lnSpc>
                          <a:spcPct val="115000"/>
                        </a:lnSpc>
                        <a:spcAft>
                          <a:spcPts val="800"/>
                        </a:spcAft>
                        <a:buNone/>
                      </a:pPr>
                      <a:r>
                        <a:rPr lang="en-US" sz="4000" kern="0">
                          <a:solidFill>
                            <a:schemeClr val="bg1"/>
                          </a:solidFill>
                          <a:effectLst/>
                          <a:latin typeface="+mn-lt"/>
                          <a:ea typeface="Times New Roman" panose="02020603050405020304" pitchFamily="18" charset="0"/>
                          <a:cs typeface="Times New Roman" panose="02020603050405020304" pitchFamily="18" charset="0"/>
                        </a:rPr>
                        <a:t>MOOC Module 4; electives; mentor session on innovation and career planning; apply project design to company service/product.</a:t>
                      </a:r>
                      <a:endParaRPr lang="de-DE" sz="4000" kern="100">
                        <a:solidFill>
                          <a:schemeClr val="bg1"/>
                        </a:solidFill>
                        <a:effectLst/>
                        <a:latin typeface="+mn-lt"/>
                        <a:ea typeface="Malgun Gothic" panose="020B0503020000020004" pitchFamily="34" charset="-127"/>
                        <a:cs typeface="Times New Roman" panose="02020603050405020304" pitchFamily="18" charset="0"/>
                      </a:endParaRPr>
                    </a:p>
                  </a:txBody>
                  <a:tcPr marL="9525" marR="9525" marT="9525" marB="9525" anchor="ctr">
                    <a:lnL>
                      <a:noFill/>
                    </a:lnL>
                    <a:lnR>
                      <a:noFill/>
                    </a:lnR>
                    <a:lnT>
                      <a:noFill/>
                    </a:lnT>
                    <a:lnB>
                      <a:noFill/>
                    </a:lnB>
                    <a:noFill/>
                  </a:tcPr>
                </a:tc>
                <a:extLst>
                  <a:ext uri="{0D108BD9-81ED-4DB2-BD59-A6C34878D82A}">
                    <a16:rowId xmlns:a16="http://schemas.microsoft.com/office/drawing/2014/main" val="2000950114"/>
                  </a:ext>
                </a:extLst>
              </a:tr>
              <a:tr h="2167220">
                <a:tc>
                  <a:txBody>
                    <a:bodyPr/>
                    <a:lstStyle/>
                    <a:p>
                      <a:pPr>
                        <a:lnSpc>
                          <a:spcPct val="115000"/>
                        </a:lnSpc>
                        <a:spcAft>
                          <a:spcPts val="800"/>
                        </a:spcAft>
                        <a:buNone/>
                      </a:pPr>
                      <a:r>
                        <a:rPr lang="de-DE" sz="4000" b="1" kern="0">
                          <a:solidFill>
                            <a:schemeClr val="bg1"/>
                          </a:solidFill>
                          <a:effectLst/>
                          <a:latin typeface="+mn-lt"/>
                          <a:ea typeface="Times New Roman" panose="02020603050405020304" pitchFamily="18" charset="0"/>
                          <a:cs typeface="Times New Roman" panose="02020603050405020304" pitchFamily="18" charset="0"/>
                        </a:rPr>
                        <a:t>5. Integration &amp; Preparation</a:t>
                      </a:r>
                      <a:endParaRPr lang="de-DE" sz="4000" kern="100">
                        <a:solidFill>
                          <a:schemeClr val="bg1"/>
                        </a:solidFill>
                        <a:effectLst/>
                        <a:latin typeface="+mn-lt"/>
                        <a:ea typeface="Malgun Gothic" panose="020B0503020000020004" pitchFamily="34" charset="-127"/>
                        <a:cs typeface="Times New Roman" panose="02020603050405020304" pitchFamily="18" charset="0"/>
                      </a:endParaRPr>
                    </a:p>
                  </a:txBody>
                  <a:tcPr marL="9525" marR="9525" marT="9525" marB="9525" anchor="ctr">
                    <a:lnL>
                      <a:noFill/>
                    </a:lnL>
                    <a:lnR>
                      <a:noFill/>
                    </a:lnR>
                    <a:lnT>
                      <a:noFill/>
                    </a:lnT>
                    <a:lnB>
                      <a:noFill/>
                    </a:lnB>
                    <a:noFill/>
                  </a:tcPr>
                </a:tc>
                <a:tc>
                  <a:txBody>
                    <a:bodyPr/>
                    <a:lstStyle/>
                    <a:p>
                      <a:pPr>
                        <a:lnSpc>
                          <a:spcPct val="115000"/>
                        </a:lnSpc>
                        <a:spcAft>
                          <a:spcPts val="800"/>
                        </a:spcAft>
                        <a:buNone/>
                      </a:pPr>
                      <a:r>
                        <a:rPr lang="de-DE" sz="4000" kern="0">
                          <a:solidFill>
                            <a:schemeClr val="bg1"/>
                          </a:solidFill>
                          <a:effectLst/>
                          <a:latin typeface="+mn-lt"/>
                          <a:ea typeface="Times New Roman" panose="02020603050405020304" pitchFamily="18" charset="0"/>
                          <a:cs typeface="Times New Roman" panose="02020603050405020304" pitchFamily="18" charset="0"/>
                        </a:rPr>
                        <a:t>Simulation Readiness</a:t>
                      </a:r>
                      <a:endParaRPr lang="de-DE" sz="4000" kern="100">
                        <a:solidFill>
                          <a:schemeClr val="bg1"/>
                        </a:solidFill>
                        <a:effectLst/>
                        <a:latin typeface="+mn-lt"/>
                        <a:ea typeface="Malgun Gothic" panose="020B0503020000020004" pitchFamily="34" charset="-127"/>
                        <a:cs typeface="Times New Roman" panose="02020603050405020304" pitchFamily="18" charset="0"/>
                      </a:endParaRPr>
                    </a:p>
                  </a:txBody>
                  <a:tcPr marL="9525" marR="9525" marT="9525" marB="9525" anchor="ctr">
                    <a:lnL>
                      <a:noFill/>
                    </a:lnL>
                    <a:lnR>
                      <a:noFill/>
                    </a:lnR>
                    <a:lnT>
                      <a:noFill/>
                    </a:lnT>
                    <a:lnB>
                      <a:noFill/>
                    </a:lnB>
                    <a:noFill/>
                  </a:tcPr>
                </a:tc>
                <a:tc>
                  <a:txBody>
                    <a:bodyPr/>
                    <a:lstStyle/>
                    <a:p>
                      <a:pPr>
                        <a:lnSpc>
                          <a:spcPct val="115000"/>
                        </a:lnSpc>
                        <a:spcAft>
                          <a:spcPts val="800"/>
                        </a:spcAft>
                        <a:buNone/>
                      </a:pPr>
                      <a:r>
                        <a:rPr lang="en-US" sz="4000" kern="0">
                          <a:solidFill>
                            <a:schemeClr val="bg1"/>
                          </a:solidFill>
                          <a:effectLst/>
                          <a:latin typeface="+mn-lt"/>
                          <a:ea typeface="Times New Roman" panose="02020603050405020304" pitchFamily="18" charset="0"/>
                          <a:cs typeface="Times New Roman" panose="02020603050405020304" pitchFamily="18" charset="0"/>
                        </a:rPr>
                        <a:t>Mentor session on simulation prep; community project development; company outputs finalized and presented to entrepreneurs.</a:t>
                      </a:r>
                      <a:endParaRPr lang="de-DE" sz="4000" kern="100">
                        <a:solidFill>
                          <a:schemeClr val="bg1"/>
                        </a:solidFill>
                        <a:effectLst/>
                        <a:latin typeface="+mn-lt"/>
                        <a:ea typeface="Malgun Gothic" panose="020B0503020000020004" pitchFamily="34" charset="-127"/>
                        <a:cs typeface="Times New Roman" panose="02020603050405020304" pitchFamily="18" charset="0"/>
                      </a:endParaRPr>
                    </a:p>
                  </a:txBody>
                  <a:tcPr marL="9525" marR="9525" marT="9525" marB="9525" anchor="ctr">
                    <a:lnL>
                      <a:noFill/>
                    </a:lnL>
                    <a:lnR>
                      <a:noFill/>
                    </a:lnR>
                    <a:lnT>
                      <a:noFill/>
                    </a:lnT>
                    <a:lnB>
                      <a:noFill/>
                    </a:lnB>
                    <a:noFill/>
                  </a:tcPr>
                </a:tc>
                <a:extLst>
                  <a:ext uri="{0D108BD9-81ED-4DB2-BD59-A6C34878D82A}">
                    <a16:rowId xmlns:a16="http://schemas.microsoft.com/office/drawing/2014/main" val="2288170958"/>
                  </a:ext>
                </a:extLst>
              </a:tr>
              <a:tr h="1439452">
                <a:tc>
                  <a:txBody>
                    <a:bodyPr/>
                    <a:lstStyle/>
                    <a:p>
                      <a:pPr>
                        <a:lnSpc>
                          <a:spcPct val="115000"/>
                        </a:lnSpc>
                        <a:spcAft>
                          <a:spcPts val="800"/>
                        </a:spcAft>
                        <a:buNone/>
                      </a:pPr>
                      <a:r>
                        <a:rPr lang="de-DE" sz="4000" b="1" kern="0">
                          <a:solidFill>
                            <a:schemeClr val="bg1"/>
                          </a:solidFill>
                          <a:effectLst/>
                          <a:latin typeface="+mn-lt"/>
                          <a:ea typeface="Times New Roman" panose="02020603050405020304" pitchFamily="18" charset="0"/>
                          <a:cs typeface="Times New Roman" panose="02020603050405020304" pitchFamily="18" charset="0"/>
                        </a:rPr>
                        <a:t>6. Simulation &amp; Competitions</a:t>
                      </a:r>
                      <a:endParaRPr lang="de-DE" sz="4000" kern="100">
                        <a:solidFill>
                          <a:schemeClr val="bg1"/>
                        </a:solidFill>
                        <a:effectLst/>
                        <a:latin typeface="+mn-lt"/>
                        <a:ea typeface="Malgun Gothic" panose="020B0503020000020004" pitchFamily="34" charset="-127"/>
                        <a:cs typeface="Times New Roman" panose="02020603050405020304" pitchFamily="18" charset="0"/>
                      </a:endParaRPr>
                    </a:p>
                  </a:txBody>
                  <a:tcPr marL="9525" marR="9525" marT="9525" marB="9525" anchor="ctr">
                    <a:lnL>
                      <a:noFill/>
                    </a:lnL>
                    <a:lnR>
                      <a:noFill/>
                    </a:lnR>
                    <a:lnT>
                      <a:noFill/>
                    </a:lnT>
                    <a:lnB>
                      <a:noFill/>
                    </a:lnB>
                    <a:noFill/>
                  </a:tcPr>
                </a:tc>
                <a:tc>
                  <a:txBody>
                    <a:bodyPr/>
                    <a:lstStyle/>
                    <a:p>
                      <a:pPr>
                        <a:lnSpc>
                          <a:spcPct val="115000"/>
                        </a:lnSpc>
                        <a:spcAft>
                          <a:spcPts val="800"/>
                        </a:spcAft>
                        <a:buNone/>
                      </a:pPr>
                      <a:r>
                        <a:rPr lang="de-DE" sz="4000" kern="0">
                          <a:solidFill>
                            <a:schemeClr val="bg1"/>
                          </a:solidFill>
                          <a:effectLst/>
                          <a:latin typeface="+mn-lt"/>
                          <a:ea typeface="Times New Roman" panose="02020603050405020304" pitchFamily="18" charset="0"/>
                          <a:cs typeface="Times New Roman" panose="02020603050405020304" pitchFamily="18" charset="0"/>
                        </a:rPr>
                        <a:t>Company Simulation &amp; Showcase</a:t>
                      </a:r>
                      <a:endParaRPr lang="de-DE" sz="4000" kern="100">
                        <a:solidFill>
                          <a:schemeClr val="bg1"/>
                        </a:solidFill>
                        <a:effectLst/>
                        <a:latin typeface="+mn-lt"/>
                        <a:ea typeface="Malgun Gothic" panose="020B0503020000020004" pitchFamily="34" charset="-127"/>
                        <a:cs typeface="Times New Roman" panose="02020603050405020304" pitchFamily="18" charset="0"/>
                      </a:endParaRPr>
                    </a:p>
                  </a:txBody>
                  <a:tcPr marL="9525" marR="9525" marT="9525" marB="9525" anchor="ctr">
                    <a:lnL>
                      <a:noFill/>
                    </a:lnL>
                    <a:lnR>
                      <a:noFill/>
                    </a:lnR>
                    <a:lnT>
                      <a:noFill/>
                    </a:lnT>
                    <a:lnB>
                      <a:noFill/>
                    </a:lnB>
                    <a:noFill/>
                  </a:tcPr>
                </a:tc>
                <a:tc>
                  <a:txBody>
                    <a:bodyPr/>
                    <a:lstStyle/>
                    <a:p>
                      <a:pPr>
                        <a:lnSpc>
                          <a:spcPct val="115000"/>
                        </a:lnSpc>
                        <a:spcAft>
                          <a:spcPts val="800"/>
                        </a:spcAft>
                        <a:buNone/>
                      </a:pPr>
                      <a:r>
                        <a:rPr lang="en-US" sz="4000" kern="0">
                          <a:solidFill>
                            <a:schemeClr val="bg1"/>
                          </a:solidFill>
                          <a:effectLst/>
                          <a:latin typeface="+mn-lt"/>
                          <a:ea typeface="Times New Roman" panose="02020603050405020304" pitchFamily="18" charset="0"/>
                          <a:cs typeface="Times New Roman" panose="02020603050405020304" pitchFamily="18" charset="0"/>
                        </a:rPr>
                        <a:t>3-day BizMetrics simulation; community project competition; reflection webinar and evaluation.</a:t>
                      </a:r>
                      <a:endParaRPr lang="de-DE" sz="4000" kern="100">
                        <a:solidFill>
                          <a:schemeClr val="bg1"/>
                        </a:solidFill>
                        <a:effectLst/>
                        <a:latin typeface="+mn-lt"/>
                        <a:ea typeface="Malgun Gothic" panose="020B0503020000020004" pitchFamily="34" charset="-127"/>
                        <a:cs typeface="Times New Roman" panose="02020603050405020304" pitchFamily="18" charset="0"/>
                      </a:endParaRPr>
                    </a:p>
                  </a:txBody>
                  <a:tcPr marL="9525" marR="9525" marT="9525" marB="9525" anchor="ctr">
                    <a:lnL>
                      <a:noFill/>
                    </a:lnL>
                    <a:lnR>
                      <a:noFill/>
                    </a:lnR>
                    <a:lnT>
                      <a:noFill/>
                    </a:lnT>
                    <a:lnB>
                      <a:noFill/>
                    </a:lnB>
                    <a:noFill/>
                  </a:tcPr>
                </a:tc>
                <a:extLst>
                  <a:ext uri="{0D108BD9-81ED-4DB2-BD59-A6C34878D82A}">
                    <a16:rowId xmlns:a16="http://schemas.microsoft.com/office/drawing/2014/main" val="2421059057"/>
                  </a:ext>
                </a:extLst>
              </a:tr>
            </a:tbl>
          </a:graphicData>
        </a:graphic>
      </p:graphicFrame>
      <p:sp>
        <p:nvSpPr>
          <p:cNvPr id="9" name="Rounded Rectangle 12">
            <a:extLst>
              <a:ext uri="{FF2B5EF4-FFF2-40B4-BE49-F238E27FC236}">
                <a16:creationId xmlns:a16="http://schemas.microsoft.com/office/drawing/2014/main" id="{7D01EAF2-135F-5656-7C9F-7CBCD7306FA2}"/>
              </a:ext>
            </a:extLst>
          </p:cNvPr>
          <p:cNvSpPr/>
          <p:nvPr/>
        </p:nvSpPr>
        <p:spPr>
          <a:xfrm>
            <a:off x="10218448" y="1166106"/>
            <a:ext cx="9431108" cy="2167787"/>
          </a:xfrm>
          <a:prstGeom prst="roundRect">
            <a:avLst/>
          </a:prstGeom>
          <a:solidFill>
            <a:srgbClr val="FFB000"/>
          </a:solidFill>
          <a:ln>
            <a:noFill/>
          </a:ln>
          <a:effectLst>
            <a:outerShdw blurRad="217548" dist="311599" dir="2700000" algn="tl" rotWithShape="0">
              <a:prstClr val="black">
                <a:alpha val="2656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200" b="1"/>
              <a:t>Proposed 6-Week Course Outline</a:t>
            </a:r>
          </a:p>
        </p:txBody>
      </p:sp>
    </p:spTree>
    <p:extLst>
      <p:ext uri="{BB962C8B-B14F-4D97-AF65-F5344CB8AC3E}">
        <p14:creationId xmlns:p14="http://schemas.microsoft.com/office/powerpoint/2010/main" val="2316418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9B4AF"/>
        </a:solidFill>
        <a:effectLst/>
      </p:bgPr>
    </p:bg>
    <p:spTree>
      <p:nvGrpSpPr>
        <p:cNvPr id="1" name="">
          <a:extLst>
            <a:ext uri="{FF2B5EF4-FFF2-40B4-BE49-F238E27FC236}">
              <a16:creationId xmlns:a16="http://schemas.microsoft.com/office/drawing/2014/main" id="{A1F194EB-3E6E-C6A4-683B-C8D3641B7FC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695B55E-0DA3-1A1E-1AF3-2CCA265B6551}"/>
              </a:ext>
            </a:extLst>
          </p:cNvPr>
          <p:cNvPicPr>
            <a:picLocks noChangeAspect="1"/>
          </p:cNvPicPr>
          <p:nvPr/>
        </p:nvPicPr>
        <p:blipFill>
          <a:blip r:embed="rId2"/>
          <a:stretch>
            <a:fillRect/>
          </a:stretch>
        </p:blipFill>
        <p:spPr>
          <a:xfrm>
            <a:off x="450000" y="13608000"/>
            <a:ext cx="3600000" cy="4279981"/>
          </a:xfrm>
          <a:prstGeom prst="rect">
            <a:avLst/>
          </a:prstGeom>
        </p:spPr>
      </p:pic>
      <p:sp>
        <p:nvSpPr>
          <p:cNvPr id="13" name="Rounded Rectangle 12">
            <a:extLst>
              <a:ext uri="{FF2B5EF4-FFF2-40B4-BE49-F238E27FC236}">
                <a16:creationId xmlns:a16="http://schemas.microsoft.com/office/drawing/2014/main" id="{350716DB-F43D-A5E1-9657-2ED7D1625B60}"/>
              </a:ext>
            </a:extLst>
          </p:cNvPr>
          <p:cNvSpPr/>
          <p:nvPr/>
        </p:nvSpPr>
        <p:spPr>
          <a:xfrm>
            <a:off x="8049710" y="20116320"/>
            <a:ext cx="17717152" cy="2573867"/>
          </a:xfrm>
          <a:prstGeom prst="roundRect">
            <a:avLst/>
          </a:prstGeom>
          <a:solidFill>
            <a:srgbClr val="FFB000"/>
          </a:solidFill>
          <a:ln>
            <a:noFill/>
          </a:ln>
          <a:effectLst>
            <a:outerShdw blurRad="217548" dist="311599" dir="2700000" algn="tl" rotWithShape="0">
              <a:prstClr val="black">
                <a:alpha val="2656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4" name="TextBox 13">
            <a:extLst>
              <a:ext uri="{FF2B5EF4-FFF2-40B4-BE49-F238E27FC236}">
                <a16:creationId xmlns:a16="http://schemas.microsoft.com/office/drawing/2014/main" id="{BB9FDD22-D3A5-6DFF-D7F1-05314DBB6C65}"/>
              </a:ext>
            </a:extLst>
          </p:cNvPr>
          <p:cNvSpPr txBox="1"/>
          <p:nvPr/>
        </p:nvSpPr>
        <p:spPr>
          <a:xfrm>
            <a:off x="8966714" y="20370393"/>
            <a:ext cx="15883148" cy="1897892"/>
          </a:xfrm>
          <a:prstGeom prst="rect">
            <a:avLst/>
          </a:prstGeom>
          <a:noFill/>
        </p:spPr>
        <p:txBody>
          <a:bodyPr wrap="square" rtlCol="0">
            <a:spAutoFit/>
          </a:bodyPr>
          <a:lstStyle/>
          <a:p>
            <a:r>
              <a:rPr lang="en-US" sz="11733" b="1" dirty="0">
                <a:solidFill>
                  <a:schemeClr val="bg1"/>
                </a:solidFill>
                <a:latin typeface="Calibri" panose="020F0502020204030204" pitchFamily="34" charset="0"/>
                <a:cs typeface="Calibri" panose="020F0502020204030204" pitchFamily="34" charset="0"/>
              </a:rPr>
              <a:t>Title here</a:t>
            </a:r>
          </a:p>
        </p:txBody>
      </p:sp>
      <p:pic>
        <p:nvPicPr>
          <p:cNvPr id="2" name="Picture 1">
            <a:extLst>
              <a:ext uri="{FF2B5EF4-FFF2-40B4-BE49-F238E27FC236}">
                <a16:creationId xmlns:a16="http://schemas.microsoft.com/office/drawing/2014/main" id="{FBBD8D18-E476-45FC-BCB6-91EACDE7EC9A}"/>
              </a:ext>
            </a:extLst>
          </p:cNvPr>
          <p:cNvPicPr preferRelativeResize="0">
            <a:picLocks/>
          </p:cNvPicPr>
          <p:nvPr/>
        </p:nvPicPr>
        <p:blipFill>
          <a:blip r:embed="rId3"/>
          <a:stretch>
            <a:fillRect/>
          </a:stretch>
        </p:blipFill>
        <p:spPr>
          <a:xfrm>
            <a:off x="20304000" y="450000"/>
            <a:ext cx="3600000" cy="3600000"/>
          </a:xfrm>
          <a:prstGeom prst="rect">
            <a:avLst/>
          </a:prstGeom>
        </p:spPr>
      </p:pic>
      <p:sp>
        <p:nvSpPr>
          <p:cNvPr id="3" name="Rounded Rectangle 12">
            <a:extLst>
              <a:ext uri="{FF2B5EF4-FFF2-40B4-BE49-F238E27FC236}">
                <a16:creationId xmlns:a16="http://schemas.microsoft.com/office/drawing/2014/main" id="{F9247576-C645-419A-757D-FF132AA2E3C5}"/>
              </a:ext>
            </a:extLst>
          </p:cNvPr>
          <p:cNvSpPr/>
          <p:nvPr/>
        </p:nvSpPr>
        <p:spPr>
          <a:xfrm>
            <a:off x="3333424" y="4050133"/>
            <a:ext cx="17717152" cy="2573867"/>
          </a:xfrm>
          <a:prstGeom prst="roundRect">
            <a:avLst/>
          </a:prstGeom>
          <a:solidFill>
            <a:srgbClr val="FFB000"/>
          </a:solidFill>
          <a:ln>
            <a:noFill/>
          </a:ln>
          <a:effectLst>
            <a:outerShdw blurRad="217548" dist="311599" dir="2700000" algn="tl" rotWithShape="0">
              <a:prstClr val="black">
                <a:alpha val="2656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730" b="1"/>
              <a:t>Roles &amp; Responsililities</a:t>
            </a:r>
          </a:p>
        </p:txBody>
      </p:sp>
      <p:sp>
        <p:nvSpPr>
          <p:cNvPr id="5" name="Textfeld 4">
            <a:extLst>
              <a:ext uri="{FF2B5EF4-FFF2-40B4-BE49-F238E27FC236}">
                <a16:creationId xmlns:a16="http://schemas.microsoft.com/office/drawing/2014/main" id="{6D14E623-1A01-886A-00E7-8685F8DDCCCD}"/>
              </a:ext>
            </a:extLst>
          </p:cNvPr>
          <p:cNvSpPr txBox="1"/>
          <p:nvPr/>
        </p:nvSpPr>
        <p:spPr>
          <a:xfrm>
            <a:off x="4050000" y="7290000"/>
            <a:ext cx="19285488" cy="8217634"/>
          </a:xfrm>
          <a:prstGeom prst="rect">
            <a:avLst/>
          </a:prstGeom>
          <a:noFill/>
        </p:spPr>
        <p:txBody>
          <a:bodyPr wrap="square">
            <a:spAutoFit/>
          </a:bodyPr>
          <a:lstStyle/>
          <a:p>
            <a:r>
              <a:rPr lang="en-US" sz="4800" b="1">
                <a:solidFill>
                  <a:schemeClr val="bg1"/>
                </a:solidFill>
              </a:rPr>
              <a:t>Participants: </a:t>
            </a:r>
          </a:p>
          <a:p>
            <a:r>
              <a:rPr lang="en-US" sz="4800">
                <a:solidFill>
                  <a:schemeClr val="bg1"/>
                </a:solidFill>
              </a:rPr>
              <a:t>engagement, attendance, teamwork, and deliverables.</a:t>
            </a:r>
          </a:p>
          <a:p>
            <a:endParaRPr lang="en-US" sz="4800">
              <a:solidFill>
                <a:schemeClr val="bg1"/>
              </a:solidFill>
            </a:endParaRPr>
          </a:p>
          <a:p>
            <a:r>
              <a:rPr lang="en-US" sz="4800" b="1">
                <a:solidFill>
                  <a:schemeClr val="bg1"/>
                </a:solidFill>
              </a:rPr>
              <a:t>Mentors: </a:t>
            </a:r>
          </a:p>
          <a:p>
            <a:r>
              <a:rPr lang="en-US" sz="4800">
                <a:solidFill>
                  <a:schemeClr val="bg1"/>
                </a:solidFill>
              </a:rPr>
              <a:t>guide reflection, connect learning to real-world skills.</a:t>
            </a:r>
          </a:p>
          <a:p>
            <a:endParaRPr lang="en-US" sz="4800">
              <a:solidFill>
                <a:schemeClr val="bg1"/>
              </a:solidFill>
            </a:endParaRPr>
          </a:p>
          <a:p>
            <a:r>
              <a:rPr lang="en-US" sz="4800" b="1">
                <a:solidFill>
                  <a:schemeClr val="bg1"/>
                </a:solidFill>
              </a:rPr>
              <a:t>Entrepreneurs: </a:t>
            </a:r>
          </a:p>
          <a:p>
            <a:r>
              <a:rPr lang="en-US" sz="4800">
                <a:solidFill>
                  <a:schemeClr val="bg1"/>
                </a:solidFill>
              </a:rPr>
              <a:t>provide company problem/case, give feedback.</a:t>
            </a:r>
          </a:p>
          <a:p>
            <a:endParaRPr lang="en-US" sz="4800">
              <a:solidFill>
                <a:schemeClr val="bg1"/>
              </a:solidFill>
            </a:endParaRPr>
          </a:p>
          <a:p>
            <a:r>
              <a:rPr lang="en-US" sz="4800" b="1">
                <a:solidFill>
                  <a:schemeClr val="bg1"/>
                </a:solidFill>
              </a:rPr>
              <a:t>Programme Coordinators: </a:t>
            </a:r>
          </a:p>
          <a:p>
            <a:r>
              <a:rPr lang="en-US" sz="4800">
                <a:solidFill>
                  <a:schemeClr val="bg1"/>
                </a:solidFill>
              </a:rPr>
              <a:t>facilitate communication, organize webinars, handle tech support.</a:t>
            </a:r>
          </a:p>
        </p:txBody>
      </p:sp>
    </p:spTree>
    <p:extLst>
      <p:ext uri="{BB962C8B-B14F-4D97-AF65-F5344CB8AC3E}">
        <p14:creationId xmlns:p14="http://schemas.microsoft.com/office/powerpoint/2010/main" val="1565289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9B4AF"/>
        </a:solidFill>
        <a:effectLst/>
      </p:bgPr>
    </p:bg>
    <p:spTree>
      <p:nvGrpSpPr>
        <p:cNvPr id="1" name="">
          <a:extLst>
            <a:ext uri="{FF2B5EF4-FFF2-40B4-BE49-F238E27FC236}">
              <a16:creationId xmlns:a16="http://schemas.microsoft.com/office/drawing/2014/main" id="{EC2E058A-15C9-17EE-164B-60DCE8B3629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A6DEFEB-D7BF-E30C-D36C-1AADBE811EF8}"/>
              </a:ext>
            </a:extLst>
          </p:cNvPr>
          <p:cNvPicPr>
            <a:picLocks noChangeAspect="1"/>
          </p:cNvPicPr>
          <p:nvPr/>
        </p:nvPicPr>
        <p:blipFill>
          <a:blip r:embed="rId2"/>
          <a:stretch>
            <a:fillRect/>
          </a:stretch>
        </p:blipFill>
        <p:spPr>
          <a:xfrm>
            <a:off x="450000" y="13608000"/>
            <a:ext cx="3600000" cy="4279981"/>
          </a:xfrm>
          <a:prstGeom prst="rect">
            <a:avLst/>
          </a:prstGeom>
        </p:spPr>
      </p:pic>
      <p:sp>
        <p:nvSpPr>
          <p:cNvPr id="13" name="Rounded Rectangle 12">
            <a:extLst>
              <a:ext uri="{FF2B5EF4-FFF2-40B4-BE49-F238E27FC236}">
                <a16:creationId xmlns:a16="http://schemas.microsoft.com/office/drawing/2014/main" id="{B0DB7F48-4216-3A60-9BD1-296ECC839D8A}"/>
              </a:ext>
            </a:extLst>
          </p:cNvPr>
          <p:cNvSpPr/>
          <p:nvPr/>
        </p:nvSpPr>
        <p:spPr>
          <a:xfrm>
            <a:off x="8049710" y="20116320"/>
            <a:ext cx="17717152" cy="2573867"/>
          </a:xfrm>
          <a:prstGeom prst="roundRect">
            <a:avLst/>
          </a:prstGeom>
          <a:solidFill>
            <a:srgbClr val="FFB000"/>
          </a:solidFill>
          <a:ln>
            <a:noFill/>
          </a:ln>
          <a:effectLst>
            <a:outerShdw blurRad="217548" dist="311599" dir="2700000" algn="tl" rotWithShape="0">
              <a:prstClr val="black">
                <a:alpha val="2656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4" name="TextBox 13">
            <a:extLst>
              <a:ext uri="{FF2B5EF4-FFF2-40B4-BE49-F238E27FC236}">
                <a16:creationId xmlns:a16="http://schemas.microsoft.com/office/drawing/2014/main" id="{55A489B0-C93D-E54C-6481-3ACE694875C1}"/>
              </a:ext>
            </a:extLst>
          </p:cNvPr>
          <p:cNvSpPr txBox="1"/>
          <p:nvPr/>
        </p:nvSpPr>
        <p:spPr>
          <a:xfrm>
            <a:off x="8966714" y="20370393"/>
            <a:ext cx="15883148" cy="1897892"/>
          </a:xfrm>
          <a:prstGeom prst="rect">
            <a:avLst/>
          </a:prstGeom>
          <a:noFill/>
        </p:spPr>
        <p:txBody>
          <a:bodyPr wrap="square" rtlCol="0">
            <a:spAutoFit/>
          </a:bodyPr>
          <a:lstStyle/>
          <a:p>
            <a:r>
              <a:rPr lang="en-US" sz="11733" b="1" dirty="0">
                <a:solidFill>
                  <a:schemeClr val="bg1"/>
                </a:solidFill>
                <a:latin typeface="Calibri" panose="020F0502020204030204" pitchFamily="34" charset="0"/>
                <a:cs typeface="Calibri" panose="020F0502020204030204" pitchFamily="34" charset="0"/>
              </a:rPr>
              <a:t>Title here</a:t>
            </a:r>
          </a:p>
        </p:txBody>
      </p:sp>
      <p:pic>
        <p:nvPicPr>
          <p:cNvPr id="2" name="Picture 1">
            <a:extLst>
              <a:ext uri="{FF2B5EF4-FFF2-40B4-BE49-F238E27FC236}">
                <a16:creationId xmlns:a16="http://schemas.microsoft.com/office/drawing/2014/main" id="{CCF01CCD-1E6A-F155-E227-4099115B7E6C}"/>
              </a:ext>
            </a:extLst>
          </p:cNvPr>
          <p:cNvPicPr preferRelativeResize="0">
            <a:picLocks/>
          </p:cNvPicPr>
          <p:nvPr/>
        </p:nvPicPr>
        <p:blipFill>
          <a:blip r:embed="rId3"/>
          <a:stretch>
            <a:fillRect/>
          </a:stretch>
        </p:blipFill>
        <p:spPr>
          <a:xfrm>
            <a:off x="20304000" y="450000"/>
            <a:ext cx="3600000" cy="3600000"/>
          </a:xfrm>
          <a:prstGeom prst="rect">
            <a:avLst/>
          </a:prstGeom>
        </p:spPr>
      </p:pic>
      <p:sp>
        <p:nvSpPr>
          <p:cNvPr id="3" name="Rounded Rectangle 12">
            <a:extLst>
              <a:ext uri="{FF2B5EF4-FFF2-40B4-BE49-F238E27FC236}">
                <a16:creationId xmlns:a16="http://schemas.microsoft.com/office/drawing/2014/main" id="{E84E3729-5ED7-FD19-CFF9-D6960DCD497C}"/>
              </a:ext>
            </a:extLst>
          </p:cNvPr>
          <p:cNvSpPr/>
          <p:nvPr/>
        </p:nvSpPr>
        <p:spPr>
          <a:xfrm>
            <a:off x="3333424" y="4050133"/>
            <a:ext cx="17717152" cy="2573867"/>
          </a:xfrm>
          <a:prstGeom prst="roundRect">
            <a:avLst/>
          </a:prstGeom>
          <a:solidFill>
            <a:srgbClr val="FFB000"/>
          </a:solidFill>
          <a:ln>
            <a:noFill/>
          </a:ln>
          <a:effectLst>
            <a:outerShdw blurRad="217548" dist="311599" dir="2700000" algn="tl" rotWithShape="0">
              <a:prstClr val="black">
                <a:alpha val="2656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730" b="1"/>
              <a:t>Learning Outcomes</a:t>
            </a:r>
          </a:p>
        </p:txBody>
      </p:sp>
      <p:sp>
        <p:nvSpPr>
          <p:cNvPr id="5" name="Textfeld 4">
            <a:extLst>
              <a:ext uri="{FF2B5EF4-FFF2-40B4-BE49-F238E27FC236}">
                <a16:creationId xmlns:a16="http://schemas.microsoft.com/office/drawing/2014/main" id="{7684B379-345F-00D9-3424-0538EA77728B}"/>
              </a:ext>
            </a:extLst>
          </p:cNvPr>
          <p:cNvSpPr txBox="1"/>
          <p:nvPr/>
        </p:nvSpPr>
        <p:spPr>
          <a:xfrm>
            <a:off x="4050000" y="7290000"/>
            <a:ext cx="19285488" cy="6924973"/>
          </a:xfrm>
          <a:prstGeom prst="rect">
            <a:avLst/>
          </a:prstGeom>
          <a:noFill/>
        </p:spPr>
        <p:txBody>
          <a:bodyPr wrap="square">
            <a:spAutoFit/>
          </a:bodyPr>
          <a:lstStyle/>
          <a:p>
            <a:r>
              <a:rPr lang="en-US" sz="4800" b="1">
                <a:solidFill>
                  <a:schemeClr val="bg1"/>
                </a:solidFill>
              </a:rPr>
              <a:t>By the end of the programme, participants will be able to:</a:t>
            </a:r>
          </a:p>
          <a:p>
            <a:endParaRPr lang="en-US" sz="4800" b="1">
              <a:solidFill>
                <a:schemeClr val="bg1"/>
              </a:solidFill>
            </a:endParaRPr>
          </a:p>
          <a:p>
            <a:pPr marL="685800" indent="-685800">
              <a:lnSpc>
                <a:spcPct val="150000"/>
              </a:lnSpc>
              <a:buFont typeface="Arial" panose="020B0604020202020204" pitchFamily="34" charset="0"/>
              <a:buChar char="•"/>
            </a:pPr>
            <a:r>
              <a:rPr lang="en-US" sz="4000">
                <a:solidFill>
                  <a:schemeClr val="bg1"/>
                </a:solidFill>
              </a:rPr>
              <a:t>Understand company structures, functions, and decision-making processes.</a:t>
            </a:r>
          </a:p>
          <a:p>
            <a:pPr marL="685800" indent="-685800">
              <a:lnSpc>
                <a:spcPct val="150000"/>
              </a:lnSpc>
              <a:buFont typeface="Arial" panose="020B0604020202020204" pitchFamily="34" charset="0"/>
              <a:buChar char="•"/>
            </a:pPr>
            <a:r>
              <a:rPr lang="en-US" sz="4000">
                <a:solidFill>
                  <a:schemeClr val="bg1"/>
                </a:solidFill>
              </a:rPr>
              <a:t>Demonstrate teamwork, communication, and intercultural collaboration skills.</a:t>
            </a:r>
          </a:p>
          <a:p>
            <a:pPr marL="685800" indent="-685800">
              <a:lnSpc>
                <a:spcPct val="150000"/>
              </a:lnSpc>
              <a:buFont typeface="Arial" panose="020B0604020202020204" pitchFamily="34" charset="0"/>
              <a:buChar char="•"/>
            </a:pPr>
            <a:r>
              <a:rPr lang="en-US" sz="4000">
                <a:solidFill>
                  <a:schemeClr val="bg1"/>
                </a:solidFill>
              </a:rPr>
              <a:t>Apply entrepreneurship and sustainability principles to real-world challenges.</a:t>
            </a:r>
          </a:p>
          <a:p>
            <a:pPr marL="685800" indent="-685800">
              <a:lnSpc>
                <a:spcPct val="150000"/>
              </a:lnSpc>
              <a:buFont typeface="Arial" panose="020B0604020202020204" pitchFamily="34" charset="0"/>
              <a:buChar char="•"/>
            </a:pPr>
            <a:r>
              <a:rPr lang="en-US" sz="4000">
                <a:solidFill>
                  <a:schemeClr val="bg1"/>
                </a:solidFill>
              </a:rPr>
              <a:t>Develop and pitch community impact projects.</a:t>
            </a:r>
          </a:p>
          <a:p>
            <a:pPr marL="685800" indent="-685800">
              <a:lnSpc>
                <a:spcPct val="150000"/>
              </a:lnSpc>
              <a:buFont typeface="Arial" panose="020B0604020202020204" pitchFamily="34" charset="0"/>
              <a:buChar char="•"/>
            </a:pPr>
            <a:r>
              <a:rPr lang="en-US" sz="4000">
                <a:solidFill>
                  <a:schemeClr val="bg1"/>
                </a:solidFill>
              </a:rPr>
              <a:t>Reflect on personal growth and career aspirations.</a:t>
            </a:r>
          </a:p>
          <a:p>
            <a:endParaRPr lang="en-US" sz="4800">
              <a:solidFill>
                <a:schemeClr val="bg1"/>
              </a:solidFill>
            </a:endParaRPr>
          </a:p>
        </p:txBody>
      </p:sp>
    </p:spTree>
    <p:extLst>
      <p:ext uri="{BB962C8B-B14F-4D97-AF65-F5344CB8AC3E}">
        <p14:creationId xmlns:p14="http://schemas.microsoft.com/office/powerpoint/2010/main" val="929517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5518</Words>
  <Application>Microsoft Office PowerPoint</Application>
  <PresentationFormat>Benutzerdefiniert</PresentationFormat>
  <Paragraphs>565</Paragraphs>
  <Slides>46</Slides>
  <Notes>3</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46</vt:i4>
      </vt:variant>
    </vt:vector>
  </HeadingPairs>
  <TitlesOfParts>
    <vt:vector size="54" baseType="lpstr">
      <vt:lpstr>Malgun Gothic</vt:lpstr>
      <vt:lpstr>Aptos</vt:lpstr>
      <vt:lpstr>Aptos Display</vt:lpstr>
      <vt:lpstr>Arial</vt:lpstr>
      <vt:lpstr>Calibri</vt:lpstr>
      <vt:lpstr>Symbol</vt:lpstr>
      <vt:lpstr>Times New Roman</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Pretorius, Anel</dc:creator>
  <cp:lastModifiedBy>hswt</cp:lastModifiedBy>
  <cp:revision>9</cp:revision>
  <dcterms:created xsi:type="dcterms:W3CDTF">2025-09-15T05:26:11Z</dcterms:created>
  <dcterms:modified xsi:type="dcterms:W3CDTF">2025-10-10T12:05:03Z</dcterms:modified>
</cp:coreProperties>
</file>