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70"/>
  </p:notesMasterIdLst>
  <p:sldIdLst>
    <p:sldId id="313" r:id="rId4"/>
    <p:sldId id="365" r:id="rId5"/>
    <p:sldId id="359" r:id="rId6"/>
    <p:sldId id="310" r:id="rId7"/>
    <p:sldId id="309" r:id="rId8"/>
    <p:sldId id="327" r:id="rId9"/>
    <p:sldId id="326" r:id="rId10"/>
    <p:sldId id="360" r:id="rId11"/>
    <p:sldId id="259" r:id="rId12"/>
    <p:sldId id="316" r:id="rId13"/>
    <p:sldId id="318" r:id="rId14"/>
    <p:sldId id="319" r:id="rId15"/>
    <p:sldId id="320" r:id="rId16"/>
    <p:sldId id="321" r:id="rId17"/>
    <p:sldId id="322" r:id="rId18"/>
    <p:sldId id="323" r:id="rId19"/>
    <p:sldId id="324" r:id="rId20"/>
    <p:sldId id="325" r:id="rId21"/>
    <p:sldId id="361" r:id="rId22"/>
    <p:sldId id="314" r:id="rId23"/>
    <p:sldId id="315" r:id="rId24"/>
    <p:sldId id="273" r:id="rId25"/>
    <p:sldId id="274" r:id="rId26"/>
    <p:sldId id="283" r:id="rId27"/>
    <p:sldId id="285" r:id="rId28"/>
    <p:sldId id="286" r:id="rId29"/>
    <p:sldId id="290" r:id="rId30"/>
    <p:sldId id="292" r:id="rId31"/>
    <p:sldId id="293" r:id="rId32"/>
    <p:sldId id="295" r:id="rId33"/>
    <p:sldId id="297" r:id="rId34"/>
    <p:sldId id="298" r:id="rId35"/>
    <p:sldId id="301" r:id="rId36"/>
    <p:sldId id="303" r:id="rId37"/>
    <p:sldId id="304" r:id="rId38"/>
    <p:sldId id="351" r:id="rId39"/>
    <p:sldId id="349" r:id="rId40"/>
    <p:sldId id="350" r:id="rId41"/>
    <p:sldId id="338" r:id="rId42"/>
    <p:sldId id="362" r:id="rId43"/>
    <p:sldId id="328" r:id="rId44"/>
    <p:sldId id="265" r:id="rId45"/>
    <p:sldId id="329" r:id="rId46"/>
    <p:sldId id="330" r:id="rId47"/>
    <p:sldId id="352" r:id="rId48"/>
    <p:sldId id="332" r:id="rId49"/>
    <p:sldId id="331" r:id="rId50"/>
    <p:sldId id="333" r:id="rId51"/>
    <p:sldId id="335" r:id="rId52"/>
    <p:sldId id="363" r:id="rId53"/>
    <p:sldId id="336" r:id="rId54"/>
    <p:sldId id="337" r:id="rId55"/>
    <p:sldId id="339" r:id="rId56"/>
    <p:sldId id="340" r:id="rId57"/>
    <p:sldId id="341" r:id="rId58"/>
    <p:sldId id="342" r:id="rId59"/>
    <p:sldId id="364" r:id="rId60"/>
    <p:sldId id="343" r:id="rId61"/>
    <p:sldId id="344" r:id="rId62"/>
    <p:sldId id="345" r:id="rId63"/>
    <p:sldId id="346" r:id="rId64"/>
    <p:sldId id="347" r:id="rId65"/>
    <p:sldId id="353" r:id="rId66"/>
    <p:sldId id="348" r:id="rId67"/>
    <p:sldId id="354" r:id="rId68"/>
    <p:sldId id="334" r:id="rId6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6B24"/>
    <a:srgbClr val="34861C"/>
    <a:srgbClr val="6BA31D"/>
    <a:srgbClr val="B7C11E"/>
    <a:srgbClr val="FFB000"/>
    <a:srgbClr val="E0A61D"/>
    <a:srgbClr val="903D67"/>
    <a:srgbClr val="AF5457"/>
    <a:srgbClr val="19B4AF"/>
    <a:srgbClr val="CD6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1653" autoAdjust="0"/>
  </p:normalViewPr>
  <p:slideViewPr>
    <p:cSldViewPr snapToGrid="0">
      <p:cViewPr varScale="1">
        <p:scale>
          <a:sx n="69" d="100"/>
          <a:sy n="69" d="100"/>
        </p:scale>
        <p:origin x="61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BD863-6299-4748-A04D-E54E678564C6}"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n-US"/>
        </a:p>
      </dgm:t>
    </dgm:pt>
    <dgm:pt modelId="{A2395338-E051-49BE-9F41-2AB371832550}">
      <dgm:prSet phldrT="[Text]"/>
      <dgm:spPr/>
      <dgm:t>
        <a:bodyPr/>
        <a:lstStyle/>
        <a:p>
          <a:r>
            <a:rPr lang="en-US">
              <a:effectLst/>
              <a:latin typeface="Aptos" panose="020B0004020202020204" pitchFamily="34" charset="0"/>
              <a:ea typeface="Malgun Gothic" panose="020B0503020000020004" pitchFamily="34" charset="-127"/>
              <a:cs typeface="Times New Roman" panose="02020603050405020304" pitchFamily="18" charset="0"/>
            </a:rPr>
            <a:t>Week 2 </a:t>
          </a:r>
          <a:endParaRPr lang="en-US"/>
        </a:p>
      </dgm:t>
    </dgm:pt>
    <dgm:pt modelId="{5E62D6BF-47FD-4273-B7C5-6DCBDB0ABA0E}" type="parTrans" cxnId="{1F72540A-0F57-4393-8F0E-667C174AC91F}">
      <dgm:prSet/>
      <dgm:spPr/>
      <dgm:t>
        <a:bodyPr/>
        <a:lstStyle/>
        <a:p>
          <a:endParaRPr lang="en-US"/>
        </a:p>
      </dgm:t>
    </dgm:pt>
    <dgm:pt modelId="{7CF5CC73-4F8D-4CF3-863C-2FC35DB15D69}" type="sibTrans" cxnId="{1F72540A-0F57-4393-8F0E-667C174AC91F}">
      <dgm:prSet/>
      <dgm:spPr/>
      <dgm:t>
        <a:bodyPr/>
        <a:lstStyle/>
        <a:p>
          <a:endParaRPr lang="en-US"/>
        </a:p>
      </dgm:t>
    </dgm:pt>
    <dgm:pt modelId="{E9EB0575-B103-4C97-8F68-235E2DBECF36}">
      <dgm:prSet phldrT="[Text]" custT="1"/>
      <dgm:spPr/>
      <dgm:t>
        <a:bodyPr/>
        <a:lstStyle/>
        <a:p>
          <a:pPr>
            <a:buNone/>
          </a:pPr>
          <a:r>
            <a:rPr lang="en-US" sz="900" b="1">
              <a:effectLst/>
              <a:latin typeface="+mn-lt"/>
              <a:ea typeface="Malgun Gothic" panose="020B0503020000020004" pitchFamily="34" charset="-127"/>
              <a:cs typeface="Times New Roman" panose="02020603050405020304" pitchFamily="18" charset="0"/>
            </a:rPr>
            <a:t>User &amp; Stakeholder Insights</a:t>
          </a:r>
          <a:endParaRPr lang="en-US" sz="900" b="1">
            <a:latin typeface="+mn-lt"/>
          </a:endParaRPr>
        </a:p>
      </dgm:t>
    </dgm:pt>
    <dgm:pt modelId="{6AB8AFC8-693C-46BE-9184-85787063348B}" type="parTrans" cxnId="{C1689856-FE61-4FF8-89D5-CCB4C5CE8769}">
      <dgm:prSet/>
      <dgm:spPr/>
      <dgm:t>
        <a:bodyPr/>
        <a:lstStyle/>
        <a:p>
          <a:endParaRPr lang="en-US"/>
        </a:p>
      </dgm:t>
    </dgm:pt>
    <dgm:pt modelId="{2D769A83-0E9A-43DD-ADBE-3024795CC5D6}" type="sibTrans" cxnId="{C1689856-FE61-4FF8-89D5-CCB4C5CE8769}">
      <dgm:prSet/>
      <dgm:spPr/>
      <dgm:t>
        <a:bodyPr/>
        <a:lstStyle/>
        <a:p>
          <a:endParaRPr lang="en-US"/>
        </a:p>
      </dgm:t>
    </dgm:pt>
    <dgm:pt modelId="{0A4CD771-B6FC-4C13-8FEA-9C757E5A305E}">
      <dgm:prSet phldrT="[Text]" custT="1"/>
      <dgm:spPr/>
      <dgm:t>
        <a:bodyPr/>
        <a:lstStyle/>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Who are the users</a:t>
          </a:r>
          <a:endParaRPr lang="de-DE" sz="900">
            <a:effectLst/>
            <a:latin typeface="+mn-lt"/>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What do they need</a:t>
          </a:r>
          <a:endParaRPr lang="de-DE" sz="900">
            <a:effectLst/>
            <a:latin typeface="+mn-lt"/>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What are their pain points</a:t>
          </a:r>
          <a:endParaRPr lang="en-US" sz="900">
            <a:latin typeface="+mn-lt"/>
          </a:endParaRPr>
        </a:p>
      </dgm:t>
    </dgm:pt>
    <dgm:pt modelId="{784539E4-E168-4D4D-B99E-F2E3FBEF40FE}" type="parTrans" cxnId="{4D19EA2A-E960-4DF0-988F-466484588683}">
      <dgm:prSet/>
      <dgm:spPr/>
      <dgm:t>
        <a:bodyPr/>
        <a:lstStyle/>
        <a:p>
          <a:endParaRPr lang="en-US"/>
        </a:p>
      </dgm:t>
    </dgm:pt>
    <dgm:pt modelId="{294B021B-3970-4D4E-A177-EEADA9237CD5}" type="sibTrans" cxnId="{4D19EA2A-E960-4DF0-988F-466484588683}">
      <dgm:prSet/>
      <dgm:spPr/>
      <dgm:t>
        <a:bodyPr/>
        <a:lstStyle/>
        <a:p>
          <a:endParaRPr lang="en-US"/>
        </a:p>
      </dgm:t>
    </dgm:pt>
    <dgm:pt modelId="{D34E88AF-1BBE-4778-951F-425C1C729F2E}">
      <dgm:prSet phldrT="[Text]"/>
      <dgm:spPr/>
      <dgm:t>
        <a:bodyPr/>
        <a:lstStyle/>
        <a:p>
          <a:r>
            <a:rPr lang="en-US">
              <a:effectLst/>
              <a:latin typeface="Aptos" panose="020B0004020202020204" pitchFamily="34" charset="0"/>
              <a:ea typeface="Malgun Gothic" panose="020B0503020000020004" pitchFamily="34" charset="-127"/>
              <a:cs typeface="Times New Roman" panose="02020603050405020304" pitchFamily="18" charset="0"/>
            </a:rPr>
            <a:t>Week 3 </a:t>
          </a:r>
          <a:endParaRPr lang="en-US"/>
        </a:p>
      </dgm:t>
    </dgm:pt>
    <dgm:pt modelId="{4A274FBC-C6A8-4A86-ABD6-AFB17E9FAD08}" type="parTrans" cxnId="{A30FCA2C-8030-484D-BDF0-7493DB655C72}">
      <dgm:prSet/>
      <dgm:spPr/>
      <dgm:t>
        <a:bodyPr/>
        <a:lstStyle/>
        <a:p>
          <a:endParaRPr lang="en-US"/>
        </a:p>
      </dgm:t>
    </dgm:pt>
    <dgm:pt modelId="{45C811E4-4818-4421-9CF5-59A489C4DCA6}" type="sibTrans" cxnId="{A30FCA2C-8030-484D-BDF0-7493DB655C72}">
      <dgm:prSet/>
      <dgm:spPr/>
      <dgm:t>
        <a:bodyPr/>
        <a:lstStyle/>
        <a:p>
          <a:endParaRPr lang="en-US"/>
        </a:p>
      </dgm:t>
    </dgm:pt>
    <dgm:pt modelId="{558294AE-C14D-4F38-BFCD-3185D63E8841}">
      <dgm:prSet custT="1"/>
      <dgm:spPr/>
      <dgm:t>
        <a:bodyPr/>
        <a:lstStyle/>
        <a:p>
          <a:pPr>
            <a:buNone/>
          </a:pPr>
          <a:r>
            <a:rPr lang="en-US" sz="900" b="1">
              <a:effectLst/>
              <a:latin typeface="+mn-lt"/>
              <a:ea typeface="Malgun Gothic" panose="020B0503020000020004" pitchFamily="34" charset="-127"/>
              <a:cs typeface="Times New Roman" panose="02020603050405020304" pitchFamily="18" charset="0"/>
            </a:rPr>
            <a:t>Solution Ideation</a:t>
          </a:r>
          <a:endParaRPr lang="en-US" sz="900" b="1">
            <a:latin typeface="+mn-lt"/>
          </a:endParaRPr>
        </a:p>
      </dgm:t>
    </dgm:pt>
    <dgm:pt modelId="{31E0A26E-A6F2-4952-B5DA-4A1D3964378B}" type="parTrans" cxnId="{05B3ABB5-01E3-442C-A339-872804C815C1}">
      <dgm:prSet/>
      <dgm:spPr/>
      <dgm:t>
        <a:bodyPr/>
        <a:lstStyle/>
        <a:p>
          <a:endParaRPr lang="en-US"/>
        </a:p>
      </dgm:t>
    </dgm:pt>
    <dgm:pt modelId="{01333436-1772-4472-AD17-A4C8987E3F2D}" type="sibTrans" cxnId="{05B3ABB5-01E3-442C-A339-872804C815C1}">
      <dgm:prSet/>
      <dgm:spPr/>
      <dgm:t>
        <a:bodyPr/>
        <a:lstStyle/>
        <a:p>
          <a:endParaRPr lang="en-US"/>
        </a:p>
      </dgm:t>
    </dgm:pt>
    <dgm:pt modelId="{C729B0EF-788F-4944-9719-9026CA917312}">
      <dgm:prSet phldrT="[Text]"/>
      <dgm:spPr/>
      <dgm:t>
        <a:bodyPr/>
        <a:lstStyle/>
        <a:p>
          <a:r>
            <a:rPr lang="en-US">
              <a:effectLst/>
              <a:latin typeface="Aptos" panose="020B0004020202020204" pitchFamily="34" charset="0"/>
              <a:ea typeface="Malgun Gothic" panose="020B0503020000020004" pitchFamily="34" charset="-127"/>
              <a:cs typeface="Times New Roman" panose="02020603050405020304" pitchFamily="18" charset="0"/>
            </a:rPr>
            <a:t>Week 4 </a:t>
          </a:r>
          <a:endParaRPr lang="en-US"/>
        </a:p>
      </dgm:t>
    </dgm:pt>
    <dgm:pt modelId="{6FE5F9C0-D6FD-47FB-BC30-48A8ACA9102E}" type="parTrans" cxnId="{4F4BDFA2-65A5-4F24-8278-9F9C2E1B8529}">
      <dgm:prSet/>
      <dgm:spPr/>
      <dgm:t>
        <a:bodyPr/>
        <a:lstStyle/>
        <a:p>
          <a:endParaRPr lang="en-US"/>
        </a:p>
      </dgm:t>
    </dgm:pt>
    <dgm:pt modelId="{3197BA59-5CD6-4421-9F77-72A15F8A3CC4}" type="sibTrans" cxnId="{4F4BDFA2-65A5-4F24-8278-9F9C2E1B8529}">
      <dgm:prSet/>
      <dgm:spPr/>
      <dgm:t>
        <a:bodyPr/>
        <a:lstStyle/>
        <a:p>
          <a:endParaRPr lang="en-US"/>
        </a:p>
      </dgm:t>
    </dgm:pt>
    <dgm:pt modelId="{0E3B411C-3807-47A8-B262-28EDD9AFD83C}">
      <dgm:prSet custT="1"/>
      <dgm:spPr/>
      <dgm:t>
        <a:bodyPr/>
        <a:lstStyle/>
        <a:p>
          <a:pPr>
            <a:buNone/>
          </a:pPr>
          <a:r>
            <a:rPr lang="en-US" sz="900" b="1">
              <a:effectLst/>
              <a:latin typeface="+mn-lt"/>
              <a:ea typeface="Malgun Gothic" panose="020B0503020000020004" pitchFamily="34" charset="-127"/>
              <a:cs typeface="Times New Roman" panose="02020603050405020304" pitchFamily="18" charset="0"/>
            </a:rPr>
            <a:t>Business Model &amp; Feasibility</a:t>
          </a:r>
          <a:endParaRPr lang="en-US" sz="900" b="1">
            <a:latin typeface="+mn-lt"/>
          </a:endParaRPr>
        </a:p>
      </dgm:t>
    </dgm:pt>
    <dgm:pt modelId="{A42DD7D0-B9C5-46C7-BCE9-4AB67811D118}" type="parTrans" cxnId="{32B49AC5-EC9B-4C19-970C-105D46172373}">
      <dgm:prSet/>
      <dgm:spPr/>
      <dgm:t>
        <a:bodyPr/>
        <a:lstStyle/>
        <a:p>
          <a:endParaRPr lang="en-US"/>
        </a:p>
      </dgm:t>
    </dgm:pt>
    <dgm:pt modelId="{DD5D04CC-AE44-4A01-A91C-025DE2146D15}" type="sibTrans" cxnId="{32B49AC5-EC9B-4C19-970C-105D46172373}">
      <dgm:prSet/>
      <dgm:spPr/>
      <dgm:t>
        <a:bodyPr/>
        <a:lstStyle/>
        <a:p>
          <a:endParaRPr lang="en-US"/>
        </a:p>
      </dgm:t>
    </dgm:pt>
    <dgm:pt modelId="{9EF57228-72ED-4BEF-B730-25963EB8794C}">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Key activities</a:t>
          </a:r>
        </a:p>
        <a:p>
          <a:pPr>
            <a:buNone/>
          </a:pPr>
          <a:r>
            <a:rPr lang="en-US" sz="900">
              <a:latin typeface="+mn-lt"/>
              <a:ea typeface="Malgun Gothic" panose="020B0503020000020004" pitchFamily="34" charset="-127"/>
              <a:cs typeface="Times New Roman" panose="02020603050405020304" pitchFamily="18" charset="0"/>
            </a:rPr>
            <a:t>K</a:t>
          </a:r>
          <a:r>
            <a:rPr lang="en-US" sz="900">
              <a:effectLst/>
              <a:latin typeface="+mn-lt"/>
              <a:ea typeface="Malgun Gothic" panose="020B0503020000020004" pitchFamily="34" charset="-127"/>
              <a:cs typeface="Times New Roman" panose="02020603050405020304" pitchFamily="18" charset="0"/>
            </a:rPr>
            <a:t>ey partners</a:t>
          </a:r>
        </a:p>
        <a:p>
          <a:pPr>
            <a:buNone/>
          </a:pPr>
          <a:r>
            <a:rPr lang="en-US" sz="900">
              <a:effectLst/>
              <a:latin typeface="+mn-lt"/>
              <a:ea typeface="Malgun Gothic" panose="020B0503020000020004" pitchFamily="34" charset="-127"/>
              <a:cs typeface="Times New Roman" panose="02020603050405020304" pitchFamily="18" charset="0"/>
            </a:rPr>
            <a:t>Resources</a:t>
          </a:r>
        </a:p>
        <a:p>
          <a:pPr>
            <a:buNone/>
          </a:pPr>
          <a:r>
            <a:rPr lang="en-US" sz="900">
              <a:effectLst/>
              <a:latin typeface="+mn-lt"/>
              <a:ea typeface="Malgun Gothic" panose="020B0503020000020004" pitchFamily="34" charset="-127"/>
              <a:cs typeface="Times New Roman" panose="02020603050405020304" pitchFamily="18" charset="0"/>
            </a:rPr>
            <a:t>Risks</a:t>
          </a:r>
          <a:endParaRPr lang="de-DE" sz="900">
            <a:effectLst/>
            <a:latin typeface="+mn-lt"/>
            <a:ea typeface="Malgun Gothic" panose="020B0503020000020004" pitchFamily="34" charset="-127"/>
            <a:cs typeface="Times New Roman" panose="02020603050405020304" pitchFamily="18" charset="0"/>
          </a:endParaRPr>
        </a:p>
      </dgm:t>
    </dgm:pt>
    <dgm:pt modelId="{51BAF930-2A24-4091-A3DD-C79B603E77E6}" type="parTrans" cxnId="{6FFD03D5-6997-4EFB-8BB4-7116DD83DED3}">
      <dgm:prSet/>
      <dgm:spPr/>
      <dgm:t>
        <a:bodyPr/>
        <a:lstStyle/>
        <a:p>
          <a:endParaRPr lang="en-US"/>
        </a:p>
      </dgm:t>
    </dgm:pt>
    <dgm:pt modelId="{AF73B5B3-8FEB-4AE3-9515-A4C8A268007D}" type="sibTrans" cxnId="{6FFD03D5-6997-4EFB-8BB4-7116DD83DED3}">
      <dgm:prSet/>
      <dgm:spPr/>
      <dgm:t>
        <a:bodyPr/>
        <a:lstStyle/>
        <a:p>
          <a:endParaRPr lang="en-US"/>
        </a:p>
      </dgm:t>
    </dgm:pt>
    <dgm:pt modelId="{81784FB5-414E-442F-8920-46F400E448FA}">
      <dgm:prSet/>
      <dgm:spPr/>
      <dgm:t>
        <a:bodyPr/>
        <a:lstStyle/>
        <a:p>
          <a:pPr>
            <a:buNone/>
          </a:pPr>
          <a:r>
            <a:rPr lang="en-US">
              <a:effectLst/>
              <a:latin typeface="Aptos" panose="020B0004020202020204" pitchFamily="34" charset="0"/>
              <a:ea typeface="Malgun Gothic" panose="020B0503020000020004" pitchFamily="34" charset="-127"/>
              <a:cs typeface="Times New Roman" panose="02020603050405020304" pitchFamily="18" charset="0"/>
            </a:rPr>
            <a:t>Week 5 </a:t>
          </a:r>
          <a:endParaRPr lang="en-US"/>
        </a:p>
      </dgm:t>
    </dgm:pt>
    <dgm:pt modelId="{B141C083-0479-46B2-93CD-777123C1B537}" type="parTrans" cxnId="{B242EDF9-4CFB-43CA-877C-8D9585788737}">
      <dgm:prSet/>
      <dgm:spPr/>
      <dgm:t>
        <a:bodyPr/>
        <a:lstStyle/>
        <a:p>
          <a:endParaRPr lang="en-US"/>
        </a:p>
      </dgm:t>
    </dgm:pt>
    <dgm:pt modelId="{9115A03E-E16F-46BC-B7B3-1BC471A1622F}" type="sibTrans" cxnId="{B242EDF9-4CFB-43CA-877C-8D9585788737}">
      <dgm:prSet/>
      <dgm:spPr/>
      <dgm:t>
        <a:bodyPr/>
        <a:lstStyle/>
        <a:p>
          <a:endParaRPr lang="en-US"/>
        </a:p>
      </dgm:t>
    </dgm:pt>
    <dgm:pt modelId="{70961A6C-3960-46AB-9D5A-53969597B293}">
      <dgm:prSet phldrT="[Text]"/>
      <dgm:spPr/>
      <dgm:t>
        <a:bodyPr/>
        <a:lstStyle/>
        <a:p>
          <a:r>
            <a:rPr lang="en-US">
              <a:effectLst/>
              <a:latin typeface="Aptos" panose="020B0004020202020204" pitchFamily="34" charset="0"/>
              <a:ea typeface="Malgun Gothic" panose="020B0503020000020004" pitchFamily="34" charset="-127"/>
              <a:cs typeface="Times New Roman" panose="02020603050405020304" pitchFamily="18" charset="0"/>
            </a:rPr>
            <a:t>Week 6 </a:t>
          </a:r>
          <a:endParaRPr lang="en-US"/>
        </a:p>
      </dgm:t>
    </dgm:pt>
    <dgm:pt modelId="{4A342CAA-688F-4C53-B2AA-802B4BE56BA7}" type="parTrans" cxnId="{E932A791-33BB-4AE1-A189-0E5F7B611D9F}">
      <dgm:prSet/>
      <dgm:spPr/>
      <dgm:t>
        <a:bodyPr/>
        <a:lstStyle/>
        <a:p>
          <a:endParaRPr lang="en-US"/>
        </a:p>
      </dgm:t>
    </dgm:pt>
    <dgm:pt modelId="{ADB300DE-6FDB-47E7-8C4A-C19F454DFC06}" type="sibTrans" cxnId="{E932A791-33BB-4AE1-A189-0E5F7B611D9F}">
      <dgm:prSet/>
      <dgm:spPr/>
      <dgm:t>
        <a:bodyPr/>
        <a:lstStyle/>
        <a:p>
          <a:endParaRPr lang="en-US"/>
        </a:p>
      </dgm:t>
    </dgm:pt>
    <dgm:pt modelId="{85566067-CA58-40BB-8E09-6250272A9793}">
      <dgm:prSet custT="1"/>
      <dgm:spPr/>
      <dgm:t>
        <a:bodyPr/>
        <a:lstStyle/>
        <a:p>
          <a:pPr>
            <a:buNone/>
          </a:pPr>
          <a:r>
            <a:rPr lang="en-US" sz="900" b="1">
              <a:effectLst/>
              <a:latin typeface="+mn-lt"/>
              <a:ea typeface="Malgun Gothic" panose="020B0503020000020004" pitchFamily="34" charset="-127"/>
              <a:cs typeface="Times New Roman" panose="02020603050405020304" pitchFamily="18" charset="0"/>
            </a:rPr>
            <a:t>Final Pitch Deck</a:t>
          </a:r>
          <a:endParaRPr lang="en-US" sz="900" b="1">
            <a:latin typeface="+mn-lt"/>
          </a:endParaRPr>
        </a:p>
      </dgm:t>
    </dgm:pt>
    <dgm:pt modelId="{0F0DA226-0456-4372-BFBF-DE61E9727C69}" type="parTrans" cxnId="{92D2B1D9-D0AD-4251-926D-4EB2BB4FC117}">
      <dgm:prSet/>
      <dgm:spPr/>
      <dgm:t>
        <a:bodyPr/>
        <a:lstStyle/>
        <a:p>
          <a:endParaRPr lang="en-US"/>
        </a:p>
      </dgm:t>
    </dgm:pt>
    <dgm:pt modelId="{31CB8943-EFB4-464A-97EF-87A0BCD8A12B}" type="sibTrans" cxnId="{92D2B1D9-D0AD-4251-926D-4EB2BB4FC117}">
      <dgm:prSet/>
      <dgm:spPr/>
      <dgm:t>
        <a:bodyPr/>
        <a:lstStyle/>
        <a:p>
          <a:endParaRPr lang="en-US"/>
        </a:p>
      </dgm:t>
    </dgm:pt>
    <dgm:pt modelId="{CF4CAFAF-6FFC-4214-9356-C3BCCA5505D7}">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Finalize slides</a:t>
          </a:r>
          <a:endParaRPr lang="de-DE" sz="900">
            <a:effectLst/>
            <a:latin typeface="+mn-lt"/>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latin typeface="+mn-lt"/>
              <a:ea typeface="Malgun Gothic" panose="020B0503020000020004" pitchFamily="34" charset="-127"/>
              <a:cs typeface="Times New Roman" panose="02020603050405020304" pitchFamily="18" charset="0"/>
            </a:rPr>
            <a:t>P</a:t>
          </a:r>
          <a:r>
            <a:rPr lang="en-US" sz="900">
              <a:effectLst/>
              <a:latin typeface="+mn-lt"/>
              <a:ea typeface="Malgun Gothic" panose="020B0503020000020004" pitchFamily="34" charset="-127"/>
              <a:cs typeface="Times New Roman" panose="02020603050405020304" pitchFamily="18" charset="0"/>
            </a:rPr>
            <a:t>ractice pitch</a:t>
          </a:r>
          <a:endParaRPr lang="de-DE" sz="900">
            <a:effectLst/>
            <a:latin typeface="+mn-lt"/>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Prepare Q&amp;A</a:t>
          </a:r>
          <a:endParaRPr lang="de-DE" sz="900">
            <a:effectLst/>
            <a:latin typeface="+mn-lt"/>
            <a:ea typeface="Malgun Gothic" panose="020B0503020000020004" pitchFamily="34" charset="-127"/>
            <a:cs typeface="Times New Roman" panose="02020603050405020304" pitchFamily="18" charset="0"/>
          </a:endParaRPr>
        </a:p>
      </dgm:t>
    </dgm:pt>
    <dgm:pt modelId="{28A9BDF1-D783-4A0A-86DA-2C71199B7CEC}" type="parTrans" cxnId="{46CCB5D9-BBEA-46DB-A313-A00481521EB9}">
      <dgm:prSet/>
      <dgm:spPr/>
      <dgm:t>
        <a:bodyPr/>
        <a:lstStyle/>
        <a:p>
          <a:endParaRPr lang="en-US"/>
        </a:p>
      </dgm:t>
    </dgm:pt>
    <dgm:pt modelId="{DE168B2F-E39A-4958-9108-EB441E68CB82}" type="sibTrans" cxnId="{46CCB5D9-BBEA-46DB-A313-A00481521EB9}">
      <dgm:prSet/>
      <dgm:spPr/>
      <dgm:t>
        <a:bodyPr/>
        <a:lstStyle/>
        <a:p>
          <a:endParaRPr lang="en-US"/>
        </a:p>
      </dgm:t>
    </dgm:pt>
    <dgm:pt modelId="{2DD727A4-CFEB-4591-BF42-F38A256A1B42}">
      <dgm:prSet custT="1"/>
      <dgm:spPr/>
      <dgm:t>
        <a:bodyPr/>
        <a:lstStyle/>
        <a:p>
          <a:pPr>
            <a:buNone/>
          </a:pPr>
          <a:r>
            <a:rPr lang="en-US" sz="900" b="1">
              <a:effectLst/>
              <a:latin typeface="+mn-lt"/>
              <a:ea typeface="Malgun Gothic" panose="020B0503020000020004" pitchFamily="34" charset="-127"/>
              <a:cs typeface="Times New Roman" panose="02020603050405020304" pitchFamily="18" charset="0"/>
            </a:rPr>
            <a:t>Test &amp; Validation</a:t>
          </a:r>
          <a:endParaRPr lang="en-US" sz="900" b="1">
            <a:latin typeface="+mn-lt"/>
          </a:endParaRPr>
        </a:p>
      </dgm:t>
    </dgm:pt>
    <dgm:pt modelId="{0828AFEE-05D8-4232-974A-DB8D6C745852}" type="parTrans" cxnId="{EAC1CDC7-62E7-4D5B-8438-302775832384}">
      <dgm:prSet/>
      <dgm:spPr/>
      <dgm:t>
        <a:bodyPr/>
        <a:lstStyle/>
        <a:p>
          <a:endParaRPr lang="en-US"/>
        </a:p>
      </dgm:t>
    </dgm:pt>
    <dgm:pt modelId="{3D9325ED-D965-41EF-A5D9-79B0421B9F62}" type="sibTrans" cxnId="{EAC1CDC7-62E7-4D5B-8438-302775832384}">
      <dgm:prSet/>
      <dgm:spPr/>
      <dgm:t>
        <a:bodyPr/>
        <a:lstStyle/>
        <a:p>
          <a:endParaRPr lang="en-US"/>
        </a:p>
      </dgm:t>
    </dgm:pt>
    <dgm:pt modelId="{0B4EF76A-4A56-4A1F-BC3C-821A716F61FE}">
      <dgm:prSet custT="1"/>
      <dgm:spPr/>
      <dgm:t>
        <a:bodyPr/>
        <a:lstStyle/>
        <a:p>
          <a:pPr>
            <a:buNone/>
          </a:pPr>
          <a:r>
            <a:rPr lang="de-DE" sz="900">
              <a:effectLst/>
              <a:latin typeface="+mn-lt"/>
              <a:ea typeface="Malgun Gothic" panose="020B0503020000020004" pitchFamily="34" charset="-127"/>
              <a:cs typeface="Times New Roman" panose="02020603050405020304" pitchFamily="18" charset="0"/>
            </a:rPr>
            <a:t>Present your idea to users</a:t>
          </a:r>
        </a:p>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Test assumptions </a:t>
          </a:r>
          <a:endParaRPr lang="de-DE" sz="900">
            <a:effectLst/>
            <a:latin typeface="+mn-lt"/>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mn-lt"/>
              <a:ea typeface="Malgun Gothic" panose="020B0503020000020004" pitchFamily="34" charset="-127"/>
              <a:cs typeface="Times New Roman" panose="02020603050405020304" pitchFamily="18" charset="0"/>
            </a:rPr>
            <a:t>Gather feedback</a:t>
          </a:r>
          <a:endParaRPr lang="de-DE" sz="900">
            <a:effectLst/>
            <a:latin typeface="+mn-lt"/>
            <a:ea typeface="Malgun Gothic" panose="020B0503020000020004" pitchFamily="34" charset="-127"/>
            <a:cs typeface="Times New Roman" panose="02020603050405020304" pitchFamily="18" charset="0"/>
          </a:endParaRPr>
        </a:p>
      </dgm:t>
    </dgm:pt>
    <dgm:pt modelId="{3DA9E07B-18CD-4FB4-897C-756D05982467}" type="parTrans" cxnId="{28131AEB-EBF8-4660-B69B-F152D5C0BCB5}">
      <dgm:prSet/>
      <dgm:spPr/>
      <dgm:t>
        <a:bodyPr/>
        <a:lstStyle/>
        <a:p>
          <a:endParaRPr lang="en-US"/>
        </a:p>
      </dgm:t>
    </dgm:pt>
    <dgm:pt modelId="{83F9D762-488B-4187-991A-E783C8C5AA1B}" type="sibTrans" cxnId="{28131AEB-EBF8-4660-B69B-F152D5C0BCB5}">
      <dgm:prSet/>
      <dgm:spPr/>
      <dgm:t>
        <a:bodyPr/>
        <a:lstStyle/>
        <a:p>
          <a:endParaRPr lang="en-US"/>
        </a:p>
      </dgm:t>
    </dgm:pt>
    <dgm:pt modelId="{E4373E54-FCA7-4042-A884-B0938EA9259A}">
      <dgm:prSet phldrT="[Text]"/>
      <dgm:spPr/>
      <dgm:t>
        <a:bodyPr/>
        <a:lstStyle/>
        <a:p>
          <a:r>
            <a:rPr lang="en-US" sz="1800" kern="100">
              <a:effectLst/>
              <a:latin typeface="Aptos" panose="020B0004020202020204" pitchFamily="34" charset="0"/>
              <a:ea typeface="Malgun Gothic" panose="020B0503020000020004" pitchFamily="34" charset="-127"/>
              <a:cs typeface="Times New Roman" panose="02020603050405020304" pitchFamily="18" charset="0"/>
            </a:rPr>
            <a:t>Week 1 </a:t>
          </a:r>
          <a:endParaRPr lang="en-US"/>
        </a:p>
      </dgm:t>
    </dgm:pt>
    <dgm:pt modelId="{A56C5461-6963-45EC-9EE6-D9F5044D13D5}" type="sibTrans" cxnId="{5C3E0E6F-6A57-4C78-A0B7-F04E1102F649}">
      <dgm:prSet/>
      <dgm:spPr/>
      <dgm:t>
        <a:bodyPr/>
        <a:lstStyle/>
        <a:p>
          <a:endParaRPr lang="en-US"/>
        </a:p>
      </dgm:t>
    </dgm:pt>
    <dgm:pt modelId="{BCF0DBA1-D581-42F8-81ED-CEB1B753015A}" type="parTrans" cxnId="{5C3E0E6F-6A57-4C78-A0B7-F04E1102F649}">
      <dgm:prSet/>
      <dgm:spPr/>
      <dgm:t>
        <a:bodyPr/>
        <a:lstStyle/>
        <a:p>
          <a:endParaRPr lang="en-US"/>
        </a:p>
      </dgm:t>
    </dgm:pt>
    <dgm:pt modelId="{F76EAC3C-45EA-454D-8B5E-9E811BE5F5DB}">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00" b="1" kern="100">
              <a:effectLst/>
              <a:latin typeface="+mn-lt"/>
              <a:ea typeface="Malgun Gothic" panose="020B0503020000020004" pitchFamily="34" charset="-127"/>
              <a:cs typeface="Times New Roman" panose="02020603050405020304" pitchFamily="18" charset="0"/>
            </a:rPr>
            <a:t>Problem Understanding</a:t>
          </a:r>
          <a:endParaRPr lang="de-DE" sz="900" b="1" kern="100">
            <a:effectLst/>
            <a:latin typeface="+mn-lt"/>
            <a:ea typeface="Malgun Gothic" panose="020B0503020000020004" pitchFamily="34" charset="-127"/>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900" b="1">
            <a:latin typeface="+mn-lt"/>
          </a:endParaRPr>
        </a:p>
      </dgm:t>
    </dgm:pt>
    <dgm:pt modelId="{B8794948-9B68-4EC9-9C00-0EABE29C30E5}" type="sibTrans" cxnId="{FCFD8CFB-4956-4CC4-A3E9-32D23372E625}">
      <dgm:prSet/>
      <dgm:spPr/>
      <dgm:t>
        <a:bodyPr/>
        <a:lstStyle/>
        <a:p>
          <a:endParaRPr lang="en-US"/>
        </a:p>
      </dgm:t>
    </dgm:pt>
    <dgm:pt modelId="{8A8FFE71-27FD-4CCA-9DBD-1F471C726782}" type="parTrans" cxnId="{FCFD8CFB-4956-4CC4-A3E9-32D23372E625}">
      <dgm:prSet/>
      <dgm:spPr/>
      <dgm:t>
        <a:bodyPr/>
        <a:lstStyle/>
        <a:p>
          <a:endParaRPr lang="en-US"/>
        </a:p>
      </dgm:t>
    </dgm:pt>
    <dgm:pt modelId="{03BD3B09-EF74-47B7-945B-06CC1C66FB97}">
      <dgm:prSet phldrT="[Text]" custT="1"/>
      <dgm:spPr/>
      <dgm:t>
        <a:bodyPr/>
        <a:lstStyle/>
        <a:p>
          <a:pPr>
            <a:buFont typeface="Arial" panose="020B0604020202020204" pitchFamily="34" charset="0"/>
            <a:buChar char="•"/>
          </a:pPr>
          <a:r>
            <a:rPr lang="en-US" sz="900">
              <a:effectLst/>
              <a:latin typeface="Aptos" panose="020B0004020202020204" pitchFamily="34" charset="0"/>
              <a:ea typeface="Malgun Gothic" panose="020B0503020000020004" pitchFamily="34" charset="-127"/>
              <a:cs typeface="Times New Roman" panose="02020603050405020304" pitchFamily="18" charset="0"/>
            </a:rPr>
            <a:t>What is the problem</a:t>
          </a:r>
          <a:endParaRPr lang="de-DE" sz="900">
            <a:effectLst/>
            <a:latin typeface="Aptos" panose="020B0004020202020204" pitchFamily="34" charset="0"/>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Aptos" panose="020B0004020202020204" pitchFamily="34" charset="0"/>
              <a:ea typeface="Malgun Gothic" panose="020B0503020000020004" pitchFamily="34" charset="-127"/>
              <a:cs typeface="Times New Roman" panose="02020603050405020304" pitchFamily="18" charset="0"/>
            </a:rPr>
            <a:t>Who experiences it</a:t>
          </a:r>
          <a:endParaRPr lang="de-DE" sz="900">
            <a:effectLst/>
            <a:latin typeface="Aptos" panose="020B0004020202020204" pitchFamily="34" charset="0"/>
            <a:ea typeface="Malgun Gothic" panose="020B0503020000020004" pitchFamily="34" charset="-127"/>
            <a:cs typeface="Times New Roman" panose="02020603050405020304" pitchFamily="18" charset="0"/>
          </a:endParaRPr>
        </a:p>
        <a:p>
          <a:pPr>
            <a:buFont typeface="Arial" panose="020B0604020202020204" pitchFamily="34" charset="0"/>
            <a:buChar char="•"/>
          </a:pPr>
          <a:r>
            <a:rPr lang="en-US" sz="900">
              <a:effectLst/>
              <a:latin typeface="Aptos" panose="020B0004020202020204" pitchFamily="34" charset="0"/>
              <a:ea typeface="Malgun Gothic" panose="020B0503020000020004" pitchFamily="34" charset="-127"/>
              <a:cs typeface="Times New Roman" panose="02020603050405020304" pitchFamily="18" charset="0"/>
            </a:rPr>
            <a:t>Why it matters</a:t>
          </a:r>
          <a:endParaRPr lang="en-US" sz="900"/>
        </a:p>
      </dgm:t>
    </dgm:pt>
    <dgm:pt modelId="{2D1DC4A3-2D86-4FB6-BF8C-C7DC6457687A}" type="sibTrans" cxnId="{C955B79A-CE1B-4600-A7A2-E196F647CFB2}">
      <dgm:prSet/>
      <dgm:spPr/>
      <dgm:t>
        <a:bodyPr/>
        <a:lstStyle/>
        <a:p>
          <a:endParaRPr lang="en-US"/>
        </a:p>
      </dgm:t>
    </dgm:pt>
    <dgm:pt modelId="{68332930-E2EC-4CC3-A514-0A179E91E144}" type="parTrans" cxnId="{C955B79A-CE1B-4600-A7A2-E196F647CFB2}">
      <dgm:prSet/>
      <dgm:spPr/>
      <dgm:t>
        <a:bodyPr/>
        <a:lstStyle/>
        <a:p>
          <a:endParaRPr lang="en-US"/>
        </a:p>
      </dgm:t>
    </dgm:pt>
    <dgm:pt modelId="{98AF98C7-2B11-485D-A904-0AB432CB246B}">
      <dgm:prSet phldrT="[Text]" custT="1"/>
      <dgm:spPr/>
      <dgm:t>
        <a:bodyPr/>
        <a:lstStyle/>
        <a:p>
          <a:r>
            <a:rPr lang="en-US" sz="900">
              <a:effectLst/>
              <a:latin typeface="+mn-lt"/>
              <a:ea typeface="Malgun Gothic" panose="020B0503020000020004" pitchFamily="34" charset="-127"/>
              <a:cs typeface="Times New Roman" panose="02020603050405020304" pitchFamily="18" charset="0"/>
            </a:rPr>
            <a:t>Identify users            Map stakeholders Define needs and pain points</a:t>
          </a:r>
          <a:endParaRPr lang="en-US" sz="900" b="1">
            <a:latin typeface="+mn-lt"/>
          </a:endParaRPr>
        </a:p>
      </dgm:t>
    </dgm:pt>
    <dgm:pt modelId="{86E205FF-4120-431A-BD91-892754774973}" type="parTrans" cxnId="{CC47F9F8-A378-4AA6-80FE-E3EC80C6CFAF}">
      <dgm:prSet/>
      <dgm:spPr/>
      <dgm:t>
        <a:bodyPr/>
        <a:lstStyle/>
        <a:p>
          <a:endParaRPr lang="en-US"/>
        </a:p>
      </dgm:t>
    </dgm:pt>
    <dgm:pt modelId="{FB942FA3-5AF5-4436-BA06-4A8C4E04B27B}" type="sibTrans" cxnId="{CC47F9F8-A378-4AA6-80FE-E3EC80C6CFAF}">
      <dgm:prSet/>
      <dgm:spPr/>
      <dgm:t>
        <a:bodyPr/>
        <a:lstStyle/>
        <a:p>
          <a:endParaRPr lang="en-US"/>
        </a:p>
      </dgm:t>
    </dgm:pt>
    <dgm:pt modelId="{F8A5B6FE-9B78-45BC-BFD5-2E4902FADFED}">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00">
              <a:effectLst/>
              <a:latin typeface="+mn-lt"/>
              <a:ea typeface="Malgun Gothic" panose="020B0503020000020004" pitchFamily="34" charset="-127"/>
              <a:cs typeface="Times New Roman" panose="02020603050405020304" pitchFamily="18" charset="0"/>
            </a:rPr>
            <a:t>Define the problem Understand context Draft problem statement</a:t>
          </a:r>
          <a:endParaRPr lang="en-US" sz="900">
            <a:latin typeface="+mn-lt"/>
          </a:endParaRPr>
        </a:p>
      </dgm:t>
    </dgm:pt>
    <dgm:pt modelId="{987832C2-C676-4C5B-805F-96065A2F902A}" type="parTrans" cxnId="{BA52B3D9-778C-4985-922E-0E7F5AEC99F3}">
      <dgm:prSet/>
      <dgm:spPr/>
      <dgm:t>
        <a:bodyPr/>
        <a:lstStyle/>
        <a:p>
          <a:endParaRPr lang="en-US"/>
        </a:p>
      </dgm:t>
    </dgm:pt>
    <dgm:pt modelId="{4AF8BFA1-605D-4681-BBDA-74C01491AD12}" type="sibTrans" cxnId="{BA52B3D9-778C-4985-922E-0E7F5AEC99F3}">
      <dgm:prSet/>
      <dgm:spPr/>
      <dgm:t>
        <a:bodyPr/>
        <a:lstStyle/>
        <a:p>
          <a:endParaRPr lang="en-US"/>
        </a:p>
      </dgm:t>
    </dgm:pt>
    <dgm:pt modelId="{24E2B091-7356-4642-BD48-E6AF62F698BB}">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Brainstorm solutions</a:t>
          </a:r>
        </a:p>
        <a:p>
          <a:pPr>
            <a:buNone/>
          </a:pPr>
          <a:r>
            <a:rPr lang="en-US" sz="900">
              <a:effectLst/>
              <a:latin typeface="+mn-lt"/>
              <a:ea typeface="Malgun Gothic" panose="020B0503020000020004" pitchFamily="34" charset="-127"/>
              <a:cs typeface="Times New Roman" panose="02020603050405020304" pitchFamily="18" charset="0"/>
            </a:rPr>
            <a:t>Select one</a:t>
          </a:r>
        </a:p>
        <a:p>
          <a:pPr>
            <a:buNone/>
          </a:pPr>
          <a:r>
            <a:rPr lang="en-US" sz="900">
              <a:effectLst/>
              <a:latin typeface="+mn-lt"/>
              <a:ea typeface="Malgun Gothic" panose="020B0503020000020004" pitchFamily="34" charset="-127"/>
              <a:cs typeface="Times New Roman" panose="02020603050405020304" pitchFamily="18" charset="0"/>
            </a:rPr>
            <a:t>Draft value proposition</a:t>
          </a:r>
          <a:endParaRPr lang="en-US" sz="900" b="1">
            <a:latin typeface="+mn-lt"/>
          </a:endParaRPr>
        </a:p>
      </dgm:t>
    </dgm:pt>
    <dgm:pt modelId="{58447010-F0C9-425A-B0CA-5DA650B40E67}" type="parTrans" cxnId="{816D6EEF-8EA5-4101-B64E-A71CC883FC93}">
      <dgm:prSet/>
      <dgm:spPr/>
      <dgm:t>
        <a:bodyPr/>
        <a:lstStyle/>
        <a:p>
          <a:endParaRPr lang="en-US"/>
        </a:p>
      </dgm:t>
    </dgm:pt>
    <dgm:pt modelId="{46CA3A37-6865-4CFF-BF3A-455E021A53F4}" type="sibTrans" cxnId="{816D6EEF-8EA5-4101-B64E-A71CC883FC93}">
      <dgm:prSet/>
      <dgm:spPr/>
      <dgm:t>
        <a:bodyPr/>
        <a:lstStyle/>
        <a:p>
          <a:endParaRPr lang="en-US"/>
        </a:p>
      </dgm:t>
    </dgm:pt>
    <dgm:pt modelId="{1D6A607E-7A74-438A-8954-2CA7EFC4A92A}">
      <dgm:prSet custT="1"/>
      <dgm:spPr/>
      <dgm:t>
        <a:bodyPr/>
        <a:lstStyle/>
        <a:p>
          <a:pPr>
            <a:lnSpc>
              <a:spcPct val="100000"/>
            </a:lnSpc>
            <a:buNone/>
          </a:pPr>
          <a:r>
            <a:rPr lang="en-US" sz="900" b="0">
              <a:latin typeface="+mn-lt"/>
            </a:rPr>
            <a:t>What is the most effective way to solve the problem
How does our solution create clear value for users
What assumptions must be true for this solution to work</a:t>
          </a:r>
        </a:p>
      </dgm:t>
    </dgm:pt>
    <dgm:pt modelId="{7F21C328-819B-4051-89D0-3C91ACD200EC}" type="parTrans" cxnId="{3CBF0870-F0FD-4989-8831-E4E9304C7A96}">
      <dgm:prSet/>
      <dgm:spPr/>
      <dgm:t>
        <a:bodyPr/>
        <a:lstStyle/>
        <a:p>
          <a:endParaRPr lang="en-US"/>
        </a:p>
      </dgm:t>
    </dgm:pt>
    <dgm:pt modelId="{13920E77-DEED-4663-8B83-07D062D54FFF}" type="sibTrans" cxnId="{3CBF0870-F0FD-4989-8831-E4E9304C7A96}">
      <dgm:prSet/>
      <dgm:spPr/>
      <dgm:t>
        <a:bodyPr/>
        <a:lstStyle/>
        <a:p>
          <a:endParaRPr lang="en-US"/>
        </a:p>
      </dgm:t>
    </dgm:pt>
    <dgm:pt modelId="{D5731937-3DEC-494E-A425-76562BCFA8AD}">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How will this solution generate revenue
What are the main costs and resources required
Is the solution feasible and scalable</a:t>
          </a:r>
          <a:endParaRPr lang="de-DE" sz="900">
            <a:effectLst/>
            <a:latin typeface="+mn-lt"/>
            <a:ea typeface="Malgun Gothic" panose="020B0503020000020004" pitchFamily="34" charset="-127"/>
            <a:cs typeface="Times New Roman" panose="02020603050405020304" pitchFamily="18" charset="0"/>
          </a:endParaRPr>
        </a:p>
      </dgm:t>
    </dgm:pt>
    <dgm:pt modelId="{D24F6657-6FB2-4F57-BE2F-7078B4B7C2E0}" type="parTrans" cxnId="{1DC8CCBD-A8FA-46D5-AC6C-C67420997D29}">
      <dgm:prSet/>
      <dgm:spPr/>
      <dgm:t>
        <a:bodyPr/>
        <a:lstStyle/>
        <a:p>
          <a:endParaRPr lang="en-US"/>
        </a:p>
      </dgm:t>
    </dgm:pt>
    <dgm:pt modelId="{F0DE86DB-44CD-4320-AEFF-761441D6BA37}" type="sibTrans" cxnId="{1DC8CCBD-A8FA-46D5-AC6C-C67420997D29}">
      <dgm:prSet/>
      <dgm:spPr/>
      <dgm:t>
        <a:bodyPr/>
        <a:lstStyle/>
        <a:p>
          <a:endParaRPr lang="en-US"/>
        </a:p>
      </dgm:t>
    </dgm:pt>
    <dgm:pt modelId="{6953FF83-1559-49A9-8A55-18D3DDB3C656}">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Which assumptions are most critical to validate
What is the simplest test we can run to learn quickly
What did we learn, and what needs to change</a:t>
          </a:r>
          <a:endParaRPr lang="de-DE" sz="900">
            <a:effectLst/>
            <a:latin typeface="+mn-lt"/>
            <a:ea typeface="Malgun Gothic" panose="020B0503020000020004" pitchFamily="34" charset="-127"/>
            <a:cs typeface="Times New Roman" panose="02020603050405020304" pitchFamily="18" charset="0"/>
          </a:endParaRPr>
        </a:p>
      </dgm:t>
    </dgm:pt>
    <dgm:pt modelId="{8B57DFFF-650F-4655-ACBA-FD4A51693EA7}" type="parTrans" cxnId="{4B5134EC-D0AA-4087-A678-822C0DC26E8C}">
      <dgm:prSet/>
      <dgm:spPr/>
      <dgm:t>
        <a:bodyPr/>
        <a:lstStyle/>
        <a:p>
          <a:endParaRPr lang="en-US"/>
        </a:p>
      </dgm:t>
    </dgm:pt>
    <dgm:pt modelId="{6DDC1A1E-6B44-48D4-9A20-3790BC27446F}" type="sibTrans" cxnId="{4B5134EC-D0AA-4087-A678-822C0DC26E8C}">
      <dgm:prSet/>
      <dgm:spPr/>
      <dgm:t>
        <a:bodyPr/>
        <a:lstStyle/>
        <a:p>
          <a:endParaRPr lang="en-US"/>
        </a:p>
      </dgm:t>
    </dgm:pt>
    <dgm:pt modelId="{C51C9813-6E38-455E-9E5B-CE2006A2197B}">
      <dgm:prSet custT="1"/>
      <dgm:spPr/>
      <dgm:t>
        <a:bodyPr/>
        <a:lstStyle/>
        <a:p>
          <a:pPr>
            <a:buNone/>
          </a:pPr>
          <a:r>
            <a:rPr lang="en-US" sz="900">
              <a:effectLst/>
              <a:latin typeface="+mn-lt"/>
              <a:ea typeface="Malgun Gothic" panose="020B0503020000020004" pitchFamily="34" charset="-127"/>
              <a:cs typeface="Times New Roman" panose="02020603050405020304" pitchFamily="18" charset="0"/>
            </a:rPr>
            <a:t>What is the clearest narrative that connects problem → solution → value
How do we demonstrate evidence, traction, or validation
What is our ask (funding, partnership, support) and why it’s justified</a:t>
          </a:r>
          <a:endParaRPr lang="de-DE" sz="900">
            <a:effectLst/>
            <a:latin typeface="+mn-lt"/>
            <a:ea typeface="Malgun Gothic" panose="020B0503020000020004" pitchFamily="34" charset="-127"/>
            <a:cs typeface="Times New Roman" panose="02020603050405020304" pitchFamily="18" charset="0"/>
          </a:endParaRPr>
        </a:p>
      </dgm:t>
    </dgm:pt>
    <dgm:pt modelId="{374BA856-F94D-4F38-9BB9-EE72351CACA7}" type="parTrans" cxnId="{70ADAD9B-3AC5-4543-B161-066E4D828A0A}">
      <dgm:prSet/>
      <dgm:spPr/>
      <dgm:t>
        <a:bodyPr/>
        <a:lstStyle/>
        <a:p>
          <a:endParaRPr lang="en-US"/>
        </a:p>
      </dgm:t>
    </dgm:pt>
    <dgm:pt modelId="{38D6FCED-B6E2-460B-A7C1-6DBB4A7E1524}" type="sibTrans" cxnId="{70ADAD9B-3AC5-4543-B161-066E4D828A0A}">
      <dgm:prSet/>
      <dgm:spPr/>
      <dgm:t>
        <a:bodyPr/>
        <a:lstStyle/>
        <a:p>
          <a:endParaRPr lang="en-US"/>
        </a:p>
      </dgm:t>
    </dgm:pt>
    <dgm:pt modelId="{D335804C-48F7-4C4A-8556-C359A2FB7F1A}" type="pres">
      <dgm:prSet presAssocID="{C9ABD863-6299-4748-A04D-E54E678564C6}" presName="list" presStyleCnt="0">
        <dgm:presLayoutVars>
          <dgm:dir/>
          <dgm:animLvl val="lvl"/>
        </dgm:presLayoutVars>
      </dgm:prSet>
      <dgm:spPr/>
    </dgm:pt>
    <dgm:pt modelId="{4EADFE74-5FA1-42E3-897E-CAA46B0A3FC8}" type="pres">
      <dgm:prSet presAssocID="{E4373E54-FCA7-4042-A884-B0938EA9259A}" presName="posSpace" presStyleCnt="0"/>
      <dgm:spPr/>
    </dgm:pt>
    <dgm:pt modelId="{5B128B68-7D13-458F-9CAB-8EFD3D8F8ECB}" type="pres">
      <dgm:prSet presAssocID="{E4373E54-FCA7-4042-A884-B0938EA9259A}" presName="vertFlow" presStyleCnt="0"/>
      <dgm:spPr/>
    </dgm:pt>
    <dgm:pt modelId="{69799B44-7E5B-45FF-86B3-57160DD8D8F9}" type="pres">
      <dgm:prSet presAssocID="{E4373E54-FCA7-4042-A884-B0938EA9259A}" presName="topSpace" presStyleCnt="0"/>
      <dgm:spPr/>
    </dgm:pt>
    <dgm:pt modelId="{92EBB7CC-D821-494B-99D0-F39898DAD2A8}" type="pres">
      <dgm:prSet presAssocID="{E4373E54-FCA7-4042-A884-B0938EA9259A}" presName="firstComp" presStyleCnt="0"/>
      <dgm:spPr/>
    </dgm:pt>
    <dgm:pt modelId="{D64AB741-FFFB-4689-A612-62B0426D030F}" type="pres">
      <dgm:prSet presAssocID="{E4373E54-FCA7-4042-A884-B0938EA9259A}" presName="firstChild" presStyleLbl="bgAccFollowNode1" presStyleIdx="0" presStyleCnt="18" custScaleX="103276" custScaleY="95677"/>
      <dgm:spPr/>
    </dgm:pt>
    <dgm:pt modelId="{32241B7E-7367-4198-B8CA-3FEE46671C68}" type="pres">
      <dgm:prSet presAssocID="{E4373E54-FCA7-4042-A884-B0938EA9259A}" presName="firstChildTx" presStyleLbl="bgAccFollowNode1" presStyleIdx="0" presStyleCnt="18">
        <dgm:presLayoutVars>
          <dgm:bulletEnabled val="1"/>
        </dgm:presLayoutVars>
      </dgm:prSet>
      <dgm:spPr/>
    </dgm:pt>
    <dgm:pt modelId="{AE7D9F0B-6BE4-4A84-B398-1B6F479870D7}" type="pres">
      <dgm:prSet presAssocID="{F8A5B6FE-9B78-45BC-BFD5-2E4902FADFED}" presName="comp" presStyleCnt="0"/>
      <dgm:spPr/>
    </dgm:pt>
    <dgm:pt modelId="{6FDE0D42-B595-43AE-A7ED-0C79A753D72C}" type="pres">
      <dgm:prSet presAssocID="{F8A5B6FE-9B78-45BC-BFD5-2E4902FADFED}" presName="child" presStyleLbl="bgAccFollowNode1" presStyleIdx="1" presStyleCnt="18" custScaleX="103276" custScaleY="135962" custLinFactNeighborY="5016"/>
      <dgm:spPr/>
    </dgm:pt>
    <dgm:pt modelId="{BD8EFD81-BD35-4E06-AD50-CA7FFF0284F8}" type="pres">
      <dgm:prSet presAssocID="{F8A5B6FE-9B78-45BC-BFD5-2E4902FADFED}" presName="childTx" presStyleLbl="bgAccFollowNode1" presStyleIdx="1" presStyleCnt="18">
        <dgm:presLayoutVars>
          <dgm:bulletEnabled val="1"/>
        </dgm:presLayoutVars>
      </dgm:prSet>
      <dgm:spPr/>
    </dgm:pt>
    <dgm:pt modelId="{53CBA2E9-8A14-476A-9EA7-3DA494DD4C2A}" type="pres">
      <dgm:prSet presAssocID="{03BD3B09-EF74-47B7-945B-06CC1C66FB97}" presName="comp" presStyleCnt="0"/>
      <dgm:spPr/>
    </dgm:pt>
    <dgm:pt modelId="{EB257940-8297-43DB-A12C-51E874E0A195}" type="pres">
      <dgm:prSet presAssocID="{03BD3B09-EF74-47B7-945B-06CC1C66FB97}" presName="child" presStyleLbl="bgAccFollowNode1" presStyleIdx="2" presStyleCnt="18" custScaleX="103276" custScaleY="332350" custLinFactNeighborY="10032"/>
      <dgm:spPr/>
    </dgm:pt>
    <dgm:pt modelId="{9D8F651D-CD46-48B2-ACD5-B31B2506E162}" type="pres">
      <dgm:prSet presAssocID="{03BD3B09-EF74-47B7-945B-06CC1C66FB97}" presName="childTx" presStyleLbl="bgAccFollowNode1" presStyleIdx="2" presStyleCnt="18">
        <dgm:presLayoutVars>
          <dgm:bulletEnabled val="1"/>
        </dgm:presLayoutVars>
      </dgm:prSet>
      <dgm:spPr/>
    </dgm:pt>
    <dgm:pt modelId="{1BD82529-4FE2-44F1-84B7-D52FB6A50E54}" type="pres">
      <dgm:prSet presAssocID="{E4373E54-FCA7-4042-A884-B0938EA9259A}" presName="negSpace" presStyleCnt="0"/>
      <dgm:spPr/>
    </dgm:pt>
    <dgm:pt modelId="{41A5814E-A48A-4F70-9C6A-D300AAE8280B}" type="pres">
      <dgm:prSet presAssocID="{E4373E54-FCA7-4042-A884-B0938EA9259A}" presName="circle" presStyleLbl="node1" presStyleIdx="0" presStyleCnt="6" custLinFactNeighborY="-31518"/>
      <dgm:spPr/>
    </dgm:pt>
    <dgm:pt modelId="{09A29D78-D946-493E-BE4D-C4FFA76B28C5}" type="pres">
      <dgm:prSet presAssocID="{A56C5461-6963-45EC-9EE6-D9F5044D13D5}" presName="transSpace" presStyleCnt="0"/>
      <dgm:spPr/>
    </dgm:pt>
    <dgm:pt modelId="{7FD013E8-A69E-4747-B6C3-E38357F16251}" type="pres">
      <dgm:prSet presAssocID="{A2395338-E051-49BE-9F41-2AB371832550}" presName="posSpace" presStyleCnt="0"/>
      <dgm:spPr/>
    </dgm:pt>
    <dgm:pt modelId="{F2EF7D10-5C6F-44AE-B824-175832A74B6D}" type="pres">
      <dgm:prSet presAssocID="{A2395338-E051-49BE-9F41-2AB371832550}" presName="vertFlow" presStyleCnt="0"/>
      <dgm:spPr/>
    </dgm:pt>
    <dgm:pt modelId="{858533AB-0F3E-4C45-B6BB-128F9B1A188A}" type="pres">
      <dgm:prSet presAssocID="{A2395338-E051-49BE-9F41-2AB371832550}" presName="topSpace" presStyleCnt="0"/>
      <dgm:spPr/>
    </dgm:pt>
    <dgm:pt modelId="{652DADA6-E6ED-42B8-812E-4FD9D6D86616}" type="pres">
      <dgm:prSet presAssocID="{A2395338-E051-49BE-9F41-2AB371832550}" presName="firstComp" presStyleCnt="0"/>
      <dgm:spPr/>
    </dgm:pt>
    <dgm:pt modelId="{BE9E1781-305E-4577-85CD-9D843A3DC4A2}" type="pres">
      <dgm:prSet presAssocID="{A2395338-E051-49BE-9F41-2AB371832550}" presName="firstChild" presStyleLbl="bgAccFollowNode1" presStyleIdx="3" presStyleCnt="18" custScaleX="103276" custScaleY="95677" custLinFactNeighborX="0" custLinFactNeighborY="-2199"/>
      <dgm:spPr/>
    </dgm:pt>
    <dgm:pt modelId="{7A2EC495-40E9-4A21-BF0B-CD63B5C69837}" type="pres">
      <dgm:prSet presAssocID="{A2395338-E051-49BE-9F41-2AB371832550}" presName="firstChildTx" presStyleLbl="bgAccFollowNode1" presStyleIdx="3" presStyleCnt="18">
        <dgm:presLayoutVars>
          <dgm:bulletEnabled val="1"/>
        </dgm:presLayoutVars>
      </dgm:prSet>
      <dgm:spPr/>
    </dgm:pt>
    <dgm:pt modelId="{A3E42789-9F5F-493A-94C0-0857F453A17F}" type="pres">
      <dgm:prSet presAssocID="{98AF98C7-2B11-485D-A904-0AB432CB246B}" presName="comp" presStyleCnt="0"/>
      <dgm:spPr/>
    </dgm:pt>
    <dgm:pt modelId="{53B72C62-92CA-4132-844A-4848629A463D}" type="pres">
      <dgm:prSet presAssocID="{98AF98C7-2B11-485D-A904-0AB432CB246B}" presName="child" presStyleLbl="bgAccFollowNode1" presStyleIdx="4" presStyleCnt="18" custScaleX="103276" custScaleY="135962" custLinFactNeighborX="-1" custLinFactNeighborY="2711"/>
      <dgm:spPr/>
    </dgm:pt>
    <dgm:pt modelId="{A88B22C4-F163-4304-B5CF-70B42EC2A9A4}" type="pres">
      <dgm:prSet presAssocID="{98AF98C7-2B11-485D-A904-0AB432CB246B}" presName="childTx" presStyleLbl="bgAccFollowNode1" presStyleIdx="4" presStyleCnt="18">
        <dgm:presLayoutVars>
          <dgm:bulletEnabled val="1"/>
        </dgm:presLayoutVars>
      </dgm:prSet>
      <dgm:spPr/>
    </dgm:pt>
    <dgm:pt modelId="{09B3C522-4D82-486A-B71A-DAD161C3EBC6}" type="pres">
      <dgm:prSet presAssocID="{0A4CD771-B6FC-4C13-8FEA-9C757E5A305E}" presName="comp" presStyleCnt="0"/>
      <dgm:spPr/>
    </dgm:pt>
    <dgm:pt modelId="{99055EBF-5AC5-4EC9-8A0C-9964D6974527}" type="pres">
      <dgm:prSet presAssocID="{0A4CD771-B6FC-4C13-8FEA-9C757E5A305E}" presName="child" presStyleLbl="bgAccFollowNode1" presStyleIdx="5" presStyleCnt="18" custScaleX="103276" custScaleY="332350" custLinFactNeighborY="7524"/>
      <dgm:spPr/>
    </dgm:pt>
    <dgm:pt modelId="{C9AAD912-C45D-4703-B4FC-DBF0D6148457}" type="pres">
      <dgm:prSet presAssocID="{0A4CD771-B6FC-4C13-8FEA-9C757E5A305E}" presName="childTx" presStyleLbl="bgAccFollowNode1" presStyleIdx="5" presStyleCnt="18">
        <dgm:presLayoutVars>
          <dgm:bulletEnabled val="1"/>
        </dgm:presLayoutVars>
      </dgm:prSet>
      <dgm:spPr/>
    </dgm:pt>
    <dgm:pt modelId="{CB8FF36B-4663-48E4-8E86-05FA0CF19683}" type="pres">
      <dgm:prSet presAssocID="{A2395338-E051-49BE-9F41-2AB371832550}" presName="negSpace" presStyleCnt="0"/>
      <dgm:spPr/>
    </dgm:pt>
    <dgm:pt modelId="{CCABC57E-C63A-4A4D-A319-788BFF80912A}" type="pres">
      <dgm:prSet presAssocID="{A2395338-E051-49BE-9F41-2AB371832550}" presName="circle" presStyleLbl="node1" presStyleIdx="1" presStyleCnt="6" custLinFactNeighborY="-31518"/>
      <dgm:spPr/>
    </dgm:pt>
    <dgm:pt modelId="{714FFF36-CA6B-41EC-B273-D7B687168C71}" type="pres">
      <dgm:prSet presAssocID="{7CF5CC73-4F8D-4CF3-863C-2FC35DB15D69}" presName="transSpace" presStyleCnt="0"/>
      <dgm:spPr/>
    </dgm:pt>
    <dgm:pt modelId="{04D817E6-70C8-4216-80D1-0B4AD66AC251}" type="pres">
      <dgm:prSet presAssocID="{D34E88AF-1BBE-4778-951F-425C1C729F2E}" presName="posSpace" presStyleCnt="0"/>
      <dgm:spPr/>
    </dgm:pt>
    <dgm:pt modelId="{98925607-AE93-45F1-BFDC-9FA54EC89C10}" type="pres">
      <dgm:prSet presAssocID="{D34E88AF-1BBE-4778-951F-425C1C729F2E}" presName="vertFlow" presStyleCnt="0"/>
      <dgm:spPr/>
    </dgm:pt>
    <dgm:pt modelId="{D4D9BBE9-FB0C-4633-B89E-7B5584CCE366}" type="pres">
      <dgm:prSet presAssocID="{D34E88AF-1BBE-4778-951F-425C1C729F2E}" presName="topSpace" presStyleCnt="0"/>
      <dgm:spPr/>
    </dgm:pt>
    <dgm:pt modelId="{7F1E7E9F-1C76-4812-9805-CD4339418761}" type="pres">
      <dgm:prSet presAssocID="{D34E88AF-1BBE-4778-951F-425C1C729F2E}" presName="firstComp" presStyleCnt="0"/>
      <dgm:spPr/>
    </dgm:pt>
    <dgm:pt modelId="{F113D23E-297F-4AB6-9DA2-8B1AC4B9C7AF}" type="pres">
      <dgm:prSet presAssocID="{D34E88AF-1BBE-4778-951F-425C1C729F2E}" presName="firstChild" presStyleLbl="bgAccFollowNode1" presStyleIdx="6" presStyleCnt="18" custScaleX="103276" custScaleY="95677"/>
      <dgm:spPr/>
    </dgm:pt>
    <dgm:pt modelId="{90A248EE-07E1-456F-9628-F2D2BB7D0E33}" type="pres">
      <dgm:prSet presAssocID="{D34E88AF-1BBE-4778-951F-425C1C729F2E}" presName="firstChildTx" presStyleLbl="bgAccFollowNode1" presStyleIdx="6" presStyleCnt="18">
        <dgm:presLayoutVars>
          <dgm:bulletEnabled val="1"/>
        </dgm:presLayoutVars>
      </dgm:prSet>
      <dgm:spPr/>
    </dgm:pt>
    <dgm:pt modelId="{221C01CE-14FB-490E-A6ED-8A7EBA7F04C3}" type="pres">
      <dgm:prSet presAssocID="{24E2B091-7356-4642-BD48-E6AF62F698BB}" presName="comp" presStyleCnt="0"/>
      <dgm:spPr/>
    </dgm:pt>
    <dgm:pt modelId="{CA1A57AC-7760-4416-B009-A362A599D0D9}" type="pres">
      <dgm:prSet presAssocID="{24E2B091-7356-4642-BD48-E6AF62F698BB}" presName="child" presStyleLbl="bgAccFollowNode1" presStyleIdx="7" presStyleCnt="18" custScaleX="103276" custScaleY="135962" custLinFactNeighborY="5016"/>
      <dgm:spPr/>
    </dgm:pt>
    <dgm:pt modelId="{4C0BB2F6-2CD0-401B-A157-114F2659127D}" type="pres">
      <dgm:prSet presAssocID="{24E2B091-7356-4642-BD48-E6AF62F698BB}" presName="childTx" presStyleLbl="bgAccFollowNode1" presStyleIdx="7" presStyleCnt="18">
        <dgm:presLayoutVars>
          <dgm:bulletEnabled val="1"/>
        </dgm:presLayoutVars>
      </dgm:prSet>
      <dgm:spPr/>
    </dgm:pt>
    <dgm:pt modelId="{3759B194-C5BD-4F54-B918-4E9C9D2A8F27}" type="pres">
      <dgm:prSet presAssocID="{1D6A607E-7A74-438A-8954-2CA7EFC4A92A}" presName="comp" presStyleCnt="0"/>
      <dgm:spPr/>
    </dgm:pt>
    <dgm:pt modelId="{BBBA70EF-D4F8-45F5-BFA1-FD48B77E2D8A}" type="pres">
      <dgm:prSet presAssocID="{1D6A607E-7A74-438A-8954-2CA7EFC4A92A}" presName="child" presStyleLbl="bgAccFollowNode1" presStyleIdx="8" presStyleCnt="18" custScaleX="103276" custScaleY="332350" custLinFactNeighborY="10032"/>
      <dgm:spPr/>
    </dgm:pt>
    <dgm:pt modelId="{3820E7E5-B06B-4A01-87EE-65A3856DA14D}" type="pres">
      <dgm:prSet presAssocID="{1D6A607E-7A74-438A-8954-2CA7EFC4A92A}" presName="childTx" presStyleLbl="bgAccFollowNode1" presStyleIdx="8" presStyleCnt="18">
        <dgm:presLayoutVars>
          <dgm:bulletEnabled val="1"/>
        </dgm:presLayoutVars>
      </dgm:prSet>
      <dgm:spPr/>
    </dgm:pt>
    <dgm:pt modelId="{5CFBDE44-CCA9-4309-AA3E-EEA8619D6E60}" type="pres">
      <dgm:prSet presAssocID="{D34E88AF-1BBE-4778-951F-425C1C729F2E}" presName="negSpace" presStyleCnt="0"/>
      <dgm:spPr/>
    </dgm:pt>
    <dgm:pt modelId="{286A3B34-A86F-4883-83B0-6E024B59D60D}" type="pres">
      <dgm:prSet presAssocID="{D34E88AF-1BBE-4778-951F-425C1C729F2E}" presName="circle" presStyleLbl="node1" presStyleIdx="2" presStyleCnt="6" custLinFactNeighborY="-31518"/>
      <dgm:spPr/>
    </dgm:pt>
    <dgm:pt modelId="{8C36DF51-856B-45B8-86CF-4C9C23AA17AB}" type="pres">
      <dgm:prSet presAssocID="{45C811E4-4818-4421-9CF5-59A489C4DCA6}" presName="transSpace" presStyleCnt="0"/>
      <dgm:spPr/>
    </dgm:pt>
    <dgm:pt modelId="{3A10F1EC-3264-4BE7-A7BB-649962C1403A}" type="pres">
      <dgm:prSet presAssocID="{C729B0EF-788F-4944-9719-9026CA917312}" presName="posSpace" presStyleCnt="0"/>
      <dgm:spPr/>
    </dgm:pt>
    <dgm:pt modelId="{2C93E7A4-2AC5-4EB4-9AC7-F0D27E916D08}" type="pres">
      <dgm:prSet presAssocID="{C729B0EF-788F-4944-9719-9026CA917312}" presName="vertFlow" presStyleCnt="0"/>
      <dgm:spPr/>
    </dgm:pt>
    <dgm:pt modelId="{28512B7F-F4A9-4777-AE11-E2C33A264760}" type="pres">
      <dgm:prSet presAssocID="{C729B0EF-788F-4944-9719-9026CA917312}" presName="topSpace" presStyleCnt="0"/>
      <dgm:spPr/>
    </dgm:pt>
    <dgm:pt modelId="{1C19DE87-B61B-46EA-B76A-471370DA715A}" type="pres">
      <dgm:prSet presAssocID="{C729B0EF-788F-4944-9719-9026CA917312}" presName="firstComp" presStyleCnt="0"/>
      <dgm:spPr/>
    </dgm:pt>
    <dgm:pt modelId="{E55C4FC2-6FB3-4A5D-9B52-2274A2582DDC}" type="pres">
      <dgm:prSet presAssocID="{C729B0EF-788F-4944-9719-9026CA917312}" presName="firstChild" presStyleLbl="bgAccFollowNode1" presStyleIdx="9" presStyleCnt="18" custScaleX="103276" custScaleY="95677"/>
      <dgm:spPr/>
    </dgm:pt>
    <dgm:pt modelId="{972EF192-2C12-4D90-BBBC-CCFA4B3ABDE1}" type="pres">
      <dgm:prSet presAssocID="{C729B0EF-788F-4944-9719-9026CA917312}" presName="firstChildTx" presStyleLbl="bgAccFollowNode1" presStyleIdx="9" presStyleCnt="18">
        <dgm:presLayoutVars>
          <dgm:bulletEnabled val="1"/>
        </dgm:presLayoutVars>
      </dgm:prSet>
      <dgm:spPr/>
    </dgm:pt>
    <dgm:pt modelId="{152BCDD3-D107-4171-9D1A-A26F064BD2E6}" type="pres">
      <dgm:prSet presAssocID="{9EF57228-72ED-4BEF-B730-25963EB8794C}" presName="comp" presStyleCnt="0"/>
      <dgm:spPr/>
    </dgm:pt>
    <dgm:pt modelId="{01B26168-F30F-4274-B6F5-AC4AB1B0DD1F}" type="pres">
      <dgm:prSet presAssocID="{9EF57228-72ED-4BEF-B730-25963EB8794C}" presName="child" presStyleLbl="bgAccFollowNode1" presStyleIdx="10" presStyleCnt="18" custScaleX="103276" custScaleY="135962" custLinFactNeighborX="-575" custLinFactNeighborY="4907"/>
      <dgm:spPr/>
    </dgm:pt>
    <dgm:pt modelId="{0FD08A44-2024-4D97-993C-F5D2EFC1D481}" type="pres">
      <dgm:prSet presAssocID="{9EF57228-72ED-4BEF-B730-25963EB8794C}" presName="childTx" presStyleLbl="bgAccFollowNode1" presStyleIdx="10" presStyleCnt="18">
        <dgm:presLayoutVars>
          <dgm:bulletEnabled val="1"/>
        </dgm:presLayoutVars>
      </dgm:prSet>
      <dgm:spPr/>
    </dgm:pt>
    <dgm:pt modelId="{910FA277-E2A7-4027-B249-F0F852D0ED1C}" type="pres">
      <dgm:prSet presAssocID="{D5731937-3DEC-494E-A425-76562BCFA8AD}" presName="comp" presStyleCnt="0"/>
      <dgm:spPr/>
    </dgm:pt>
    <dgm:pt modelId="{4FE672C7-C5D1-4978-B7BB-4F438F6B967E}" type="pres">
      <dgm:prSet presAssocID="{D5731937-3DEC-494E-A425-76562BCFA8AD}" presName="child" presStyleLbl="bgAccFollowNode1" presStyleIdx="11" presStyleCnt="18" custScaleX="103276" custScaleY="332350" custLinFactNeighborY="10032"/>
      <dgm:spPr/>
    </dgm:pt>
    <dgm:pt modelId="{2F2E98A4-4D56-4ED1-8F39-1ED65F989D50}" type="pres">
      <dgm:prSet presAssocID="{D5731937-3DEC-494E-A425-76562BCFA8AD}" presName="childTx" presStyleLbl="bgAccFollowNode1" presStyleIdx="11" presStyleCnt="18">
        <dgm:presLayoutVars>
          <dgm:bulletEnabled val="1"/>
        </dgm:presLayoutVars>
      </dgm:prSet>
      <dgm:spPr/>
    </dgm:pt>
    <dgm:pt modelId="{6C388850-86DA-4FA8-91B1-EF9FC1857C1D}" type="pres">
      <dgm:prSet presAssocID="{C729B0EF-788F-4944-9719-9026CA917312}" presName="negSpace" presStyleCnt="0"/>
      <dgm:spPr/>
    </dgm:pt>
    <dgm:pt modelId="{2052B9A2-C26D-458A-8E40-68042B8C1886}" type="pres">
      <dgm:prSet presAssocID="{C729B0EF-788F-4944-9719-9026CA917312}" presName="circle" presStyleLbl="node1" presStyleIdx="3" presStyleCnt="6" custLinFactNeighborY="-25594"/>
      <dgm:spPr/>
    </dgm:pt>
    <dgm:pt modelId="{E71FAC28-3EC5-4A57-A5F1-C5A76E30B53E}" type="pres">
      <dgm:prSet presAssocID="{3197BA59-5CD6-4421-9F77-72A15F8A3CC4}" presName="transSpace" presStyleCnt="0"/>
      <dgm:spPr/>
    </dgm:pt>
    <dgm:pt modelId="{7C754C9A-E69B-431D-A584-70EDAAC8234D}" type="pres">
      <dgm:prSet presAssocID="{81784FB5-414E-442F-8920-46F400E448FA}" presName="posSpace" presStyleCnt="0"/>
      <dgm:spPr/>
    </dgm:pt>
    <dgm:pt modelId="{6DC2AE54-05A2-4C37-853B-8B501F7B9E71}" type="pres">
      <dgm:prSet presAssocID="{81784FB5-414E-442F-8920-46F400E448FA}" presName="vertFlow" presStyleCnt="0"/>
      <dgm:spPr/>
    </dgm:pt>
    <dgm:pt modelId="{009BE334-90A6-42FB-9D9C-EF202740B35A}" type="pres">
      <dgm:prSet presAssocID="{81784FB5-414E-442F-8920-46F400E448FA}" presName="topSpace" presStyleCnt="0"/>
      <dgm:spPr/>
    </dgm:pt>
    <dgm:pt modelId="{9268134A-0E4E-467F-94AE-7E9C34A5A672}" type="pres">
      <dgm:prSet presAssocID="{81784FB5-414E-442F-8920-46F400E448FA}" presName="firstComp" presStyleCnt="0"/>
      <dgm:spPr/>
    </dgm:pt>
    <dgm:pt modelId="{970C3B45-EC5A-4333-AE77-847D63B21A12}" type="pres">
      <dgm:prSet presAssocID="{81784FB5-414E-442F-8920-46F400E448FA}" presName="firstChild" presStyleLbl="bgAccFollowNode1" presStyleIdx="12" presStyleCnt="18" custScaleX="103276" custScaleY="95677"/>
      <dgm:spPr/>
    </dgm:pt>
    <dgm:pt modelId="{B1AC9C75-15EE-4296-9FE2-425FCBA3C8D6}" type="pres">
      <dgm:prSet presAssocID="{81784FB5-414E-442F-8920-46F400E448FA}" presName="firstChildTx" presStyleLbl="bgAccFollowNode1" presStyleIdx="12" presStyleCnt="18">
        <dgm:presLayoutVars>
          <dgm:bulletEnabled val="1"/>
        </dgm:presLayoutVars>
      </dgm:prSet>
      <dgm:spPr/>
    </dgm:pt>
    <dgm:pt modelId="{52A74737-5985-47F6-824A-93F9EDB122A0}" type="pres">
      <dgm:prSet presAssocID="{0B4EF76A-4A56-4A1F-BC3C-821A716F61FE}" presName="comp" presStyleCnt="0"/>
      <dgm:spPr/>
    </dgm:pt>
    <dgm:pt modelId="{4E805DF1-06E5-4090-A4AD-A17C517D8394}" type="pres">
      <dgm:prSet presAssocID="{0B4EF76A-4A56-4A1F-BC3C-821A716F61FE}" presName="child" presStyleLbl="bgAccFollowNode1" presStyleIdx="13" presStyleCnt="18" custScaleX="103276" custScaleY="135962" custLinFactNeighborY="5016"/>
      <dgm:spPr/>
    </dgm:pt>
    <dgm:pt modelId="{D94BC6BF-E68A-4A72-A7AB-3C31C4238B8B}" type="pres">
      <dgm:prSet presAssocID="{0B4EF76A-4A56-4A1F-BC3C-821A716F61FE}" presName="childTx" presStyleLbl="bgAccFollowNode1" presStyleIdx="13" presStyleCnt="18">
        <dgm:presLayoutVars>
          <dgm:bulletEnabled val="1"/>
        </dgm:presLayoutVars>
      </dgm:prSet>
      <dgm:spPr/>
    </dgm:pt>
    <dgm:pt modelId="{E7664BFE-E919-476B-98A0-8BFA3DCCABA9}" type="pres">
      <dgm:prSet presAssocID="{6953FF83-1559-49A9-8A55-18D3DDB3C656}" presName="comp" presStyleCnt="0"/>
      <dgm:spPr/>
    </dgm:pt>
    <dgm:pt modelId="{C3261E87-46D1-4016-B414-A2DBF615E95D}" type="pres">
      <dgm:prSet presAssocID="{6953FF83-1559-49A9-8A55-18D3DDB3C656}" presName="child" presStyleLbl="bgAccFollowNode1" presStyleIdx="14" presStyleCnt="18" custScaleX="103276" custScaleY="332350" custLinFactNeighborY="10032"/>
      <dgm:spPr/>
    </dgm:pt>
    <dgm:pt modelId="{44F5535A-569B-498C-88B6-8D5FE9E6D24A}" type="pres">
      <dgm:prSet presAssocID="{6953FF83-1559-49A9-8A55-18D3DDB3C656}" presName="childTx" presStyleLbl="bgAccFollowNode1" presStyleIdx="14" presStyleCnt="18">
        <dgm:presLayoutVars>
          <dgm:bulletEnabled val="1"/>
        </dgm:presLayoutVars>
      </dgm:prSet>
      <dgm:spPr/>
    </dgm:pt>
    <dgm:pt modelId="{1B050CFB-265E-4A0E-A0A0-43B4DE497A03}" type="pres">
      <dgm:prSet presAssocID="{81784FB5-414E-442F-8920-46F400E448FA}" presName="negSpace" presStyleCnt="0"/>
      <dgm:spPr/>
    </dgm:pt>
    <dgm:pt modelId="{3D486616-B103-41B2-8A11-02E70B7A8F79}" type="pres">
      <dgm:prSet presAssocID="{81784FB5-414E-442F-8920-46F400E448FA}" presName="circle" presStyleLbl="node1" presStyleIdx="4" presStyleCnt="6" custLinFactNeighborY="-25594"/>
      <dgm:spPr/>
    </dgm:pt>
    <dgm:pt modelId="{9975764B-C775-410E-9EC4-B4AB12835A8C}" type="pres">
      <dgm:prSet presAssocID="{9115A03E-E16F-46BC-B7B3-1BC471A1622F}" presName="transSpace" presStyleCnt="0"/>
      <dgm:spPr/>
    </dgm:pt>
    <dgm:pt modelId="{C63C6EDB-65C0-43DF-81BC-3A78AD619F79}" type="pres">
      <dgm:prSet presAssocID="{70961A6C-3960-46AB-9D5A-53969597B293}" presName="posSpace" presStyleCnt="0"/>
      <dgm:spPr/>
    </dgm:pt>
    <dgm:pt modelId="{5D0F9C5C-0851-4962-9EEC-7A8938E6FE4E}" type="pres">
      <dgm:prSet presAssocID="{70961A6C-3960-46AB-9D5A-53969597B293}" presName="vertFlow" presStyleCnt="0"/>
      <dgm:spPr/>
    </dgm:pt>
    <dgm:pt modelId="{27D9F794-D23C-48FD-9488-DD3D4E06EAB6}" type="pres">
      <dgm:prSet presAssocID="{70961A6C-3960-46AB-9D5A-53969597B293}" presName="topSpace" presStyleCnt="0"/>
      <dgm:spPr/>
    </dgm:pt>
    <dgm:pt modelId="{FEE412F1-C5C4-42CE-8988-D7CA0544034F}" type="pres">
      <dgm:prSet presAssocID="{70961A6C-3960-46AB-9D5A-53969597B293}" presName="firstComp" presStyleCnt="0"/>
      <dgm:spPr/>
    </dgm:pt>
    <dgm:pt modelId="{FA6FB06A-D9E6-4585-8E13-9348A70B5E3A}" type="pres">
      <dgm:prSet presAssocID="{70961A6C-3960-46AB-9D5A-53969597B293}" presName="firstChild" presStyleLbl="bgAccFollowNode1" presStyleIdx="15" presStyleCnt="18" custScaleX="103276" custScaleY="95677"/>
      <dgm:spPr/>
    </dgm:pt>
    <dgm:pt modelId="{3844DA60-66DB-4C72-B4EA-861D5F8C0DC9}" type="pres">
      <dgm:prSet presAssocID="{70961A6C-3960-46AB-9D5A-53969597B293}" presName="firstChildTx" presStyleLbl="bgAccFollowNode1" presStyleIdx="15" presStyleCnt="18">
        <dgm:presLayoutVars>
          <dgm:bulletEnabled val="1"/>
        </dgm:presLayoutVars>
      </dgm:prSet>
      <dgm:spPr/>
    </dgm:pt>
    <dgm:pt modelId="{B2E6E7B5-9C96-4F0E-BCCB-44D9014F5A64}" type="pres">
      <dgm:prSet presAssocID="{CF4CAFAF-6FFC-4214-9356-C3BCCA5505D7}" presName="comp" presStyleCnt="0"/>
      <dgm:spPr/>
    </dgm:pt>
    <dgm:pt modelId="{FDB609F6-4F9F-438C-BB8F-66CCF1B032C4}" type="pres">
      <dgm:prSet presAssocID="{CF4CAFAF-6FFC-4214-9356-C3BCCA5505D7}" presName="child" presStyleLbl="bgAccFollowNode1" presStyleIdx="16" presStyleCnt="18" custScaleX="103276" custScaleY="135962" custLinFactNeighborY="5016"/>
      <dgm:spPr/>
    </dgm:pt>
    <dgm:pt modelId="{7AEA100E-B1A1-49B8-BE8B-A1271191DCC0}" type="pres">
      <dgm:prSet presAssocID="{CF4CAFAF-6FFC-4214-9356-C3BCCA5505D7}" presName="childTx" presStyleLbl="bgAccFollowNode1" presStyleIdx="16" presStyleCnt="18">
        <dgm:presLayoutVars>
          <dgm:bulletEnabled val="1"/>
        </dgm:presLayoutVars>
      </dgm:prSet>
      <dgm:spPr/>
    </dgm:pt>
    <dgm:pt modelId="{C7F4BC0E-BCAA-4A69-95D9-1EF8ECFCC8FD}" type="pres">
      <dgm:prSet presAssocID="{C51C9813-6E38-455E-9E5B-CE2006A2197B}" presName="comp" presStyleCnt="0"/>
      <dgm:spPr/>
    </dgm:pt>
    <dgm:pt modelId="{31C5FC2E-6EF6-4A83-B949-4CA9A128BF50}" type="pres">
      <dgm:prSet presAssocID="{C51C9813-6E38-455E-9E5B-CE2006A2197B}" presName="child" presStyleLbl="bgAccFollowNode1" presStyleIdx="17" presStyleCnt="18" custScaleX="103276" custScaleY="332350" custLinFactNeighborY="10032"/>
      <dgm:spPr/>
    </dgm:pt>
    <dgm:pt modelId="{E90BE395-7FD2-42AD-90E9-441DA8FE0CE6}" type="pres">
      <dgm:prSet presAssocID="{C51C9813-6E38-455E-9E5B-CE2006A2197B}" presName="childTx" presStyleLbl="bgAccFollowNode1" presStyleIdx="17" presStyleCnt="18">
        <dgm:presLayoutVars>
          <dgm:bulletEnabled val="1"/>
        </dgm:presLayoutVars>
      </dgm:prSet>
      <dgm:spPr/>
    </dgm:pt>
    <dgm:pt modelId="{D3D01E3C-30F1-48B5-B919-8345EE494FEF}" type="pres">
      <dgm:prSet presAssocID="{70961A6C-3960-46AB-9D5A-53969597B293}" presName="negSpace" presStyleCnt="0"/>
      <dgm:spPr/>
    </dgm:pt>
    <dgm:pt modelId="{79D12BAA-7454-4E38-B0F8-71A723F67F50}" type="pres">
      <dgm:prSet presAssocID="{70961A6C-3960-46AB-9D5A-53969597B293}" presName="circle" presStyleLbl="node1" presStyleIdx="5" presStyleCnt="6" custLinFactNeighborY="-25594"/>
      <dgm:spPr/>
    </dgm:pt>
  </dgm:ptLst>
  <dgm:cxnLst>
    <dgm:cxn modelId="{59DC0703-49AC-458D-A798-73A6E5F37FDA}" type="presOf" srcId="{E9EB0575-B103-4C97-8F68-235E2DBECF36}" destId="{7A2EC495-40E9-4A21-BF0B-CD63B5C69837}" srcOrd="1" destOrd="0" presId="urn:microsoft.com/office/officeart/2005/8/layout/hList9"/>
    <dgm:cxn modelId="{1F72540A-0F57-4393-8F0E-667C174AC91F}" srcId="{C9ABD863-6299-4748-A04D-E54E678564C6}" destId="{A2395338-E051-49BE-9F41-2AB371832550}" srcOrd="1" destOrd="0" parTransId="{5E62D6BF-47FD-4273-B7C5-6DCBDB0ABA0E}" sibTransId="{7CF5CC73-4F8D-4CF3-863C-2FC35DB15D69}"/>
    <dgm:cxn modelId="{7B99850C-8026-4F31-BA2E-FA1799437D12}" type="presOf" srcId="{F8A5B6FE-9B78-45BC-BFD5-2E4902FADFED}" destId="{BD8EFD81-BD35-4E06-AD50-CA7FFF0284F8}" srcOrd="1" destOrd="0" presId="urn:microsoft.com/office/officeart/2005/8/layout/hList9"/>
    <dgm:cxn modelId="{FF049313-D4CB-4DD3-8DC1-689394D6F24D}" type="presOf" srcId="{2DD727A4-CFEB-4591-BF42-F38A256A1B42}" destId="{970C3B45-EC5A-4333-AE77-847D63B21A12}" srcOrd="0" destOrd="0" presId="urn:microsoft.com/office/officeart/2005/8/layout/hList9"/>
    <dgm:cxn modelId="{522C251E-C1F7-4EA2-841F-692E95BCD02C}" type="presOf" srcId="{85566067-CA58-40BB-8E09-6250272A9793}" destId="{3844DA60-66DB-4C72-B4EA-861D5F8C0DC9}" srcOrd="1" destOrd="0" presId="urn:microsoft.com/office/officeart/2005/8/layout/hList9"/>
    <dgm:cxn modelId="{52CC8A1F-B1FB-44F1-9498-FDF62E301A3D}" type="presOf" srcId="{0B4EF76A-4A56-4A1F-BC3C-821A716F61FE}" destId="{4E805DF1-06E5-4090-A4AD-A17C517D8394}" srcOrd="0" destOrd="0" presId="urn:microsoft.com/office/officeart/2005/8/layout/hList9"/>
    <dgm:cxn modelId="{7C572826-1DAA-40C6-97ED-7E68DBAA7456}" type="presOf" srcId="{98AF98C7-2B11-485D-A904-0AB432CB246B}" destId="{A88B22C4-F163-4304-B5CF-70B42EC2A9A4}" srcOrd="1" destOrd="0" presId="urn:microsoft.com/office/officeart/2005/8/layout/hList9"/>
    <dgm:cxn modelId="{4D19EA2A-E960-4DF0-988F-466484588683}" srcId="{A2395338-E051-49BE-9F41-2AB371832550}" destId="{0A4CD771-B6FC-4C13-8FEA-9C757E5A305E}" srcOrd="2" destOrd="0" parTransId="{784539E4-E168-4D4D-B99E-F2E3FBEF40FE}" sibTransId="{294B021B-3970-4D4E-A177-EEADA9237CD5}"/>
    <dgm:cxn modelId="{A30FCA2C-8030-484D-BDF0-7493DB655C72}" srcId="{C9ABD863-6299-4748-A04D-E54E678564C6}" destId="{D34E88AF-1BBE-4778-951F-425C1C729F2E}" srcOrd="2" destOrd="0" parTransId="{4A274FBC-C6A8-4A86-ABD6-AFB17E9FAD08}" sibTransId="{45C811E4-4818-4421-9CF5-59A489C4DCA6}"/>
    <dgm:cxn modelId="{D6BFB130-B149-4586-982A-DCA399C7DEC2}" type="presOf" srcId="{2DD727A4-CFEB-4591-BF42-F38A256A1B42}" destId="{B1AC9C75-15EE-4296-9FE2-425FCBA3C8D6}" srcOrd="1" destOrd="0" presId="urn:microsoft.com/office/officeart/2005/8/layout/hList9"/>
    <dgm:cxn modelId="{3C36A231-4486-42F3-8C2A-B3EE50034B6D}" type="presOf" srcId="{1D6A607E-7A74-438A-8954-2CA7EFC4A92A}" destId="{3820E7E5-B06B-4A01-87EE-65A3856DA14D}" srcOrd="1" destOrd="0" presId="urn:microsoft.com/office/officeart/2005/8/layout/hList9"/>
    <dgm:cxn modelId="{78CBF35B-9B3D-4A86-9CEF-7E2089E39C33}" type="presOf" srcId="{70961A6C-3960-46AB-9D5A-53969597B293}" destId="{79D12BAA-7454-4E38-B0F8-71A723F67F50}" srcOrd="0" destOrd="0" presId="urn:microsoft.com/office/officeart/2005/8/layout/hList9"/>
    <dgm:cxn modelId="{82601461-9C8B-496C-AA08-B87DCE02222B}" type="presOf" srcId="{CF4CAFAF-6FFC-4214-9356-C3BCCA5505D7}" destId="{FDB609F6-4F9F-438C-BB8F-66CCF1B032C4}" srcOrd="0" destOrd="0" presId="urn:microsoft.com/office/officeart/2005/8/layout/hList9"/>
    <dgm:cxn modelId="{F858FF42-4D9D-4624-8343-35C499F5A15E}" type="presOf" srcId="{C9ABD863-6299-4748-A04D-E54E678564C6}" destId="{D335804C-48F7-4C4A-8556-C359A2FB7F1A}" srcOrd="0" destOrd="0" presId="urn:microsoft.com/office/officeart/2005/8/layout/hList9"/>
    <dgm:cxn modelId="{E041BC43-590D-497F-9CC3-2BC3596D2F0F}" type="presOf" srcId="{E9EB0575-B103-4C97-8F68-235E2DBECF36}" destId="{BE9E1781-305E-4577-85CD-9D843A3DC4A2}" srcOrd="0" destOrd="0" presId="urn:microsoft.com/office/officeart/2005/8/layout/hList9"/>
    <dgm:cxn modelId="{DA6F6E46-203B-49E5-9426-103DCC5C3BC4}" type="presOf" srcId="{C51C9813-6E38-455E-9E5B-CE2006A2197B}" destId="{E90BE395-7FD2-42AD-90E9-441DA8FE0CE6}" srcOrd="1" destOrd="0" presId="urn:microsoft.com/office/officeart/2005/8/layout/hList9"/>
    <dgm:cxn modelId="{E5966948-C4E3-4571-8295-6DFFCDED8924}" type="presOf" srcId="{F8A5B6FE-9B78-45BC-BFD5-2E4902FADFED}" destId="{6FDE0D42-B595-43AE-A7ED-0C79A753D72C}" srcOrd="0" destOrd="0" presId="urn:microsoft.com/office/officeart/2005/8/layout/hList9"/>
    <dgm:cxn modelId="{E7BAC24B-9CE3-44BD-A813-85AE25E5D491}" type="presOf" srcId="{9EF57228-72ED-4BEF-B730-25963EB8794C}" destId="{0FD08A44-2024-4D97-993C-F5D2EFC1D481}" srcOrd="1" destOrd="0" presId="urn:microsoft.com/office/officeart/2005/8/layout/hList9"/>
    <dgm:cxn modelId="{5C3E0E6F-6A57-4C78-A0B7-F04E1102F649}" srcId="{C9ABD863-6299-4748-A04D-E54E678564C6}" destId="{E4373E54-FCA7-4042-A884-B0938EA9259A}" srcOrd="0" destOrd="0" parTransId="{BCF0DBA1-D581-42F8-81ED-CEB1B753015A}" sibTransId="{A56C5461-6963-45EC-9EE6-D9F5044D13D5}"/>
    <dgm:cxn modelId="{3CBF0870-F0FD-4989-8831-E4E9304C7A96}" srcId="{D34E88AF-1BBE-4778-951F-425C1C729F2E}" destId="{1D6A607E-7A74-438A-8954-2CA7EFC4A92A}" srcOrd="2" destOrd="0" parTransId="{7F21C328-819B-4051-89D0-3C91ACD200EC}" sibTransId="{13920E77-DEED-4663-8B83-07D062D54FFF}"/>
    <dgm:cxn modelId="{D790C351-E681-4B4E-98C6-253718D8D5CC}" type="presOf" srcId="{D34E88AF-1BBE-4778-951F-425C1C729F2E}" destId="{286A3B34-A86F-4883-83B0-6E024B59D60D}" srcOrd="0" destOrd="0" presId="urn:microsoft.com/office/officeart/2005/8/layout/hList9"/>
    <dgm:cxn modelId="{33052E52-8807-476E-8572-A1CEC080EC46}" type="presOf" srcId="{85566067-CA58-40BB-8E09-6250272A9793}" destId="{FA6FB06A-D9E6-4585-8E13-9348A70B5E3A}" srcOrd="0" destOrd="0" presId="urn:microsoft.com/office/officeart/2005/8/layout/hList9"/>
    <dgm:cxn modelId="{0C93EC54-865D-46AC-A919-AFFFA84DA32F}" type="presOf" srcId="{1D6A607E-7A74-438A-8954-2CA7EFC4A92A}" destId="{BBBA70EF-D4F8-45F5-BFA1-FD48B77E2D8A}" srcOrd="0" destOrd="0" presId="urn:microsoft.com/office/officeart/2005/8/layout/hList9"/>
    <dgm:cxn modelId="{C1689856-FE61-4FF8-89D5-CCB4C5CE8769}" srcId="{A2395338-E051-49BE-9F41-2AB371832550}" destId="{E9EB0575-B103-4C97-8F68-235E2DBECF36}" srcOrd="0" destOrd="0" parTransId="{6AB8AFC8-693C-46BE-9184-85787063348B}" sibTransId="{2D769A83-0E9A-43DD-ADBE-3024795CC5D6}"/>
    <dgm:cxn modelId="{815FFF7A-CFAD-4ED1-9E45-053DC489389F}" type="presOf" srcId="{F76EAC3C-45EA-454D-8B5E-9E811BE5F5DB}" destId="{D64AB741-FFFB-4689-A612-62B0426D030F}" srcOrd="0" destOrd="0" presId="urn:microsoft.com/office/officeart/2005/8/layout/hList9"/>
    <dgm:cxn modelId="{F56AFA82-95E2-4D9A-90C9-5EB86049799E}" type="presOf" srcId="{C729B0EF-788F-4944-9719-9026CA917312}" destId="{2052B9A2-C26D-458A-8E40-68042B8C1886}" srcOrd="0" destOrd="0" presId="urn:microsoft.com/office/officeart/2005/8/layout/hList9"/>
    <dgm:cxn modelId="{E48C5A87-8287-4300-A1D9-1CBAE5C46B64}" type="presOf" srcId="{81784FB5-414E-442F-8920-46F400E448FA}" destId="{3D486616-B103-41B2-8A11-02E70B7A8F79}" srcOrd="0" destOrd="0" presId="urn:microsoft.com/office/officeart/2005/8/layout/hList9"/>
    <dgm:cxn modelId="{2EB41F8D-833E-4118-9CEB-3E76F125EE4F}" type="presOf" srcId="{24E2B091-7356-4642-BD48-E6AF62F698BB}" destId="{4C0BB2F6-2CD0-401B-A157-114F2659127D}" srcOrd="1" destOrd="0" presId="urn:microsoft.com/office/officeart/2005/8/layout/hList9"/>
    <dgm:cxn modelId="{A65C868E-7513-4ED4-BEF9-5F911937B4D3}" type="presOf" srcId="{E4373E54-FCA7-4042-A884-B0938EA9259A}" destId="{41A5814E-A48A-4F70-9C6A-D300AAE8280B}" srcOrd="0" destOrd="0" presId="urn:microsoft.com/office/officeart/2005/8/layout/hList9"/>
    <dgm:cxn modelId="{E932A791-33BB-4AE1-A189-0E5F7B611D9F}" srcId="{C9ABD863-6299-4748-A04D-E54E678564C6}" destId="{70961A6C-3960-46AB-9D5A-53969597B293}" srcOrd="5" destOrd="0" parTransId="{4A342CAA-688F-4C53-B2AA-802B4BE56BA7}" sibTransId="{ADB300DE-6FDB-47E7-8C4A-C19F454DFC06}"/>
    <dgm:cxn modelId="{C955B79A-CE1B-4600-A7A2-E196F647CFB2}" srcId="{E4373E54-FCA7-4042-A884-B0938EA9259A}" destId="{03BD3B09-EF74-47B7-945B-06CC1C66FB97}" srcOrd="2" destOrd="0" parTransId="{68332930-E2EC-4CC3-A514-0A179E91E144}" sibTransId="{2D1DC4A3-2D86-4FB6-BF8C-C7DC6457687A}"/>
    <dgm:cxn modelId="{70ADAD9B-3AC5-4543-B161-066E4D828A0A}" srcId="{70961A6C-3960-46AB-9D5A-53969597B293}" destId="{C51C9813-6E38-455E-9E5B-CE2006A2197B}" srcOrd="2" destOrd="0" parTransId="{374BA856-F94D-4F38-9BB9-EE72351CACA7}" sibTransId="{38D6FCED-B6E2-460B-A7C1-6DBB4A7E1524}"/>
    <dgm:cxn modelId="{4F4BDFA2-65A5-4F24-8278-9F9C2E1B8529}" srcId="{C9ABD863-6299-4748-A04D-E54E678564C6}" destId="{C729B0EF-788F-4944-9719-9026CA917312}" srcOrd="3" destOrd="0" parTransId="{6FE5F9C0-D6FD-47FB-BC30-48A8ACA9102E}" sibTransId="{3197BA59-5CD6-4421-9F77-72A15F8A3CC4}"/>
    <dgm:cxn modelId="{EE6181A7-AB2F-4E54-8206-CFAA2AD5EEDF}" type="presOf" srcId="{0E3B411C-3807-47A8-B262-28EDD9AFD83C}" destId="{972EF192-2C12-4D90-BBBC-CCFA4B3ABDE1}" srcOrd="1" destOrd="0" presId="urn:microsoft.com/office/officeart/2005/8/layout/hList9"/>
    <dgm:cxn modelId="{5934F1A7-F1D7-451F-9E4F-974D5C549C8A}" type="presOf" srcId="{98AF98C7-2B11-485D-A904-0AB432CB246B}" destId="{53B72C62-92CA-4132-844A-4848629A463D}" srcOrd="0" destOrd="0" presId="urn:microsoft.com/office/officeart/2005/8/layout/hList9"/>
    <dgm:cxn modelId="{68E217AB-8815-41D8-AECD-5E88F10EF444}" type="presOf" srcId="{03BD3B09-EF74-47B7-945B-06CC1C66FB97}" destId="{EB257940-8297-43DB-A12C-51E874E0A195}" srcOrd="0" destOrd="0" presId="urn:microsoft.com/office/officeart/2005/8/layout/hList9"/>
    <dgm:cxn modelId="{1606A9AE-B205-48DE-B89A-0245D6548F55}" type="presOf" srcId="{D5731937-3DEC-494E-A425-76562BCFA8AD}" destId="{4FE672C7-C5D1-4978-B7BB-4F438F6B967E}" srcOrd="0" destOrd="0" presId="urn:microsoft.com/office/officeart/2005/8/layout/hList9"/>
    <dgm:cxn modelId="{5AB4BDAF-3D13-459D-8F0C-238F033F0E25}" type="presOf" srcId="{C51C9813-6E38-455E-9E5B-CE2006A2197B}" destId="{31C5FC2E-6EF6-4A83-B949-4CA9A128BF50}" srcOrd="0" destOrd="0" presId="urn:microsoft.com/office/officeart/2005/8/layout/hList9"/>
    <dgm:cxn modelId="{24F807B1-A99A-4D06-A6B5-329E6D8B2767}" type="presOf" srcId="{558294AE-C14D-4F38-BFCD-3185D63E8841}" destId="{90A248EE-07E1-456F-9628-F2D2BB7D0E33}" srcOrd="1" destOrd="0" presId="urn:microsoft.com/office/officeart/2005/8/layout/hList9"/>
    <dgm:cxn modelId="{E0923CB2-362E-4CCC-889B-CE15B7FC177E}" type="presOf" srcId="{6953FF83-1559-49A9-8A55-18D3DDB3C656}" destId="{44F5535A-569B-498C-88B6-8D5FE9E6D24A}" srcOrd="1" destOrd="0" presId="urn:microsoft.com/office/officeart/2005/8/layout/hList9"/>
    <dgm:cxn modelId="{C2E8C4B2-14FF-4929-9940-1D5BE155D6C1}" type="presOf" srcId="{F76EAC3C-45EA-454D-8B5E-9E811BE5F5DB}" destId="{32241B7E-7367-4198-B8CA-3FEE46671C68}" srcOrd="1" destOrd="0" presId="urn:microsoft.com/office/officeart/2005/8/layout/hList9"/>
    <dgm:cxn modelId="{05B3ABB5-01E3-442C-A339-872804C815C1}" srcId="{D34E88AF-1BBE-4778-951F-425C1C729F2E}" destId="{558294AE-C14D-4F38-BFCD-3185D63E8841}" srcOrd="0" destOrd="0" parTransId="{31E0A26E-A6F2-4952-B5DA-4A1D3964378B}" sibTransId="{01333436-1772-4472-AD17-A4C8987E3F2D}"/>
    <dgm:cxn modelId="{F90E37BB-DB15-4759-8EAB-531FD5670E9C}" type="presOf" srcId="{A2395338-E051-49BE-9F41-2AB371832550}" destId="{CCABC57E-C63A-4A4D-A319-788BFF80912A}" srcOrd="0" destOrd="0" presId="urn:microsoft.com/office/officeart/2005/8/layout/hList9"/>
    <dgm:cxn modelId="{669CDCBC-A401-4A93-BFAC-EF4ABF05CD80}" type="presOf" srcId="{6953FF83-1559-49A9-8A55-18D3DDB3C656}" destId="{C3261E87-46D1-4016-B414-A2DBF615E95D}" srcOrd="0" destOrd="0" presId="urn:microsoft.com/office/officeart/2005/8/layout/hList9"/>
    <dgm:cxn modelId="{ADB903BD-597A-4905-874C-91A3BBC4EC7C}" type="presOf" srcId="{03BD3B09-EF74-47B7-945B-06CC1C66FB97}" destId="{9D8F651D-CD46-48B2-ACD5-B31B2506E162}" srcOrd="1" destOrd="0" presId="urn:microsoft.com/office/officeart/2005/8/layout/hList9"/>
    <dgm:cxn modelId="{1DC8CCBD-A8FA-46D5-AC6C-C67420997D29}" srcId="{C729B0EF-788F-4944-9719-9026CA917312}" destId="{D5731937-3DEC-494E-A425-76562BCFA8AD}" srcOrd="2" destOrd="0" parTransId="{D24F6657-6FB2-4F57-BE2F-7078B4B7C2E0}" sibTransId="{F0DE86DB-44CD-4320-AEFF-761441D6BA37}"/>
    <dgm:cxn modelId="{7ACE6ABF-6B6F-4413-91B9-EBCDBCAC343E}" type="presOf" srcId="{0E3B411C-3807-47A8-B262-28EDD9AFD83C}" destId="{E55C4FC2-6FB3-4A5D-9B52-2274A2582DDC}" srcOrd="0" destOrd="0" presId="urn:microsoft.com/office/officeart/2005/8/layout/hList9"/>
    <dgm:cxn modelId="{CA2764C0-BA2C-4D6C-9D88-2DC64BAD98EF}" type="presOf" srcId="{24E2B091-7356-4642-BD48-E6AF62F698BB}" destId="{CA1A57AC-7760-4416-B009-A362A599D0D9}" srcOrd="0" destOrd="0" presId="urn:microsoft.com/office/officeart/2005/8/layout/hList9"/>
    <dgm:cxn modelId="{32B49AC5-EC9B-4C19-970C-105D46172373}" srcId="{C729B0EF-788F-4944-9719-9026CA917312}" destId="{0E3B411C-3807-47A8-B262-28EDD9AFD83C}" srcOrd="0" destOrd="0" parTransId="{A42DD7D0-B9C5-46C7-BCE9-4AB67811D118}" sibTransId="{DD5D04CC-AE44-4A01-A91C-025DE2146D15}"/>
    <dgm:cxn modelId="{EAC1CDC7-62E7-4D5B-8438-302775832384}" srcId="{81784FB5-414E-442F-8920-46F400E448FA}" destId="{2DD727A4-CFEB-4591-BF42-F38A256A1B42}" srcOrd="0" destOrd="0" parTransId="{0828AFEE-05D8-4232-974A-DB8D6C745852}" sibTransId="{3D9325ED-D965-41EF-A5D9-79B0421B9F62}"/>
    <dgm:cxn modelId="{F09F4BD1-180C-4F8E-9E64-AC6C7DD8C0D6}" type="presOf" srcId="{0A4CD771-B6FC-4C13-8FEA-9C757E5A305E}" destId="{99055EBF-5AC5-4EC9-8A0C-9964D6974527}" srcOrd="0" destOrd="0" presId="urn:microsoft.com/office/officeart/2005/8/layout/hList9"/>
    <dgm:cxn modelId="{6FFD03D5-6997-4EFB-8BB4-7116DD83DED3}" srcId="{C729B0EF-788F-4944-9719-9026CA917312}" destId="{9EF57228-72ED-4BEF-B730-25963EB8794C}" srcOrd="1" destOrd="0" parTransId="{51BAF930-2A24-4091-A3DD-C79B603E77E6}" sibTransId="{AF73B5B3-8FEB-4AE3-9515-A4C8A268007D}"/>
    <dgm:cxn modelId="{92D2B1D9-D0AD-4251-926D-4EB2BB4FC117}" srcId="{70961A6C-3960-46AB-9D5A-53969597B293}" destId="{85566067-CA58-40BB-8E09-6250272A9793}" srcOrd="0" destOrd="0" parTransId="{0F0DA226-0456-4372-BFBF-DE61E9727C69}" sibTransId="{31CB8943-EFB4-464A-97EF-87A0BCD8A12B}"/>
    <dgm:cxn modelId="{BA52B3D9-778C-4985-922E-0E7F5AEC99F3}" srcId="{E4373E54-FCA7-4042-A884-B0938EA9259A}" destId="{F8A5B6FE-9B78-45BC-BFD5-2E4902FADFED}" srcOrd="1" destOrd="0" parTransId="{987832C2-C676-4C5B-805F-96065A2F902A}" sibTransId="{4AF8BFA1-605D-4681-BBDA-74C01491AD12}"/>
    <dgm:cxn modelId="{46CCB5D9-BBEA-46DB-A313-A00481521EB9}" srcId="{70961A6C-3960-46AB-9D5A-53969597B293}" destId="{CF4CAFAF-6FFC-4214-9356-C3BCCA5505D7}" srcOrd="1" destOrd="0" parTransId="{28A9BDF1-D783-4A0A-86DA-2C71199B7CEC}" sibTransId="{DE168B2F-E39A-4958-9108-EB441E68CB82}"/>
    <dgm:cxn modelId="{874B26E1-77BE-4C5B-8939-83DFD8A270FF}" type="presOf" srcId="{558294AE-C14D-4F38-BFCD-3185D63E8841}" destId="{F113D23E-297F-4AB6-9DA2-8B1AC4B9C7AF}" srcOrd="0" destOrd="0" presId="urn:microsoft.com/office/officeart/2005/8/layout/hList9"/>
    <dgm:cxn modelId="{28131AEB-EBF8-4660-B69B-F152D5C0BCB5}" srcId="{81784FB5-414E-442F-8920-46F400E448FA}" destId="{0B4EF76A-4A56-4A1F-BC3C-821A716F61FE}" srcOrd="1" destOrd="0" parTransId="{3DA9E07B-18CD-4FB4-897C-756D05982467}" sibTransId="{83F9D762-488B-4187-991A-E783C8C5AA1B}"/>
    <dgm:cxn modelId="{4B5134EC-D0AA-4087-A678-822C0DC26E8C}" srcId="{81784FB5-414E-442F-8920-46F400E448FA}" destId="{6953FF83-1559-49A9-8A55-18D3DDB3C656}" srcOrd="2" destOrd="0" parTransId="{8B57DFFF-650F-4655-ACBA-FD4A51693EA7}" sibTransId="{6DDC1A1E-6B44-48D4-9A20-3790BC27446F}"/>
    <dgm:cxn modelId="{97D69BEE-4EBF-4A57-A250-3171E12E209B}" type="presOf" srcId="{CF4CAFAF-6FFC-4214-9356-C3BCCA5505D7}" destId="{7AEA100E-B1A1-49B8-BE8B-A1271191DCC0}" srcOrd="1" destOrd="0" presId="urn:microsoft.com/office/officeart/2005/8/layout/hList9"/>
    <dgm:cxn modelId="{816D6EEF-8EA5-4101-B64E-A71CC883FC93}" srcId="{D34E88AF-1BBE-4778-951F-425C1C729F2E}" destId="{24E2B091-7356-4642-BD48-E6AF62F698BB}" srcOrd="1" destOrd="0" parTransId="{58447010-F0C9-425A-B0CA-5DA650B40E67}" sibTransId="{46CA3A37-6865-4CFF-BF3A-455E021A53F4}"/>
    <dgm:cxn modelId="{A648D6F4-1AB2-4E6A-9EF9-FC350764878B}" type="presOf" srcId="{D5731937-3DEC-494E-A425-76562BCFA8AD}" destId="{2F2E98A4-4D56-4ED1-8F39-1ED65F989D50}" srcOrd="1" destOrd="0" presId="urn:microsoft.com/office/officeart/2005/8/layout/hList9"/>
    <dgm:cxn modelId="{9DFE18F5-5D21-4DA6-8AAC-A2AAD08945E1}" type="presOf" srcId="{0A4CD771-B6FC-4C13-8FEA-9C757E5A305E}" destId="{C9AAD912-C45D-4703-B4FC-DBF0D6148457}" srcOrd="1" destOrd="0" presId="urn:microsoft.com/office/officeart/2005/8/layout/hList9"/>
    <dgm:cxn modelId="{CC47F9F8-A378-4AA6-80FE-E3EC80C6CFAF}" srcId="{A2395338-E051-49BE-9F41-2AB371832550}" destId="{98AF98C7-2B11-485D-A904-0AB432CB246B}" srcOrd="1" destOrd="0" parTransId="{86E205FF-4120-431A-BD91-892754774973}" sibTransId="{FB942FA3-5AF5-4436-BA06-4A8C4E04B27B}"/>
    <dgm:cxn modelId="{B242EDF9-4CFB-43CA-877C-8D9585788737}" srcId="{C9ABD863-6299-4748-A04D-E54E678564C6}" destId="{81784FB5-414E-442F-8920-46F400E448FA}" srcOrd="4" destOrd="0" parTransId="{B141C083-0479-46B2-93CD-777123C1B537}" sibTransId="{9115A03E-E16F-46BC-B7B3-1BC471A1622F}"/>
    <dgm:cxn modelId="{FCFD8CFB-4956-4CC4-A3E9-32D23372E625}" srcId="{E4373E54-FCA7-4042-A884-B0938EA9259A}" destId="{F76EAC3C-45EA-454D-8B5E-9E811BE5F5DB}" srcOrd="0" destOrd="0" parTransId="{8A8FFE71-27FD-4CCA-9DBD-1F471C726782}" sibTransId="{B8794948-9B68-4EC9-9C00-0EABE29C30E5}"/>
    <dgm:cxn modelId="{45EA4EFC-52E9-4793-8BFA-BAB1CF4CFA6D}" type="presOf" srcId="{0B4EF76A-4A56-4A1F-BC3C-821A716F61FE}" destId="{D94BC6BF-E68A-4A72-A7AB-3C31C4238B8B}" srcOrd="1" destOrd="0" presId="urn:microsoft.com/office/officeart/2005/8/layout/hList9"/>
    <dgm:cxn modelId="{8739F2FF-EEC8-46DD-84A8-4AA9561D0D92}" type="presOf" srcId="{9EF57228-72ED-4BEF-B730-25963EB8794C}" destId="{01B26168-F30F-4274-B6F5-AC4AB1B0DD1F}" srcOrd="0" destOrd="0" presId="urn:microsoft.com/office/officeart/2005/8/layout/hList9"/>
    <dgm:cxn modelId="{B4A8EBC4-68FF-46AF-94DA-D1A696F35E6B}" type="presParOf" srcId="{D335804C-48F7-4C4A-8556-C359A2FB7F1A}" destId="{4EADFE74-5FA1-42E3-897E-CAA46B0A3FC8}" srcOrd="0" destOrd="0" presId="urn:microsoft.com/office/officeart/2005/8/layout/hList9"/>
    <dgm:cxn modelId="{490CCD3A-30FE-4C20-BFC1-51B990CEC953}" type="presParOf" srcId="{D335804C-48F7-4C4A-8556-C359A2FB7F1A}" destId="{5B128B68-7D13-458F-9CAB-8EFD3D8F8ECB}" srcOrd="1" destOrd="0" presId="urn:microsoft.com/office/officeart/2005/8/layout/hList9"/>
    <dgm:cxn modelId="{DD887FB9-2DAE-4A18-A79D-1CB5C486D35F}" type="presParOf" srcId="{5B128B68-7D13-458F-9CAB-8EFD3D8F8ECB}" destId="{69799B44-7E5B-45FF-86B3-57160DD8D8F9}" srcOrd="0" destOrd="0" presId="urn:microsoft.com/office/officeart/2005/8/layout/hList9"/>
    <dgm:cxn modelId="{9FE8A027-AC61-4BBC-A38B-48E186B90ABF}" type="presParOf" srcId="{5B128B68-7D13-458F-9CAB-8EFD3D8F8ECB}" destId="{92EBB7CC-D821-494B-99D0-F39898DAD2A8}" srcOrd="1" destOrd="0" presId="urn:microsoft.com/office/officeart/2005/8/layout/hList9"/>
    <dgm:cxn modelId="{CD18212D-27D7-4DC2-8D61-06FD8F8E186E}" type="presParOf" srcId="{92EBB7CC-D821-494B-99D0-F39898DAD2A8}" destId="{D64AB741-FFFB-4689-A612-62B0426D030F}" srcOrd="0" destOrd="0" presId="urn:microsoft.com/office/officeart/2005/8/layout/hList9"/>
    <dgm:cxn modelId="{9F43FC41-01D4-4375-B400-21804AA3B913}" type="presParOf" srcId="{92EBB7CC-D821-494B-99D0-F39898DAD2A8}" destId="{32241B7E-7367-4198-B8CA-3FEE46671C68}" srcOrd="1" destOrd="0" presId="urn:microsoft.com/office/officeart/2005/8/layout/hList9"/>
    <dgm:cxn modelId="{F2E6119B-B39A-4966-8D44-7AB9FB1E8665}" type="presParOf" srcId="{5B128B68-7D13-458F-9CAB-8EFD3D8F8ECB}" destId="{AE7D9F0B-6BE4-4A84-B398-1B6F479870D7}" srcOrd="2" destOrd="0" presId="urn:microsoft.com/office/officeart/2005/8/layout/hList9"/>
    <dgm:cxn modelId="{B14431FF-22E5-4148-A7A0-6C94702C9A95}" type="presParOf" srcId="{AE7D9F0B-6BE4-4A84-B398-1B6F479870D7}" destId="{6FDE0D42-B595-43AE-A7ED-0C79A753D72C}" srcOrd="0" destOrd="0" presId="urn:microsoft.com/office/officeart/2005/8/layout/hList9"/>
    <dgm:cxn modelId="{D35F8396-37A4-4FBD-A9BE-78656C190AF7}" type="presParOf" srcId="{AE7D9F0B-6BE4-4A84-B398-1B6F479870D7}" destId="{BD8EFD81-BD35-4E06-AD50-CA7FFF0284F8}" srcOrd="1" destOrd="0" presId="urn:microsoft.com/office/officeart/2005/8/layout/hList9"/>
    <dgm:cxn modelId="{420D66CD-10AB-4007-9FB5-021934A4C6B6}" type="presParOf" srcId="{5B128B68-7D13-458F-9CAB-8EFD3D8F8ECB}" destId="{53CBA2E9-8A14-476A-9EA7-3DA494DD4C2A}" srcOrd="3" destOrd="0" presId="urn:microsoft.com/office/officeart/2005/8/layout/hList9"/>
    <dgm:cxn modelId="{3D1C1023-18FC-4702-84F8-717927DB697B}" type="presParOf" srcId="{53CBA2E9-8A14-476A-9EA7-3DA494DD4C2A}" destId="{EB257940-8297-43DB-A12C-51E874E0A195}" srcOrd="0" destOrd="0" presId="urn:microsoft.com/office/officeart/2005/8/layout/hList9"/>
    <dgm:cxn modelId="{EBA98A7F-F266-4B58-AFFB-BFBCD387F901}" type="presParOf" srcId="{53CBA2E9-8A14-476A-9EA7-3DA494DD4C2A}" destId="{9D8F651D-CD46-48B2-ACD5-B31B2506E162}" srcOrd="1" destOrd="0" presId="urn:microsoft.com/office/officeart/2005/8/layout/hList9"/>
    <dgm:cxn modelId="{E56B1F20-AAD6-45A6-A0E1-B26929445C11}" type="presParOf" srcId="{D335804C-48F7-4C4A-8556-C359A2FB7F1A}" destId="{1BD82529-4FE2-44F1-84B7-D52FB6A50E54}" srcOrd="2" destOrd="0" presId="urn:microsoft.com/office/officeart/2005/8/layout/hList9"/>
    <dgm:cxn modelId="{DDD63763-0FCD-4078-94EB-F9863685995D}" type="presParOf" srcId="{D335804C-48F7-4C4A-8556-C359A2FB7F1A}" destId="{41A5814E-A48A-4F70-9C6A-D300AAE8280B}" srcOrd="3" destOrd="0" presId="urn:microsoft.com/office/officeart/2005/8/layout/hList9"/>
    <dgm:cxn modelId="{682D5D23-B5FE-40B5-8E09-4201984757D6}" type="presParOf" srcId="{D335804C-48F7-4C4A-8556-C359A2FB7F1A}" destId="{09A29D78-D946-493E-BE4D-C4FFA76B28C5}" srcOrd="4" destOrd="0" presId="urn:microsoft.com/office/officeart/2005/8/layout/hList9"/>
    <dgm:cxn modelId="{D9A4B136-6E83-464A-9984-93D127047AD2}" type="presParOf" srcId="{D335804C-48F7-4C4A-8556-C359A2FB7F1A}" destId="{7FD013E8-A69E-4747-B6C3-E38357F16251}" srcOrd="5" destOrd="0" presId="urn:microsoft.com/office/officeart/2005/8/layout/hList9"/>
    <dgm:cxn modelId="{B10F7136-E870-4B17-807B-F3CF50D27D2E}" type="presParOf" srcId="{D335804C-48F7-4C4A-8556-C359A2FB7F1A}" destId="{F2EF7D10-5C6F-44AE-B824-175832A74B6D}" srcOrd="6" destOrd="0" presId="urn:microsoft.com/office/officeart/2005/8/layout/hList9"/>
    <dgm:cxn modelId="{D3086256-1331-4448-A8A7-5ADC9AE591CB}" type="presParOf" srcId="{F2EF7D10-5C6F-44AE-B824-175832A74B6D}" destId="{858533AB-0F3E-4C45-B6BB-128F9B1A188A}" srcOrd="0" destOrd="0" presId="urn:microsoft.com/office/officeart/2005/8/layout/hList9"/>
    <dgm:cxn modelId="{699D66B2-D466-4D64-9728-E32553A0DF44}" type="presParOf" srcId="{F2EF7D10-5C6F-44AE-B824-175832A74B6D}" destId="{652DADA6-E6ED-42B8-812E-4FD9D6D86616}" srcOrd="1" destOrd="0" presId="urn:microsoft.com/office/officeart/2005/8/layout/hList9"/>
    <dgm:cxn modelId="{AE129C48-80D4-4F0F-AC8A-CF960C559FC1}" type="presParOf" srcId="{652DADA6-E6ED-42B8-812E-4FD9D6D86616}" destId="{BE9E1781-305E-4577-85CD-9D843A3DC4A2}" srcOrd="0" destOrd="0" presId="urn:microsoft.com/office/officeart/2005/8/layout/hList9"/>
    <dgm:cxn modelId="{0222FDBE-60A5-49BF-850C-ACA98F632775}" type="presParOf" srcId="{652DADA6-E6ED-42B8-812E-4FD9D6D86616}" destId="{7A2EC495-40E9-4A21-BF0B-CD63B5C69837}" srcOrd="1" destOrd="0" presId="urn:microsoft.com/office/officeart/2005/8/layout/hList9"/>
    <dgm:cxn modelId="{D3081B63-F607-45EF-99FB-1DC3155894B1}" type="presParOf" srcId="{F2EF7D10-5C6F-44AE-B824-175832A74B6D}" destId="{A3E42789-9F5F-493A-94C0-0857F453A17F}" srcOrd="2" destOrd="0" presId="urn:microsoft.com/office/officeart/2005/8/layout/hList9"/>
    <dgm:cxn modelId="{22954D45-ABC7-4368-9931-C4D27C5BB07F}" type="presParOf" srcId="{A3E42789-9F5F-493A-94C0-0857F453A17F}" destId="{53B72C62-92CA-4132-844A-4848629A463D}" srcOrd="0" destOrd="0" presId="urn:microsoft.com/office/officeart/2005/8/layout/hList9"/>
    <dgm:cxn modelId="{3FB39009-8707-4E83-B755-30BFE3497EA2}" type="presParOf" srcId="{A3E42789-9F5F-493A-94C0-0857F453A17F}" destId="{A88B22C4-F163-4304-B5CF-70B42EC2A9A4}" srcOrd="1" destOrd="0" presId="urn:microsoft.com/office/officeart/2005/8/layout/hList9"/>
    <dgm:cxn modelId="{00341311-CB8F-4C34-8006-C520BC8BF689}" type="presParOf" srcId="{F2EF7D10-5C6F-44AE-B824-175832A74B6D}" destId="{09B3C522-4D82-486A-B71A-DAD161C3EBC6}" srcOrd="3" destOrd="0" presId="urn:microsoft.com/office/officeart/2005/8/layout/hList9"/>
    <dgm:cxn modelId="{B3F04225-4767-4DA6-B970-B397978C39E2}" type="presParOf" srcId="{09B3C522-4D82-486A-B71A-DAD161C3EBC6}" destId="{99055EBF-5AC5-4EC9-8A0C-9964D6974527}" srcOrd="0" destOrd="0" presId="urn:microsoft.com/office/officeart/2005/8/layout/hList9"/>
    <dgm:cxn modelId="{D96DF47F-A566-436E-BF40-BA29FE7614A9}" type="presParOf" srcId="{09B3C522-4D82-486A-B71A-DAD161C3EBC6}" destId="{C9AAD912-C45D-4703-B4FC-DBF0D6148457}" srcOrd="1" destOrd="0" presId="urn:microsoft.com/office/officeart/2005/8/layout/hList9"/>
    <dgm:cxn modelId="{B5F7658F-A70C-4B5A-889D-B56186822354}" type="presParOf" srcId="{D335804C-48F7-4C4A-8556-C359A2FB7F1A}" destId="{CB8FF36B-4663-48E4-8E86-05FA0CF19683}" srcOrd="7" destOrd="0" presId="urn:microsoft.com/office/officeart/2005/8/layout/hList9"/>
    <dgm:cxn modelId="{2896CD83-B632-4565-AC3F-AD79B4BC14A8}" type="presParOf" srcId="{D335804C-48F7-4C4A-8556-C359A2FB7F1A}" destId="{CCABC57E-C63A-4A4D-A319-788BFF80912A}" srcOrd="8" destOrd="0" presId="urn:microsoft.com/office/officeart/2005/8/layout/hList9"/>
    <dgm:cxn modelId="{D55F4EF4-2FEC-461C-AB77-42173317D806}" type="presParOf" srcId="{D335804C-48F7-4C4A-8556-C359A2FB7F1A}" destId="{714FFF36-CA6B-41EC-B273-D7B687168C71}" srcOrd="9" destOrd="0" presId="urn:microsoft.com/office/officeart/2005/8/layout/hList9"/>
    <dgm:cxn modelId="{69BDB5E2-248F-4405-98C4-141915AD22C7}" type="presParOf" srcId="{D335804C-48F7-4C4A-8556-C359A2FB7F1A}" destId="{04D817E6-70C8-4216-80D1-0B4AD66AC251}" srcOrd="10" destOrd="0" presId="urn:microsoft.com/office/officeart/2005/8/layout/hList9"/>
    <dgm:cxn modelId="{8E90DBB5-1901-417E-A435-E8C0CEE5ABD0}" type="presParOf" srcId="{D335804C-48F7-4C4A-8556-C359A2FB7F1A}" destId="{98925607-AE93-45F1-BFDC-9FA54EC89C10}" srcOrd="11" destOrd="0" presId="urn:microsoft.com/office/officeart/2005/8/layout/hList9"/>
    <dgm:cxn modelId="{8D9E1B8E-DDA4-4061-AB8F-06F0BF270F1D}" type="presParOf" srcId="{98925607-AE93-45F1-BFDC-9FA54EC89C10}" destId="{D4D9BBE9-FB0C-4633-B89E-7B5584CCE366}" srcOrd="0" destOrd="0" presId="urn:microsoft.com/office/officeart/2005/8/layout/hList9"/>
    <dgm:cxn modelId="{E14FE0B5-D3E8-4521-B43F-98585F31829F}" type="presParOf" srcId="{98925607-AE93-45F1-BFDC-9FA54EC89C10}" destId="{7F1E7E9F-1C76-4812-9805-CD4339418761}" srcOrd="1" destOrd="0" presId="urn:microsoft.com/office/officeart/2005/8/layout/hList9"/>
    <dgm:cxn modelId="{6EF315E0-B7A4-4128-92BB-EB808F1340EF}" type="presParOf" srcId="{7F1E7E9F-1C76-4812-9805-CD4339418761}" destId="{F113D23E-297F-4AB6-9DA2-8B1AC4B9C7AF}" srcOrd="0" destOrd="0" presId="urn:microsoft.com/office/officeart/2005/8/layout/hList9"/>
    <dgm:cxn modelId="{72EDF498-2328-4471-BD08-62A5D7A00A2E}" type="presParOf" srcId="{7F1E7E9F-1C76-4812-9805-CD4339418761}" destId="{90A248EE-07E1-456F-9628-F2D2BB7D0E33}" srcOrd="1" destOrd="0" presId="urn:microsoft.com/office/officeart/2005/8/layout/hList9"/>
    <dgm:cxn modelId="{48FCB775-7DD3-4649-8125-016F9565A187}" type="presParOf" srcId="{98925607-AE93-45F1-BFDC-9FA54EC89C10}" destId="{221C01CE-14FB-490E-A6ED-8A7EBA7F04C3}" srcOrd="2" destOrd="0" presId="urn:microsoft.com/office/officeart/2005/8/layout/hList9"/>
    <dgm:cxn modelId="{9360CAE8-D343-4309-8A4D-B164728A0805}" type="presParOf" srcId="{221C01CE-14FB-490E-A6ED-8A7EBA7F04C3}" destId="{CA1A57AC-7760-4416-B009-A362A599D0D9}" srcOrd="0" destOrd="0" presId="urn:microsoft.com/office/officeart/2005/8/layout/hList9"/>
    <dgm:cxn modelId="{BFE04BE5-50FB-48EE-B175-D9E6FAD1695D}" type="presParOf" srcId="{221C01CE-14FB-490E-A6ED-8A7EBA7F04C3}" destId="{4C0BB2F6-2CD0-401B-A157-114F2659127D}" srcOrd="1" destOrd="0" presId="urn:microsoft.com/office/officeart/2005/8/layout/hList9"/>
    <dgm:cxn modelId="{B12DCA77-C89F-4FBA-AA20-230B7E81F42F}" type="presParOf" srcId="{98925607-AE93-45F1-BFDC-9FA54EC89C10}" destId="{3759B194-C5BD-4F54-B918-4E9C9D2A8F27}" srcOrd="3" destOrd="0" presId="urn:microsoft.com/office/officeart/2005/8/layout/hList9"/>
    <dgm:cxn modelId="{A946D06D-18FC-40E6-8022-8714FD6495BB}" type="presParOf" srcId="{3759B194-C5BD-4F54-B918-4E9C9D2A8F27}" destId="{BBBA70EF-D4F8-45F5-BFA1-FD48B77E2D8A}" srcOrd="0" destOrd="0" presId="urn:microsoft.com/office/officeart/2005/8/layout/hList9"/>
    <dgm:cxn modelId="{03F78AA4-0339-417F-B61C-1E56665D7259}" type="presParOf" srcId="{3759B194-C5BD-4F54-B918-4E9C9D2A8F27}" destId="{3820E7E5-B06B-4A01-87EE-65A3856DA14D}" srcOrd="1" destOrd="0" presId="urn:microsoft.com/office/officeart/2005/8/layout/hList9"/>
    <dgm:cxn modelId="{38292A9A-328B-47F9-888E-6867631B13F2}" type="presParOf" srcId="{D335804C-48F7-4C4A-8556-C359A2FB7F1A}" destId="{5CFBDE44-CCA9-4309-AA3E-EEA8619D6E60}" srcOrd="12" destOrd="0" presId="urn:microsoft.com/office/officeart/2005/8/layout/hList9"/>
    <dgm:cxn modelId="{91A473B6-BE63-4DCF-B50C-9E459A41F17F}" type="presParOf" srcId="{D335804C-48F7-4C4A-8556-C359A2FB7F1A}" destId="{286A3B34-A86F-4883-83B0-6E024B59D60D}" srcOrd="13" destOrd="0" presId="urn:microsoft.com/office/officeart/2005/8/layout/hList9"/>
    <dgm:cxn modelId="{D050372D-A3C7-4A63-BD34-791B39B7E611}" type="presParOf" srcId="{D335804C-48F7-4C4A-8556-C359A2FB7F1A}" destId="{8C36DF51-856B-45B8-86CF-4C9C23AA17AB}" srcOrd="14" destOrd="0" presId="urn:microsoft.com/office/officeart/2005/8/layout/hList9"/>
    <dgm:cxn modelId="{CBB13784-02FA-4A2F-8501-BE050FB9B25E}" type="presParOf" srcId="{D335804C-48F7-4C4A-8556-C359A2FB7F1A}" destId="{3A10F1EC-3264-4BE7-A7BB-649962C1403A}" srcOrd="15" destOrd="0" presId="urn:microsoft.com/office/officeart/2005/8/layout/hList9"/>
    <dgm:cxn modelId="{6BCA26E7-2E29-4234-8CD0-837785A1EDD5}" type="presParOf" srcId="{D335804C-48F7-4C4A-8556-C359A2FB7F1A}" destId="{2C93E7A4-2AC5-4EB4-9AC7-F0D27E916D08}" srcOrd="16" destOrd="0" presId="urn:microsoft.com/office/officeart/2005/8/layout/hList9"/>
    <dgm:cxn modelId="{DFCF5B35-151E-4F13-89CD-E367CEE876A0}" type="presParOf" srcId="{2C93E7A4-2AC5-4EB4-9AC7-F0D27E916D08}" destId="{28512B7F-F4A9-4777-AE11-E2C33A264760}" srcOrd="0" destOrd="0" presId="urn:microsoft.com/office/officeart/2005/8/layout/hList9"/>
    <dgm:cxn modelId="{67A0A5F9-2761-44D2-B77C-79F85B02B460}" type="presParOf" srcId="{2C93E7A4-2AC5-4EB4-9AC7-F0D27E916D08}" destId="{1C19DE87-B61B-46EA-B76A-471370DA715A}" srcOrd="1" destOrd="0" presId="urn:microsoft.com/office/officeart/2005/8/layout/hList9"/>
    <dgm:cxn modelId="{B861E930-BEA6-4B23-8FD5-0E732EB31AF7}" type="presParOf" srcId="{1C19DE87-B61B-46EA-B76A-471370DA715A}" destId="{E55C4FC2-6FB3-4A5D-9B52-2274A2582DDC}" srcOrd="0" destOrd="0" presId="urn:microsoft.com/office/officeart/2005/8/layout/hList9"/>
    <dgm:cxn modelId="{3F4BF82F-6216-4585-820D-5BD9ADEEF16B}" type="presParOf" srcId="{1C19DE87-B61B-46EA-B76A-471370DA715A}" destId="{972EF192-2C12-4D90-BBBC-CCFA4B3ABDE1}" srcOrd="1" destOrd="0" presId="urn:microsoft.com/office/officeart/2005/8/layout/hList9"/>
    <dgm:cxn modelId="{76BC229D-B1E7-47A0-9BD6-2262887D81DB}" type="presParOf" srcId="{2C93E7A4-2AC5-4EB4-9AC7-F0D27E916D08}" destId="{152BCDD3-D107-4171-9D1A-A26F064BD2E6}" srcOrd="2" destOrd="0" presId="urn:microsoft.com/office/officeart/2005/8/layout/hList9"/>
    <dgm:cxn modelId="{EC236EB4-F894-4A33-854E-A3D1161394BB}" type="presParOf" srcId="{152BCDD3-D107-4171-9D1A-A26F064BD2E6}" destId="{01B26168-F30F-4274-B6F5-AC4AB1B0DD1F}" srcOrd="0" destOrd="0" presId="urn:microsoft.com/office/officeart/2005/8/layout/hList9"/>
    <dgm:cxn modelId="{BE3DACA6-BBED-4183-A6EB-F90DFE910A77}" type="presParOf" srcId="{152BCDD3-D107-4171-9D1A-A26F064BD2E6}" destId="{0FD08A44-2024-4D97-993C-F5D2EFC1D481}" srcOrd="1" destOrd="0" presId="urn:microsoft.com/office/officeart/2005/8/layout/hList9"/>
    <dgm:cxn modelId="{05381DE2-AC18-4282-B538-1B00DE76A343}" type="presParOf" srcId="{2C93E7A4-2AC5-4EB4-9AC7-F0D27E916D08}" destId="{910FA277-E2A7-4027-B249-F0F852D0ED1C}" srcOrd="3" destOrd="0" presId="urn:microsoft.com/office/officeart/2005/8/layout/hList9"/>
    <dgm:cxn modelId="{619675EA-AB83-4AC1-AF0A-ABA1BCBEC883}" type="presParOf" srcId="{910FA277-E2A7-4027-B249-F0F852D0ED1C}" destId="{4FE672C7-C5D1-4978-B7BB-4F438F6B967E}" srcOrd="0" destOrd="0" presId="urn:microsoft.com/office/officeart/2005/8/layout/hList9"/>
    <dgm:cxn modelId="{CBFB8BD9-D03D-4DE0-A990-3F60CF899710}" type="presParOf" srcId="{910FA277-E2A7-4027-B249-F0F852D0ED1C}" destId="{2F2E98A4-4D56-4ED1-8F39-1ED65F989D50}" srcOrd="1" destOrd="0" presId="urn:microsoft.com/office/officeart/2005/8/layout/hList9"/>
    <dgm:cxn modelId="{DD36369E-D318-4FBB-AA98-1592D488DC10}" type="presParOf" srcId="{D335804C-48F7-4C4A-8556-C359A2FB7F1A}" destId="{6C388850-86DA-4FA8-91B1-EF9FC1857C1D}" srcOrd="17" destOrd="0" presId="urn:microsoft.com/office/officeart/2005/8/layout/hList9"/>
    <dgm:cxn modelId="{5DC514D7-E4B6-4059-8B75-27D099560EAA}" type="presParOf" srcId="{D335804C-48F7-4C4A-8556-C359A2FB7F1A}" destId="{2052B9A2-C26D-458A-8E40-68042B8C1886}" srcOrd="18" destOrd="0" presId="urn:microsoft.com/office/officeart/2005/8/layout/hList9"/>
    <dgm:cxn modelId="{F32D0733-154B-42B0-90B8-78901E527558}" type="presParOf" srcId="{D335804C-48F7-4C4A-8556-C359A2FB7F1A}" destId="{E71FAC28-3EC5-4A57-A5F1-C5A76E30B53E}" srcOrd="19" destOrd="0" presId="urn:microsoft.com/office/officeart/2005/8/layout/hList9"/>
    <dgm:cxn modelId="{699FCF6C-D388-4E62-8560-23C47E9F1BF0}" type="presParOf" srcId="{D335804C-48F7-4C4A-8556-C359A2FB7F1A}" destId="{7C754C9A-E69B-431D-A584-70EDAAC8234D}" srcOrd="20" destOrd="0" presId="urn:microsoft.com/office/officeart/2005/8/layout/hList9"/>
    <dgm:cxn modelId="{940BD060-4FB5-4CB8-9751-ABEA18316870}" type="presParOf" srcId="{D335804C-48F7-4C4A-8556-C359A2FB7F1A}" destId="{6DC2AE54-05A2-4C37-853B-8B501F7B9E71}" srcOrd="21" destOrd="0" presId="urn:microsoft.com/office/officeart/2005/8/layout/hList9"/>
    <dgm:cxn modelId="{2E0B4483-EB4A-41B2-849E-86F91C2D1FD3}" type="presParOf" srcId="{6DC2AE54-05A2-4C37-853B-8B501F7B9E71}" destId="{009BE334-90A6-42FB-9D9C-EF202740B35A}" srcOrd="0" destOrd="0" presId="urn:microsoft.com/office/officeart/2005/8/layout/hList9"/>
    <dgm:cxn modelId="{3EEEF7DA-E132-4185-8B96-47BB0CFC547B}" type="presParOf" srcId="{6DC2AE54-05A2-4C37-853B-8B501F7B9E71}" destId="{9268134A-0E4E-467F-94AE-7E9C34A5A672}" srcOrd="1" destOrd="0" presId="urn:microsoft.com/office/officeart/2005/8/layout/hList9"/>
    <dgm:cxn modelId="{AA081F09-2253-4DC6-A1B2-32B6CB45E94E}" type="presParOf" srcId="{9268134A-0E4E-467F-94AE-7E9C34A5A672}" destId="{970C3B45-EC5A-4333-AE77-847D63B21A12}" srcOrd="0" destOrd="0" presId="urn:microsoft.com/office/officeart/2005/8/layout/hList9"/>
    <dgm:cxn modelId="{95B9BBE6-36D1-4535-8AFA-BE16332C0CB8}" type="presParOf" srcId="{9268134A-0E4E-467F-94AE-7E9C34A5A672}" destId="{B1AC9C75-15EE-4296-9FE2-425FCBA3C8D6}" srcOrd="1" destOrd="0" presId="urn:microsoft.com/office/officeart/2005/8/layout/hList9"/>
    <dgm:cxn modelId="{7162CC55-B832-4457-A8AE-DFAEACD3DACB}" type="presParOf" srcId="{6DC2AE54-05A2-4C37-853B-8B501F7B9E71}" destId="{52A74737-5985-47F6-824A-93F9EDB122A0}" srcOrd="2" destOrd="0" presId="urn:microsoft.com/office/officeart/2005/8/layout/hList9"/>
    <dgm:cxn modelId="{A0E58E0D-D4B8-4BA2-9D77-FA179F54B8D4}" type="presParOf" srcId="{52A74737-5985-47F6-824A-93F9EDB122A0}" destId="{4E805DF1-06E5-4090-A4AD-A17C517D8394}" srcOrd="0" destOrd="0" presId="urn:microsoft.com/office/officeart/2005/8/layout/hList9"/>
    <dgm:cxn modelId="{87EEB627-C007-460A-9063-37732A2E6755}" type="presParOf" srcId="{52A74737-5985-47F6-824A-93F9EDB122A0}" destId="{D94BC6BF-E68A-4A72-A7AB-3C31C4238B8B}" srcOrd="1" destOrd="0" presId="urn:microsoft.com/office/officeart/2005/8/layout/hList9"/>
    <dgm:cxn modelId="{84BA499E-9909-4F6C-9147-0996BAB13E3C}" type="presParOf" srcId="{6DC2AE54-05A2-4C37-853B-8B501F7B9E71}" destId="{E7664BFE-E919-476B-98A0-8BFA3DCCABA9}" srcOrd="3" destOrd="0" presId="urn:microsoft.com/office/officeart/2005/8/layout/hList9"/>
    <dgm:cxn modelId="{E399E6C2-6DCE-42CF-A2E8-391D83926C94}" type="presParOf" srcId="{E7664BFE-E919-476B-98A0-8BFA3DCCABA9}" destId="{C3261E87-46D1-4016-B414-A2DBF615E95D}" srcOrd="0" destOrd="0" presId="urn:microsoft.com/office/officeart/2005/8/layout/hList9"/>
    <dgm:cxn modelId="{BE59940D-23AA-4E8B-8FCC-51205236B00C}" type="presParOf" srcId="{E7664BFE-E919-476B-98A0-8BFA3DCCABA9}" destId="{44F5535A-569B-498C-88B6-8D5FE9E6D24A}" srcOrd="1" destOrd="0" presId="urn:microsoft.com/office/officeart/2005/8/layout/hList9"/>
    <dgm:cxn modelId="{C0B15C5D-C02F-4082-BA5A-CF2C8B31DFBB}" type="presParOf" srcId="{D335804C-48F7-4C4A-8556-C359A2FB7F1A}" destId="{1B050CFB-265E-4A0E-A0A0-43B4DE497A03}" srcOrd="22" destOrd="0" presId="urn:microsoft.com/office/officeart/2005/8/layout/hList9"/>
    <dgm:cxn modelId="{1877F421-479E-44E3-AB37-D7F3951E021F}" type="presParOf" srcId="{D335804C-48F7-4C4A-8556-C359A2FB7F1A}" destId="{3D486616-B103-41B2-8A11-02E70B7A8F79}" srcOrd="23" destOrd="0" presId="urn:microsoft.com/office/officeart/2005/8/layout/hList9"/>
    <dgm:cxn modelId="{21ED1B86-2E9C-4B94-81AB-AC3F4C0BFC3B}" type="presParOf" srcId="{D335804C-48F7-4C4A-8556-C359A2FB7F1A}" destId="{9975764B-C775-410E-9EC4-B4AB12835A8C}" srcOrd="24" destOrd="0" presId="urn:microsoft.com/office/officeart/2005/8/layout/hList9"/>
    <dgm:cxn modelId="{64437448-1383-46CE-A094-BCD785144DEF}" type="presParOf" srcId="{D335804C-48F7-4C4A-8556-C359A2FB7F1A}" destId="{C63C6EDB-65C0-43DF-81BC-3A78AD619F79}" srcOrd="25" destOrd="0" presId="urn:microsoft.com/office/officeart/2005/8/layout/hList9"/>
    <dgm:cxn modelId="{D58D507B-9146-4E8D-9C8C-697BB5E8BE79}" type="presParOf" srcId="{D335804C-48F7-4C4A-8556-C359A2FB7F1A}" destId="{5D0F9C5C-0851-4962-9EEC-7A8938E6FE4E}" srcOrd="26" destOrd="0" presId="urn:microsoft.com/office/officeart/2005/8/layout/hList9"/>
    <dgm:cxn modelId="{99A4DDF8-9038-46AA-98D7-AD9E29A9AD6F}" type="presParOf" srcId="{5D0F9C5C-0851-4962-9EEC-7A8938E6FE4E}" destId="{27D9F794-D23C-48FD-9488-DD3D4E06EAB6}" srcOrd="0" destOrd="0" presId="urn:microsoft.com/office/officeart/2005/8/layout/hList9"/>
    <dgm:cxn modelId="{D04F9C8B-AB11-4E87-A26E-9805CFF53DEF}" type="presParOf" srcId="{5D0F9C5C-0851-4962-9EEC-7A8938E6FE4E}" destId="{FEE412F1-C5C4-42CE-8988-D7CA0544034F}" srcOrd="1" destOrd="0" presId="urn:microsoft.com/office/officeart/2005/8/layout/hList9"/>
    <dgm:cxn modelId="{2B9270C3-2B55-4C15-91AB-E69284CD1B91}" type="presParOf" srcId="{FEE412F1-C5C4-42CE-8988-D7CA0544034F}" destId="{FA6FB06A-D9E6-4585-8E13-9348A70B5E3A}" srcOrd="0" destOrd="0" presId="urn:microsoft.com/office/officeart/2005/8/layout/hList9"/>
    <dgm:cxn modelId="{3DD2A880-3FAC-47E8-8777-EB8D52108AC8}" type="presParOf" srcId="{FEE412F1-C5C4-42CE-8988-D7CA0544034F}" destId="{3844DA60-66DB-4C72-B4EA-861D5F8C0DC9}" srcOrd="1" destOrd="0" presId="urn:microsoft.com/office/officeart/2005/8/layout/hList9"/>
    <dgm:cxn modelId="{714035A1-CF9C-4810-99B6-1397F0653399}" type="presParOf" srcId="{5D0F9C5C-0851-4962-9EEC-7A8938E6FE4E}" destId="{B2E6E7B5-9C96-4F0E-BCCB-44D9014F5A64}" srcOrd="2" destOrd="0" presId="urn:microsoft.com/office/officeart/2005/8/layout/hList9"/>
    <dgm:cxn modelId="{3827997B-2DF1-4492-84BD-286B87E87364}" type="presParOf" srcId="{B2E6E7B5-9C96-4F0E-BCCB-44D9014F5A64}" destId="{FDB609F6-4F9F-438C-BB8F-66CCF1B032C4}" srcOrd="0" destOrd="0" presId="urn:microsoft.com/office/officeart/2005/8/layout/hList9"/>
    <dgm:cxn modelId="{0DDE2D37-E202-4D44-B883-99CD1631AF1E}" type="presParOf" srcId="{B2E6E7B5-9C96-4F0E-BCCB-44D9014F5A64}" destId="{7AEA100E-B1A1-49B8-BE8B-A1271191DCC0}" srcOrd="1" destOrd="0" presId="urn:microsoft.com/office/officeart/2005/8/layout/hList9"/>
    <dgm:cxn modelId="{B5B6E957-EAF8-475E-ADD4-89BAEFB245F7}" type="presParOf" srcId="{5D0F9C5C-0851-4962-9EEC-7A8938E6FE4E}" destId="{C7F4BC0E-BCAA-4A69-95D9-1EF8ECFCC8FD}" srcOrd="3" destOrd="0" presId="urn:microsoft.com/office/officeart/2005/8/layout/hList9"/>
    <dgm:cxn modelId="{65361116-C99E-4774-AD7F-5AE87AF2ECD4}" type="presParOf" srcId="{C7F4BC0E-BCAA-4A69-95D9-1EF8ECFCC8FD}" destId="{31C5FC2E-6EF6-4A83-B949-4CA9A128BF50}" srcOrd="0" destOrd="0" presId="urn:microsoft.com/office/officeart/2005/8/layout/hList9"/>
    <dgm:cxn modelId="{C7DD2A69-993A-4F06-8F7A-DC8BBD34F2B1}" type="presParOf" srcId="{C7F4BC0E-BCAA-4A69-95D9-1EF8ECFCC8FD}" destId="{E90BE395-7FD2-42AD-90E9-441DA8FE0CE6}" srcOrd="1" destOrd="0" presId="urn:microsoft.com/office/officeart/2005/8/layout/hList9"/>
    <dgm:cxn modelId="{D8A4C1F8-E2DE-4F77-BE30-9E775F72CD2F}" type="presParOf" srcId="{D335804C-48F7-4C4A-8556-C359A2FB7F1A}" destId="{D3D01E3C-30F1-48B5-B919-8345EE494FEF}" srcOrd="27" destOrd="0" presId="urn:microsoft.com/office/officeart/2005/8/layout/hList9"/>
    <dgm:cxn modelId="{95E23668-3767-4AAB-8C95-C47B4D957917}" type="presParOf" srcId="{D335804C-48F7-4C4A-8556-C359A2FB7F1A}" destId="{79D12BAA-7454-4E38-B0F8-71A723F67F50}" srcOrd="2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AC1F5-9160-443C-9ADD-9686DE5C9A9A}"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D3A77ECB-A98B-4C63-80B5-C43C9CD0C5C9}">
      <dgm:prSet phldrT="[Text]"/>
      <dgm:spPr/>
      <dgm:t>
        <a:bodyPr/>
        <a:lstStyle/>
        <a:p>
          <a:r>
            <a:rPr lang="it-IT"/>
            <a:t>Passive</a:t>
          </a:r>
          <a:endParaRPr lang="en-US"/>
        </a:p>
      </dgm:t>
    </dgm:pt>
    <dgm:pt modelId="{F74A4725-ECC9-4771-A35C-E9D4251D3D1C}" type="parTrans" cxnId="{BD1E2FFB-0B98-4919-8D73-D12656152794}">
      <dgm:prSet/>
      <dgm:spPr/>
      <dgm:t>
        <a:bodyPr/>
        <a:lstStyle/>
        <a:p>
          <a:endParaRPr lang="en-US"/>
        </a:p>
      </dgm:t>
    </dgm:pt>
    <dgm:pt modelId="{0B95319B-8077-4F35-B11B-952D3243E5EA}" type="sibTrans" cxnId="{BD1E2FFB-0B98-4919-8D73-D12656152794}">
      <dgm:prSet/>
      <dgm:spPr/>
      <dgm:t>
        <a:bodyPr/>
        <a:lstStyle/>
        <a:p>
          <a:endParaRPr lang="en-US"/>
        </a:p>
      </dgm:t>
    </dgm:pt>
    <dgm:pt modelId="{EF00AD1B-1807-44B6-A7ED-9D3F680B782A}">
      <dgm:prSet phldrT="[Text]"/>
      <dgm:spPr/>
      <dgm:t>
        <a:bodyPr/>
        <a:lstStyle/>
        <a:p>
          <a:r>
            <a:rPr lang="de-DE">
              <a:latin typeface="Aptos" panose="020B0004020202020204" pitchFamily="34" charset="0"/>
            </a:rPr>
            <a:t>Does not want  control</a:t>
          </a:r>
          <a:endParaRPr lang="en-US"/>
        </a:p>
      </dgm:t>
    </dgm:pt>
    <dgm:pt modelId="{8E42C8D0-2F6B-47EB-AB60-3CFF6529D2AA}" type="parTrans" cxnId="{6FB51DF9-136C-4F66-B675-182AC95B3274}">
      <dgm:prSet/>
      <dgm:spPr/>
      <dgm:t>
        <a:bodyPr/>
        <a:lstStyle/>
        <a:p>
          <a:endParaRPr lang="en-US"/>
        </a:p>
      </dgm:t>
    </dgm:pt>
    <dgm:pt modelId="{6947BB8A-0F69-475F-A3D6-45B182E0E892}" type="sibTrans" cxnId="{6FB51DF9-136C-4F66-B675-182AC95B3274}">
      <dgm:prSet/>
      <dgm:spPr/>
      <dgm:t>
        <a:bodyPr/>
        <a:lstStyle/>
        <a:p>
          <a:endParaRPr lang="en-US"/>
        </a:p>
      </dgm:t>
    </dgm:pt>
    <dgm:pt modelId="{C77AB098-2309-4DB1-8E21-B0E0BCD051A7}">
      <dgm:prSet phldrT="[Text]"/>
      <dgm:spPr/>
      <dgm:t>
        <a:bodyPr/>
        <a:lstStyle/>
        <a:p>
          <a:r>
            <a:rPr lang="it-IT"/>
            <a:t>Aggressive</a:t>
          </a:r>
          <a:endParaRPr lang="en-US"/>
        </a:p>
      </dgm:t>
    </dgm:pt>
    <dgm:pt modelId="{D75DDEA6-3718-49DA-A711-C415E6942EC1}" type="parTrans" cxnId="{9FBC13D9-B1D1-4F67-AB17-0A4A3AF3260E}">
      <dgm:prSet/>
      <dgm:spPr/>
      <dgm:t>
        <a:bodyPr/>
        <a:lstStyle/>
        <a:p>
          <a:endParaRPr lang="en-US"/>
        </a:p>
      </dgm:t>
    </dgm:pt>
    <dgm:pt modelId="{A5F134E1-9C6E-424D-ABCA-BB1769E54175}" type="sibTrans" cxnId="{9FBC13D9-B1D1-4F67-AB17-0A4A3AF3260E}">
      <dgm:prSet/>
      <dgm:spPr/>
      <dgm:t>
        <a:bodyPr/>
        <a:lstStyle/>
        <a:p>
          <a:endParaRPr lang="en-US"/>
        </a:p>
      </dgm:t>
    </dgm:pt>
    <dgm:pt modelId="{EC159550-887C-4CA7-AC7B-B48329A3612C}">
      <dgm:prSet phldrT="[Text]"/>
      <dgm:spPr/>
      <dgm:t>
        <a:bodyPr/>
        <a:lstStyle/>
        <a:p>
          <a:r>
            <a:rPr lang="de-DE">
              <a:latin typeface="Aptos" panose="020B0004020202020204" pitchFamily="34" charset="0"/>
            </a:rPr>
            <a:t>Needs control</a:t>
          </a:r>
          <a:endParaRPr lang="en-US"/>
        </a:p>
      </dgm:t>
    </dgm:pt>
    <dgm:pt modelId="{20DB4803-3CA9-44D8-B33A-510724AF076F}" type="parTrans" cxnId="{72220933-C82E-44DE-8CA2-0B9A2DCFC854}">
      <dgm:prSet/>
      <dgm:spPr/>
      <dgm:t>
        <a:bodyPr/>
        <a:lstStyle/>
        <a:p>
          <a:endParaRPr lang="en-US"/>
        </a:p>
      </dgm:t>
    </dgm:pt>
    <dgm:pt modelId="{95C7A968-98CD-44C9-B340-7973B0AE4F6B}" type="sibTrans" cxnId="{72220933-C82E-44DE-8CA2-0B9A2DCFC854}">
      <dgm:prSet/>
      <dgm:spPr/>
      <dgm:t>
        <a:bodyPr/>
        <a:lstStyle/>
        <a:p>
          <a:endParaRPr lang="en-US"/>
        </a:p>
      </dgm:t>
    </dgm:pt>
    <dgm:pt modelId="{B2D6A194-EC2D-4E27-B96E-1F9E549A4435}">
      <dgm:prSet phldrT="[Text]"/>
      <dgm:spPr/>
      <dgm:t>
        <a:bodyPr/>
        <a:lstStyle/>
        <a:p>
          <a:r>
            <a:rPr lang="it-IT"/>
            <a:t>Passive Aggressive</a:t>
          </a:r>
          <a:endParaRPr lang="en-US"/>
        </a:p>
      </dgm:t>
    </dgm:pt>
    <dgm:pt modelId="{3245F9C1-26CF-42CB-AEBE-EADEE6D30E5B}" type="parTrans" cxnId="{B59794ED-45C3-4C49-A9E4-C2C5A4414C1D}">
      <dgm:prSet/>
      <dgm:spPr/>
      <dgm:t>
        <a:bodyPr/>
        <a:lstStyle/>
        <a:p>
          <a:endParaRPr lang="en-US"/>
        </a:p>
      </dgm:t>
    </dgm:pt>
    <dgm:pt modelId="{2A96545E-9189-45D8-B826-5ADB913413D9}" type="sibTrans" cxnId="{B59794ED-45C3-4C49-A9E4-C2C5A4414C1D}">
      <dgm:prSet/>
      <dgm:spPr/>
      <dgm:t>
        <a:bodyPr/>
        <a:lstStyle/>
        <a:p>
          <a:endParaRPr lang="en-US"/>
        </a:p>
      </dgm:t>
    </dgm:pt>
    <dgm:pt modelId="{DBEB6569-FF8A-4655-BBC5-9020A2E2F3F2}">
      <dgm:prSet phldrT="[Text]"/>
      <dgm:spPr/>
      <dgm:t>
        <a:bodyPr/>
        <a:lstStyle/>
        <a:p>
          <a:r>
            <a:rPr lang="de-DE">
              <a:latin typeface="Aptos" panose="020B0004020202020204" pitchFamily="34" charset="0"/>
            </a:rPr>
            <a:t>Feels out of control</a:t>
          </a:r>
          <a:endParaRPr lang="en-US"/>
        </a:p>
      </dgm:t>
    </dgm:pt>
    <dgm:pt modelId="{CA051438-8404-4910-A2AF-5A0C3E3844C7}" type="parTrans" cxnId="{A6202937-AB50-43AB-8B6A-F6BC5584785B}">
      <dgm:prSet/>
      <dgm:spPr/>
      <dgm:t>
        <a:bodyPr/>
        <a:lstStyle/>
        <a:p>
          <a:endParaRPr lang="en-US"/>
        </a:p>
      </dgm:t>
    </dgm:pt>
    <dgm:pt modelId="{378276BB-83E6-4F0C-95ED-C02520E08948}" type="sibTrans" cxnId="{A6202937-AB50-43AB-8B6A-F6BC5584785B}">
      <dgm:prSet/>
      <dgm:spPr/>
      <dgm:t>
        <a:bodyPr/>
        <a:lstStyle/>
        <a:p>
          <a:endParaRPr lang="en-US"/>
        </a:p>
      </dgm:t>
    </dgm:pt>
    <dgm:pt modelId="{76DBCE49-DAA6-48C3-8053-8B13B1319486}">
      <dgm:prSet phldrT="[Text]"/>
      <dgm:spPr/>
      <dgm:t>
        <a:bodyPr/>
        <a:lstStyle/>
        <a:p>
          <a:r>
            <a:rPr lang="it-IT"/>
            <a:t>Assertive</a:t>
          </a:r>
          <a:endParaRPr lang="en-US"/>
        </a:p>
      </dgm:t>
    </dgm:pt>
    <dgm:pt modelId="{DAECB576-AE6F-40BA-9906-6F9756F7C318}" type="parTrans" cxnId="{051D904E-F715-410C-A557-8C9CECEE821D}">
      <dgm:prSet/>
      <dgm:spPr/>
      <dgm:t>
        <a:bodyPr/>
        <a:lstStyle/>
        <a:p>
          <a:endParaRPr lang="en-US"/>
        </a:p>
      </dgm:t>
    </dgm:pt>
    <dgm:pt modelId="{B194C023-5313-4C9B-A1E4-09B1F0D656FC}" type="sibTrans" cxnId="{051D904E-F715-410C-A557-8C9CECEE821D}">
      <dgm:prSet/>
      <dgm:spPr/>
      <dgm:t>
        <a:bodyPr/>
        <a:lstStyle/>
        <a:p>
          <a:endParaRPr lang="en-US"/>
        </a:p>
      </dgm:t>
    </dgm:pt>
    <dgm:pt modelId="{69A32198-60D5-4426-B7EE-748B6628CC3B}">
      <dgm:prSet/>
      <dgm:spPr/>
      <dgm:t>
        <a:bodyPr/>
        <a:lstStyle/>
        <a:p>
          <a:r>
            <a:rPr lang="de-DE">
              <a:latin typeface="Aptos" panose="020B0004020202020204" pitchFamily="34" charset="0"/>
            </a:rPr>
            <a:t>Knows that you can only control yourself</a:t>
          </a:r>
          <a:endParaRPr lang="en-US"/>
        </a:p>
      </dgm:t>
    </dgm:pt>
    <dgm:pt modelId="{DA206B87-468C-4BBD-9364-65B4BA7B94A5}" type="parTrans" cxnId="{F0E7B0F8-C90E-4281-9AF8-927EF32F6588}">
      <dgm:prSet/>
      <dgm:spPr/>
      <dgm:t>
        <a:bodyPr/>
        <a:lstStyle/>
        <a:p>
          <a:endParaRPr lang="en-US"/>
        </a:p>
      </dgm:t>
    </dgm:pt>
    <dgm:pt modelId="{DACBFB48-DBFD-4AAD-AD56-1E766682391F}" type="sibTrans" cxnId="{F0E7B0F8-C90E-4281-9AF8-927EF32F6588}">
      <dgm:prSet/>
      <dgm:spPr/>
      <dgm:t>
        <a:bodyPr/>
        <a:lstStyle/>
        <a:p>
          <a:endParaRPr lang="en-US"/>
        </a:p>
      </dgm:t>
    </dgm:pt>
    <dgm:pt modelId="{C442915E-336F-4D33-AC37-18F463CC30E1}" type="pres">
      <dgm:prSet presAssocID="{CBDAC1F5-9160-443C-9ADD-9686DE5C9A9A}" presName="Name0" presStyleCnt="0">
        <dgm:presLayoutVars>
          <dgm:dir/>
          <dgm:animLvl val="lvl"/>
          <dgm:resizeHandles val="exact"/>
        </dgm:presLayoutVars>
      </dgm:prSet>
      <dgm:spPr/>
    </dgm:pt>
    <dgm:pt modelId="{DF458F39-352F-4007-B883-E1289CCC26B4}" type="pres">
      <dgm:prSet presAssocID="{D3A77ECB-A98B-4C63-80B5-C43C9CD0C5C9}" presName="composite" presStyleCnt="0"/>
      <dgm:spPr/>
    </dgm:pt>
    <dgm:pt modelId="{CA1B1860-B39F-48E6-A363-BA1022FF7331}" type="pres">
      <dgm:prSet presAssocID="{D3A77ECB-A98B-4C63-80B5-C43C9CD0C5C9}" presName="parTx" presStyleLbl="alignNode1" presStyleIdx="0" presStyleCnt="4">
        <dgm:presLayoutVars>
          <dgm:chMax val="0"/>
          <dgm:chPref val="0"/>
          <dgm:bulletEnabled val="1"/>
        </dgm:presLayoutVars>
      </dgm:prSet>
      <dgm:spPr/>
    </dgm:pt>
    <dgm:pt modelId="{CF25C34B-31FE-451C-AE9A-844DDA737F53}" type="pres">
      <dgm:prSet presAssocID="{D3A77ECB-A98B-4C63-80B5-C43C9CD0C5C9}" presName="desTx" presStyleLbl="alignAccFollowNode1" presStyleIdx="0" presStyleCnt="4">
        <dgm:presLayoutVars>
          <dgm:bulletEnabled val="1"/>
        </dgm:presLayoutVars>
      </dgm:prSet>
      <dgm:spPr/>
    </dgm:pt>
    <dgm:pt modelId="{C90213D9-9F08-4296-A771-DCFCA54C4D0B}" type="pres">
      <dgm:prSet presAssocID="{0B95319B-8077-4F35-B11B-952D3243E5EA}" presName="space" presStyleCnt="0"/>
      <dgm:spPr/>
    </dgm:pt>
    <dgm:pt modelId="{3FD2ED3B-B2F8-4F00-8606-587005DF9077}" type="pres">
      <dgm:prSet presAssocID="{C77AB098-2309-4DB1-8E21-B0E0BCD051A7}" presName="composite" presStyleCnt="0"/>
      <dgm:spPr/>
    </dgm:pt>
    <dgm:pt modelId="{EFCD29AB-CFCC-481B-AB8A-C444762818D6}" type="pres">
      <dgm:prSet presAssocID="{C77AB098-2309-4DB1-8E21-B0E0BCD051A7}" presName="parTx" presStyleLbl="alignNode1" presStyleIdx="1" presStyleCnt="4">
        <dgm:presLayoutVars>
          <dgm:chMax val="0"/>
          <dgm:chPref val="0"/>
          <dgm:bulletEnabled val="1"/>
        </dgm:presLayoutVars>
      </dgm:prSet>
      <dgm:spPr/>
    </dgm:pt>
    <dgm:pt modelId="{E66641FB-9CC1-4B83-87EB-AED053654A52}" type="pres">
      <dgm:prSet presAssocID="{C77AB098-2309-4DB1-8E21-B0E0BCD051A7}" presName="desTx" presStyleLbl="alignAccFollowNode1" presStyleIdx="1" presStyleCnt="4">
        <dgm:presLayoutVars>
          <dgm:bulletEnabled val="1"/>
        </dgm:presLayoutVars>
      </dgm:prSet>
      <dgm:spPr/>
    </dgm:pt>
    <dgm:pt modelId="{801D880D-55E4-4DDD-A5A9-50F1903CC65B}" type="pres">
      <dgm:prSet presAssocID="{A5F134E1-9C6E-424D-ABCA-BB1769E54175}" presName="space" presStyleCnt="0"/>
      <dgm:spPr/>
    </dgm:pt>
    <dgm:pt modelId="{8A46C6E9-2EEF-45C6-BB60-E1484FF4FAA6}" type="pres">
      <dgm:prSet presAssocID="{B2D6A194-EC2D-4E27-B96E-1F9E549A4435}" presName="composite" presStyleCnt="0"/>
      <dgm:spPr/>
    </dgm:pt>
    <dgm:pt modelId="{59A88755-148F-4963-BF94-BDB7FCEF8D79}" type="pres">
      <dgm:prSet presAssocID="{B2D6A194-EC2D-4E27-B96E-1F9E549A4435}" presName="parTx" presStyleLbl="alignNode1" presStyleIdx="2" presStyleCnt="4">
        <dgm:presLayoutVars>
          <dgm:chMax val="0"/>
          <dgm:chPref val="0"/>
          <dgm:bulletEnabled val="1"/>
        </dgm:presLayoutVars>
      </dgm:prSet>
      <dgm:spPr/>
    </dgm:pt>
    <dgm:pt modelId="{23567B1F-9AA5-4A21-A20D-61ADBA02985B}" type="pres">
      <dgm:prSet presAssocID="{B2D6A194-EC2D-4E27-B96E-1F9E549A4435}" presName="desTx" presStyleLbl="alignAccFollowNode1" presStyleIdx="2" presStyleCnt="4">
        <dgm:presLayoutVars>
          <dgm:bulletEnabled val="1"/>
        </dgm:presLayoutVars>
      </dgm:prSet>
      <dgm:spPr/>
    </dgm:pt>
    <dgm:pt modelId="{1321B925-FA4A-4A0D-B095-74FF593AF053}" type="pres">
      <dgm:prSet presAssocID="{2A96545E-9189-45D8-B826-5ADB913413D9}" presName="space" presStyleCnt="0"/>
      <dgm:spPr/>
    </dgm:pt>
    <dgm:pt modelId="{FFC804C3-CD97-4932-8C3C-99F4BD313B2E}" type="pres">
      <dgm:prSet presAssocID="{76DBCE49-DAA6-48C3-8053-8B13B1319486}" presName="composite" presStyleCnt="0"/>
      <dgm:spPr/>
    </dgm:pt>
    <dgm:pt modelId="{386ED61D-CE01-4BD3-8E3E-7F83A9CB9F78}" type="pres">
      <dgm:prSet presAssocID="{76DBCE49-DAA6-48C3-8053-8B13B1319486}" presName="parTx" presStyleLbl="alignNode1" presStyleIdx="3" presStyleCnt="4">
        <dgm:presLayoutVars>
          <dgm:chMax val="0"/>
          <dgm:chPref val="0"/>
          <dgm:bulletEnabled val="1"/>
        </dgm:presLayoutVars>
      </dgm:prSet>
      <dgm:spPr/>
    </dgm:pt>
    <dgm:pt modelId="{4528666C-E391-4B88-BDC9-9D91884B741E}" type="pres">
      <dgm:prSet presAssocID="{76DBCE49-DAA6-48C3-8053-8B13B1319486}" presName="desTx" presStyleLbl="alignAccFollowNode1" presStyleIdx="3" presStyleCnt="4">
        <dgm:presLayoutVars>
          <dgm:bulletEnabled val="1"/>
        </dgm:presLayoutVars>
      </dgm:prSet>
      <dgm:spPr/>
    </dgm:pt>
  </dgm:ptLst>
  <dgm:cxnLst>
    <dgm:cxn modelId="{64E0C627-2426-4546-A5DB-840AAF304FA4}" type="presOf" srcId="{B2D6A194-EC2D-4E27-B96E-1F9E549A4435}" destId="{59A88755-148F-4963-BF94-BDB7FCEF8D79}" srcOrd="0" destOrd="0" presId="urn:microsoft.com/office/officeart/2005/8/layout/hList1"/>
    <dgm:cxn modelId="{72220933-C82E-44DE-8CA2-0B9A2DCFC854}" srcId="{C77AB098-2309-4DB1-8E21-B0E0BCD051A7}" destId="{EC159550-887C-4CA7-AC7B-B48329A3612C}" srcOrd="0" destOrd="0" parTransId="{20DB4803-3CA9-44D8-B33A-510724AF076F}" sibTransId="{95C7A968-98CD-44C9-B340-7973B0AE4F6B}"/>
    <dgm:cxn modelId="{A6202937-AB50-43AB-8B6A-F6BC5584785B}" srcId="{B2D6A194-EC2D-4E27-B96E-1F9E549A4435}" destId="{DBEB6569-FF8A-4655-BBC5-9020A2E2F3F2}" srcOrd="0" destOrd="0" parTransId="{CA051438-8404-4910-A2AF-5A0C3E3844C7}" sibTransId="{378276BB-83E6-4F0C-95ED-C02520E08948}"/>
    <dgm:cxn modelId="{051D904E-F715-410C-A557-8C9CECEE821D}" srcId="{CBDAC1F5-9160-443C-9ADD-9686DE5C9A9A}" destId="{76DBCE49-DAA6-48C3-8053-8B13B1319486}" srcOrd="3" destOrd="0" parTransId="{DAECB576-AE6F-40BA-9906-6F9756F7C318}" sibTransId="{B194C023-5313-4C9B-A1E4-09B1F0D656FC}"/>
    <dgm:cxn modelId="{87DEBA97-CEC0-4666-8FF6-63B09B0E029E}" type="presOf" srcId="{76DBCE49-DAA6-48C3-8053-8B13B1319486}" destId="{386ED61D-CE01-4BD3-8E3E-7F83A9CB9F78}" srcOrd="0" destOrd="0" presId="urn:microsoft.com/office/officeart/2005/8/layout/hList1"/>
    <dgm:cxn modelId="{C8ABECA3-31E1-4834-BE2F-5D6378D3ABBB}" type="presOf" srcId="{EF00AD1B-1807-44B6-A7ED-9D3F680B782A}" destId="{CF25C34B-31FE-451C-AE9A-844DDA737F53}" srcOrd="0" destOrd="0" presId="urn:microsoft.com/office/officeart/2005/8/layout/hList1"/>
    <dgm:cxn modelId="{968A06B4-2CCF-46ED-9183-FA6CAEEE89CF}" type="presOf" srcId="{DBEB6569-FF8A-4655-BBC5-9020A2E2F3F2}" destId="{23567B1F-9AA5-4A21-A20D-61ADBA02985B}" srcOrd="0" destOrd="0" presId="urn:microsoft.com/office/officeart/2005/8/layout/hList1"/>
    <dgm:cxn modelId="{1235D5C0-1576-4AEE-ABC9-F00494D0A84A}" type="presOf" srcId="{C77AB098-2309-4DB1-8E21-B0E0BCD051A7}" destId="{EFCD29AB-CFCC-481B-AB8A-C444762818D6}" srcOrd="0" destOrd="0" presId="urn:microsoft.com/office/officeart/2005/8/layout/hList1"/>
    <dgm:cxn modelId="{9FBC13D9-B1D1-4F67-AB17-0A4A3AF3260E}" srcId="{CBDAC1F5-9160-443C-9ADD-9686DE5C9A9A}" destId="{C77AB098-2309-4DB1-8E21-B0E0BCD051A7}" srcOrd="1" destOrd="0" parTransId="{D75DDEA6-3718-49DA-A711-C415E6942EC1}" sibTransId="{A5F134E1-9C6E-424D-ABCA-BB1769E54175}"/>
    <dgm:cxn modelId="{9C6D0EE6-AFCD-4A88-BE4F-1E147CB91106}" type="presOf" srcId="{EC159550-887C-4CA7-AC7B-B48329A3612C}" destId="{E66641FB-9CC1-4B83-87EB-AED053654A52}" srcOrd="0" destOrd="0" presId="urn:microsoft.com/office/officeart/2005/8/layout/hList1"/>
    <dgm:cxn modelId="{BAFACAE6-F1FC-4632-9606-F7AA4B509BD6}" type="presOf" srcId="{D3A77ECB-A98B-4C63-80B5-C43C9CD0C5C9}" destId="{CA1B1860-B39F-48E6-A363-BA1022FF7331}" srcOrd="0" destOrd="0" presId="urn:microsoft.com/office/officeart/2005/8/layout/hList1"/>
    <dgm:cxn modelId="{900F80E7-3D0E-425F-BF81-C25FA9CA4F2F}" type="presOf" srcId="{CBDAC1F5-9160-443C-9ADD-9686DE5C9A9A}" destId="{C442915E-336F-4D33-AC37-18F463CC30E1}" srcOrd="0" destOrd="0" presId="urn:microsoft.com/office/officeart/2005/8/layout/hList1"/>
    <dgm:cxn modelId="{B59794ED-45C3-4C49-A9E4-C2C5A4414C1D}" srcId="{CBDAC1F5-9160-443C-9ADD-9686DE5C9A9A}" destId="{B2D6A194-EC2D-4E27-B96E-1F9E549A4435}" srcOrd="2" destOrd="0" parTransId="{3245F9C1-26CF-42CB-AEBE-EADEE6D30E5B}" sibTransId="{2A96545E-9189-45D8-B826-5ADB913413D9}"/>
    <dgm:cxn modelId="{3E0C02F4-E430-4D38-AC17-36544044B3B6}" type="presOf" srcId="{69A32198-60D5-4426-B7EE-748B6628CC3B}" destId="{4528666C-E391-4B88-BDC9-9D91884B741E}" srcOrd="0" destOrd="0" presId="urn:microsoft.com/office/officeart/2005/8/layout/hList1"/>
    <dgm:cxn modelId="{F0E7B0F8-C90E-4281-9AF8-927EF32F6588}" srcId="{76DBCE49-DAA6-48C3-8053-8B13B1319486}" destId="{69A32198-60D5-4426-B7EE-748B6628CC3B}" srcOrd="0" destOrd="0" parTransId="{DA206B87-468C-4BBD-9364-65B4BA7B94A5}" sibTransId="{DACBFB48-DBFD-4AAD-AD56-1E766682391F}"/>
    <dgm:cxn modelId="{6FB51DF9-136C-4F66-B675-182AC95B3274}" srcId="{D3A77ECB-A98B-4C63-80B5-C43C9CD0C5C9}" destId="{EF00AD1B-1807-44B6-A7ED-9D3F680B782A}" srcOrd="0" destOrd="0" parTransId="{8E42C8D0-2F6B-47EB-AB60-3CFF6529D2AA}" sibTransId="{6947BB8A-0F69-475F-A3D6-45B182E0E892}"/>
    <dgm:cxn modelId="{BD1E2FFB-0B98-4919-8D73-D12656152794}" srcId="{CBDAC1F5-9160-443C-9ADD-9686DE5C9A9A}" destId="{D3A77ECB-A98B-4C63-80B5-C43C9CD0C5C9}" srcOrd="0" destOrd="0" parTransId="{F74A4725-ECC9-4771-A35C-E9D4251D3D1C}" sibTransId="{0B95319B-8077-4F35-B11B-952D3243E5EA}"/>
    <dgm:cxn modelId="{50E2582F-59FA-4344-AE45-431BE3DAC470}" type="presParOf" srcId="{C442915E-336F-4D33-AC37-18F463CC30E1}" destId="{DF458F39-352F-4007-B883-E1289CCC26B4}" srcOrd="0" destOrd="0" presId="urn:microsoft.com/office/officeart/2005/8/layout/hList1"/>
    <dgm:cxn modelId="{08F02247-D3E7-4EDC-A85F-CF54B7F451D5}" type="presParOf" srcId="{DF458F39-352F-4007-B883-E1289CCC26B4}" destId="{CA1B1860-B39F-48E6-A363-BA1022FF7331}" srcOrd="0" destOrd="0" presId="urn:microsoft.com/office/officeart/2005/8/layout/hList1"/>
    <dgm:cxn modelId="{AA81544B-29D0-46C8-BA67-9E926BA4211B}" type="presParOf" srcId="{DF458F39-352F-4007-B883-E1289CCC26B4}" destId="{CF25C34B-31FE-451C-AE9A-844DDA737F53}" srcOrd="1" destOrd="0" presId="urn:microsoft.com/office/officeart/2005/8/layout/hList1"/>
    <dgm:cxn modelId="{E984CCCB-D683-43CC-9AD2-A0FB267CDFE4}" type="presParOf" srcId="{C442915E-336F-4D33-AC37-18F463CC30E1}" destId="{C90213D9-9F08-4296-A771-DCFCA54C4D0B}" srcOrd="1" destOrd="0" presId="urn:microsoft.com/office/officeart/2005/8/layout/hList1"/>
    <dgm:cxn modelId="{E887A187-F98E-4CA4-8446-6E7277E65D81}" type="presParOf" srcId="{C442915E-336F-4D33-AC37-18F463CC30E1}" destId="{3FD2ED3B-B2F8-4F00-8606-587005DF9077}" srcOrd="2" destOrd="0" presId="urn:microsoft.com/office/officeart/2005/8/layout/hList1"/>
    <dgm:cxn modelId="{5608C2B4-5EE3-4E66-BF54-DA1F5E49FB50}" type="presParOf" srcId="{3FD2ED3B-B2F8-4F00-8606-587005DF9077}" destId="{EFCD29AB-CFCC-481B-AB8A-C444762818D6}" srcOrd="0" destOrd="0" presId="urn:microsoft.com/office/officeart/2005/8/layout/hList1"/>
    <dgm:cxn modelId="{BD935B55-A214-4C41-BC99-41FDE03957B5}" type="presParOf" srcId="{3FD2ED3B-B2F8-4F00-8606-587005DF9077}" destId="{E66641FB-9CC1-4B83-87EB-AED053654A52}" srcOrd="1" destOrd="0" presId="urn:microsoft.com/office/officeart/2005/8/layout/hList1"/>
    <dgm:cxn modelId="{71CC4679-2D67-44D2-B386-C68CD3C6E9A6}" type="presParOf" srcId="{C442915E-336F-4D33-AC37-18F463CC30E1}" destId="{801D880D-55E4-4DDD-A5A9-50F1903CC65B}" srcOrd="3" destOrd="0" presId="urn:microsoft.com/office/officeart/2005/8/layout/hList1"/>
    <dgm:cxn modelId="{C430C5EE-F892-4312-B48C-A67041AA2222}" type="presParOf" srcId="{C442915E-336F-4D33-AC37-18F463CC30E1}" destId="{8A46C6E9-2EEF-45C6-BB60-E1484FF4FAA6}" srcOrd="4" destOrd="0" presId="urn:microsoft.com/office/officeart/2005/8/layout/hList1"/>
    <dgm:cxn modelId="{29F56CE9-A8FA-4ADA-B0FF-6271A890AA80}" type="presParOf" srcId="{8A46C6E9-2EEF-45C6-BB60-E1484FF4FAA6}" destId="{59A88755-148F-4963-BF94-BDB7FCEF8D79}" srcOrd="0" destOrd="0" presId="urn:microsoft.com/office/officeart/2005/8/layout/hList1"/>
    <dgm:cxn modelId="{AE15E206-E216-4ED9-95E8-3A9E262ADDF9}" type="presParOf" srcId="{8A46C6E9-2EEF-45C6-BB60-E1484FF4FAA6}" destId="{23567B1F-9AA5-4A21-A20D-61ADBA02985B}" srcOrd="1" destOrd="0" presId="urn:microsoft.com/office/officeart/2005/8/layout/hList1"/>
    <dgm:cxn modelId="{7F526AA0-79EF-47A5-B704-52A02D8ACC24}" type="presParOf" srcId="{C442915E-336F-4D33-AC37-18F463CC30E1}" destId="{1321B925-FA4A-4A0D-B095-74FF593AF053}" srcOrd="5" destOrd="0" presId="urn:microsoft.com/office/officeart/2005/8/layout/hList1"/>
    <dgm:cxn modelId="{A00E5A28-299F-4E6D-9EEE-CD7A5B618CC4}" type="presParOf" srcId="{C442915E-336F-4D33-AC37-18F463CC30E1}" destId="{FFC804C3-CD97-4932-8C3C-99F4BD313B2E}" srcOrd="6" destOrd="0" presId="urn:microsoft.com/office/officeart/2005/8/layout/hList1"/>
    <dgm:cxn modelId="{AD74FE82-ABF1-47AC-8510-0C17C2D76CEC}" type="presParOf" srcId="{FFC804C3-CD97-4932-8C3C-99F4BD313B2E}" destId="{386ED61D-CE01-4BD3-8E3E-7F83A9CB9F78}" srcOrd="0" destOrd="0" presId="urn:microsoft.com/office/officeart/2005/8/layout/hList1"/>
    <dgm:cxn modelId="{A52FF5B5-7493-4F6B-A2A2-D8F17D9059D2}" type="presParOf" srcId="{FFC804C3-CD97-4932-8C3C-99F4BD313B2E}" destId="{4528666C-E391-4B88-BDC9-9D91884B741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DAC1F5-9160-443C-9ADD-9686DE5C9A9A}"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en-US"/>
        </a:p>
      </dgm:t>
    </dgm:pt>
    <dgm:pt modelId="{D3A77ECB-A98B-4C63-80B5-C43C9CD0C5C9}">
      <dgm:prSet phldrT="[Text]"/>
      <dgm:spPr/>
      <dgm:t>
        <a:bodyPr/>
        <a:lstStyle/>
        <a:p>
          <a:r>
            <a:rPr lang="it-IT"/>
            <a:t>Reacts with:</a:t>
          </a:r>
          <a:endParaRPr lang="en-US"/>
        </a:p>
      </dgm:t>
    </dgm:pt>
    <dgm:pt modelId="{F74A4725-ECC9-4771-A35C-E9D4251D3D1C}" type="parTrans" cxnId="{BD1E2FFB-0B98-4919-8D73-D12656152794}">
      <dgm:prSet/>
      <dgm:spPr/>
      <dgm:t>
        <a:bodyPr/>
        <a:lstStyle/>
        <a:p>
          <a:endParaRPr lang="en-US"/>
        </a:p>
      </dgm:t>
    </dgm:pt>
    <dgm:pt modelId="{0B95319B-8077-4F35-B11B-952D3243E5EA}" type="sibTrans" cxnId="{BD1E2FFB-0B98-4919-8D73-D12656152794}">
      <dgm:prSet/>
      <dgm:spPr/>
      <dgm:t>
        <a:bodyPr/>
        <a:lstStyle/>
        <a:p>
          <a:endParaRPr lang="en-US"/>
        </a:p>
      </dgm:t>
    </dgm:pt>
    <dgm:pt modelId="{EF00AD1B-1807-44B6-A7ED-9D3F680B782A}">
      <dgm:prSet phldrT="[Text]"/>
      <dgm:spPr/>
      <dgm:t>
        <a:bodyPr/>
        <a:lstStyle/>
        <a:p>
          <a:r>
            <a:rPr lang="de-DE">
              <a:latin typeface="Aptos" panose="020B0004020202020204" pitchFamily="34" charset="0"/>
            </a:rPr>
            <a:t>Silence</a:t>
          </a:r>
          <a:endParaRPr lang="en-US"/>
        </a:p>
      </dgm:t>
    </dgm:pt>
    <dgm:pt modelId="{8E42C8D0-2F6B-47EB-AB60-3CFF6529D2AA}" type="parTrans" cxnId="{6FB51DF9-136C-4F66-B675-182AC95B3274}">
      <dgm:prSet/>
      <dgm:spPr/>
      <dgm:t>
        <a:bodyPr/>
        <a:lstStyle/>
        <a:p>
          <a:endParaRPr lang="en-US"/>
        </a:p>
      </dgm:t>
    </dgm:pt>
    <dgm:pt modelId="{6947BB8A-0F69-475F-A3D6-45B182E0E892}" type="sibTrans" cxnId="{6FB51DF9-136C-4F66-B675-182AC95B3274}">
      <dgm:prSet/>
      <dgm:spPr/>
      <dgm:t>
        <a:bodyPr/>
        <a:lstStyle/>
        <a:p>
          <a:endParaRPr lang="en-US"/>
        </a:p>
      </dgm:t>
    </dgm:pt>
    <dgm:pt modelId="{C77AB098-2309-4DB1-8E21-B0E0BCD051A7}">
      <dgm:prSet phldrT="[Text]"/>
      <dgm:spPr/>
      <dgm:t>
        <a:bodyPr/>
        <a:lstStyle/>
        <a:p>
          <a:r>
            <a:rPr lang="it-IT"/>
            <a:t>Reacts with:</a:t>
          </a:r>
          <a:endParaRPr lang="en-US"/>
        </a:p>
      </dgm:t>
    </dgm:pt>
    <dgm:pt modelId="{D75DDEA6-3718-49DA-A711-C415E6942EC1}" type="parTrans" cxnId="{9FBC13D9-B1D1-4F67-AB17-0A4A3AF3260E}">
      <dgm:prSet/>
      <dgm:spPr/>
      <dgm:t>
        <a:bodyPr/>
        <a:lstStyle/>
        <a:p>
          <a:endParaRPr lang="en-US"/>
        </a:p>
      </dgm:t>
    </dgm:pt>
    <dgm:pt modelId="{A5F134E1-9C6E-424D-ABCA-BB1769E54175}" type="sibTrans" cxnId="{9FBC13D9-B1D1-4F67-AB17-0A4A3AF3260E}">
      <dgm:prSet/>
      <dgm:spPr/>
      <dgm:t>
        <a:bodyPr/>
        <a:lstStyle/>
        <a:p>
          <a:endParaRPr lang="en-US"/>
        </a:p>
      </dgm:t>
    </dgm:pt>
    <dgm:pt modelId="{EC159550-887C-4CA7-AC7B-B48329A3612C}">
      <dgm:prSet phldrT="[Text]"/>
      <dgm:spPr/>
      <dgm:t>
        <a:bodyPr/>
        <a:lstStyle/>
        <a:p>
          <a:r>
            <a:rPr lang="de-DE">
              <a:latin typeface="Aptos" panose="020B0004020202020204" pitchFamily="34" charset="0"/>
            </a:rPr>
            <a:t>You-messages</a:t>
          </a:r>
          <a:endParaRPr lang="en-US"/>
        </a:p>
      </dgm:t>
    </dgm:pt>
    <dgm:pt modelId="{20DB4803-3CA9-44D8-B33A-510724AF076F}" type="parTrans" cxnId="{72220933-C82E-44DE-8CA2-0B9A2DCFC854}">
      <dgm:prSet/>
      <dgm:spPr/>
      <dgm:t>
        <a:bodyPr/>
        <a:lstStyle/>
        <a:p>
          <a:endParaRPr lang="en-US"/>
        </a:p>
      </dgm:t>
    </dgm:pt>
    <dgm:pt modelId="{95C7A968-98CD-44C9-B340-7973B0AE4F6B}" type="sibTrans" cxnId="{72220933-C82E-44DE-8CA2-0B9A2DCFC854}">
      <dgm:prSet/>
      <dgm:spPr/>
      <dgm:t>
        <a:bodyPr/>
        <a:lstStyle/>
        <a:p>
          <a:endParaRPr lang="en-US"/>
        </a:p>
      </dgm:t>
    </dgm:pt>
    <dgm:pt modelId="{B2D6A194-EC2D-4E27-B96E-1F9E549A4435}">
      <dgm:prSet phldrT="[Text]"/>
      <dgm:spPr/>
      <dgm:t>
        <a:bodyPr/>
        <a:lstStyle/>
        <a:p>
          <a:r>
            <a:rPr lang="it-IT"/>
            <a:t>Reacts with:</a:t>
          </a:r>
          <a:endParaRPr lang="en-US"/>
        </a:p>
      </dgm:t>
    </dgm:pt>
    <dgm:pt modelId="{3245F9C1-26CF-42CB-AEBE-EADEE6D30E5B}" type="parTrans" cxnId="{B59794ED-45C3-4C49-A9E4-C2C5A4414C1D}">
      <dgm:prSet/>
      <dgm:spPr/>
      <dgm:t>
        <a:bodyPr/>
        <a:lstStyle/>
        <a:p>
          <a:endParaRPr lang="en-US"/>
        </a:p>
      </dgm:t>
    </dgm:pt>
    <dgm:pt modelId="{2A96545E-9189-45D8-B826-5ADB913413D9}" type="sibTrans" cxnId="{B59794ED-45C3-4C49-A9E4-C2C5A4414C1D}">
      <dgm:prSet/>
      <dgm:spPr/>
      <dgm:t>
        <a:bodyPr/>
        <a:lstStyle/>
        <a:p>
          <a:endParaRPr lang="en-US"/>
        </a:p>
      </dgm:t>
    </dgm:pt>
    <dgm:pt modelId="{DBEB6569-FF8A-4655-BBC5-9020A2E2F3F2}">
      <dgm:prSet phldrT="[Text]"/>
      <dgm:spPr/>
      <dgm:t>
        <a:bodyPr/>
        <a:lstStyle/>
        <a:p>
          <a:r>
            <a:rPr lang="de-DE">
              <a:latin typeface="Aptos" panose="020B0004020202020204" pitchFamily="34" charset="0"/>
            </a:rPr>
            <a:t>Snarky side remarks</a:t>
          </a:r>
          <a:endParaRPr lang="en-US"/>
        </a:p>
      </dgm:t>
    </dgm:pt>
    <dgm:pt modelId="{CA051438-8404-4910-A2AF-5A0C3E3844C7}" type="parTrans" cxnId="{A6202937-AB50-43AB-8B6A-F6BC5584785B}">
      <dgm:prSet/>
      <dgm:spPr/>
      <dgm:t>
        <a:bodyPr/>
        <a:lstStyle/>
        <a:p>
          <a:endParaRPr lang="en-US"/>
        </a:p>
      </dgm:t>
    </dgm:pt>
    <dgm:pt modelId="{378276BB-83E6-4F0C-95ED-C02520E08948}" type="sibTrans" cxnId="{A6202937-AB50-43AB-8B6A-F6BC5584785B}">
      <dgm:prSet/>
      <dgm:spPr/>
      <dgm:t>
        <a:bodyPr/>
        <a:lstStyle/>
        <a:p>
          <a:endParaRPr lang="en-US"/>
        </a:p>
      </dgm:t>
    </dgm:pt>
    <dgm:pt modelId="{76DBCE49-DAA6-48C3-8053-8B13B1319486}">
      <dgm:prSet phldrT="[Text]"/>
      <dgm:spPr/>
      <dgm:t>
        <a:bodyPr/>
        <a:lstStyle/>
        <a:p>
          <a:r>
            <a:rPr lang="it-IT"/>
            <a:t>Reacts with:</a:t>
          </a:r>
          <a:endParaRPr lang="en-US"/>
        </a:p>
      </dgm:t>
    </dgm:pt>
    <dgm:pt modelId="{DAECB576-AE6F-40BA-9906-6F9756F7C318}" type="parTrans" cxnId="{051D904E-F715-410C-A557-8C9CECEE821D}">
      <dgm:prSet/>
      <dgm:spPr/>
      <dgm:t>
        <a:bodyPr/>
        <a:lstStyle/>
        <a:p>
          <a:endParaRPr lang="en-US"/>
        </a:p>
      </dgm:t>
    </dgm:pt>
    <dgm:pt modelId="{B194C023-5313-4C9B-A1E4-09B1F0D656FC}" type="sibTrans" cxnId="{051D904E-F715-410C-A557-8C9CECEE821D}">
      <dgm:prSet/>
      <dgm:spPr/>
      <dgm:t>
        <a:bodyPr/>
        <a:lstStyle/>
        <a:p>
          <a:endParaRPr lang="en-US"/>
        </a:p>
      </dgm:t>
    </dgm:pt>
    <dgm:pt modelId="{69A32198-60D5-4426-B7EE-748B6628CC3B}">
      <dgm:prSet/>
      <dgm:spPr/>
      <dgm:t>
        <a:bodyPr/>
        <a:lstStyle/>
        <a:p>
          <a:r>
            <a:rPr lang="de-DE">
              <a:latin typeface="Aptos" panose="020B0004020202020204" pitchFamily="34" charset="0"/>
            </a:rPr>
            <a:t>I-message</a:t>
          </a:r>
          <a:endParaRPr lang="en-US"/>
        </a:p>
      </dgm:t>
    </dgm:pt>
    <dgm:pt modelId="{DA206B87-468C-4BBD-9364-65B4BA7B94A5}" type="parTrans" cxnId="{F0E7B0F8-C90E-4281-9AF8-927EF32F6588}">
      <dgm:prSet/>
      <dgm:spPr/>
      <dgm:t>
        <a:bodyPr/>
        <a:lstStyle/>
        <a:p>
          <a:endParaRPr lang="en-US"/>
        </a:p>
      </dgm:t>
    </dgm:pt>
    <dgm:pt modelId="{DACBFB48-DBFD-4AAD-AD56-1E766682391F}" type="sibTrans" cxnId="{F0E7B0F8-C90E-4281-9AF8-927EF32F6588}">
      <dgm:prSet/>
      <dgm:spPr/>
      <dgm:t>
        <a:bodyPr/>
        <a:lstStyle/>
        <a:p>
          <a:endParaRPr lang="en-US"/>
        </a:p>
      </dgm:t>
    </dgm:pt>
    <dgm:pt modelId="{C442915E-336F-4D33-AC37-18F463CC30E1}" type="pres">
      <dgm:prSet presAssocID="{CBDAC1F5-9160-443C-9ADD-9686DE5C9A9A}" presName="Name0" presStyleCnt="0">
        <dgm:presLayoutVars>
          <dgm:dir/>
          <dgm:animLvl val="lvl"/>
          <dgm:resizeHandles val="exact"/>
        </dgm:presLayoutVars>
      </dgm:prSet>
      <dgm:spPr/>
    </dgm:pt>
    <dgm:pt modelId="{DF458F39-352F-4007-B883-E1289CCC26B4}" type="pres">
      <dgm:prSet presAssocID="{D3A77ECB-A98B-4C63-80B5-C43C9CD0C5C9}" presName="composite" presStyleCnt="0"/>
      <dgm:spPr/>
    </dgm:pt>
    <dgm:pt modelId="{CA1B1860-B39F-48E6-A363-BA1022FF7331}" type="pres">
      <dgm:prSet presAssocID="{D3A77ECB-A98B-4C63-80B5-C43C9CD0C5C9}" presName="parTx" presStyleLbl="alignNode1" presStyleIdx="0" presStyleCnt="4">
        <dgm:presLayoutVars>
          <dgm:chMax val="0"/>
          <dgm:chPref val="0"/>
          <dgm:bulletEnabled val="1"/>
        </dgm:presLayoutVars>
      </dgm:prSet>
      <dgm:spPr/>
    </dgm:pt>
    <dgm:pt modelId="{CF25C34B-31FE-451C-AE9A-844DDA737F53}" type="pres">
      <dgm:prSet presAssocID="{D3A77ECB-A98B-4C63-80B5-C43C9CD0C5C9}" presName="desTx" presStyleLbl="alignAccFollowNode1" presStyleIdx="0" presStyleCnt="4">
        <dgm:presLayoutVars>
          <dgm:bulletEnabled val="1"/>
        </dgm:presLayoutVars>
      </dgm:prSet>
      <dgm:spPr/>
    </dgm:pt>
    <dgm:pt modelId="{C90213D9-9F08-4296-A771-DCFCA54C4D0B}" type="pres">
      <dgm:prSet presAssocID="{0B95319B-8077-4F35-B11B-952D3243E5EA}" presName="space" presStyleCnt="0"/>
      <dgm:spPr/>
    </dgm:pt>
    <dgm:pt modelId="{3FD2ED3B-B2F8-4F00-8606-587005DF9077}" type="pres">
      <dgm:prSet presAssocID="{C77AB098-2309-4DB1-8E21-B0E0BCD051A7}" presName="composite" presStyleCnt="0"/>
      <dgm:spPr/>
    </dgm:pt>
    <dgm:pt modelId="{EFCD29AB-CFCC-481B-AB8A-C444762818D6}" type="pres">
      <dgm:prSet presAssocID="{C77AB098-2309-4DB1-8E21-B0E0BCD051A7}" presName="parTx" presStyleLbl="alignNode1" presStyleIdx="1" presStyleCnt="4">
        <dgm:presLayoutVars>
          <dgm:chMax val="0"/>
          <dgm:chPref val="0"/>
          <dgm:bulletEnabled val="1"/>
        </dgm:presLayoutVars>
      </dgm:prSet>
      <dgm:spPr/>
    </dgm:pt>
    <dgm:pt modelId="{E66641FB-9CC1-4B83-87EB-AED053654A52}" type="pres">
      <dgm:prSet presAssocID="{C77AB098-2309-4DB1-8E21-B0E0BCD051A7}" presName="desTx" presStyleLbl="alignAccFollowNode1" presStyleIdx="1" presStyleCnt="4">
        <dgm:presLayoutVars>
          <dgm:bulletEnabled val="1"/>
        </dgm:presLayoutVars>
      </dgm:prSet>
      <dgm:spPr/>
    </dgm:pt>
    <dgm:pt modelId="{801D880D-55E4-4DDD-A5A9-50F1903CC65B}" type="pres">
      <dgm:prSet presAssocID="{A5F134E1-9C6E-424D-ABCA-BB1769E54175}" presName="space" presStyleCnt="0"/>
      <dgm:spPr/>
    </dgm:pt>
    <dgm:pt modelId="{8A46C6E9-2EEF-45C6-BB60-E1484FF4FAA6}" type="pres">
      <dgm:prSet presAssocID="{B2D6A194-EC2D-4E27-B96E-1F9E549A4435}" presName="composite" presStyleCnt="0"/>
      <dgm:spPr/>
    </dgm:pt>
    <dgm:pt modelId="{59A88755-148F-4963-BF94-BDB7FCEF8D79}" type="pres">
      <dgm:prSet presAssocID="{B2D6A194-EC2D-4E27-B96E-1F9E549A4435}" presName="parTx" presStyleLbl="alignNode1" presStyleIdx="2" presStyleCnt="4">
        <dgm:presLayoutVars>
          <dgm:chMax val="0"/>
          <dgm:chPref val="0"/>
          <dgm:bulletEnabled val="1"/>
        </dgm:presLayoutVars>
      </dgm:prSet>
      <dgm:spPr/>
    </dgm:pt>
    <dgm:pt modelId="{23567B1F-9AA5-4A21-A20D-61ADBA02985B}" type="pres">
      <dgm:prSet presAssocID="{B2D6A194-EC2D-4E27-B96E-1F9E549A4435}" presName="desTx" presStyleLbl="alignAccFollowNode1" presStyleIdx="2" presStyleCnt="4">
        <dgm:presLayoutVars>
          <dgm:bulletEnabled val="1"/>
        </dgm:presLayoutVars>
      </dgm:prSet>
      <dgm:spPr/>
    </dgm:pt>
    <dgm:pt modelId="{1321B925-FA4A-4A0D-B095-74FF593AF053}" type="pres">
      <dgm:prSet presAssocID="{2A96545E-9189-45D8-B826-5ADB913413D9}" presName="space" presStyleCnt="0"/>
      <dgm:spPr/>
    </dgm:pt>
    <dgm:pt modelId="{FFC804C3-CD97-4932-8C3C-99F4BD313B2E}" type="pres">
      <dgm:prSet presAssocID="{76DBCE49-DAA6-48C3-8053-8B13B1319486}" presName="composite" presStyleCnt="0"/>
      <dgm:spPr/>
    </dgm:pt>
    <dgm:pt modelId="{386ED61D-CE01-4BD3-8E3E-7F83A9CB9F78}" type="pres">
      <dgm:prSet presAssocID="{76DBCE49-DAA6-48C3-8053-8B13B1319486}" presName="parTx" presStyleLbl="alignNode1" presStyleIdx="3" presStyleCnt="4">
        <dgm:presLayoutVars>
          <dgm:chMax val="0"/>
          <dgm:chPref val="0"/>
          <dgm:bulletEnabled val="1"/>
        </dgm:presLayoutVars>
      </dgm:prSet>
      <dgm:spPr/>
    </dgm:pt>
    <dgm:pt modelId="{4528666C-E391-4B88-BDC9-9D91884B741E}" type="pres">
      <dgm:prSet presAssocID="{76DBCE49-DAA6-48C3-8053-8B13B1319486}" presName="desTx" presStyleLbl="alignAccFollowNode1" presStyleIdx="3" presStyleCnt="4">
        <dgm:presLayoutVars>
          <dgm:bulletEnabled val="1"/>
        </dgm:presLayoutVars>
      </dgm:prSet>
      <dgm:spPr/>
    </dgm:pt>
  </dgm:ptLst>
  <dgm:cxnLst>
    <dgm:cxn modelId="{64E0C627-2426-4546-A5DB-840AAF304FA4}" type="presOf" srcId="{B2D6A194-EC2D-4E27-B96E-1F9E549A4435}" destId="{59A88755-148F-4963-BF94-BDB7FCEF8D79}" srcOrd="0" destOrd="0" presId="urn:microsoft.com/office/officeart/2005/8/layout/hList1"/>
    <dgm:cxn modelId="{72220933-C82E-44DE-8CA2-0B9A2DCFC854}" srcId="{C77AB098-2309-4DB1-8E21-B0E0BCD051A7}" destId="{EC159550-887C-4CA7-AC7B-B48329A3612C}" srcOrd="0" destOrd="0" parTransId="{20DB4803-3CA9-44D8-B33A-510724AF076F}" sibTransId="{95C7A968-98CD-44C9-B340-7973B0AE4F6B}"/>
    <dgm:cxn modelId="{A6202937-AB50-43AB-8B6A-F6BC5584785B}" srcId="{B2D6A194-EC2D-4E27-B96E-1F9E549A4435}" destId="{DBEB6569-FF8A-4655-BBC5-9020A2E2F3F2}" srcOrd="0" destOrd="0" parTransId="{CA051438-8404-4910-A2AF-5A0C3E3844C7}" sibTransId="{378276BB-83E6-4F0C-95ED-C02520E08948}"/>
    <dgm:cxn modelId="{051D904E-F715-410C-A557-8C9CECEE821D}" srcId="{CBDAC1F5-9160-443C-9ADD-9686DE5C9A9A}" destId="{76DBCE49-DAA6-48C3-8053-8B13B1319486}" srcOrd="3" destOrd="0" parTransId="{DAECB576-AE6F-40BA-9906-6F9756F7C318}" sibTransId="{B194C023-5313-4C9B-A1E4-09B1F0D656FC}"/>
    <dgm:cxn modelId="{87DEBA97-CEC0-4666-8FF6-63B09B0E029E}" type="presOf" srcId="{76DBCE49-DAA6-48C3-8053-8B13B1319486}" destId="{386ED61D-CE01-4BD3-8E3E-7F83A9CB9F78}" srcOrd="0" destOrd="0" presId="urn:microsoft.com/office/officeart/2005/8/layout/hList1"/>
    <dgm:cxn modelId="{C8ABECA3-31E1-4834-BE2F-5D6378D3ABBB}" type="presOf" srcId="{EF00AD1B-1807-44B6-A7ED-9D3F680B782A}" destId="{CF25C34B-31FE-451C-AE9A-844DDA737F53}" srcOrd="0" destOrd="0" presId="urn:microsoft.com/office/officeart/2005/8/layout/hList1"/>
    <dgm:cxn modelId="{968A06B4-2CCF-46ED-9183-FA6CAEEE89CF}" type="presOf" srcId="{DBEB6569-FF8A-4655-BBC5-9020A2E2F3F2}" destId="{23567B1F-9AA5-4A21-A20D-61ADBA02985B}" srcOrd="0" destOrd="0" presId="urn:microsoft.com/office/officeart/2005/8/layout/hList1"/>
    <dgm:cxn modelId="{1235D5C0-1576-4AEE-ABC9-F00494D0A84A}" type="presOf" srcId="{C77AB098-2309-4DB1-8E21-B0E0BCD051A7}" destId="{EFCD29AB-CFCC-481B-AB8A-C444762818D6}" srcOrd="0" destOrd="0" presId="urn:microsoft.com/office/officeart/2005/8/layout/hList1"/>
    <dgm:cxn modelId="{9FBC13D9-B1D1-4F67-AB17-0A4A3AF3260E}" srcId="{CBDAC1F5-9160-443C-9ADD-9686DE5C9A9A}" destId="{C77AB098-2309-4DB1-8E21-B0E0BCD051A7}" srcOrd="1" destOrd="0" parTransId="{D75DDEA6-3718-49DA-A711-C415E6942EC1}" sibTransId="{A5F134E1-9C6E-424D-ABCA-BB1769E54175}"/>
    <dgm:cxn modelId="{9C6D0EE6-AFCD-4A88-BE4F-1E147CB91106}" type="presOf" srcId="{EC159550-887C-4CA7-AC7B-B48329A3612C}" destId="{E66641FB-9CC1-4B83-87EB-AED053654A52}" srcOrd="0" destOrd="0" presId="urn:microsoft.com/office/officeart/2005/8/layout/hList1"/>
    <dgm:cxn modelId="{BAFACAE6-F1FC-4632-9606-F7AA4B509BD6}" type="presOf" srcId="{D3A77ECB-A98B-4C63-80B5-C43C9CD0C5C9}" destId="{CA1B1860-B39F-48E6-A363-BA1022FF7331}" srcOrd="0" destOrd="0" presId="urn:microsoft.com/office/officeart/2005/8/layout/hList1"/>
    <dgm:cxn modelId="{900F80E7-3D0E-425F-BF81-C25FA9CA4F2F}" type="presOf" srcId="{CBDAC1F5-9160-443C-9ADD-9686DE5C9A9A}" destId="{C442915E-336F-4D33-AC37-18F463CC30E1}" srcOrd="0" destOrd="0" presId="urn:microsoft.com/office/officeart/2005/8/layout/hList1"/>
    <dgm:cxn modelId="{B59794ED-45C3-4C49-A9E4-C2C5A4414C1D}" srcId="{CBDAC1F5-9160-443C-9ADD-9686DE5C9A9A}" destId="{B2D6A194-EC2D-4E27-B96E-1F9E549A4435}" srcOrd="2" destOrd="0" parTransId="{3245F9C1-26CF-42CB-AEBE-EADEE6D30E5B}" sibTransId="{2A96545E-9189-45D8-B826-5ADB913413D9}"/>
    <dgm:cxn modelId="{3E0C02F4-E430-4D38-AC17-36544044B3B6}" type="presOf" srcId="{69A32198-60D5-4426-B7EE-748B6628CC3B}" destId="{4528666C-E391-4B88-BDC9-9D91884B741E}" srcOrd="0" destOrd="0" presId="urn:microsoft.com/office/officeart/2005/8/layout/hList1"/>
    <dgm:cxn modelId="{F0E7B0F8-C90E-4281-9AF8-927EF32F6588}" srcId="{76DBCE49-DAA6-48C3-8053-8B13B1319486}" destId="{69A32198-60D5-4426-B7EE-748B6628CC3B}" srcOrd="0" destOrd="0" parTransId="{DA206B87-468C-4BBD-9364-65B4BA7B94A5}" sibTransId="{DACBFB48-DBFD-4AAD-AD56-1E766682391F}"/>
    <dgm:cxn modelId="{6FB51DF9-136C-4F66-B675-182AC95B3274}" srcId="{D3A77ECB-A98B-4C63-80B5-C43C9CD0C5C9}" destId="{EF00AD1B-1807-44B6-A7ED-9D3F680B782A}" srcOrd="0" destOrd="0" parTransId="{8E42C8D0-2F6B-47EB-AB60-3CFF6529D2AA}" sibTransId="{6947BB8A-0F69-475F-A3D6-45B182E0E892}"/>
    <dgm:cxn modelId="{BD1E2FFB-0B98-4919-8D73-D12656152794}" srcId="{CBDAC1F5-9160-443C-9ADD-9686DE5C9A9A}" destId="{D3A77ECB-A98B-4C63-80B5-C43C9CD0C5C9}" srcOrd="0" destOrd="0" parTransId="{F74A4725-ECC9-4771-A35C-E9D4251D3D1C}" sibTransId="{0B95319B-8077-4F35-B11B-952D3243E5EA}"/>
    <dgm:cxn modelId="{50E2582F-59FA-4344-AE45-431BE3DAC470}" type="presParOf" srcId="{C442915E-336F-4D33-AC37-18F463CC30E1}" destId="{DF458F39-352F-4007-B883-E1289CCC26B4}" srcOrd="0" destOrd="0" presId="urn:microsoft.com/office/officeart/2005/8/layout/hList1"/>
    <dgm:cxn modelId="{08F02247-D3E7-4EDC-A85F-CF54B7F451D5}" type="presParOf" srcId="{DF458F39-352F-4007-B883-E1289CCC26B4}" destId="{CA1B1860-B39F-48E6-A363-BA1022FF7331}" srcOrd="0" destOrd="0" presId="urn:microsoft.com/office/officeart/2005/8/layout/hList1"/>
    <dgm:cxn modelId="{AA81544B-29D0-46C8-BA67-9E926BA4211B}" type="presParOf" srcId="{DF458F39-352F-4007-B883-E1289CCC26B4}" destId="{CF25C34B-31FE-451C-AE9A-844DDA737F53}" srcOrd="1" destOrd="0" presId="urn:microsoft.com/office/officeart/2005/8/layout/hList1"/>
    <dgm:cxn modelId="{E984CCCB-D683-43CC-9AD2-A0FB267CDFE4}" type="presParOf" srcId="{C442915E-336F-4D33-AC37-18F463CC30E1}" destId="{C90213D9-9F08-4296-A771-DCFCA54C4D0B}" srcOrd="1" destOrd="0" presId="urn:microsoft.com/office/officeart/2005/8/layout/hList1"/>
    <dgm:cxn modelId="{E887A187-F98E-4CA4-8446-6E7277E65D81}" type="presParOf" srcId="{C442915E-336F-4D33-AC37-18F463CC30E1}" destId="{3FD2ED3B-B2F8-4F00-8606-587005DF9077}" srcOrd="2" destOrd="0" presId="urn:microsoft.com/office/officeart/2005/8/layout/hList1"/>
    <dgm:cxn modelId="{5608C2B4-5EE3-4E66-BF54-DA1F5E49FB50}" type="presParOf" srcId="{3FD2ED3B-B2F8-4F00-8606-587005DF9077}" destId="{EFCD29AB-CFCC-481B-AB8A-C444762818D6}" srcOrd="0" destOrd="0" presId="urn:microsoft.com/office/officeart/2005/8/layout/hList1"/>
    <dgm:cxn modelId="{BD935B55-A214-4C41-BC99-41FDE03957B5}" type="presParOf" srcId="{3FD2ED3B-B2F8-4F00-8606-587005DF9077}" destId="{E66641FB-9CC1-4B83-87EB-AED053654A52}" srcOrd="1" destOrd="0" presId="urn:microsoft.com/office/officeart/2005/8/layout/hList1"/>
    <dgm:cxn modelId="{71CC4679-2D67-44D2-B386-C68CD3C6E9A6}" type="presParOf" srcId="{C442915E-336F-4D33-AC37-18F463CC30E1}" destId="{801D880D-55E4-4DDD-A5A9-50F1903CC65B}" srcOrd="3" destOrd="0" presId="urn:microsoft.com/office/officeart/2005/8/layout/hList1"/>
    <dgm:cxn modelId="{C430C5EE-F892-4312-B48C-A67041AA2222}" type="presParOf" srcId="{C442915E-336F-4D33-AC37-18F463CC30E1}" destId="{8A46C6E9-2EEF-45C6-BB60-E1484FF4FAA6}" srcOrd="4" destOrd="0" presId="urn:microsoft.com/office/officeart/2005/8/layout/hList1"/>
    <dgm:cxn modelId="{29F56CE9-A8FA-4ADA-B0FF-6271A890AA80}" type="presParOf" srcId="{8A46C6E9-2EEF-45C6-BB60-E1484FF4FAA6}" destId="{59A88755-148F-4963-BF94-BDB7FCEF8D79}" srcOrd="0" destOrd="0" presId="urn:microsoft.com/office/officeart/2005/8/layout/hList1"/>
    <dgm:cxn modelId="{AE15E206-E216-4ED9-95E8-3A9E262ADDF9}" type="presParOf" srcId="{8A46C6E9-2EEF-45C6-BB60-E1484FF4FAA6}" destId="{23567B1F-9AA5-4A21-A20D-61ADBA02985B}" srcOrd="1" destOrd="0" presId="urn:microsoft.com/office/officeart/2005/8/layout/hList1"/>
    <dgm:cxn modelId="{7F526AA0-79EF-47A5-B704-52A02D8ACC24}" type="presParOf" srcId="{C442915E-336F-4D33-AC37-18F463CC30E1}" destId="{1321B925-FA4A-4A0D-B095-74FF593AF053}" srcOrd="5" destOrd="0" presId="urn:microsoft.com/office/officeart/2005/8/layout/hList1"/>
    <dgm:cxn modelId="{A00E5A28-299F-4E6D-9EEE-CD7A5B618CC4}" type="presParOf" srcId="{C442915E-336F-4D33-AC37-18F463CC30E1}" destId="{FFC804C3-CD97-4932-8C3C-99F4BD313B2E}" srcOrd="6" destOrd="0" presId="urn:microsoft.com/office/officeart/2005/8/layout/hList1"/>
    <dgm:cxn modelId="{AD74FE82-ABF1-47AC-8510-0C17C2D76CEC}" type="presParOf" srcId="{FFC804C3-CD97-4932-8C3C-99F4BD313B2E}" destId="{386ED61D-CE01-4BD3-8E3E-7F83A9CB9F78}" srcOrd="0" destOrd="0" presId="urn:microsoft.com/office/officeart/2005/8/layout/hList1"/>
    <dgm:cxn modelId="{A52FF5B5-7493-4F6B-A2A2-D8F17D9059D2}" type="presParOf" srcId="{FFC804C3-CD97-4932-8C3C-99F4BD313B2E}" destId="{4528666C-E391-4B88-BDC9-9D91884B741E}"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AB741-FFFB-4689-A612-62B0426D030F}">
      <dsp:nvSpPr>
        <dsp:cNvPr id="0" name=""/>
        <dsp:cNvSpPr/>
      </dsp:nvSpPr>
      <dsp:spPr>
        <a:xfrm>
          <a:off x="469835" y="974478"/>
          <a:ext cx="1143202" cy="68400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900" b="1" kern="100">
              <a:effectLst/>
              <a:latin typeface="+mn-lt"/>
              <a:ea typeface="Malgun Gothic" panose="020B0503020000020004" pitchFamily="34" charset="-127"/>
              <a:cs typeface="Times New Roman" panose="02020603050405020304" pitchFamily="18" charset="0"/>
            </a:rPr>
            <a:t>Problem Understanding</a:t>
          </a:r>
          <a:endParaRPr lang="de-DE" sz="900" b="1" kern="100">
            <a:effectLst/>
            <a:latin typeface="+mn-lt"/>
            <a:ea typeface="Malgun Gothic" panose="020B0503020000020004" pitchFamily="34" charset="-127"/>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900" b="1">
            <a:latin typeface="+mn-lt"/>
          </a:endParaRPr>
        </a:p>
      </dsp:txBody>
      <dsp:txXfrm>
        <a:off x="652748" y="974478"/>
        <a:ext cx="960289" cy="684002"/>
      </dsp:txXfrm>
    </dsp:sp>
    <dsp:sp modelId="{6FDE0D42-B595-43AE-A7ED-0C79A753D72C}">
      <dsp:nvSpPr>
        <dsp:cNvPr id="0" name=""/>
        <dsp:cNvSpPr/>
      </dsp:nvSpPr>
      <dsp:spPr>
        <a:xfrm>
          <a:off x="469835" y="1694340"/>
          <a:ext cx="1143202" cy="972003"/>
        </a:xfrm>
        <a:prstGeom prst="rect">
          <a:avLst/>
        </a:prstGeom>
        <a:solidFill>
          <a:schemeClr val="accent2">
            <a:tint val="40000"/>
            <a:alpha val="90000"/>
            <a:hueOff val="396160"/>
            <a:satOff val="-3661"/>
            <a:lumOff val="-413"/>
            <a:alphaOff val="0"/>
          </a:schemeClr>
        </a:solidFill>
        <a:ln w="19050" cap="flat" cmpd="sng" algn="ctr">
          <a:solidFill>
            <a:schemeClr val="accent2">
              <a:tint val="40000"/>
              <a:alpha val="90000"/>
              <a:hueOff val="396160"/>
              <a:satOff val="-3661"/>
              <a:lumOff val="-4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900" kern="1200">
              <a:effectLst/>
              <a:latin typeface="+mn-lt"/>
              <a:ea typeface="Malgun Gothic" panose="020B0503020000020004" pitchFamily="34" charset="-127"/>
              <a:cs typeface="Times New Roman" panose="02020603050405020304" pitchFamily="18" charset="0"/>
            </a:rPr>
            <a:t>Define the problem Understand context Draft problem statement</a:t>
          </a:r>
          <a:endParaRPr lang="en-US" sz="900" kern="1200">
            <a:latin typeface="+mn-lt"/>
          </a:endParaRPr>
        </a:p>
      </dsp:txBody>
      <dsp:txXfrm>
        <a:off x="652748" y="1694340"/>
        <a:ext cx="960289" cy="972003"/>
      </dsp:txXfrm>
    </dsp:sp>
    <dsp:sp modelId="{EB257940-8297-43DB-A12C-51E874E0A195}">
      <dsp:nvSpPr>
        <dsp:cNvPr id="0" name=""/>
        <dsp:cNvSpPr/>
      </dsp:nvSpPr>
      <dsp:spPr>
        <a:xfrm>
          <a:off x="469835" y="2702203"/>
          <a:ext cx="1143202" cy="2375996"/>
        </a:xfrm>
        <a:prstGeom prst="rect">
          <a:avLst/>
        </a:prstGeom>
        <a:solidFill>
          <a:schemeClr val="accent2">
            <a:tint val="40000"/>
            <a:alpha val="90000"/>
            <a:hueOff val="792320"/>
            <a:satOff val="-7321"/>
            <a:lumOff val="-825"/>
            <a:alphaOff val="0"/>
          </a:schemeClr>
        </a:solidFill>
        <a:ln w="19050" cap="flat" cmpd="sng" algn="ctr">
          <a:solidFill>
            <a:schemeClr val="accent2">
              <a:tint val="40000"/>
              <a:alpha val="90000"/>
              <a:hueOff val="792320"/>
              <a:satOff val="-7321"/>
              <a:lumOff val="-8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Aptos" panose="020B0004020202020204" pitchFamily="34" charset="0"/>
              <a:ea typeface="Malgun Gothic" panose="020B0503020000020004" pitchFamily="34" charset="-127"/>
              <a:cs typeface="Times New Roman" panose="02020603050405020304" pitchFamily="18" charset="0"/>
            </a:rPr>
            <a:t>What is the problem</a:t>
          </a:r>
          <a:endParaRPr lang="de-DE" sz="900" kern="1200">
            <a:effectLst/>
            <a:latin typeface="Aptos" panose="020B0004020202020204" pitchFamily="34" charset="0"/>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Aptos" panose="020B0004020202020204" pitchFamily="34" charset="0"/>
              <a:ea typeface="Malgun Gothic" panose="020B0503020000020004" pitchFamily="34" charset="-127"/>
              <a:cs typeface="Times New Roman" panose="02020603050405020304" pitchFamily="18" charset="0"/>
            </a:rPr>
            <a:t>Who experiences it</a:t>
          </a:r>
          <a:endParaRPr lang="de-DE" sz="900" kern="1200">
            <a:effectLst/>
            <a:latin typeface="Aptos" panose="020B0004020202020204" pitchFamily="34" charset="0"/>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Aptos" panose="020B0004020202020204" pitchFamily="34" charset="0"/>
              <a:ea typeface="Malgun Gothic" panose="020B0503020000020004" pitchFamily="34" charset="-127"/>
              <a:cs typeface="Times New Roman" panose="02020603050405020304" pitchFamily="18" charset="0"/>
            </a:rPr>
            <a:t>Why it matters</a:t>
          </a:r>
          <a:endParaRPr lang="en-US" sz="900" kern="1200"/>
        </a:p>
      </dsp:txBody>
      <dsp:txXfrm>
        <a:off x="652748" y="2702203"/>
        <a:ext cx="960289" cy="2375996"/>
      </dsp:txXfrm>
    </dsp:sp>
    <dsp:sp modelId="{41A5814E-A48A-4F70-9C6A-D300AAE8280B}">
      <dsp:nvSpPr>
        <dsp:cNvPr id="0" name=""/>
        <dsp:cNvSpPr/>
      </dsp:nvSpPr>
      <dsp:spPr>
        <a:xfrm>
          <a:off x="-30428" y="463446"/>
          <a:ext cx="714550" cy="714550"/>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00">
              <a:effectLst/>
              <a:latin typeface="Aptos" panose="020B0004020202020204" pitchFamily="34" charset="0"/>
              <a:ea typeface="Malgun Gothic" panose="020B0503020000020004" pitchFamily="34" charset="-127"/>
              <a:cs typeface="Times New Roman" panose="02020603050405020304" pitchFamily="18" charset="0"/>
            </a:rPr>
            <a:t>Week 1 </a:t>
          </a:r>
          <a:endParaRPr lang="en-US" sz="1600"/>
        </a:p>
      </dsp:txBody>
      <dsp:txXfrm>
        <a:off x="74215" y="568089"/>
        <a:ext cx="505264" cy="505264"/>
      </dsp:txXfrm>
    </dsp:sp>
    <dsp:sp modelId="{BE9E1781-305E-4577-85CD-9D843A3DC4A2}">
      <dsp:nvSpPr>
        <dsp:cNvPr id="0" name=""/>
        <dsp:cNvSpPr/>
      </dsp:nvSpPr>
      <dsp:spPr>
        <a:xfrm>
          <a:off x="2327588" y="958757"/>
          <a:ext cx="1143202" cy="684002"/>
        </a:xfrm>
        <a:prstGeom prst="rect">
          <a:avLst/>
        </a:prstGeom>
        <a:solidFill>
          <a:schemeClr val="accent2">
            <a:tint val="40000"/>
            <a:alpha val="90000"/>
            <a:hueOff val="1188480"/>
            <a:satOff val="-10982"/>
            <a:lumOff val="-1238"/>
            <a:alphaOff val="0"/>
          </a:schemeClr>
        </a:solidFill>
        <a:ln w="19050" cap="flat" cmpd="sng" algn="ctr">
          <a:solidFill>
            <a:schemeClr val="accent2">
              <a:tint val="40000"/>
              <a:alpha val="90000"/>
              <a:hueOff val="1188480"/>
              <a:satOff val="-10982"/>
              <a:lumOff val="-12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b="1" kern="1200">
              <a:effectLst/>
              <a:latin typeface="+mn-lt"/>
              <a:ea typeface="Malgun Gothic" panose="020B0503020000020004" pitchFamily="34" charset="-127"/>
              <a:cs typeface="Times New Roman" panose="02020603050405020304" pitchFamily="18" charset="0"/>
            </a:rPr>
            <a:t>User &amp; Stakeholder Insights</a:t>
          </a:r>
          <a:endParaRPr lang="en-US" sz="900" b="1" kern="1200">
            <a:latin typeface="+mn-lt"/>
          </a:endParaRPr>
        </a:p>
      </dsp:txBody>
      <dsp:txXfrm>
        <a:off x="2510501" y="958757"/>
        <a:ext cx="960289" cy="684002"/>
      </dsp:txXfrm>
    </dsp:sp>
    <dsp:sp modelId="{53B72C62-92CA-4132-844A-4848629A463D}">
      <dsp:nvSpPr>
        <dsp:cNvPr id="0" name=""/>
        <dsp:cNvSpPr/>
      </dsp:nvSpPr>
      <dsp:spPr>
        <a:xfrm>
          <a:off x="2327577" y="1677862"/>
          <a:ext cx="1143202" cy="972003"/>
        </a:xfrm>
        <a:prstGeom prst="rect">
          <a:avLst/>
        </a:prstGeom>
        <a:solidFill>
          <a:schemeClr val="accent2">
            <a:tint val="40000"/>
            <a:alpha val="90000"/>
            <a:hueOff val="1584640"/>
            <a:satOff val="-14643"/>
            <a:lumOff val="-1651"/>
            <a:alphaOff val="0"/>
          </a:schemeClr>
        </a:solidFill>
        <a:ln w="19050" cap="flat" cmpd="sng" algn="ctr">
          <a:solidFill>
            <a:schemeClr val="accent2">
              <a:tint val="40000"/>
              <a:alpha val="90000"/>
              <a:hueOff val="1584640"/>
              <a:satOff val="-14643"/>
              <a:lumOff val="-16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Identify users            Map stakeholders Define needs and pain points</a:t>
          </a:r>
          <a:endParaRPr lang="en-US" sz="900" b="1" kern="1200">
            <a:latin typeface="+mn-lt"/>
          </a:endParaRPr>
        </a:p>
      </dsp:txBody>
      <dsp:txXfrm>
        <a:off x="2510489" y="1677862"/>
        <a:ext cx="960289" cy="972003"/>
      </dsp:txXfrm>
    </dsp:sp>
    <dsp:sp modelId="{99055EBF-5AC5-4EC9-8A0C-9964D6974527}">
      <dsp:nvSpPr>
        <dsp:cNvPr id="0" name=""/>
        <dsp:cNvSpPr/>
      </dsp:nvSpPr>
      <dsp:spPr>
        <a:xfrm>
          <a:off x="2327588" y="2684273"/>
          <a:ext cx="1143202" cy="2375996"/>
        </a:xfrm>
        <a:prstGeom prst="rect">
          <a:avLst/>
        </a:prstGeom>
        <a:solidFill>
          <a:schemeClr val="accent2">
            <a:tint val="40000"/>
            <a:alpha val="90000"/>
            <a:hueOff val="1980799"/>
            <a:satOff val="-18304"/>
            <a:lumOff val="-2063"/>
            <a:alphaOff val="0"/>
          </a:schemeClr>
        </a:solidFill>
        <a:ln w="19050" cap="flat" cmpd="sng" algn="ctr">
          <a:solidFill>
            <a:schemeClr val="accent2">
              <a:tint val="40000"/>
              <a:alpha val="90000"/>
              <a:hueOff val="1980799"/>
              <a:satOff val="-18304"/>
              <a:lumOff val="-20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Who are the users</a:t>
          </a:r>
          <a:endParaRPr lang="de-DE" sz="900" kern="1200">
            <a:effectLst/>
            <a:latin typeface="+mn-lt"/>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What do they need</a:t>
          </a:r>
          <a:endParaRPr lang="de-DE" sz="900" kern="1200">
            <a:effectLst/>
            <a:latin typeface="+mn-lt"/>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What are their pain points</a:t>
          </a:r>
          <a:endParaRPr lang="en-US" sz="900" kern="1200">
            <a:latin typeface="+mn-lt"/>
          </a:endParaRPr>
        </a:p>
      </dsp:txBody>
      <dsp:txXfrm>
        <a:off x="2510501" y="2684273"/>
        <a:ext cx="960289" cy="2375996"/>
      </dsp:txXfrm>
    </dsp:sp>
    <dsp:sp modelId="{CCABC57E-C63A-4A4D-A319-788BFF80912A}">
      <dsp:nvSpPr>
        <dsp:cNvPr id="0" name=""/>
        <dsp:cNvSpPr/>
      </dsp:nvSpPr>
      <dsp:spPr>
        <a:xfrm>
          <a:off x="1827324" y="463446"/>
          <a:ext cx="714550" cy="714550"/>
        </a:xfrm>
        <a:prstGeom prst="ellipse">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effectLst/>
              <a:latin typeface="Aptos" panose="020B0004020202020204" pitchFamily="34" charset="0"/>
              <a:ea typeface="Malgun Gothic" panose="020B0503020000020004" pitchFamily="34" charset="-127"/>
              <a:cs typeface="Times New Roman" panose="02020603050405020304" pitchFamily="18" charset="0"/>
            </a:rPr>
            <a:t>Week 2 </a:t>
          </a:r>
          <a:endParaRPr lang="en-US" sz="1600" kern="1200"/>
        </a:p>
      </dsp:txBody>
      <dsp:txXfrm>
        <a:off x="1931967" y="568089"/>
        <a:ext cx="505264" cy="505264"/>
      </dsp:txXfrm>
    </dsp:sp>
    <dsp:sp modelId="{F113D23E-297F-4AB6-9DA2-8B1AC4B9C7AF}">
      <dsp:nvSpPr>
        <dsp:cNvPr id="0" name=""/>
        <dsp:cNvSpPr/>
      </dsp:nvSpPr>
      <dsp:spPr>
        <a:xfrm>
          <a:off x="4185341" y="974478"/>
          <a:ext cx="1143202" cy="684002"/>
        </a:xfrm>
        <a:prstGeom prst="rect">
          <a:avLst/>
        </a:prstGeom>
        <a:solidFill>
          <a:schemeClr val="accent2">
            <a:tint val="40000"/>
            <a:alpha val="90000"/>
            <a:hueOff val="2376959"/>
            <a:satOff val="-21964"/>
            <a:lumOff val="-2476"/>
            <a:alphaOff val="0"/>
          </a:schemeClr>
        </a:solidFill>
        <a:ln w="19050" cap="flat" cmpd="sng" algn="ctr">
          <a:solidFill>
            <a:schemeClr val="accent2">
              <a:tint val="40000"/>
              <a:alpha val="90000"/>
              <a:hueOff val="2376959"/>
              <a:satOff val="-21964"/>
              <a:lumOff val="-24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b="1" kern="1200">
              <a:effectLst/>
              <a:latin typeface="+mn-lt"/>
              <a:ea typeface="Malgun Gothic" panose="020B0503020000020004" pitchFamily="34" charset="-127"/>
              <a:cs typeface="Times New Roman" panose="02020603050405020304" pitchFamily="18" charset="0"/>
            </a:rPr>
            <a:t>Solution Ideation</a:t>
          </a:r>
          <a:endParaRPr lang="en-US" sz="900" b="1" kern="1200">
            <a:latin typeface="+mn-lt"/>
          </a:endParaRPr>
        </a:p>
      </dsp:txBody>
      <dsp:txXfrm>
        <a:off x="4368253" y="974478"/>
        <a:ext cx="960289" cy="684002"/>
      </dsp:txXfrm>
    </dsp:sp>
    <dsp:sp modelId="{CA1A57AC-7760-4416-B009-A362A599D0D9}">
      <dsp:nvSpPr>
        <dsp:cNvPr id="0" name=""/>
        <dsp:cNvSpPr/>
      </dsp:nvSpPr>
      <dsp:spPr>
        <a:xfrm>
          <a:off x="4185341" y="1694340"/>
          <a:ext cx="1143202" cy="972003"/>
        </a:xfrm>
        <a:prstGeom prst="rect">
          <a:avLst/>
        </a:prstGeom>
        <a:solidFill>
          <a:schemeClr val="accent2">
            <a:tint val="40000"/>
            <a:alpha val="90000"/>
            <a:hueOff val="2773119"/>
            <a:satOff val="-25625"/>
            <a:lumOff val="-2889"/>
            <a:alphaOff val="0"/>
          </a:schemeClr>
        </a:solidFill>
        <a:ln w="19050" cap="flat" cmpd="sng" algn="ctr">
          <a:solidFill>
            <a:schemeClr val="accent2">
              <a:tint val="40000"/>
              <a:alpha val="90000"/>
              <a:hueOff val="2773119"/>
              <a:satOff val="-25625"/>
              <a:lumOff val="-28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Brainstorm solutions</a:t>
          </a:r>
        </a:p>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Select one</a:t>
          </a:r>
        </a:p>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Draft value proposition</a:t>
          </a:r>
          <a:endParaRPr lang="en-US" sz="900" b="1" kern="1200">
            <a:latin typeface="+mn-lt"/>
          </a:endParaRPr>
        </a:p>
      </dsp:txBody>
      <dsp:txXfrm>
        <a:off x="4368253" y="1694340"/>
        <a:ext cx="960289" cy="972003"/>
      </dsp:txXfrm>
    </dsp:sp>
    <dsp:sp modelId="{BBBA70EF-D4F8-45F5-BFA1-FD48B77E2D8A}">
      <dsp:nvSpPr>
        <dsp:cNvPr id="0" name=""/>
        <dsp:cNvSpPr/>
      </dsp:nvSpPr>
      <dsp:spPr>
        <a:xfrm>
          <a:off x="4185341" y="2702203"/>
          <a:ext cx="1143202" cy="2375996"/>
        </a:xfrm>
        <a:prstGeom prst="rect">
          <a:avLst/>
        </a:prstGeom>
        <a:solidFill>
          <a:schemeClr val="accent2">
            <a:tint val="40000"/>
            <a:alpha val="90000"/>
            <a:hueOff val="3169279"/>
            <a:satOff val="-29286"/>
            <a:lumOff val="-3301"/>
            <a:alphaOff val="0"/>
          </a:schemeClr>
        </a:solidFill>
        <a:ln w="19050" cap="flat" cmpd="sng" algn="ctr">
          <a:solidFill>
            <a:schemeClr val="accent2">
              <a:tint val="40000"/>
              <a:alpha val="90000"/>
              <a:hueOff val="3169279"/>
              <a:satOff val="-29286"/>
              <a:lumOff val="-33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100000"/>
            </a:lnSpc>
            <a:spcBef>
              <a:spcPct val="0"/>
            </a:spcBef>
            <a:spcAft>
              <a:spcPct val="35000"/>
            </a:spcAft>
            <a:buNone/>
          </a:pPr>
          <a:r>
            <a:rPr lang="en-US" sz="900" b="0" kern="1200">
              <a:latin typeface="+mn-lt"/>
            </a:rPr>
            <a:t>What is the most effective way to solve the problem
How does our solution create clear value for users
What assumptions must be true for this solution to work</a:t>
          </a:r>
        </a:p>
      </dsp:txBody>
      <dsp:txXfrm>
        <a:off x="4368253" y="2702203"/>
        <a:ext cx="960289" cy="2375996"/>
      </dsp:txXfrm>
    </dsp:sp>
    <dsp:sp modelId="{286A3B34-A86F-4883-83B0-6E024B59D60D}">
      <dsp:nvSpPr>
        <dsp:cNvPr id="0" name=""/>
        <dsp:cNvSpPr/>
      </dsp:nvSpPr>
      <dsp:spPr>
        <a:xfrm>
          <a:off x="3685077" y="463446"/>
          <a:ext cx="714550" cy="714550"/>
        </a:xfrm>
        <a:prstGeom prst="ellipse">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effectLst/>
              <a:latin typeface="Aptos" panose="020B0004020202020204" pitchFamily="34" charset="0"/>
              <a:ea typeface="Malgun Gothic" panose="020B0503020000020004" pitchFamily="34" charset="-127"/>
              <a:cs typeface="Times New Roman" panose="02020603050405020304" pitchFamily="18" charset="0"/>
            </a:rPr>
            <a:t>Week 3 </a:t>
          </a:r>
          <a:endParaRPr lang="en-US" sz="1600" kern="1200"/>
        </a:p>
      </dsp:txBody>
      <dsp:txXfrm>
        <a:off x="3789720" y="568089"/>
        <a:ext cx="505264" cy="505264"/>
      </dsp:txXfrm>
    </dsp:sp>
    <dsp:sp modelId="{E55C4FC2-6FB3-4A5D-9B52-2274A2582DDC}">
      <dsp:nvSpPr>
        <dsp:cNvPr id="0" name=""/>
        <dsp:cNvSpPr/>
      </dsp:nvSpPr>
      <dsp:spPr>
        <a:xfrm>
          <a:off x="6043094" y="974478"/>
          <a:ext cx="1143202" cy="684002"/>
        </a:xfrm>
        <a:prstGeom prst="rect">
          <a:avLst/>
        </a:prstGeom>
        <a:solidFill>
          <a:schemeClr val="accent2">
            <a:tint val="40000"/>
            <a:alpha val="90000"/>
            <a:hueOff val="3565439"/>
            <a:satOff val="-32946"/>
            <a:lumOff val="-3714"/>
            <a:alphaOff val="0"/>
          </a:schemeClr>
        </a:solidFill>
        <a:ln w="19050" cap="flat" cmpd="sng" algn="ctr">
          <a:solidFill>
            <a:schemeClr val="accent2">
              <a:tint val="40000"/>
              <a:alpha val="90000"/>
              <a:hueOff val="3565439"/>
              <a:satOff val="-32946"/>
              <a:lumOff val="-37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b="1" kern="1200">
              <a:effectLst/>
              <a:latin typeface="+mn-lt"/>
              <a:ea typeface="Malgun Gothic" panose="020B0503020000020004" pitchFamily="34" charset="-127"/>
              <a:cs typeface="Times New Roman" panose="02020603050405020304" pitchFamily="18" charset="0"/>
            </a:rPr>
            <a:t>Business Model &amp; Feasibility</a:t>
          </a:r>
          <a:endParaRPr lang="en-US" sz="900" b="1" kern="1200">
            <a:latin typeface="+mn-lt"/>
          </a:endParaRPr>
        </a:p>
      </dsp:txBody>
      <dsp:txXfrm>
        <a:off x="6226006" y="974478"/>
        <a:ext cx="960289" cy="684002"/>
      </dsp:txXfrm>
    </dsp:sp>
    <dsp:sp modelId="{01B26168-F30F-4274-B6F5-AC4AB1B0DD1F}">
      <dsp:nvSpPr>
        <dsp:cNvPr id="0" name=""/>
        <dsp:cNvSpPr/>
      </dsp:nvSpPr>
      <dsp:spPr>
        <a:xfrm>
          <a:off x="6036729" y="1693561"/>
          <a:ext cx="1143202" cy="972003"/>
        </a:xfrm>
        <a:prstGeom prst="rect">
          <a:avLst/>
        </a:prstGeom>
        <a:solidFill>
          <a:schemeClr val="accent2">
            <a:tint val="40000"/>
            <a:alpha val="90000"/>
            <a:hueOff val="3961599"/>
            <a:satOff val="-36607"/>
            <a:lumOff val="-4126"/>
            <a:alphaOff val="0"/>
          </a:schemeClr>
        </a:solidFill>
        <a:ln w="19050" cap="flat" cmpd="sng" algn="ctr">
          <a:solidFill>
            <a:schemeClr val="accent2">
              <a:tint val="40000"/>
              <a:alpha val="90000"/>
              <a:hueOff val="3961599"/>
              <a:satOff val="-36607"/>
              <a:lumOff val="-41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Key activities</a:t>
          </a:r>
        </a:p>
        <a:p>
          <a:pPr marL="0" lvl="0" indent="0" algn="l" defTabSz="400050">
            <a:lnSpc>
              <a:spcPct val="90000"/>
            </a:lnSpc>
            <a:spcBef>
              <a:spcPct val="0"/>
            </a:spcBef>
            <a:spcAft>
              <a:spcPct val="35000"/>
            </a:spcAft>
            <a:buNone/>
          </a:pPr>
          <a:r>
            <a:rPr lang="en-US" sz="900" kern="1200">
              <a:latin typeface="+mn-lt"/>
              <a:ea typeface="Malgun Gothic" panose="020B0503020000020004" pitchFamily="34" charset="-127"/>
              <a:cs typeface="Times New Roman" panose="02020603050405020304" pitchFamily="18" charset="0"/>
            </a:rPr>
            <a:t>K</a:t>
          </a:r>
          <a:r>
            <a:rPr lang="en-US" sz="900" kern="1200">
              <a:effectLst/>
              <a:latin typeface="+mn-lt"/>
              <a:ea typeface="Malgun Gothic" panose="020B0503020000020004" pitchFamily="34" charset="-127"/>
              <a:cs typeface="Times New Roman" panose="02020603050405020304" pitchFamily="18" charset="0"/>
            </a:rPr>
            <a:t>ey partners</a:t>
          </a:r>
        </a:p>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Resources</a:t>
          </a:r>
        </a:p>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Risks</a:t>
          </a:r>
          <a:endParaRPr lang="de-DE" sz="900" kern="1200">
            <a:effectLst/>
            <a:latin typeface="+mn-lt"/>
            <a:ea typeface="Malgun Gothic" panose="020B0503020000020004" pitchFamily="34" charset="-127"/>
            <a:cs typeface="Times New Roman" panose="02020603050405020304" pitchFamily="18" charset="0"/>
          </a:endParaRPr>
        </a:p>
      </dsp:txBody>
      <dsp:txXfrm>
        <a:off x="6219642" y="1693561"/>
        <a:ext cx="960289" cy="972003"/>
      </dsp:txXfrm>
    </dsp:sp>
    <dsp:sp modelId="{4FE672C7-C5D1-4978-B7BB-4F438F6B967E}">
      <dsp:nvSpPr>
        <dsp:cNvPr id="0" name=""/>
        <dsp:cNvSpPr/>
      </dsp:nvSpPr>
      <dsp:spPr>
        <a:xfrm>
          <a:off x="6043094" y="2702203"/>
          <a:ext cx="1143202" cy="2375996"/>
        </a:xfrm>
        <a:prstGeom prst="rect">
          <a:avLst/>
        </a:prstGeom>
        <a:solidFill>
          <a:schemeClr val="accent2">
            <a:tint val="40000"/>
            <a:alpha val="90000"/>
            <a:hueOff val="4357759"/>
            <a:satOff val="-40268"/>
            <a:lumOff val="-4539"/>
            <a:alphaOff val="0"/>
          </a:schemeClr>
        </a:solidFill>
        <a:ln w="19050" cap="flat" cmpd="sng" algn="ctr">
          <a:solidFill>
            <a:schemeClr val="accent2">
              <a:tint val="40000"/>
              <a:alpha val="90000"/>
              <a:hueOff val="4357759"/>
              <a:satOff val="-40268"/>
              <a:lumOff val="-45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How will this solution generate revenue
What are the main costs and resources required
Is the solution feasible and scalable</a:t>
          </a:r>
          <a:endParaRPr lang="de-DE" sz="900" kern="1200">
            <a:effectLst/>
            <a:latin typeface="+mn-lt"/>
            <a:ea typeface="Malgun Gothic" panose="020B0503020000020004" pitchFamily="34" charset="-127"/>
            <a:cs typeface="Times New Roman" panose="02020603050405020304" pitchFamily="18" charset="0"/>
          </a:endParaRPr>
        </a:p>
      </dsp:txBody>
      <dsp:txXfrm>
        <a:off x="6226006" y="2702203"/>
        <a:ext cx="960289" cy="2375996"/>
      </dsp:txXfrm>
    </dsp:sp>
    <dsp:sp modelId="{2052B9A2-C26D-458A-8E40-68042B8C1886}">
      <dsp:nvSpPr>
        <dsp:cNvPr id="0" name=""/>
        <dsp:cNvSpPr/>
      </dsp:nvSpPr>
      <dsp:spPr>
        <a:xfrm>
          <a:off x="5542830" y="505776"/>
          <a:ext cx="714550" cy="714550"/>
        </a:xfrm>
        <a:prstGeom prst="ellipse">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effectLst/>
              <a:latin typeface="Aptos" panose="020B0004020202020204" pitchFamily="34" charset="0"/>
              <a:ea typeface="Malgun Gothic" panose="020B0503020000020004" pitchFamily="34" charset="-127"/>
              <a:cs typeface="Times New Roman" panose="02020603050405020304" pitchFamily="18" charset="0"/>
            </a:rPr>
            <a:t>Week 4 </a:t>
          </a:r>
          <a:endParaRPr lang="en-US" sz="1600" kern="1200"/>
        </a:p>
      </dsp:txBody>
      <dsp:txXfrm>
        <a:off x="5647473" y="610419"/>
        <a:ext cx="505264" cy="505264"/>
      </dsp:txXfrm>
    </dsp:sp>
    <dsp:sp modelId="{970C3B45-EC5A-4333-AE77-847D63B21A12}">
      <dsp:nvSpPr>
        <dsp:cNvPr id="0" name=""/>
        <dsp:cNvSpPr/>
      </dsp:nvSpPr>
      <dsp:spPr>
        <a:xfrm>
          <a:off x="7900847" y="974478"/>
          <a:ext cx="1143202" cy="684002"/>
        </a:xfrm>
        <a:prstGeom prst="rect">
          <a:avLst/>
        </a:prstGeom>
        <a:solidFill>
          <a:schemeClr val="accent2">
            <a:tint val="40000"/>
            <a:alpha val="90000"/>
            <a:hueOff val="4753919"/>
            <a:satOff val="-43928"/>
            <a:lumOff val="-4952"/>
            <a:alphaOff val="0"/>
          </a:schemeClr>
        </a:solidFill>
        <a:ln w="19050" cap="flat" cmpd="sng" algn="ctr">
          <a:solidFill>
            <a:schemeClr val="accent2">
              <a:tint val="40000"/>
              <a:alpha val="90000"/>
              <a:hueOff val="4753919"/>
              <a:satOff val="-43928"/>
              <a:lumOff val="-4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b="1" kern="1200">
              <a:effectLst/>
              <a:latin typeface="+mn-lt"/>
              <a:ea typeface="Malgun Gothic" panose="020B0503020000020004" pitchFamily="34" charset="-127"/>
              <a:cs typeface="Times New Roman" panose="02020603050405020304" pitchFamily="18" charset="0"/>
            </a:rPr>
            <a:t>Test &amp; Validation</a:t>
          </a:r>
          <a:endParaRPr lang="en-US" sz="900" b="1" kern="1200">
            <a:latin typeface="+mn-lt"/>
          </a:endParaRPr>
        </a:p>
      </dsp:txBody>
      <dsp:txXfrm>
        <a:off x="8083759" y="974478"/>
        <a:ext cx="960289" cy="684002"/>
      </dsp:txXfrm>
    </dsp:sp>
    <dsp:sp modelId="{4E805DF1-06E5-4090-A4AD-A17C517D8394}">
      <dsp:nvSpPr>
        <dsp:cNvPr id="0" name=""/>
        <dsp:cNvSpPr/>
      </dsp:nvSpPr>
      <dsp:spPr>
        <a:xfrm>
          <a:off x="7900847" y="1694340"/>
          <a:ext cx="1143202" cy="972003"/>
        </a:xfrm>
        <a:prstGeom prst="rect">
          <a:avLst/>
        </a:prstGeom>
        <a:solidFill>
          <a:schemeClr val="accent2">
            <a:tint val="40000"/>
            <a:alpha val="90000"/>
            <a:hueOff val="5150078"/>
            <a:satOff val="-47589"/>
            <a:lumOff val="-5364"/>
            <a:alphaOff val="0"/>
          </a:schemeClr>
        </a:solidFill>
        <a:ln w="19050" cap="flat" cmpd="sng" algn="ctr">
          <a:solidFill>
            <a:schemeClr val="accent2">
              <a:tint val="40000"/>
              <a:alpha val="90000"/>
              <a:hueOff val="5150078"/>
              <a:satOff val="-47589"/>
              <a:lumOff val="-53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de-DE" sz="900" kern="1200">
              <a:effectLst/>
              <a:latin typeface="+mn-lt"/>
              <a:ea typeface="Malgun Gothic" panose="020B0503020000020004" pitchFamily="34" charset="-127"/>
              <a:cs typeface="Times New Roman" panose="02020603050405020304" pitchFamily="18" charset="0"/>
            </a:rPr>
            <a:t>Present your idea to users</a:t>
          </a: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Test assumptions </a:t>
          </a:r>
          <a:endParaRPr lang="de-DE" sz="900" kern="1200">
            <a:effectLst/>
            <a:latin typeface="+mn-lt"/>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Gather feedback</a:t>
          </a:r>
          <a:endParaRPr lang="de-DE" sz="900" kern="1200">
            <a:effectLst/>
            <a:latin typeface="+mn-lt"/>
            <a:ea typeface="Malgun Gothic" panose="020B0503020000020004" pitchFamily="34" charset="-127"/>
            <a:cs typeface="Times New Roman" panose="02020603050405020304" pitchFamily="18" charset="0"/>
          </a:endParaRPr>
        </a:p>
      </dsp:txBody>
      <dsp:txXfrm>
        <a:off x="8083759" y="1694340"/>
        <a:ext cx="960289" cy="972003"/>
      </dsp:txXfrm>
    </dsp:sp>
    <dsp:sp modelId="{C3261E87-46D1-4016-B414-A2DBF615E95D}">
      <dsp:nvSpPr>
        <dsp:cNvPr id="0" name=""/>
        <dsp:cNvSpPr/>
      </dsp:nvSpPr>
      <dsp:spPr>
        <a:xfrm>
          <a:off x="7900847" y="2702203"/>
          <a:ext cx="1143202" cy="2375996"/>
        </a:xfrm>
        <a:prstGeom prst="rect">
          <a:avLst/>
        </a:prstGeom>
        <a:solidFill>
          <a:schemeClr val="accent2">
            <a:tint val="40000"/>
            <a:alpha val="90000"/>
            <a:hueOff val="5546239"/>
            <a:satOff val="-51250"/>
            <a:lumOff val="-5777"/>
            <a:alphaOff val="0"/>
          </a:schemeClr>
        </a:solidFill>
        <a:ln w="19050" cap="flat" cmpd="sng" algn="ctr">
          <a:solidFill>
            <a:schemeClr val="accent2">
              <a:tint val="40000"/>
              <a:alpha val="90000"/>
              <a:hueOff val="5546239"/>
              <a:satOff val="-51250"/>
              <a:lumOff val="-57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Which assumptions are most critical to validate
What is the simplest test we can run to learn quickly
What did we learn, and what needs to change</a:t>
          </a:r>
          <a:endParaRPr lang="de-DE" sz="900" kern="1200">
            <a:effectLst/>
            <a:latin typeface="+mn-lt"/>
            <a:ea typeface="Malgun Gothic" panose="020B0503020000020004" pitchFamily="34" charset="-127"/>
            <a:cs typeface="Times New Roman" panose="02020603050405020304" pitchFamily="18" charset="0"/>
          </a:endParaRPr>
        </a:p>
      </dsp:txBody>
      <dsp:txXfrm>
        <a:off x="8083759" y="2702203"/>
        <a:ext cx="960289" cy="2375996"/>
      </dsp:txXfrm>
    </dsp:sp>
    <dsp:sp modelId="{3D486616-B103-41B2-8A11-02E70B7A8F79}">
      <dsp:nvSpPr>
        <dsp:cNvPr id="0" name=""/>
        <dsp:cNvSpPr/>
      </dsp:nvSpPr>
      <dsp:spPr>
        <a:xfrm>
          <a:off x="7400583" y="505776"/>
          <a:ext cx="714550" cy="714550"/>
        </a:xfrm>
        <a:prstGeom prst="ellipse">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effectLst/>
              <a:latin typeface="Aptos" panose="020B0004020202020204" pitchFamily="34" charset="0"/>
              <a:ea typeface="Malgun Gothic" panose="020B0503020000020004" pitchFamily="34" charset="-127"/>
              <a:cs typeface="Times New Roman" panose="02020603050405020304" pitchFamily="18" charset="0"/>
            </a:rPr>
            <a:t>Week 5 </a:t>
          </a:r>
          <a:endParaRPr lang="en-US" sz="1600" kern="1200"/>
        </a:p>
      </dsp:txBody>
      <dsp:txXfrm>
        <a:off x="7505226" y="610419"/>
        <a:ext cx="505264" cy="505264"/>
      </dsp:txXfrm>
    </dsp:sp>
    <dsp:sp modelId="{FA6FB06A-D9E6-4585-8E13-9348A70B5E3A}">
      <dsp:nvSpPr>
        <dsp:cNvPr id="0" name=""/>
        <dsp:cNvSpPr/>
      </dsp:nvSpPr>
      <dsp:spPr>
        <a:xfrm>
          <a:off x="9758600" y="974478"/>
          <a:ext cx="1143202" cy="684002"/>
        </a:xfrm>
        <a:prstGeom prst="rect">
          <a:avLst/>
        </a:prstGeom>
        <a:solidFill>
          <a:schemeClr val="accent2">
            <a:tint val="40000"/>
            <a:alpha val="90000"/>
            <a:hueOff val="5942398"/>
            <a:satOff val="-54911"/>
            <a:lumOff val="-6190"/>
            <a:alphaOff val="0"/>
          </a:schemeClr>
        </a:solidFill>
        <a:ln w="19050" cap="flat" cmpd="sng" algn="ctr">
          <a:solidFill>
            <a:schemeClr val="accent2">
              <a:tint val="40000"/>
              <a:alpha val="90000"/>
              <a:hueOff val="5942398"/>
              <a:satOff val="-54911"/>
              <a:lumOff val="-61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b="1" kern="1200">
              <a:effectLst/>
              <a:latin typeface="+mn-lt"/>
              <a:ea typeface="Malgun Gothic" panose="020B0503020000020004" pitchFamily="34" charset="-127"/>
              <a:cs typeface="Times New Roman" panose="02020603050405020304" pitchFamily="18" charset="0"/>
            </a:rPr>
            <a:t>Final Pitch Deck</a:t>
          </a:r>
          <a:endParaRPr lang="en-US" sz="900" b="1" kern="1200">
            <a:latin typeface="+mn-lt"/>
          </a:endParaRPr>
        </a:p>
      </dsp:txBody>
      <dsp:txXfrm>
        <a:off x="9941512" y="974478"/>
        <a:ext cx="960289" cy="684002"/>
      </dsp:txXfrm>
    </dsp:sp>
    <dsp:sp modelId="{FDB609F6-4F9F-438C-BB8F-66CCF1B032C4}">
      <dsp:nvSpPr>
        <dsp:cNvPr id="0" name=""/>
        <dsp:cNvSpPr/>
      </dsp:nvSpPr>
      <dsp:spPr>
        <a:xfrm>
          <a:off x="9758600" y="1694340"/>
          <a:ext cx="1143202" cy="972003"/>
        </a:xfrm>
        <a:prstGeom prst="rect">
          <a:avLst/>
        </a:prstGeom>
        <a:solidFill>
          <a:schemeClr val="accent2">
            <a:tint val="40000"/>
            <a:alpha val="90000"/>
            <a:hueOff val="6338558"/>
            <a:satOff val="-58571"/>
            <a:lumOff val="-6602"/>
            <a:alphaOff val="0"/>
          </a:schemeClr>
        </a:solidFill>
        <a:ln w="19050" cap="flat" cmpd="sng" algn="ctr">
          <a:solidFill>
            <a:schemeClr val="accent2">
              <a:tint val="40000"/>
              <a:alpha val="90000"/>
              <a:hueOff val="6338558"/>
              <a:satOff val="-58571"/>
              <a:lumOff val="-66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Finalize slides</a:t>
          </a:r>
          <a:endParaRPr lang="de-DE" sz="900" kern="1200">
            <a:effectLst/>
            <a:latin typeface="+mn-lt"/>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latin typeface="+mn-lt"/>
              <a:ea typeface="Malgun Gothic" panose="020B0503020000020004" pitchFamily="34" charset="-127"/>
              <a:cs typeface="Times New Roman" panose="02020603050405020304" pitchFamily="18" charset="0"/>
            </a:rPr>
            <a:t>P</a:t>
          </a:r>
          <a:r>
            <a:rPr lang="en-US" sz="900" kern="1200">
              <a:effectLst/>
              <a:latin typeface="+mn-lt"/>
              <a:ea typeface="Malgun Gothic" panose="020B0503020000020004" pitchFamily="34" charset="-127"/>
              <a:cs typeface="Times New Roman" panose="02020603050405020304" pitchFamily="18" charset="0"/>
            </a:rPr>
            <a:t>ractice pitch</a:t>
          </a:r>
          <a:endParaRPr lang="de-DE" sz="900" kern="1200">
            <a:effectLst/>
            <a:latin typeface="+mn-lt"/>
            <a:ea typeface="Malgun Gothic" panose="020B0503020000020004" pitchFamily="34" charset="-127"/>
            <a:cs typeface="Times New Roman" panose="02020603050405020304" pitchFamily="18" charset="0"/>
          </a:endParaRPr>
        </a:p>
        <a:p>
          <a:pPr marL="0" lvl="0" indent="0" algn="l" defTabSz="400050">
            <a:lnSpc>
              <a:spcPct val="90000"/>
            </a:lnSpc>
            <a:spcBef>
              <a:spcPct val="0"/>
            </a:spcBef>
            <a:spcAft>
              <a:spcPct val="35000"/>
            </a:spcAft>
            <a:buFont typeface="Arial" panose="020B0604020202020204" pitchFamily="34" charset="0"/>
            <a:buNone/>
          </a:pPr>
          <a:r>
            <a:rPr lang="en-US" sz="900" kern="1200">
              <a:effectLst/>
              <a:latin typeface="+mn-lt"/>
              <a:ea typeface="Malgun Gothic" panose="020B0503020000020004" pitchFamily="34" charset="-127"/>
              <a:cs typeface="Times New Roman" panose="02020603050405020304" pitchFamily="18" charset="0"/>
            </a:rPr>
            <a:t>Prepare Q&amp;A</a:t>
          </a:r>
          <a:endParaRPr lang="de-DE" sz="900" kern="1200">
            <a:effectLst/>
            <a:latin typeface="+mn-lt"/>
            <a:ea typeface="Malgun Gothic" panose="020B0503020000020004" pitchFamily="34" charset="-127"/>
            <a:cs typeface="Times New Roman" panose="02020603050405020304" pitchFamily="18" charset="0"/>
          </a:endParaRPr>
        </a:p>
      </dsp:txBody>
      <dsp:txXfrm>
        <a:off x="9941512" y="1694340"/>
        <a:ext cx="960289" cy="972003"/>
      </dsp:txXfrm>
    </dsp:sp>
    <dsp:sp modelId="{31C5FC2E-6EF6-4A83-B949-4CA9A128BF50}">
      <dsp:nvSpPr>
        <dsp:cNvPr id="0" name=""/>
        <dsp:cNvSpPr/>
      </dsp:nvSpPr>
      <dsp:spPr>
        <a:xfrm>
          <a:off x="9758600" y="2702203"/>
          <a:ext cx="1143202" cy="2375996"/>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a:effectLst/>
              <a:latin typeface="+mn-lt"/>
              <a:ea typeface="Malgun Gothic" panose="020B0503020000020004" pitchFamily="34" charset="-127"/>
              <a:cs typeface="Times New Roman" panose="02020603050405020304" pitchFamily="18" charset="0"/>
            </a:rPr>
            <a:t>What is the clearest narrative that connects problem → solution → value
How do we demonstrate evidence, traction, or validation
What is our ask (funding, partnership, support) and why it’s justified</a:t>
          </a:r>
          <a:endParaRPr lang="de-DE" sz="900" kern="1200">
            <a:effectLst/>
            <a:latin typeface="+mn-lt"/>
            <a:ea typeface="Malgun Gothic" panose="020B0503020000020004" pitchFamily="34" charset="-127"/>
            <a:cs typeface="Times New Roman" panose="02020603050405020304" pitchFamily="18" charset="0"/>
          </a:endParaRPr>
        </a:p>
      </dsp:txBody>
      <dsp:txXfrm>
        <a:off x="9941512" y="2702203"/>
        <a:ext cx="960289" cy="2375996"/>
      </dsp:txXfrm>
    </dsp:sp>
    <dsp:sp modelId="{79D12BAA-7454-4E38-B0F8-71A723F67F50}">
      <dsp:nvSpPr>
        <dsp:cNvPr id="0" name=""/>
        <dsp:cNvSpPr/>
      </dsp:nvSpPr>
      <dsp:spPr>
        <a:xfrm>
          <a:off x="9258336" y="505776"/>
          <a:ext cx="714550" cy="714550"/>
        </a:xfrm>
        <a:prstGeom prst="ellipse">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effectLst/>
              <a:latin typeface="Aptos" panose="020B0004020202020204" pitchFamily="34" charset="0"/>
              <a:ea typeface="Malgun Gothic" panose="020B0503020000020004" pitchFamily="34" charset="-127"/>
              <a:cs typeface="Times New Roman" panose="02020603050405020304" pitchFamily="18" charset="0"/>
            </a:rPr>
            <a:t>Week 6 </a:t>
          </a:r>
          <a:endParaRPr lang="en-US" sz="1600" kern="1200"/>
        </a:p>
      </dsp:txBody>
      <dsp:txXfrm>
        <a:off x="9362979" y="610419"/>
        <a:ext cx="505264" cy="5052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B1860-B39F-48E6-A363-BA1022FF7331}">
      <dsp:nvSpPr>
        <dsp:cNvPr id="0" name=""/>
        <dsp:cNvSpPr/>
      </dsp:nvSpPr>
      <dsp:spPr>
        <a:xfrm>
          <a:off x="2030" y="888608"/>
          <a:ext cx="1220800" cy="47052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IT" sz="1300" kern="1200"/>
            <a:t>Passive</a:t>
          </a:r>
          <a:endParaRPr lang="en-US" sz="1300" kern="1200"/>
        </a:p>
      </dsp:txBody>
      <dsp:txXfrm>
        <a:off x="2030" y="888608"/>
        <a:ext cx="1220800" cy="470520"/>
      </dsp:txXfrm>
    </dsp:sp>
    <dsp:sp modelId="{CF25C34B-31FE-451C-AE9A-844DDA737F53}">
      <dsp:nvSpPr>
        <dsp:cNvPr id="0" name=""/>
        <dsp:cNvSpPr/>
      </dsp:nvSpPr>
      <dsp:spPr>
        <a:xfrm>
          <a:off x="2030" y="1359128"/>
          <a:ext cx="1220800" cy="90996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e-DE" sz="1300" kern="1200">
              <a:latin typeface="Aptos" panose="020B0004020202020204" pitchFamily="34" charset="0"/>
            </a:rPr>
            <a:t>Does not want  control</a:t>
          </a:r>
          <a:endParaRPr lang="en-US" sz="1300" kern="1200"/>
        </a:p>
      </dsp:txBody>
      <dsp:txXfrm>
        <a:off x="2030" y="1359128"/>
        <a:ext cx="1220800" cy="909967"/>
      </dsp:txXfrm>
    </dsp:sp>
    <dsp:sp modelId="{EFCD29AB-CFCC-481B-AB8A-C444762818D6}">
      <dsp:nvSpPr>
        <dsp:cNvPr id="0" name=""/>
        <dsp:cNvSpPr/>
      </dsp:nvSpPr>
      <dsp:spPr>
        <a:xfrm>
          <a:off x="1393743" y="888608"/>
          <a:ext cx="1220800" cy="470520"/>
        </a:xfrm>
        <a:prstGeom prst="rect">
          <a:avLst/>
        </a:prstGeom>
        <a:solidFill>
          <a:schemeClr val="accent4">
            <a:hueOff val="2199979"/>
            <a:satOff val="-9734"/>
            <a:lumOff val="-1634"/>
            <a:alphaOff val="0"/>
          </a:schemeClr>
        </a:solidFill>
        <a:ln w="19050" cap="flat" cmpd="sng" algn="ctr">
          <a:solidFill>
            <a:schemeClr val="accent4">
              <a:hueOff val="2199979"/>
              <a:satOff val="-9734"/>
              <a:lumOff val="-16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IT" sz="1300" kern="1200"/>
            <a:t>Aggressive</a:t>
          </a:r>
          <a:endParaRPr lang="en-US" sz="1300" kern="1200"/>
        </a:p>
      </dsp:txBody>
      <dsp:txXfrm>
        <a:off x="1393743" y="888608"/>
        <a:ext cx="1220800" cy="470520"/>
      </dsp:txXfrm>
    </dsp:sp>
    <dsp:sp modelId="{E66641FB-9CC1-4B83-87EB-AED053654A52}">
      <dsp:nvSpPr>
        <dsp:cNvPr id="0" name=""/>
        <dsp:cNvSpPr/>
      </dsp:nvSpPr>
      <dsp:spPr>
        <a:xfrm>
          <a:off x="1393743" y="1359128"/>
          <a:ext cx="1220800" cy="909967"/>
        </a:xfrm>
        <a:prstGeom prst="rect">
          <a:avLst/>
        </a:prstGeom>
        <a:solidFill>
          <a:schemeClr val="accent4">
            <a:tint val="40000"/>
            <a:alpha val="90000"/>
            <a:hueOff val="2053179"/>
            <a:satOff val="-10223"/>
            <a:lumOff val="-970"/>
            <a:alphaOff val="0"/>
          </a:schemeClr>
        </a:solidFill>
        <a:ln w="19050" cap="flat" cmpd="sng" algn="ctr">
          <a:solidFill>
            <a:schemeClr val="accent4">
              <a:tint val="40000"/>
              <a:alpha val="90000"/>
              <a:hueOff val="2053179"/>
              <a:satOff val="-10223"/>
              <a:lumOff val="-9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e-DE" sz="1300" kern="1200">
              <a:latin typeface="Aptos" panose="020B0004020202020204" pitchFamily="34" charset="0"/>
            </a:rPr>
            <a:t>Needs control</a:t>
          </a:r>
          <a:endParaRPr lang="en-US" sz="1300" kern="1200"/>
        </a:p>
      </dsp:txBody>
      <dsp:txXfrm>
        <a:off x="1393743" y="1359128"/>
        <a:ext cx="1220800" cy="909967"/>
      </dsp:txXfrm>
    </dsp:sp>
    <dsp:sp modelId="{59A88755-148F-4963-BF94-BDB7FCEF8D79}">
      <dsp:nvSpPr>
        <dsp:cNvPr id="0" name=""/>
        <dsp:cNvSpPr/>
      </dsp:nvSpPr>
      <dsp:spPr>
        <a:xfrm>
          <a:off x="2785456" y="888608"/>
          <a:ext cx="1220800" cy="470520"/>
        </a:xfrm>
        <a:prstGeom prst="rect">
          <a:avLst/>
        </a:prstGeom>
        <a:solidFill>
          <a:schemeClr val="accent4">
            <a:hueOff val="4399958"/>
            <a:satOff val="-19468"/>
            <a:lumOff val="-3269"/>
            <a:alphaOff val="0"/>
          </a:schemeClr>
        </a:solidFill>
        <a:ln w="19050" cap="flat" cmpd="sng" algn="ctr">
          <a:solidFill>
            <a:schemeClr val="accent4">
              <a:hueOff val="4399958"/>
              <a:satOff val="-19468"/>
              <a:lumOff val="-32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IT" sz="1300" kern="1200"/>
            <a:t>Passive Aggressive</a:t>
          </a:r>
          <a:endParaRPr lang="en-US" sz="1300" kern="1200"/>
        </a:p>
      </dsp:txBody>
      <dsp:txXfrm>
        <a:off x="2785456" y="888608"/>
        <a:ext cx="1220800" cy="470520"/>
      </dsp:txXfrm>
    </dsp:sp>
    <dsp:sp modelId="{23567B1F-9AA5-4A21-A20D-61ADBA02985B}">
      <dsp:nvSpPr>
        <dsp:cNvPr id="0" name=""/>
        <dsp:cNvSpPr/>
      </dsp:nvSpPr>
      <dsp:spPr>
        <a:xfrm>
          <a:off x="2785456" y="1359128"/>
          <a:ext cx="1220800" cy="909967"/>
        </a:xfrm>
        <a:prstGeom prst="rect">
          <a:avLst/>
        </a:prstGeom>
        <a:solidFill>
          <a:schemeClr val="accent4">
            <a:tint val="40000"/>
            <a:alpha val="90000"/>
            <a:hueOff val="4106357"/>
            <a:satOff val="-20446"/>
            <a:lumOff val="-1940"/>
            <a:alphaOff val="0"/>
          </a:schemeClr>
        </a:solidFill>
        <a:ln w="19050" cap="flat" cmpd="sng" algn="ctr">
          <a:solidFill>
            <a:schemeClr val="accent4">
              <a:tint val="40000"/>
              <a:alpha val="90000"/>
              <a:hueOff val="4106357"/>
              <a:satOff val="-20446"/>
              <a:lumOff val="-19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e-DE" sz="1300" kern="1200">
              <a:latin typeface="Aptos" panose="020B0004020202020204" pitchFamily="34" charset="0"/>
            </a:rPr>
            <a:t>Feels out of control</a:t>
          </a:r>
          <a:endParaRPr lang="en-US" sz="1300" kern="1200"/>
        </a:p>
      </dsp:txBody>
      <dsp:txXfrm>
        <a:off x="2785456" y="1359128"/>
        <a:ext cx="1220800" cy="909967"/>
      </dsp:txXfrm>
    </dsp:sp>
    <dsp:sp modelId="{386ED61D-CE01-4BD3-8E3E-7F83A9CB9F78}">
      <dsp:nvSpPr>
        <dsp:cNvPr id="0" name=""/>
        <dsp:cNvSpPr/>
      </dsp:nvSpPr>
      <dsp:spPr>
        <a:xfrm>
          <a:off x="4177168" y="888608"/>
          <a:ext cx="1220800" cy="470520"/>
        </a:xfrm>
        <a:prstGeom prst="rect">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IT" sz="1300" kern="1200"/>
            <a:t>Assertive</a:t>
          </a:r>
          <a:endParaRPr lang="en-US" sz="1300" kern="1200"/>
        </a:p>
      </dsp:txBody>
      <dsp:txXfrm>
        <a:off x="4177168" y="888608"/>
        <a:ext cx="1220800" cy="470520"/>
      </dsp:txXfrm>
    </dsp:sp>
    <dsp:sp modelId="{4528666C-E391-4B88-BDC9-9D91884B741E}">
      <dsp:nvSpPr>
        <dsp:cNvPr id="0" name=""/>
        <dsp:cNvSpPr/>
      </dsp:nvSpPr>
      <dsp:spPr>
        <a:xfrm>
          <a:off x="4177168" y="1359128"/>
          <a:ext cx="1220800" cy="909967"/>
        </a:xfrm>
        <a:prstGeom prst="rect">
          <a:avLst/>
        </a:prstGeom>
        <a:solidFill>
          <a:schemeClr val="accent4">
            <a:tint val="40000"/>
            <a:alpha val="90000"/>
            <a:hueOff val="6159535"/>
            <a:satOff val="-30669"/>
            <a:lumOff val="-2910"/>
            <a:alphaOff val="0"/>
          </a:schemeClr>
        </a:solidFill>
        <a:ln w="19050" cap="flat" cmpd="sng" algn="ctr">
          <a:solidFill>
            <a:schemeClr val="accent4">
              <a:tint val="40000"/>
              <a:alpha val="90000"/>
              <a:hueOff val="6159535"/>
              <a:satOff val="-30669"/>
              <a:lumOff val="-29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e-DE" sz="1300" kern="1200">
              <a:latin typeface="Aptos" panose="020B0004020202020204" pitchFamily="34" charset="0"/>
            </a:rPr>
            <a:t>Knows that you can only control yourself</a:t>
          </a:r>
          <a:endParaRPr lang="en-US" sz="1300" kern="1200"/>
        </a:p>
      </dsp:txBody>
      <dsp:txXfrm>
        <a:off x="4177168" y="1359128"/>
        <a:ext cx="1220800" cy="9099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B1860-B39F-48E6-A363-BA1022FF7331}">
      <dsp:nvSpPr>
        <dsp:cNvPr id="0" name=""/>
        <dsp:cNvSpPr/>
      </dsp:nvSpPr>
      <dsp:spPr>
        <a:xfrm>
          <a:off x="2030" y="1069812"/>
          <a:ext cx="1220800" cy="40320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IT" sz="1400" kern="1200"/>
            <a:t>Reacts with:</a:t>
          </a:r>
          <a:endParaRPr lang="en-US" sz="1400" kern="1200"/>
        </a:p>
      </dsp:txBody>
      <dsp:txXfrm>
        <a:off x="2030" y="1069812"/>
        <a:ext cx="1220800" cy="403200"/>
      </dsp:txXfrm>
    </dsp:sp>
    <dsp:sp modelId="{CF25C34B-31FE-451C-AE9A-844DDA737F53}">
      <dsp:nvSpPr>
        <dsp:cNvPr id="0" name=""/>
        <dsp:cNvSpPr/>
      </dsp:nvSpPr>
      <dsp:spPr>
        <a:xfrm>
          <a:off x="2030" y="1473012"/>
          <a:ext cx="1220800" cy="61487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de-DE" sz="1400" kern="1200">
              <a:latin typeface="Aptos" panose="020B0004020202020204" pitchFamily="34" charset="0"/>
            </a:rPr>
            <a:t>Silence</a:t>
          </a:r>
          <a:endParaRPr lang="en-US" sz="1400" kern="1200"/>
        </a:p>
      </dsp:txBody>
      <dsp:txXfrm>
        <a:off x="2030" y="1473012"/>
        <a:ext cx="1220800" cy="614879"/>
      </dsp:txXfrm>
    </dsp:sp>
    <dsp:sp modelId="{EFCD29AB-CFCC-481B-AB8A-C444762818D6}">
      <dsp:nvSpPr>
        <dsp:cNvPr id="0" name=""/>
        <dsp:cNvSpPr/>
      </dsp:nvSpPr>
      <dsp:spPr>
        <a:xfrm>
          <a:off x="1393743" y="1069812"/>
          <a:ext cx="1220800" cy="403200"/>
        </a:xfrm>
        <a:prstGeom prst="rect">
          <a:avLst/>
        </a:prstGeom>
        <a:gradFill rotWithShape="0">
          <a:gsLst>
            <a:gs pos="0">
              <a:schemeClr val="accent4">
                <a:hueOff val="2199979"/>
                <a:satOff val="-9734"/>
                <a:lumOff val="-1634"/>
                <a:alphaOff val="0"/>
                <a:lumMod val="110000"/>
                <a:satMod val="105000"/>
                <a:tint val="67000"/>
              </a:schemeClr>
            </a:gs>
            <a:gs pos="50000">
              <a:schemeClr val="accent4">
                <a:hueOff val="2199979"/>
                <a:satOff val="-9734"/>
                <a:lumOff val="-1634"/>
                <a:alphaOff val="0"/>
                <a:lumMod val="105000"/>
                <a:satMod val="103000"/>
                <a:tint val="73000"/>
              </a:schemeClr>
            </a:gs>
            <a:gs pos="100000">
              <a:schemeClr val="accent4">
                <a:hueOff val="2199979"/>
                <a:satOff val="-9734"/>
                <a:lumOff val="-1634"/>
                <a:alphaOff val="0"/>
                <a:lumMod val="105000"/>
                <a:satMod val="109000"/>
                <a:tint val="81000"/>
              </a:schemeClr>
            </a:gs>
          </a:gsLst>
          <a:lin ang="5400000" scaled="0"/>
        </a:gradFill>
        <a:ln w="12700" cap="flat" cmpd="sng" algn="ctr">
          <a:solidFill>
            <a:schemeClr val="accent4">
              <a:hueOff val="2199979"/>
              <a:satOff val="-9734"/>
              <a:lumOff val="-1634"/>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IT" sz="1400" kern="1200"/>
            <a:t>Reacts with:</a:t>
          </a:r>
          <a:endParaRPr lang="en-US" sz="1400" kern="1200"/>
        </a:p>
      </dsp:txBody>
      <dsp:txXfrm>
        <a:off x="1393743" y="1069812"/>
        <a:ext cx="1220800" cy="403200"/>
      </dsp:txXfrm>
    </dsp:sp>
    <dsp:sp modelId="{E66641FB-9CC1-4B83-87EB-AED053654A52}">
      <dsp:nvSpPr>
        <dsp:cNvPr id="0" name=""/>
        <dsp:cNvSpPr/>
      </dsp:nvSpPr>
      <dsp:spPr>
        <a:xfrm>
          <a:off x="1393743" y="1473012"/>
          <a:ext cx="1220800" cy="614879"/>
        </a:xfrm>
        <a:prstGeom prst="rect">
          <a:avLst/>
        </a:prstGeom>
        <a:solidFill>
          <a:schemeClr val="accent4">
            <a:tint val="40000"/>
            <a:alpha val="90000"/>
            <a:hueOff val="2053179"/>
            <a:satOff val="-10223"/>
            <a:lumOff val="-970"/>
            <a:alphaOff val="0"/>
          </a:schemeClr>
        </a:solidFill>
        <a:ln w="12700" cap="flat" cmpd="sng" algn="ctr">
          <a:solidFill>
            <a:schemeClr val="accent4">
              <a:tint val="40000"/>
              <a:alpha val="90000"/>
              <a:hueOff val="2053179"/>
              <a:satOff val="-10223"/>
              <a:lumOff val="-9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de-DE" sz="1400" kern="1200">
              <a:latin typeface="Aptos" panose="020B0004020202020204" pitchFamily="34" charset="0"/>
            </a:rPr>
            <a:t>You-messages</a:t>
          </a:r>
          <a:endParaRPr lang="en-US" sz="1400" kern="1200"/>
        </a:p>
      </dsp:txBody>
      <dsp:txXfrm>
        <a:off x="1393743" y="1473012"/>
        <a:ext cx="1220800" cy="614879"/>
      </dsp:txXfrm>
    </dsp:sp>
    <dsp:sp modelId="{59A88755-148F-4963-BF94-BDB7FCEF8D79}">
      <dsp:nvSpPr>
        <dsp:cNvPr id="0" name=""/>
        <dsp:cNvSpPr/>
      </dsp:nvSpPr>
      <dsp:spPr>
        <a:xfrm>
          <a:off x="2785456" y="1069812"/>
          <a:ext cx="1220800" cy="403200"/>
        </a:xfrm>
        <a:prstGeom prst="rect">
          <a:avLst/>
        </a:prstGeom>
        <a:gradFill rotWithShape="0">
          <a:gsLst>
            <a:gs pos="0">
              <a:schemeClr val="accent4">
                <a:hueOff val="4399958"/>
                <a:satOff val="-19468"/>
                <a:lumOff val="-3269"/>
                <a:alphaOff val="0"/>
                <a:lumMod val="110000"/>
                <a:satMod val="105000"/>
                <a:tint val="67000"/>
              </a:schemeClr>
            </a:gs>
            <a:gs pos="50000">
              <a:schemeClr val="accent4">
                <a:hueOff val="4399958"/>
                <a:satOff val="-19468"/>
                <a:lumOff val="-3269"/>
                <a:alphaOff val="0"/>
                <a:lumMod val="105000"/>
                <a:satMod val="103000"/>
                <a:tint val="73000"/>
              </a:schemeClr>
            </a:gs>
            <a:gs pos="100000">
              <a:schemeClr val="accent4">
                <a:hueOff val="4399958"/>
                <a:satOff val="-19468"/>
                <a:lumOff val="-3269"/>
                <a:alphaOff val="0"/>
                <a:lumMod val="105000"/>
                <a:satMod val="109000"/>
                <a:tint val="81000"/>
              </a:schemeClr>
            </a:gs>
          </a:gsLst>
          <a:lin ang="5400000" scaled="0"/>
        </a:gradFill>
        <a:ln w="12700" cap="flat" cmpd="sng" algn="ctr">
          <a:solidFill>
            <a:schemeClr val="accent4">
              <a:hueOff val="4399958"/>
              <a:satOff val="-19468"/>
              <a:lumOff val="-3269"/>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IT" sz="1400" kern="1200"/>
            <a:t>Reacts with:</a:t>
          </a:r>
          <a:endParaRPr lang="en-US" sz="1400" kern="1200"/>
        </a:p>
      </dsp:txBody>
      <dsp:txXfrm>
        <a:off x="2785456" y="1069812"/>
        <a:ext cx="1220800" cy="403200"/>
      </dsp:txXfrm>
    </dsp:sp>
    <dsp:sp modelId="{23567B1F-9AA5-4A21-A20D-61ADBA02985B}">
      <dsp:nvSpPr>
        <dsp:cNvPr id="0" name=""/>
        <dsp:cNvSpPr/>
      </dsp:nvSpPr>
      <dsp:spPr>
        <a:xfrm>
          <a:off x="2785456" y="1473012"/>
          <a:ext cx="1220800" cy="614879"/>
        </a:xfrm>
        <a:prstGeom prst="rect">
          <a:avLst/>
        </a:prstGeom>
        <a:solidFill>
          <a:schemeClr val="accent4">
            <a:tint val="40000"/>
            <a:alpha val="90000"/>
            <a:hueOff val="4106357"/>
            <a:satOff val="-20446"/>
            <a:lumOff val="-1940"/>
            <a:alphaOff val="0"/>
          </a:schemeClr>
        </a:solidFill>
        <a:ln w="12700" cap="flat" cmpd="sng" algn="ctr">
          <a:solidFill>
            <a:schemeClr val="accent4">
              <a:tint val="40000"/>
              <a:alpha val="90000"/>
              <a:hueOff val="4106357"/>
              <a:satOff val="-20446"/>
              <a:lumOff val="-194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de-DE" sz="1400" kern="1200">
              <a:latin typeface="Aptos" panose="020B0004020202020204" pitchFamily="34" charset="0"/>
            </a:rPr>
            <a:t>Snarky side remarks</a:t>
          </a:r>
          <a:endParaRPr lang="en-US" sz="1400" kern="1200"/>
        </a:p>
      </dsp:txBody>
      <dsp:txXfrm>
        <a:off x="2785456" y="1473012"/>
        <a:ext cx="1220800" cy="614879"/>
      </dsp:txXfrm>
    </dsp:sp>
    <dsp:sp modelId="{386ED61D-CE01-4BD3-8E3E-7F83A9CB9F78}">
      <dsp:nvSpPr>
        <dsp:cNvPr id="0" name=""/>
        <dsp:cNvSpPr/>
      </dsp:nvSpPr>
      <dsp:spPr>
        <a:xfrm>
          <a:off x="4177168" y="1069812"/>
          <a:ext cx="1220800" cy="403200"/>
        </a:xfrm>
        <a:prstGeom prst="rect">
          <a:avLst/>
        </a:prstGeom>
        <a:gradFill rotWithShape="0">
          <a:gsLst>
            <a:gs pos="0">
              <a:schemeClr val="accent4">
                <a:hueOff val="6599937"/>
                <a:satOff val="-29202"/>
                <a:lumOff val="-4903"/>
                <a:alphaOff val="0"/>
                <a:lumMod val="110000"/>
                <a:satMod val="105000"/>
                <a:tint val="67000"/>
              </a:schemeClr>
            </a:gs>
            <a:gs pos="50000">
              <a:schemeClr val="accent4">
                <a:hueOff val="6599937"/>
                <a:satOff val="-29202"/>
                <a:lumOff val="-4903"/>
                <a:alphaOff val="0"/>
                <a:lumMod val="105000"/>
                <a:satMod val="103000"/>
                <a:tint val="73000"/>
              </a:schemeClr>
            </a:gs>
            <a:gs pos="100000">
              <a:schemeClr val="accent4">
                <a:hueOff val="6599937"/>
                <a:satOff val="-29202"/>
                <a:lumOff val="-4903"/>
                <a:alphaOff val="0"/>
                <a:lumMod val="105000"/>
                <a:satMod val="109000"/>
                <a:tint val="81000"/>
              </a:schemeClr>
            </a:gs>
          </a:gsLst>
          <a:lin ang="5400000" scaled="0"/>
        </a:gradFill>
        <a:ln w="12700" cap="flat" cmpd="sng" algn="ctr">
          <a:solidFill>
            <a:schemeClr val="accent4">
              <a:hueOff val="6599937"/>
              <a:satOff val="-29202"/>
              <a:lumOff val="-4903"/>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IT" sz="1400" kern="1200"/>
            <a:t>Reacts with:</a:t>
          </a:r>
          <a:endParaRPr lang="en-US" sz="1400" kern="1200"/>
        </a:p>
      </dsp:txBody>
      <dsp:txXfrm>
        <a:off x="4177168" y="1069812"/>
        <a:ext cx="1220800" cy="403200"/>
      </dsp:txXfrm>
    </dsp:sp>
    <dsp:sp modelId="{4528666C-E391-4B88-BDC9-9D91884B741E}">
      <dsp:nvSpPr>
        <dsp:cNvPr id="0" name=""/>
        <dsp:cNvSpPr/>
      </dsp:nvSpPr>
      <dsp:spPr>
        <a:xfrm>
          <a:off x="4177168" y="1473012"/>
          <a:ext cx="1220800" cy="614879"/>
        </a:xfrm>
        <a:prstGeom prst="rect">
          <a:avLst/>
        </a:prstGeom>
        <a:solidFill>
          <a:schemeClr val="accent4">
            <a:tint val="40000"/>
            <a:alpha val="90000"/>
            <a:hueOff val="6159535"/>
            <a:satOff val="-30669"/>
            <a:lumOff val="-2910"/>
            <a:alphaOff val="0"/>
          </a:schemeClr>
        </a:solidFill>
        <a:ln w="12700" cap="flat" cmpd="sng" algn="ctr">
          <a:solidFill>
            <a:schemeClr val="accent4">
              <a:tint val="40000"/>
              <a:alpha val="90000"/>
              <a:hueOff val="6159535"/>
              <a:satOff val="-30669"/>
              <a:lumOff val="-291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de-DE" sz="1400" kern="1200">
              <a:latin typeface="Aptos" panose="020B0004020202020204" pitchFamily="34" charset="0"/>
            </a:rPr>
            <a:t>I-message</a:t>
          </a:r>
          <a:endParaRPr lang="en-US" sz="1400" kern="1200"/>
        </a:p>
      </dsp:txBody>
      <dsp:txXfrm>
        <a:off x="4177168" y="1473012"/>
        <a:ext cx="1220800" cy="614879"/>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F6F80-6C15-4E83-AD74-57A99894EF2E}" type="datetimeFigureOut">
              <a:rPr lang="en-US" smtClean="0"/>
              <a:t>6/19/2026</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E3F99B-DC5E-471A-A156-847DC6560DD4}" type="slidenum">
              <a:rPr lang="en-US" smtClean="0"/>
              <a:t>‹Nr.›</a:t>
            </a:fld>
            <a:endParaRPr lang="en-US"/>
          </a:p>
        </p:txBody>
      </p:sp>
    </p:spTree>
    <p:extLst>
      <p:ext uri="{BB962C8B-B14F-4D97-AF65-F5344CB8AC3E}">
        <p14:creationId xmlns:p14="http://schemas.microsoft.com/office/powerpoint/2010/main" val="3660002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CE203-AF7D-D835-FE96-7701C86FCD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F769B5-2C23-1FDC-4329-5715AB6DCD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F45CFD-F27E-FB58-7255-BCED84793E52}"/>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BC07942C-6E8B-C4B4-AC84-920612294B92}"/>
              </a:ext>
            </a:extLst>
          </p:cNvPr>
          <p:cNvSpPr>
            <a:spLocks noGrp="1"/>
          </p:cNvSpPr>
          <p:nvPr>
            <p:ph type="sldNum" sz="quarter" idx="5"/>
          </p:nvPr>
        </p:nvSpPr>
        <p:spPr/>
        <p:txBody>
          <a:bodyPr/>
          <a:lstStyle/>
          <a:p>
            <a:fld id="{5BE3F99B-DC5E-471A-A156-847DC6560DD4}" type="slidenum">
              <a:rPr lang="en-US" smtClean="0"/>
              <a:t>1</a:t>
            </a:fld>
            <a:endParaRPr lang="en-US"/>
          </a:p>
        </p:txBody>
      </p:sp>
    </p:spTree>
    <p:extLst>
      <p:ext uri="{BB962C8B-B14F-4D97-AF65-F5344CB8AC3E}">
        <p14:creationId xmlns:p14="http://schemas.microsoft.com/office/powerpoint/2010/main" val="1294124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99A4F-45AD-884B-0411-5C7F500DCC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4D45620-E826-763D-BE28-AA1AFB608D8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384C181-E0D3-9A98-8DA7-6C384A338C77}"/>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9C4972CA-54F2-18F3-F7B3-D9D88613BABE}"/>
              </a:ext>
            </a:extLst>
          </p:cNvPr>
          <p:cNvSpPr>
            <a:spLocks noGrp="1"/>
          </p:cNvSpPr>
          <p:nvPr>
            <p:ph type="sldNum" sz="quarter" idx="5"/>
          </p:nvPr>
        </p:nvSpPr>
        <p:spPr/>
        <p:txBody>
          <a:bodyPr/>
          <a:lstStyle/>
          <a:p>
            <a:fld id="{5BE3F99B-DC5E-471A-A156-847DC6560DD4}" type="slidenum">
              <a:rPr lang="en-US" smtClean="0"/>
              <a:t>31</a:t>
            </a:fld>
            <a:endParaRPr lang="en-US"/>
          </a:p>
        </p:txBody>
      </p:sp>
    </p:spTree>
    <p:extLst>
      <p:ext uri="{BB962C8B-B14F-4D97-AF65-F5344CB8AC3E}">
        <p14:creationId xmlns:p14="http://schemas.microsoft.com/office/powerpoint/2010/main" val="3943428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3310-B173-B9F8-0310-BE702BF378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8DEFF89-F25B-CFAA-8994-A0E1C5432C9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FED3439-854D-14C0-6110-48B112E2CA73}"/>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7685ECC-5D95-45DA-63AC-1AECD701214C}"/>
              </a:ext>
            </a:extLst>
          </p:cNvPr>
          <p:cNvSpPr>
            <a:spLocks noGrp="1"/>
          </p:cNvSpPr>
          <p:nvPr>
            <p:ph type="sldNum" sz="quarter" idx="5"/>
          </p:nvPr>
        </p:nvSpPr>
        <p:spPr/>
        <p:txBody>
          <a:bodyPr/>
          <a:lstStyle/>
          <a:p>
            <a:fld id="{5BE3F99B-DC5E-471A-A156-847DC6560DD4}" type="slidenum">
              <a:rPr lang="en-US" smtClean="0"/>
              <a:t>34</a:t>
            </a:fld>
            <a:endParaRPr lang="en-US"/>
          </a:p>
        </p:txBody>
      </p:sp>
    </p:spTree>
    <p:extLst>
      <p:ext uri="{BB962C8B-B14F-4D97-AF65-F5344CB8AC3E}">
        <p14:creationId xmlns:p14="http://schemas.microsoft.com/office/powerpoint/2010/main" val="245194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37</a:t>
            </a:fld>
            <a:endParaRPr lang="en-US"/>
          </a:p>
        </p:txBody>
      </p:sp>
    </p:spTree>
    <p:extLst>
      <p:ext uri="{BB962C8B-B14F-4D97-AF65-F5344CB8AC3E}">
        <p14:creationId xmlns:p14="http://schemas.microsoft.com/office/powerpoint/2010/main" val="3119704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A7CE-95D9-58E5-11EF-D2A5083A5F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FE63A82-48A3-E865-B48F-E4BB8E1A64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93B6CC-CA02-61F4-9078-82D13EEAD29B}"/>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C02642FD-1A1D-E32C-A394-42B440D42CB3}"/>
              </a:ext>
            </a:extLst>
          </p:cNvPr>
          <p:cNvSpPr>
            <a:spLocks noGrp="1"/>
          </p:cNvSpPr>
          <p:nvPr>
            <p:ph type="sldNum" sz="quarter" idx="5"/>
          </p:nvPr>
        </p:nvSpPr>
        <p:spPr/>
        <p:txBody>
          <a:bodyPr/>
          <a:lstStyle/>
          <a:p>
            <a:fld id="{5BE3F99B-DC5E-471A-A156-847DC6560DD4}" type="slidenum">
              <a:rPr lang="en-US" smtClean="0"/>
              <a:t>40</a:t>
            </a:fld>
            <a:endParaRPr lang="en-US"/>
          </a:p>
        </p:txBody>
      </p:sp>
    </p:spTree>
    <p:extLst>
      <p:ext uri="{BB962C8B-B14F-4D97-AF65-F5344CB8AC3E}">
        <p14:creationId xmlns:p14="http://schemas.microsoft.com/office/powerpoint/2010/main" val="442827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41</a:t>
            </a:fld>
            <a:endParaRPr lang="en-US"/>
          </a:p>
        </p:txBody>
      </p:sp>
    </p:spTree>
    <p:extLst>
      <p:ext uri="{BB962C8B-B14F-4D97-AF65-F5344CB8AC3E}">
        <p14:creationId xmlns:p14="http://schemas.microsoft.com/office/powerpoint/2010/main" val="4188287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be benefitial., mentoring needs to be adapted or if you wish customized to the needs of the mentee.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What are the Developmental needs and Typical challenges young adults face?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a:solidFill>
                  <a:schemeClr val="tx1"/>
                </a:solidFill>
                <a:effectLst/>
                <a:latin typeface="+mn-lt"/>
                <a:ea typeface="+mn-ea"/>
                <a:cs typeface="+mn-cs"/>
              </a:rPr>
              <a:t>Need for confidence, identity and belonging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a:solidFill>
                  <a:schemeClr val="tx1"/>
                </a:solidFill>
                <a:effectLst/>
                <a:latin typeface="+mn-lt"/>
                <a:ea typeface="+mn-ea"/>
                <a:cs typeface="+mn-cs"/>
              </a:rPr>
              <a:t>Fear of failure, silence in groups (especially in foreign language and intercultural settings) and overwhelm,</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a:solidFill>
                  <a:schemeClr val="tx1"/>
                </a:solidFill>
                <a:effectLst/>
                <a:latin typeface="+mn-lt"/>
                <a:ea typeface="+mn-ea"/>
                <a:cs typeface="+mn-cs"/>
              </a:rPr>
              <a:t>They often lack </a:t>
            </a:r>
            <a:r>
              <a:rPr lang="de-DE" sz="1200" kern="1200">
                <a:solidFill>
                  <a:schemeClr val="tx1"/>
                </a:solidFill>
                <a:effectLst/>
                <a:latin typeface="+mn-lt"/>
                <a:ea typeface="+mn-ea"/>
                <a:cs typeface="+mn-cs"/>
              </a:rPr>
              <a:t>organizational and self-organizational skills,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sz="1200" kern="1200">
                <a:solidFill>
                  <a:schemeClr val="tx1"/>
                </a:solidFill>
                <a:effectLst/>
                <a:latin typeface="+mn-lt"/>
                <a:ea typeface="+mn-ea"/>
                <a:cs typeface="+mn-cs"/>
              </a:rPr>
              <a:t>And need opportunities to learn and experience in safe environments. </a:t>
            </a:r>
          </a:p>
          <a:p>
            <a:r>
              <a:rPr lang="en-US" sz="1200" kern="1200">
                <a:solidFill>
                  <a:schemeClr val="tx1"/>
                </a:solidFill>
                <a:effectLst/>
                <a:latin typeface="+mn-lt"/>
                <a:ea typeface="+mn-ea"/>
                <a:cs typeface="+mn-cs"/>
              </a:rPr>
              <a:t> </a:t>
            </a:r>
            <a:endParaRPr lang="de-DE"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Mentors help teach and develop soft skills</a:t>
            </a:r>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165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46</a:t>
            </a:fld>
            <a:endParaRPr lang="en-US"/>
          </a:p>
        </p:txBody>
      </p:sp>
    </p:spTree>
    <p:extLst>
      <p:ext uri="{BB962C8B-B14F-4D97-AF65-F5344CB8AC3E}">
        <p14:creationId xmlns:p14="http://schemas.microsoft.com/office/powerpoint/2010/main" val="1303758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47</a:t>
            </a:fld>
            <a:endParaRPr lang="en-US"/>
          </a:p>
        </p:txBody>
      </p:sp>
    </p:spTree>
    <p:extLst>
      <p:ext uri="{BB962C8B-B14F-4D97-AF65-F5344CB8AC3E}">
        <p14:creationId xmlns:p14="http://schemas.microsoft.com/office/powerpoint/2010/main" val="3494832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48</a:t>
            </a:fld>
            <a:endParaRPr lang="en-US"/>
          </a:p>
        </p:txBody>
      </p:sp>
    </p:spTree>
    <p:extLst>
      <p:ext uri="{BB962C8B-B14F-4D97-AF65-F5344CB8AC3E}">
        <p14:creationId xmlns:p14="http://schemas.microsoft.com/office/powerpoint/2010/main" val="2953426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7D6-06D3-81E0-0FEB-D94727BC27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BAE361-4103-E825-29BA-CDD5B54C1D4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166D77-655A-3D13-18ED-A6410940747F}"/>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371543C2-8229-ED4D-8C60-CE85E0CF2C20}"/>
              </a:ext>
            </a:extLst>
          </p:cNvPr>
          <p:cNvSpPr>
            <a:spLocks noGrp="1"/>
          </p:cNvSpPr>
          <p:nvPr>
            <p:ph type="sldNum" sz="quarter" idx="5"/>
          </p:nvPr>
        </p:nvSpPr>
        <p:spPr/>
        <p:txBody>
          <a:bodyPr/>
          <a:lstStyle/>
          <a:p>
            <a:fld id="{5BE3F99B-DC5E-471A-A156-847DC6560DD4}" type="slidenum">
              <a:rPr lang="en-US" smtClean="0"/>
              <a:t>50</a:t>
            </a:fld>
            <a:endParaRPr lang="en-US"/>
          </a:p>
        </p:txBody>
      </p:sp>
    </p:spTree>
    <p:extLst>
      <p:ext uri="{BB962C8B-B14F-4D97-AF65-F5344CB8AC3E}">
        <p14:creationId xmlns:p14="http://schemas.microsoft.com/office/powerpoint/2010/main" val="4284829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073E9-F1A8-8040-6A31-95511CB877B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2E1E95-AA91-B6D0-8A01-E1CF4D293D1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E8FC6E-D4EB-5BCE-E793-AB729FDDC52A}"/>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CA40B602-E3F2-83D2-B1B4-67E9763D2AA7}"/>
              </a:ext>
            </a:extLst>
          </p:cNvPr>
          <p:cNvSpPr>
            <a:spLocks noGrp="1"/>
          </p:cNvSpPr>
          <p:nvPr>
            <p:ph type="sldNum" sz="quarter" idx="5"/>
          </p:nvPr>
        </p:nvSpPr>
        <p:spPr/>
        <p:txBody>
          <a:bodyPr/>
          <a:lstStyle/>
          <a:p>
            <a:fld id="{5BE3F99B-DC5E-471A-A156-847DC6560DD4}" type="slidenum">
              <a:rPr lang="en-US" smtClean="0"/>
              <a:t>3</a:t>
            </a:fld>
            <a:endParaRPr lang="en-US"/>
          </a:p>
        </p:txBody>
      </p:sp>
    </p:spTree>
    <p:extLst>
      <p:ext uri="{BB962C8B-B14F-4D97-AF65-F5344CB8AC3E}">
        <p14:creationId xmlns:p14="http://schemas.microsoft.com/office/powerpoint/2010/main" val="2100698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51</a:t>
            </a:fld>
            <a:endParaRPr lang="en-US"/>
          </a:p>
        </p:txBody>
      </p:sp>
    </p:spTree>
    <p:extLst>
      <p:ext uri="{BB962C8B-B14F-4D97-AF65-F5344CB8AC3E}">
        <p14:creationId xmlns:p14="http://schemas.microsoft.com/office/powerpoint/2010/main" val="4185263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52</a:t>
            </a:fld>
            <a:endParaRPr lang="en-US"/>
          </a:p>
        </p:txBody>
      </p:sp>
    </p:spTree>
    <p:extLst>
      <p:ext uri="{BB962C8B-B14F-4D97-AF65-F5344CB8AC3E}">
        <p14:creationId xmlns:p14="http://schemas.microsoft.com/office/powerpoint/2010/main" val="2971094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D5278-C1A3-9AF1-0BB7-6CDEAD98FDD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0FDE81-816F-9C4D-C4DD-DC5125157D7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BE1A1F9-A19E-37F6-0354-95EBBEE0975F}"/>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270C978E-A856-A8C2-E0BA-165AA0301DD5}"/>
              </a:ext>
            </a:extLst>
          </p:cNvPr>
          <p:cNvSpPr>
            <a:spLocks noGrp="1"/>
          </p:cNvSpPr>
          <p:nvPr>
            <p:ph type="sldNum" sz="quarter" idx="5"/>
          </p:nvPr>
        </p:nvSpPr>
        <p:spPr/>
        <p:txBody>
          <a:bodyPr/>
          <a:lstStyle/>
          <a:p>
            <a:fld id="{5BE3F99B-DC5E-471A-A156-847DC6560DD4}" type="slidenum">
              <a:rPr lang="en-US" smtClean="0"/>
              <a:t>53</a:t>
            </a:fld>
            <a:endParaRPr lang="en-US"/>
          </a:p>
        </p:txBody>
      </p:sp>
    </p:spTree>
    <p:extLst>
      <p:ext uri="{BB962C8B-B14F-4D97-AF65-F5344CB8AC3E}">
        <p14:creationId xmlns:p14="http://schemas.microsoft.com/office/powerpoint/2010/main" val="1753213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02836-9EBA-C86F-19C2-2DFFF4CF7B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B467233-64DB-BEB5-1349-90D57251E8A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18780AE-85A8-738B-5922-DC0708D2EF4D}"/>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0B265805-A24B-FD61-4C0F-145FD25710B3}"/>
              </a:ext>
            </a:extLst>
          </p:cNvPr>
          <p:cNvSpPr>
            <a:spLocks noGrp="1"/>
          </p:cNvSpPr>
          <p:nvPr>
            <p:ph type="sldNum" sz="quarter" idx="5"/>
          </p:nvPr>
        </p:nvSpPr>
        <p:spPr/>
        <p:txBody>
          <a:bodyPr/>
          <a:lstStyle/>
          <a:p>
            <a:fld id="{5BE3F99B-DC5E-471A-A156-847DC6560DD4}" type="slidenum">
              <a:rPr lang="en-US" smtClean="0"/>
              <a:t>54</a:t>
            </a:fld>
            <a:endParaRPr lang="en-US"/>
          </a:p>
        </p:txBody>
      </p:sp>
    </p:spTree>
    <p:extLst>
      <p:ext uri="{BB962C8B-B14F-4D97-AF65-F5344CB8AC3E}">
        <p14:creationId xmlns:p14="http://schemas.microsoft.com/office/powerpoint/2010/main" val="2999393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79B11-8632-B956-01C0-2AC12A6118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E709C6-A9A2-C0FF-AED9-AF20A8F1B1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73CA7C3-4F72-1E9B-1751-4569C0F4FEF3}"/>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5E0B4D96-0B65-BC6F-83C3-2311CE34F786}"/>
              </a:ext>
            </a:extLst>
          </p:cNvPr>
          <p:cNvSpPr>
            <a:spLocks noGrp="1"/>
          </p:cNvSpPr>
          <p:nvPr>
            <p:ph type="sldNum" sz="quarter" idx="5"/>
          </p:nvPr>
        </p:nvSpPr>
        <p:spPr/>
        <p:txBody>
          <a:bodyPr/>
          <a:lstStyle/>
          <a:p>
            <a:fld id="{5BE3F99B-DC5E-471A-A156-847DC6560DD4}" type="slidenum">
              <a:rPr lang="en-US" smtClean="0"/>
              <a:t>57</a:t>
            </a:fld>
            <a:endParaRPr lang="en-US"/>
          </a:p>
        </p:txBody>
      </p:sp>
    </p:spTree>
    <p:extLst>
      <p:ext uri="{BB962C8B-B14F-4D97-AF65-F5344CB8AC3E}">
        <p14:creationId xmlns:p14="http://schemas.microsoft.com/office/powerpoint/2010/main" val="1903302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227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BA96D-4F3E-51C2-C99A-BDF6146C1B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CED78A1-40CD-952C-B642-88CACFB4D30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F568B3D-F909-193C-2FB3-A8BFBF6A77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Foliennummernplatzhalter 3">
            <a:extLst>
              <a:ext uri="{FF2B5EF4-FFF2-40B4-BE49-F238E27FC236}">
                <a16:creationId xmlns:a16="http://schemas.microsoft.com/office/drawing/2014/main" id="{152132A4-37EB-A67E-1FF7-5E36C13CAF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765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5D5DF-9882-69A9-B432-0FF2B32036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9FB2EA-7623-83EE-1913-03C46DFB6A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70EBAE-D71F-B1AC-7863-782E7A8837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Foliennummernplatzhalter 3">
            <a:extLst>
              <a:ext uri="{FF2B5EF4-FFF2-40B4-BE49-F238E27FC236}">
                <a16:creationId xmlns:a16="http://schemas.microsoft.com/office/drawing/2014/main" id="{A35CB6E8-C542-9DA5-39E1-E7B503837C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780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C5150-058A-6300-D3D9-20F5403B78F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110BED-0B42-23BE-FD2B-1568437717C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3CCE6D2-EB59-536D-35FA-89F4020DB9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Foliennummernplatzhalter 3">
            <a:extLst>
              <a:ext uri="{FF2B5EF4-FFF2-40B4-BE49-F238E27FC236}">
                <a16:creationId xmlns:a16="http://schemas.microsoft.com/office/drawing/2014/main" id="{F6361279-5725-A663-6D3C-1ADDDBD559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461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7D45-8108-61A8-2803-5B913CBC57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E61B23-3449-9A8A-5054-A01AFE7308E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2A293C1-6009-76A4-47FF-B6C97FF9D7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Let’s use the emoji function in zoom. Do you all know where to find and how to post an emoji? Those who know, please explain to and guide the others. I would like to see an emoji from each of you that reflects how you feel about todays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Foliennummernplatzhalter 3">
            <a:extLst>
              <a:ext uri="{FF2B5EF4-FFF2-40B4-BE49-F238E27FC236}">
                <a16:creationId xmlns:a16="http://schemas.microsoft.com/office/drawing/2014/main" id="{A582F506-52C9-6C84-5E7D-74B8589A45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73FC-CB28-4A10-B7DE-ACE79BB7AD6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141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EDCAD-72C5-F7EE-9E5F-DF629A48272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BC5D04-89E6-82CB-7587-9FAB2826C13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A8C1D48-202C-5226-94B6-4AB108080AF9}"/>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6E797DE1-AC17-31A6-A83C-4E59853400B7}"/>
              </a:ext>
            </a:extLst>
          </p:cNvPr>
          <p:cNvSpPr>
            <a:spLocks noGrp="1"/>
          </p:cNvSpPr>
          <p:nvPr>
            <p:ph type="sldNum" sz="quarter" idx="5"/>
          </p:nvPr>
        </p:nvSpPr>
        <p:spPr/>
        <p:txBody>
          <a:bodyPr/>
          <a:lstStyle/>
          <a:p>
            <a:fld id="{5BE3F99B-DC5E-471A-A156-847DC6560DD4}" type="slidenum">
              <a:rPr lang="en-US" smtClean="0"/>
              <a:t>8</a:t>
            </a:fld>
            <a:endParaRPr lang="en-US"/>
          </a:p>
        </p:txBody>
      </p:sp>
    </p:spTree>
    <p:extLst>
      <p:ext uri="{BB962C8B-B14F-4D97-AF65-F5344CB8AC3E}">
        <p14:creationId xmlns:p14="http://schemas.microsoft.com/office/powerpoint/2010/main" val="3667655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66</a:t>
            </a:fld>
            <a:endParaRPr lang="en-US"/>
          </a:p>
        </p:txBody>
      </p:sp>
    </p:spTree>
    <p:extLst>
      <p:ext uri="{BB962C8B-B14F-4D97-AF65-F5344CB8AC3E}">
        <p14:creationId xmlns:p14="http://schemas.microsoft.com/office/powerpoint/2010/main" val="1182134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17</a:t>
            </a:fld>
            <a:endParaRPr lang="en-US"/>
          </a:p>
        </p:txBody>
      </p:sp>
    </p:spTree>
    <p:extLst>
      <p:ext uri="{BB962C8B-B14F-4D97-AF65-F5344CB8AC3E}">
        <p14:creationId xmlns:p14="http://schemas.microsoft.com/office/powerpoint/2010/main" val="596041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18</a:t>
            </a:fld>
            <a:endParaRPr lang="en-US"/>
          </a:p>
        </p:txBody>
      </p:sp>
    </p:spTree>
    <p:extLst>
      <p:ext uri="{BB962C8B-B14F-4D97-AF65-F5344CB8AC3E}">
        <p14:creationId xmlns:p14="http://schemas.microsoft.com/office/powerpoint/2010/main" val="2581086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77A8B-6119-0E44-119F-6AEFA1DFF4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6E56ADB-4AB3-E30D-FAD6-F7DB3ACA2B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CBF6E6-0C59-490C-175D-335561FB6559}"/>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DD5B7187-0729-70C0-F37F-03FB9AFF79F7}"/>
              </a:ext>
            </a:extLst>
          </p:cNvPr>
          <p:cNvSpPr>
            <a:spLocks noGrp="1"/>
          </p:cNvSpPr>
          <p:nvPr>
            <p:ph type="sldNum" sz="quarter" idx="5"/>
          </p:nvPr>
        </p:nvSpPr>
        <p:spPr/>
        <p:txBody>
          <a:bodyPr/>
          <a:lstStyle/>
          <a:p>
            <a:fld id="{5BE3F99B-DC5E-471A-A156-847DC6560DD4}" type="slidenum">
              <a:rPr lang="en-US" smtClean="0"/>
              <a:t>19</a:t>
            </a:fld>
            <a:endParaRPr lang="en-US"/>
          </a:p>
        </p:txBody>
      </p:sp>
    </p:spTree>
    <p:extLst>
      <p:ext uri="{BB962C8B-B14F-4D97-AF65-F5344CB8AC3E}">
        <p14:creationId xmlns:p14="http://schemas.microsoft.com/office/powerpoint/2010/main" val="300970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20</a:t>
            </a:fld>
            <a:endParaRPr lang="en-US"/>
          </a:p>
        </p:txBody>
      </p:sp>
    </p:spTree>
    <p:extLst>
      <p:ext uri="{BB962C8B-B14F-4D97-AF65-F5344CB8AC3E}">
        <p14:creationId xmlns:p14="http://schemas.microsoft.com/office/powerpoint/2010/main" val="385682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F8E43-DBC3-D809-5106-AE1292534B3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D716583-4061-7985-10D2-5B1254626AB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E55F870-0EDB-F990-08E6-41A6C7F1C91D}"/>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BF5C877F-9AE4-189C-0210-E5B20A114A23}"/>
              </a:ext>
            </a:extLst>
          </p:cNvPr>
          <p:cNvSpPr>
            <a:spLocks noGrp="1"/>
          </p:cNvSpPr>
          <p:nvPr>
            <p:ph type="sldNum" sz="quarter" idx="5"/>
          </p:nvPr>
        </p:nvSpPr>
        <p:spPr/>
        <p:txBody>
          <a:bodyPr/>
          <a:lstStyle/>
          <a:p>
            <a:fld id="{5BE3F99B-DC5E-471A-A156-847DC6560DD4}" type="slidenum">
              <a:rPr lang="en-US" smtClean="0"/>
              <a:t>21</a:t>
            </a:fld>
            <a:endParaRPr lang="en-US"/>
          </a:p>
        </p:txBody>
      </p:sp>
    </p:spTree>
    <p:extLst>
      <p:ext uri="{BB962C8B-B14F-4D97-AF65-F5344CB8AC3E}">
        <p14:creationId xmlns:p14="http://schemas.microsoft.com/office/powerpoint/2010/main" val="944969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BE3F99B-DC5E-471A-A156-847DC6560DD4}" type="slidenum">
              <a:rPr lang="en-US" smtClean="0"/>
              <a:t>28</a:t>
            </a:fld>
            <a:endParaRPr lang="en-US"/>
          </a:p>
        </p:txBody>
      </p:sp>
    </p:spTree>
    <p:extLst>
      <p:ext uri="{BB962C8B-B14F-4D97-AF65-F5344CB8AC3E}">
        <p14:creationId xmlns:p14="http://schemas.microsoft.com/office/powerpoint/2010/main" val="230600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071B3E38-0CA7-5A4D-9BA8-8F1F68D577DE}"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53206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1B3E38-0CA7-5A4D-9BA8-8F1F68D577DE}"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3280035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1B3E38-0CA7-5A4D-9BA8-8F1F68D577DE}"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1412328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86EE0894-6626-4BE4-AE30-AB906BE59C66}" type="datetimeFigureOut">
              <a:rPr lang="de-DE" smtClean="0"/>
              <a:t>19.06.2026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713034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86EE0894-6626-4BE4-AE30-AB906BE59C66}" type="datetimeFigureOut">
              <a:rPr lang="de-DE" smtClean="0"/>
              <a:t>19.06.2026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1770362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EE0894-6626-4BE4-AE30-AB906BE59C66}" type="datetimeFigureOut">
              <a:rPr lang="de-DE" smtClean="0"/>
              <a:t>19.06.2026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1012212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86EE0894-6626-4BE4-AE30-AB906BE59C66}" type="datetimeFigureOut">
              <a:rPr lang="de-DE" smtClean="0"/>
              <a:t>19.06.2026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2065870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86EE0894-6626-4BE4-AE30-AB906BE59C66}" type="datetimeFigureOut">
              <a:rPr lang="de-DE" smtClean="0"/>
              <a:t>19.06.2026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3581021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86EE0894-6626-4BE4-AE30-AB906BE59C66}" type="datetimeFigureOut">
              <a:rPr lang="de-DE" smtClean="0"/>
              <a:t>19.06.2026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3615725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EE0894-6626-4BE4-AE30-AB906BE59C66}" type="datetimeFigureOut">
              <a:rPr lang="de-DE" smtClean="0"/>
              <a:t>19.06.2026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4082381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EE0894-6626-4BE4-AE30-AB906BE59C66}" type="datetimeFigureOut">
              <a:rPr lang="de-DE" smtClean="0"/>
              <a:t>19.06.2026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67214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1B3E38-0CA7-5A4D-9BA8-8F1F68D577DE}"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434442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EE0894-6626-4BE4-AE30-AB906BE59C66}" type="datetimeFigureOut">
              <a:rPr lang="de-DE" smtClean="0"/>
              <a:t>19.06.2026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2634133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86EE0894-6626-4BE4-AE30-AB906BE59C66}" type="datetimeFigureOut">
              <a:rPr lang="de-DE" smtClean="0"/>
              <a:t>19.06.2026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1366960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86EE0894-6626-4BE4-AE30-AB906BE59C66}" type="datetimeFigureOut">
              <a:rPr lang="de-DE" smtClean="0"/>
              <a:t>19.06.2026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97E15D1-DFE0-436F-B4C1-1E3EF4C846D7}" type="slidenum">
              <a:rPr lang="de-DE" smtClean="0"/>
              <a:t>‹Nr.›</a:t>
            </a:fld>
            <a:endParaRPr lang="de-DE"/>
          </a:p>
        </p:txBody>
      </p:sp>
    </p:spTree>
    <p:extLst>
      <p:ext uri="{BB962C8B-B14F-4D97-AF65-F5344CB8AC3E}">
        <p14:creationId xmlns:p14="http://schemas.microsoft.com/office/powerpoint/2010/main" val="928217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7B0307-C7D5-08CF-5A9C-C5B3E77C2B3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a:p>
        </p:txBody>
      </p:sp>
      <p:sp>
        <p:nvSpPr>
          <p:cNvPr id="3" name="Untertitel 2">
            <a:extLst>
              <a:ext uri="{FF2B5EF4-FFF2-40B4-BE49-F238E27FC236}">
                <a16:creationId xmlns:a16="http://schemas.microsoft.com/office/drawing/2014/main" id="{72552E81-1E9D-F634-5C40-65D4731353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a:p>
        </p:txBody>
      </p:sp>
      <p:sp>
        <p:nvSpPr>
          <p:cNvPr id="4" name="Datumsplatzhalter 3">
            <a:extLst>
              <a:ext uri="{FF2B5EF4-FFF2-40B4-BE49-F238E27FC236}">
                <a16:creationId xmlns:a16="http://schemas.microsoft.com/office/drawing/2014/main" id="{3007AD44-99FE-A927-5221-547375D62A7A}"/>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2290D280-5BE2-38A6-97C4-0EE2C46FADA3}"/>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E8F0CBEE-5572-69D4-D276-39C570DFAD20}"/>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2221345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BD063-9C9E-9B48-BF56-209C7FED98E4}"/>
              </a:ext>
            </a:extLst>
          </p:cNvPr>
          <p:cNvSpPr>
            <a:spLocks noGrp="1"/>
          </p:cNvSpPr>
          <p:nvPr>
            <p:ph type="title"/>
          </p:nvPr>
        </p:nvSpPr>
        <p:spPr/>
        <p:txBody>
          <a:bodyPr/>
          <a:lstStyle/>
          <a:p>
            <a:r>
              <a:rPr lang="de-DE"/>
              <a:t>Mastertitelformat bearbeiten</a:t>
            </a:r>
            <a:endParaRPr lang="en-US"/>
          </a:p>
        </p:txBody>
      </p:sp>
      <p:sp>
        <p:nvSpPr>
          <p:cNvPr id="3" name="Inhaltsplatzhalter 2">
            <a:extLst>
              <a:ext uri="{FF2B5EF4-FFF2-40B4-BE49-F238E27FC236}">
                <a16:creationId xmlns:a16="http://schemas.microsoft.com/office/drawing/2014/main" id="{9142CF92-C4C1-F804-238C-61260992B21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6C847290-3EEF-1484-B862-D0A9AEE73BF9}"/>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77E4D74A-65A0-C46E-825F-4D396004B1F5}"/>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F1E5ACF7-8DBB-08F0-3657-296BBD7142DD}"/>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3469536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439A-52DE-2C3A-1220-63807A86043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a:p>
        </p:txBody>
      </p:sp>
      <p:sp>
        <p:nvSpPr>
          <p:cNvPr id="3" name="Textplatzhalter 2">
            <a:extLst>
              <a:ext uri="{FF2B5EF4-FFF2-40B4-BE49-F238E27FC236}">
                <a16:creationId xmlns:a16="http://schemas.microsoft.com/office/drawing/2014/main" id="{2FA8CEB5-11D6-665F-254B-E4616FF28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C150734-A2EB-4314-2BC9-8A19256C21E2}"/>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4A8DB091-1264-91E6-F9EA-10C863E8C2CC}"/>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E47A4206-EDDF-0DBF-976A-13504A86D316}"/>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27143820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9BDB3B-AC0B-5E24-9DF1-A189996A5389}"/>
              </a:ext>
            </a:extLst>
          </p:cNvPr>
          <p:cNvSpPr>
            <a:spLocks noGrp="1"/>
          </p:cNvSpPr>
          <p:nvPr>
            <p:ph type="title"/>
          </p:nvPr>
        </p:nvSpPr>
        <p:spPr/>
        <p:txBody>
          <a:bodyPr/>
          <a:lstStyle/>
          <a:p>
            <a:r>
              <a:rPr lang="de-DE"/>
              <a:t>Mastertitelformat bearbeiten</a:t>
            </a:r>
            <a:endParaRPr lang="en-US"/>
          </a:p>
        </p:txBody>
      </p:sp>
      <p:sp>
        <p:nvSpPr>
          <p:cNvPr id="3" name="Inhaltsplatzhalter 2">
            <a:extLst>
              <a:ext uri="{FF2B5EF4-FFF2-40B4-BE49-F238E27FC236}">
                <a16:creationId xmlns:a16="http://schemas.microsoft.com/office/drawing/2014/main" id="{CB9DAFFB-955D-ACCA-4F4B-D615A27F8D8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a:extLst>
              <a:ext uri="{FF2B5EF4-FFF2-40B4-BE49-F238E27FC236}">
                <a16:creationId xmlns:a16="http://schemas.microsoft.com/office/drawing/2014/main" id="{ACAC4A5F-60E6-E10A-A0AA-05ACE3BF142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a:extLst>
              <a:ext uri="{FF2B5EF4-FFF2-40B4-BE49-F238E27FC236}">
                <a16:creationId xmlns:a16="http://schemas.microsoft.com/office/drawing/2014/main" id="{EFD4B31E-A490-D71C-8688-998FFCA0D965}"/>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6" name="Fußzeilenplatzhalter 5">
            <a:extLst>
              <a:ext uri="{FF2B5EF4-FFF2-40B4-BE49-F238E27FC236}">
                <a16:creationId xmlns:a16="http://schemas.microsoft.com/office/drawing/2014/main" id="{9953F95E-A63C-F2C4-2470-BF356ECDDDCA}"/>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039652FF-1920-CC43-EE68-4652F621D11A}"/>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36021284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CBEE5-1AC0-79C3-7D5B-BB6F54BC355D}"/>
              </a:ext>
            </a:extLst>
          </p:cNvPr>
          <p:cNvSpPr>
            <a:spLocks noGrp="1"/>
          </p:cNvSpPr>
          <p:nvPr>
            <p:ph type="title"/>
          </p:nvPr>
        </p:nvSpPr>
        <p:spPr>
          <a:xfrm>
            <a:off x="839788" y="365125"/>
            <a:ext cx="10515600" cy="1325563"/>
          </a:xfrm>
        </p:spPr>
        <p:txBody>
          <a:bodyPr/>
          <a:lstStyle/>
          <a:p>
            <a:r>
              <a:rPr lang="de-DE"/>
              <a:t>Mastertitelformat bearbeiten</a:t>
            </a:r>
            <a:endParaRPr lang="en-US"/>
          </a:p>
        </p:txBody>
      </p:sp>
      <p:sp>
        <p:nvSpPr>
          <p:cNvPr id="3" name="Textplatzhalter 2">
            <a:extLst>
              <a:ext uri="{FF2B5EF4-FFF2-40B4-BE49-F238E27FC236}">
                <a16:creationId xmlns:a16="http://schemas.microsoft.com/office/drawing/2014/main" id="{5A821D22-14E2-D43A-3A60-C8BF4EB4C7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F362F54-00A8-E73A-1E19-706F6FD90B1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a:extLst>
              <a:ext uri="{FF2B5EF4-FFF2-40B4-BE49-F238E27FC236}">
                <a16:creationId xmlns:a16="http://schemas.microsoft.com/office/drawing/2014/main" id="{D93CB50C-2E08-52D5-7FA2-22FC4E5D6A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6B47079-469B-5091-EB19-01365F548E9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6">
            <a:extLst>
              <a:ext uri="{FF2B5EF4-FFF2-40B4-BE49-F238E27FC236}">
                <a16:creationId xmlns:a16="http://schemas.microsoft.com/office/drawing/2014/main" id="{733110D4-6389-6600-5781-DAEB6E751432}"/>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8" name="Fußzeilenplatzhalter 7">
            <a:extLst>
              <a:ext uri="{FF2B5EF4-FFF2-40B4-BE49-F238E27FC236}">
                <a16:creationId xmlns:a16="http://schemas.microsoft.com/office/drawing/2014/main" id="{A564DA8D-51C5-DA28-E3E9-C6FB3160251B}"/>
              </a:ext>
            </a:extLst>
          </p:cNvPr>
          <p:cNvSpPr>
            <a:spLocks noGrp="1"/>
          </p:cNvSpPr>
          <p:nvPr>
            <p:ph type="ftr" sz="quarter" idx="11"/>
          </p:nvPr>
        </p:nvSpPr>
        <p:spPr/>
        <p:txBody>
          <a:bodyPr/>
          <a:lstStyle/>
          <a:p>
            <a:endParaRPr lang="en-US"/>
          </a:p>
        </p:txBody>
      </p:sp>
      <p:sp>
        <p:nvSpPr>
          <p:cNvPr id="9" name="Foliennummernplatzhalter 8">
            <a:extLst>
              <a:ext uri="{FF2B5EF4-FFF2-40B4-BE49-F238E27FC236}">
                <a16:creationId xmlns:a16="http://schemas.microsoft.com/office/drawing/2014/main" id="{D40B8AA4-5906-5C0A-FF56-5EF83C306CC5}"/>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120029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12B2DC-A5A9-2493-12CF-76458939809F}"/>
              </a:ext>
            </a:extLst>
          </p:cNvPr>
          <p:cNvSpPr>
            <a:spLocks noGrp="1"/>
          </p:cNvSpPr>
          <p:nvPr>
            <p:ph type="title"/>
          </p:nvPr>
        </p:nvSpPr>
        <p:spPr/>
        <p:txBody>
          <a:bodyPr/>
          <a:lstStyle/>
          <a:p>
            <a:r>
              <a:rPr lang="de-DE"/>
              <a:t>Mastertitelformat bearbeiten</a:t>
            </a:r>
            <a:endParaRPr lang="en-US"/>
          </a:p>
        </p:txBody>
      </p:sp>
      <p:sp>
        <p:nvSpPr>
          <p:cNvPr id="3" name="Datumsplatzhalter 2">
            <a:extLst>
              <a:ext uri="{FF2B5EF4-FFF2-40B4-BE49-F238E27FC236}">
                <a16:creationId xmlns:a16="http://schemas.microsoft.com/office/drawing/2014/main" id="{F33B7314-8E35-7FED-3BC3-2A70331FC924}"/>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4" name="Fußzeilenplatzhalter 3">
            <a:extLst>
              <a:ext uri="{FF2B5EF4-FFF2-40B4-BE49-F238E27FC236}">
                <a16:creationId xmlns:a16="http://schemas.microsoft.com/office/drawing/2014/main" id="{F7D513C9-D7D3-2FDD-2C43-3BE3517C85AD}"/>
              </a:ext>
            </a:extLst>
          </p:cNvPr>
          <p:cNvSpPr>
            <a:spLocks noGrp="1"/>
          </p:cNvSpPr>
          <p:nvPr>
            <p:ph type="ftr" sz="quarter" idx="11"/>
          </p:nvPr>
        </p:nvSpPr>
        <p:spPr/>
        <p:txBody>
          <a:bodyPr/>
          <a:lstStyle/>
          <a:p>
            <a:endParaRPr lang="en-US"/>
          </a:p>
        </p:txBody>
      </p:sp>
      <p:sp>
        <p:nvSpPr>
          <p:cNvPr id="5" name="Foliennummernplatzhalter 4">
            <a:extLst>
              <a:ext uri="{FF2B5EF4-FFF2-40B4-BE49-F238E27FC236}">
                <a16:creationId xmlns:a16="http://schemas.microsoft.com/office/drawing/2014/main" id="{F81DC122-857D-50EF-A693-682021F8A0F8}"/>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3519760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74F19B5-F414-AC86-C303-C94F85DBCFCF}"/>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3" name="Fußzeilenplatzhalter 2">
            <a:extLst>
              <a:ext uri="{FF2B5EF4-FFF2-40B4-BE49-F238E27FC236}">
                <a16:creationId xmlns:a16="http://schemas.microsoft.com/office/drawing/2014/main" id="{25310630-A904-C0CC-D450-5E2333FE2619}"/>
              </a:ext>
            </a:extLst>
          </p:cNvPr>
          <p:cNvSpPr>
            <a:spLocks noGrp="1"/>
          </p:cNvSpPr>
          <p:nvPr>
            <p:ph type="ftr" sz="quarter" idx="11"/>
          </p:nvPr>
        </p:nvSpPr>
        <p:spPr/>
        <p:txBody>
          <a:bodyPr/>
          <a:lstStyle/>
          <a:p>
            <a:endParaRPr lang="en-US"/>
          </a:p>
        </p:txBody>
      </p:sp>
      <p:sp>
        <p:nvSpPr>
          <p:cNvPr id="4" name="Foliennummernplatzhalter 3">
            <a:extLst>
              <a:ext uri="{FF2B5EF4-FFF2-40B4-BE49-F238E27FC236}">
                <a16:creationId xmlns:a16="http://schemas.microsoft.com/office/drawing/2014/main" id="{2A5FC0AF-50FC-3B25-B45D-4BF1F65A446C}"/>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1247333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6" indent="0">
              <a:buNone/>
              <a:defRPr sz="2000">
                <a:solidFill>
                  <a:schemeClr val="tx1">
                    <a:tint val="82000"/>
                  </a:schemeClr>
                </a:solidFill>
              </a:defRPr>
            </a:lvl2pPr>
            <a:lvl3pPr marL="914411" indent="0">
              <a:buNone/>
              <a:defRPr sz="1800">
                <a:solidFill>
                  <a:schemeClr val="tx1">
                    <a:tint val="82000"/>
                  </a:schemeClr>
                </a:solidFill>
              </a:defRPr>
            </a:lvl3pPr>
            <a:lvl4pPr marL="1371617" indent="0">
              <a:buNone/>
              <a:defRPr sz="1600">
                <a:solidFill>
                  <a:schemeClr val="tx1">
                    <a:tint val="82000"/>
                  </a:schemeClr>
                </a:solidFill>
              </a:defRPr>
            </a:lvl4pPr>
            <a:lvl5pPr marL="1828823" indent="0">
              <a:buNone/>
              <a:defRPr sz="1600">
                <a:solidFill>
                  <a:schemeClr val="tx1">
                    <a:tint val="82000"/>
                  </a:schemeClr>
                </a:solidFill>
              </a:defRPr>
            </a:lvl5pPr>
            <a:lvl6pPr marL="2286029" indent="0">
              <a:buNone/>
              <a:defRPr sz="1600">
                <a:solidFill>
                  <a:schemeClr val="tx1">
                    <a:tint val="82000"/>
                  </a:schemeClr>
                </a:solidFill>
              </a:defRPr>
            </a:lvl6pPr>
            <a:lvl7pPr marL="2743234" indent="0">
              <a:buNone/>
              <a:defRPr sz="1600">
                <a:solidFill>
                  <a:schemeClr val="tx1">
                    <a:tint val="82000"/>
                  </a:schemeClr>
                </a:solidFill>
              </a:defRPr>
            </a:lvl7pPr>
            <a:lvl8pPr marL="3200440" indent="0">
              <a:buNone/>
              <a:defRPr sz="1600">
                <a:solidFill>
                  <a:schemeClr val="tx1">
                    <a:tint val="82000"/>
                  </a:schemeClr>
                </a:solidFill>
              </a:defRPr>
            </a:lvl8pPr>
            <a:lvl9pPr marL="3657646" indent="0">
              <a:buNone/>
              <a:defRPr sz="160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071B3E38-0CA7-5A4D-9BA8-8F1F68D577DE}"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6650672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DE4E22-CF06-EC24-157B-2EAA830FCE7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Inhaltsplatzhalter 2">
            <a:extLst>
              <a:ext uri="{FF2B5EF4-FFF2-40B4-BE49-F238E27FC236}">
                <a16:creationId xmlns:a16="http://schemas.microsoft.com/office/drawing/2014/main" id="{331D40E1-EBE5-21F7-D347-5E03506A7C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a:extLst>
              <a:ext uri="{FF2B5EF4-FFF2-40B4-BE49-F238E27FC236}">
                <a16:creationId xmlns:a16="http://schemas.microsoft.com/office/drawing/2014/main" id="{EA551481-B047-816C-9393-A8924B888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F5D9AC1-9D59-14D4-0C3F-C59931612743}"/>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6" name="Fußzeilenplatzhalter 5">
            <a:extLst>
              <a:ext uri="{FF2B5EF4-FFF2-40B4-BE49-F238E27FC236}">
                <a16:creationId xmlns:a16="http://schemas.microsoft.com/office/drawing/2014/main" id="{D478BB1D-0A01-6932-00DC-E5B1AC1A047F}"/>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438D636-BE06-FBBB-0339-D55191124FA5}"/>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19884648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56210C-A0D9-45CE-860C-396B3EB1AB8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Bildplatzhalter 2">
            <a:extLst>
              <a:ext uri="{FF2B5EF4-FFF2-40B4-BE49-F238E27FC236}">
                <a16:creationId xmlns:a16="http://schemas.microsoft.com/office/drawing/2014/main" id="{445F8DF6-770E-0A9E-76D4-E9BE94956E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platzhalter 3">
            <a:extLst>
              <a:ext uri="{FF2B5EF4-FFF2-40B4-BE49-F238E27FC236}">
                <a16:creationId xmlns:a16="http://schemas.microsoft.com/office/drawing/2014/main" id="{93B5B7F1-0FE8-EFDA-A90A-04EEA7910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9261ECC-1AEE-CDF8-B03E-CA9DB929D815}"/>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6" name="Fußzeilenplatzhalter 5">
            <a:extLst>
              <a:ext uri="{FF2B5EF4-FFF2-40B4-BE49-F238E27FC236}">
                <a16:creationId xmlns:a16="http://schemas.microsoft.com/office/drawing/2014/main" id="{7A1D6DB1-CA21-27C8-8629-A317A160381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751E542C-9334-3B43-3164-73AA1D652CB9}"/>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271258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BD8937-6056-CCDF-272A-284A44F54208}"/>
              </a:ext>
            </a:extLst>
          </p:cNvPr>
          <p:cNvSpPr>
            <a:spLocks noGrp="1"/>
          </p:cNvSpPr>
          <p:nvPr>
            <p:ph type="title"/>
          </p:nvPr>
        </p:nvSpPr>
        <p:spPr/>
        <p:txBody>
          <a:bodyPr/>
          <a:lstStyle/>
          <a:p>
            <a:r>
              <a:rPr lang="de-DE"/>
              <a:t>Mastertitelformat bearbeiten</a:t>
            </a:r>
            <a:endParaRPr lang="en-US"/>
          </a:p>
        </p:txBody>
      </p:sp>
      <p:sp>
        <p:nvSpPr>
          <p:cNvPr id="3" name="Vertikaler Textplatzhalter 2">
            <a:extLst>
              <a:ext uri="{FF2B5EF4-FFF2-40B4-BE49-F238E27FC236}">
                <a16:creationId xmlns:a16="http://schemas.microsoft.com/office/drawing/2014/main" id="{EAE54A07-1528-0F5A-8E27-A6E4287D700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257B1120-4C65-E8CF-0E0F-34980E35AD14}"/>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C3B1CDBF-C11A-D807-507E-5846A965E70A}"/>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3445C006-7CF3-E366-EF52-556DD615B6F2}"/>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3236529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EE48762-8EF8-7BD0-9A99-BB76EDE0069A}"/>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en-US"/>
          </a:p>
        </p:txBody>
      </p:sp>
      <p:sp>
        <p:nvSpPr>
          <p:cNvPr id="3" name="Vertikaler Textplatzhalter 2">
            <a:extLst>
              <a:ext uri="{FF2B5EF4-FFF2-40B4-BE49-F238E27FC236}">
                <a16:creationId xmlns:a16="http://schemas.microsoft.com/office/drawing/2014/main" id="{D1DE11DC-8BDC-F47A-7447-EACC8320459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79DAFCD2-6B6B-747B-5E6A-DE4895F8BD84}"/>
              </a:ext>
            </a:extLst>
          </p:cNvPr>
          <p:cNvSpPr>
            <a:spLocks noGrp="1"/>
          </p:cNvSpPr>
          <p:nvPr>
            <p:ph type="dt" sz="half" idx="10"/>
          </p:nvPr>
        </p:nvSpPr>
        <p:spPr/>
        <p:txBody>
          <a:body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A2B8A813-F22A-582F-4F16-BBE9515A6F09}"/>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D5DF2DD4-4BFF-569F-256B-FAB88A971909}"/>
              </a:ext>
            </a:extLst>
          </p:cNvPr>
          <p:cNvSpPr>
            <a:spLocks noGrp="1"/>
          </p:cNvSpPr>
          <p:nvPr>
            <p:ph type="sldNum" sz="quarter" idx="12"/>
          </p:nvPr>
        </p:nvSpPr>
        <p:spPr/>
        <p:txBody>
          <a:bodyPr/>
          <a:lstStyle/>
          <a:p>
            <a:fld id="{68C9DC1B-C77B-45ED-A569-060094CF7AE5}" type="slidenum">
              <a:rPr lang="en-US" smtClean="0"/>
              <a:t>‹Nr.›</a:t>
            </a:fld>
            <a:endParaRPr lang="en-US"/>
          </a:p>
        </p:txBody>
      </p:sp>
    </p:spTree>
    <p:extLst>
      <p:ext uri="{BB962C8B-B14F-4D97-AF65-F5344CB8AC3E}">
        <p14:creationId xmlns:p14="http://schemas.microsoft.com/office/powerpoint/2010/main" val="367965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071B3E38-0CA7-5A4D-9BA8-8F1F68D577DE}"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43001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de-DE"/>
              <a:t>Mastertextformat bearbeiten</a:t>
            </a:r>
          </a:p>
        </p:txBody>
      </p:sp>
      <p:sp>
        <p:nvSpPr>
          <p:cNvPr id="4" name="Content Placeholder 3"/>
          <p:cNvSpPr>
            <a:spLocks noGrp="1"/>
          </p:cNvSpPr>
          <p:nvPr>
            <p:ph sz="half" idx="2"/>
          </p:nvPr>
        </p:nvSpPr>
        <p:spPr>
          <a:xfrm>
            <a:off x="839790"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1"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071B3E38-0CA7-5A4D-9BA8-8F1F68D577DE}" type="datetimeFigureOut">
              <a:rPr lang="en-US" smtClean="0"/>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352687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071B3E38-0CA7-5A4D-9BA8-8F1F68D577DE}" type="datetimeFigureOut">
              <a:rPr lang="en-US" smtClean="0"/>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488021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1B3E38-0CA7-5A4D-9BA8-8F1F68D577DE}" type="datetimeFigureOut">
              <a:rPr lang="en-US" smtClean="0"/>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1245998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071B3E38-0CA7-5A4D-9BA8-8F1F68D577DE}"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2830001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071B3E38-0CA7-5A4D-9BA8-8F1F68D577DE}"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B0E37-3273-5345-914C-C8B48607714C}" type="slidenum">
              <a:rPr lang="en-US" smtClean="0"/>
              <a:t>‹Nr.›</a:t>
            </a:fld>
            <a:endParaRPr lang="en-US"/>
          </a:p>
        </p:txBody>
      </p:sp>
    </p:spTree>
    <p:extLst>
      <p:ext uri="{BB962C8B-B14F-4D97-AF65-F5344CB8AC3E}">
        <p14:creationId xmlns:p14="http://schemas.microsoft.com/office/powerpoint/2010/main" val="3714753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1B3E38-0CA7-5A4D-9BA8-8F1F68D577DE}" type="datetimeFigureOut">
              <a:rPr lang="en-US" smtClean="0"/>
              <a:t>6/19/2026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DB0E37-3273-5345-914C-C8B48607714C}" type="slidenum">
              <a:rPr lang="en-US" smtClean="0"/>
              <a:t>‹Nr.›</a:t>
            </a:fld>
            <a:endParaRPr lang="en-US"/>
          </a:p>
        </p:txBody>
      </p:sp>
    </p:spTree>
    <p:extLst>
      <p:ext uri="{BB962C8B-B14F-4D97-AF65-F5344CB8AC3E}">
        <p14:creationId xmlns:p14="http://schemas.microsoft.com/office/powerpoint/2010/main" val="477181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9"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9"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E0894-6626-4BE4-AE30-AB906BE59C66}" type="datetimeFigureOut">
              <a:rPr lang="de-DE" smtClean="0"/>
              <a:t>19.06.2026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E15D1-DFE0-436F-B4C1-1E3EF4C846D7}" type="slidenum">
              <a:rPr lang="de-DE" smtClean="0"/>
              <a:t>‹Nr.›</a:t>
            </a:fld>
            <a:endParaRPr lang="de-DE"/>
          </a:p>
        </p:txBody>
      </p:sp>
    </p:spTree>
    <p:extLst>
      <p:ext uri="{BB962C8B-B14F-4D97-AF65-F5344CB8AC3E}">
        <p14:creationId xmlns:p14="http://schemas.microsoft.com/office/powerpoint/2010/main" val="26847429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76833B1-9F09-D162-50E4-B8501C7C57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platzhalter 2">
            <a:extLst>
              <a:ext uri="{FF2B5EF4-FFF2-40B4-BE49-F238E27FC236}">
                <a16:creationId xmlns:a16="http://schemas.microsoft.com/office/drawing/2014/main" id="{B7E0BB7B-BE1E-9118-20E7-A7D53D4F2F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50DE4CBB-E115-1D71-7437-09B3A819A9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DB5588-2A1A-4B98-A620-EBF23450B52C}" type="datetimeFigureOut">
              <a:rPr lang="en-US" smtClean="0"/>
              <a:t>6/19/2026</a:t>
            </a:fld>
            <a:endParaRPr lang="en-US"/>
          </a:p>
        </p:txBody>
      </p:sp>
      <p:sp>
        <p:nvSpPr>
          <p:cNvPr id="5" name="Fußzeilenplatzhalter 4">
            <a:extLst>
              <a:ext uri="{FF2B5EF4-FFF2-40B4-BE49-F238E27FC236}">
                <a16:creationId xmlns:a16="http://schemas.microsoft.com/office/drawing/2014/main" id="{B0F53878-B41B-7505-E2B3-EEC7848B50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Foliennummernplatzhalter 5">
            <a:extLst>
              <a:ext uri="{FF2B5EF4-FFF2-40B4-BE49-F238E27FC236}">
                <a16:creationId xmlns:a16="http://schemas.microsoft.com/office/drawing/2014/main" id="{B6ECA7B2-102A-FAA3-3F20-365DBA8300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C9DC1B-C77B-45ED-A569-060094CF7AE5}" type="slidenum">
              <a:rPr lang="en-US" smtClean="0"/>
              <a:t>‹Nr.›</a:t>
            </a:fld>
            <a:endParaRPr lang="en-US"/>
          </a:p>
        </p:txBody>
      </p:sp>
    </p:spTree>
    <p:extLst>
      <p:ext uri="{BB962C8B-B14F-4D97-AF65-F5344CB8AC3E}">
        <p14:creationId xmlns:p14="http://schemas.microsoft.com/office/powerpoint/2010/main" val="37540272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hyperlink" Target="https://wbmoodle.hswt.de/course/view.php?id=3607"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s://wbmoodle.hswt.de/course/section.php?id=4072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bmoodle.hswt.de/course/view.php?id=360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wbmoodle.hswt.de/course/view.php?id=3608"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emf"/><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4.jp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78.png"/><Relationship Id="rId4" Type="http://schemas.openxmlformats.org/officeDocument/2006/relationships/image" Target="../media/image77.png"/></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88.png"/><Relationship Id="rId4" Type="http://schemas.openxmlformats.org/officeDocument/2006/relationships/image" Target="../media/image87.pn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youtu.be/E_6PskE3zfQ?si=OwTp74MB3V0dUt-wse" TargetMode="External"/><Relationship Id="rId2" Type="http://schemas.openxmlformats.org/officeDocument/2006/relationships/image" Target="../media/image96.png"/><Relationship Id="rId1" Type="http://schemas.openxmlformats.org/officeDocument/2006/relationships/slideLayout" Target="../slideLayouts/slideLayout18.xml"/><Relationship Id="rId4" Type="http://schemas.openxmlformats.org/officeDocument/2006/relationships/image" Target="../media/image97.png"/></Relationships>
</file>

<file path=ppt/slides/_rels/slide5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5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104.png"/><Relationship Id="rId4" Type="http://schemas.openxmlformats.org/officeDocument/2006/relationships/image" Target="../media/image103.pn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pn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F4CB4BB6-221B-327F-F385-5F126C6E268F}"/>
            </a:ext>
          </a:extLst>
        </p:cNvPr>
        <p:cNvGrpSpPr/>
        <p:nvPr/>
      </p:nvGrpSpPr>
      <p:grpSpPr>
        <a:xfrm>
          <a:off x="0" y="0"/>
          <a:ext cx="0" cy="0"/>
          <a:chOff x="0" y="0"/>
          <a:chExt cx="0" cy="0"/>
        </a:xfrm>
      </p:grpSpPr>
      <p:sp>
        <p:nvSpPr>
          <p:cNvPr id="9" name="Rechteck 8">
            <a:extLst>
              <a:ext uri="{FF2B5EF4-FFF2-40B4-BE49-F238E27FC236}">
                <a16:creationId xmlns:a16="http://schemas.microsoft.com/office/drawing/2014/main" id="{D318A807-8B1C-98E5-1BEF-22235AB7A246}"/>
              </a:ext>
            </a:extLst>
          </p:cNvPr>
          <p:cNvSpPr/>
          <p:nvPr/>
        </p:nvSpPr>
        <p:spPr>
          <a:xfrm>
            <a:off x="385011" y="5609063"/>
            <a:ext cx="2538663" cy="9701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C86028-D4DA-F767-17D8-218410D00FF0}"/>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53E23C33-F733-803D-EFF9-DC68D3AD0FF4}"/>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78B42E68-8D94-AF9D-1B1A-EFC35284D96B}"/>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16B9AC16-FF0F-74AE-181E-345BC172508C}"/>
                </a:ext>
              </a:extLst>
            </p:cNvPr>
            <p:cNvSpPr txBox="1"/>
            <p:nvPr/>
          </p:nvSpPr>
          <p:spPr>
            <a:xfrm>
              <a:off x="3117907" y="1386173"/>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Facilitator &amp; Mentor Handbook</a:t>
              </a:r>
            </a:p>
            <a:p>
              <a:pPr algn="ctr" defTabSz="171450"/>
              <a:r>
                <a:rPr lang="en-US" sz="4400" b="1">
                  <a:solidFill>
                    <a:prstClr val="white"/>
                  </a:solidFill>
                  <a:latin typeface="Calibri" panose="020F0502020204030204" pitchFamily="34" charset="0"/>
                  <a:cs typeface="Calibri" panose="020F0502020204030204" pitchFamily="34" charset="0"/>
                </a:rPr>
                <a:t>2026</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3" name="Picture 3">
            <a:extLst>
              <a:ext uri="{FF2B5EF4-FFF2-40B4-BE49-F238E27FC236}">
                <a16:creationId xmlns:a16="http://schemas.microsoft.com/office/drawing/2014/main" id="{17E1B50E-5929-F2E6-5C38-41B9837E60D2}"/>
              </a:ext>
            </a:extLst>
          </p:cNvPr>
          <p:cNvPicPr>
            <a:picLocks noChangeAspect="1"/>
          </p:cNvPicPr>
          <p:nvPr/>
        </p:nvPicPr>
        <p:blipFill>
          <a:blip r:embed="rId4"/>
          <a:stretch>
            <a:fillRect/>
          </a:stretch>
        </p:blipFill>
        <p:spPr>
          <a:xfrm>
            <a:off x="3764189" y="1605100"/>
            <a:ext cx="983637" cy="1169435"/>
          </a:xfrm>
          <a:prstGeom prst="rect">
            <a:avLst/>
          </a:prstGeom>
        </p:spPr>
      </p:pic>
      <p:pic>
        <p:nvPicPr>
          <p:cNvPr id="14" name="Picture 8">
            <a:extLst>
              <a:ext uri="{FF2B5EF4-FFF2-40B4-BE49-F238E27FC236}">
                <a16:creationId xmlns:a16="http://schemas.microsoft.com/office/drawing/2014/main" id="{D7B83BDE-C213-1EBD-1F97-B0BFD841CF58}"/>
              </a:ext>
            </a:extLst>
          </p:cNvPr>
          <p:cNvPicPr>
            <a:picLocks noChangeAspect="1"/>
          </p:cNvPicPr>
          <p:nvPr/>
        </p:nvPicPr>
        <p:blipFill>
          <a:blip r:embed="rId5"/>
          <a:stretch>
            <a:fillRect/>
          </a:stretch>
        </p:blipFill>
        <p:spPr>
          <a:xfrm>
            <a:off x="4816567" y="859471"/>
            <a:ext cx="2558863" cy="1491258"/>
          </a:xfrm>
          <a:prstGeom prst="rect">
            <a:avLst/>
          </a:prstGeom>
          <a:effectLst/>
        </p:spPr>
      </p:pic>
      <p:pic>
        <p:nvPicPr>
          <p:cNvPr id="8" name="Grafik 7">
            <a:extLst>
              <a:ext uri="{FF2B5EF4-FFF2-40B4-BE49-F238E27FC236}">
                <a16:creationId xmlns:a16="http://schemas.microsoft.com/office/drawing/2014/main" id="{D9EE9069-0242-0E5B-27BD-6C723E4AE886}"/>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42961" y="5615751"/>
            <a:ext cx="3222762" cy="970157"/>
          </a:xfrm>
          <a:prstGeom prst="rect">
            <a:avLst/>
          </a:prstGeom>
        </p:spPr>
      </p:pic>
    </p:spTree>
    <p:extLst>
      <p:ext uri="{BB962C8B-B14F-4D97-AF65-F5344CB8AC3E}">
        <p14:creationId xmlns:p14="http://schemas.microsoft.com/office/powerpoint/2010/main" val="69316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4BFE4AA-2E62-12F7-A186-DCCFE691D940}"/>
              </a:ext>
            </a:extLst>
          </p:cNvPr>
          <p:cNvSpPr txBox="1"/>
          <p:nvPr/>
        </p:nvSpPr>
        <p:spPr>
          <a:xfrm>
            <a:off x="424872" y="851738"/>
            <a:ext cx="11573164" cy="1600438"/>
          </a:xfrm>
          <a:prstGeom prst="rect">
            <a:avLst/>
          </a:prstGeom>
          <a:noFill/>
        </p:spPr>
        <p:txBody>
          <a:bodyPr wrap="square" rtlCol="0">
            <a:spAutoFit/>
          </a:bodyPr>
          <a:lstStyle/>
          <a:p>
            <a:r>
              <a:rPr lang="en-US" sz="1600"/>
              <a:t>All AgriMocks online meetings will be scheduled and hosted by HSWT. You do not need to schedule your own meetings. </a:t>
            </a:r>
          </a:p>
          <a:p>
            <a:endParaRPr lang="en-US"/>
          </a:p>
          <a:p>
            <a:pPr>
              <a:spcAft>
                <a:spcPts val="600"/>
              </a:spcAft>
            </a:pPr>
            <a:r>
              <a:rPr lang="en-US"/>
              <a:t>The AgriMocks Meeting ID is always: </a:t>
            </a:r>
            <a:r>
              <a:rPr lang="en-US" b="1"/>
              <a:t>427 825 0055</a:t>
            </a:r>
          </a:p>
          <a:p>
            <a:pPr>
              <a:spcAft>
                <a:spcPts val="600"/>
              </a:spcAft>
            </a:pPr>
            <a:r>
              <a:rPr lang="en-US"/>
              <a:t>The passcode is always: </a:t>
            </a:r>
            <a:r>
              <a:rPr lang="en-US" b="1"/>
              <a:t>1iYYWj</a:t>
            </a:r>
          </a:p>
          <a:p>
            <a:endParaRPr lang="en-US"/>
          </a:p>
        </p:txBody>
      </p:sp>
      <p:pic>
        <p:nvPicPr>
          <p:cNvPr id="4" name="Grafik 3">
            <a:extLst>
              <a:ext uri="{FF2B5EF4-FFF2-40B4-BE49-F238E27FC236}">
                <a16:creationId xmlns:a16="http://schemas.microsoft.com/office/drawing/2014/main" id="{4C2FF922-08F2-250D-CF56-0E78124179EC}"/>
              </a:ext>
            </a:extLst>
          </p:cNvPr>
          <p:cNvPicPr>
            <a:picLocks noChangeAspect="1"/>
          </p:cNvPicPr>
          <p:nvPr/>
        </p:nvPicPr>
        <p:blipFill>
          <a:blip r:embed="rId2"/>
          <a:stretch>
            <a:fillRect/>
          </a:stretch>
        </p:blipFill>
        <p:spPr>
          <a:xfrm>
            <a:off x="6211454" y="1293227"/>
            <a:ext cx="3455970" cy="2179509"/>
          </a:xfrm>
          <a:prstGeom prst="rect">
            <a:avLst/>
          </a:prstGeom>
        </p:spPr>
      </p:pic>
      <p:cxnSp>
        <p:nvCxnSpPr>
          <p:cNvPr id="5" name="Gerade Verbindung mit Pfeil 4">
            <a:extLst>
              <a:ext uri="{FF2B5EF4-FFF2-40B4-BE49-F238E27FC236}">
                <a16:creationId xmlns:a16="http://schemas.microsoft.com/office/drawing/2014/main" id="{6445605C-27B0-E77C-EB8D-44594217E85E}"/>
              </a:ext>
            </a:extLst>
          </p:cNvPr>
          <p:cNvCxnSpPr>
            <a:cxnSpLocks/>
          </p:cNvCxnSpPr>
          <p:nvPr/>
        </p:nvCxnSpPr>
        <p:spPr>
          <a:xfrm>
            <a:off x="3880842" y="1795779"/>
            <a:ext cx="2493818" cy="1293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Grafik 17">
            <a:extLst>
              <a:ext uri="{FF2B5EF4-FFF2-40B4-BE49-F238E27FC236}">
                <a16:creationId xmlns:a16="http://schemas.microsoft.com/office/drawing/2014/main" id="{51F56CE8-4A9C-DA3F-CE9E-250950825447}"/>
              </a:ext>
            </a:extLst>
          </p:cNvPr>
          <p:cNvPicPr>
            <a:picLocks noChangeAspect="1"/>
          </p:cNvPicPr>
          <p:nvPr/>
        </p:nvPicPr>
        <p:blipFill>
          <a:blip r:embed="rId3"/>
          <a:stretch>
            <a:fillRect/>
          </a:stretch>
        </p:blipFill>
        <p:spPr>
          <a:xfrm>
            <a:off x="471054" y="2287206"/>
            <a:ext cx="5532743" cy="1163846"/>
          </a:xfrm>
          <a:prstGeom prst="rect">
            <a:avLst/>
          </a:prstGeom>
        </p:spPr>
      </p:pic>
      <p:pic>
        <p:nvPicPr>
          <p:cNvPr id="20" name="Grafik 19">
            <a:extLst>
              <a:ext uri="{FF2B5EF4-FFF2-40B4-BE49-F238E27FC236}">
                <a16:creationId xmlns:a16="http://schemas.microsoft.com/office/drawing/2014/main" id="{692F6FD0-F0A4-E915-7EE1-BF399B237E2E}"/>
              </a:ext>
            </a:extLst>
          </p:cNvPr>
          <p:cNvPicPr>
            <a:picLocks noChangeAspect="1"/>
          </p:cNvPicPr>
          <p:nvPr/>
        </p:nvPicPr>
        <p:blipFill>
          <a:blip r:embed="rId4"/>
          <a:stretch>
            <a:fillRect/>
          </a:stretch>
        </p:blipFill>
        <p:spPr>
          <a:xfrm>
            <a:off x="471054" y="3813170"/>
            <a:ext cx="1749402" cy="604506"/>
          </a:xfrm>
          <a:prstGeom prst="rect">
            <a:avLst/>
          </a:prstGeom>
        </p:spPr>
      </p:pic>
      <p:sp>
        <p:nvSpPr>
          <p:cNvPr id="21" name="Textfeld 20">
            <a:extLst>
              <a:ext uri="{FF2B5EF4-FFF2-40B4-BE49-F238E27FC236}">
                <a16:creationId xmlns:a16="http://schemas.microsoft.com/office/drawing/2014/main" id="{3250A967-62BC-2E73-46D1-1715DD274C59}"/>
              </a:ext>
            </a:extLst>
          </p:cNvPr>
          <p:cNvSpPr txBox="1"/>
          <p:nvPr/>
        </p:nvSpPr>
        <p:spPr>
          <a:xfrm>
            <a:off x="2390317" y="3802826"/>
            <a:ext cx="8828064" cy="1815882"/>
          </a:xfrm>
          <a:prstGeom prst="rect">
            <a:avLst/>
          </a:prstGeom>
          <a:noFill/>
        </p:spPr>
        <p:txBody>
          <a:bodyPr wrap="square" rtlCol="0">
            <a:spAutoFit/>
          </a:bodyPr>
          <a:lstStyle/>
          <a:p>
            <a:r>
              <a:rPr lang="en-US" sz="1600"/>
              <a:t>In the bottom left corner on the tool-bar, you can find the buttons for audio and video settings. If the icon is crossed with a red line, you are muted, or your camera is switched off, respectively. You can unmute yourself (or switch your camera on) by clicking on these icons.  You can also quickly unmute yourself by pressing on the space bar on your keyboard. As long as you keep it pressed, you will be unmuted. Once you release the space bar, you will automatically be muted again.</a:t>
            </a:r>
          </a:p>
          <a:p>
            <a:r>
              <a:rPr lang="en-US" sz="1600"/>
              <a:t>With </a:t>
            </a:r>
            <a:r>
              <a:rPr lang="en-US" sz="1600" b="1"/>
              <a:t>Alt + M </a:t>
            </a:r>
            <a:r>
              <a:rPr lang="en-US" sz="1600"/>
              <a:t>you can quickly </a:t>
            </a:r>
            <a:r>
              <a:rPr lang="en-US" sz="1600" b="1"/>
              <a:t>mute all participa</a:t>
            </a:r>
            <a:r>
              <a:rPr lang="en-US" sz="1600"/>
              <a:t>nts (except for the host), in case a participant has unmuted themselves and has a noisy background.</a:t>
            </a:r>
          </a:p>
        </p:txBody>
      </p:sp>
      <p:pic>
        <p:nvPicPr>
          <p:cNvPr id="23" name="Grafik 22">
            <a:extLst>
              <a:ext uri="{FF2B5EF4-FFF2-40B4-BE49-F238E27FC236}">
                <a16:creationId xmlns:a16="http://schemas.microsoft.com/office/drawing/2014/main" id="{6A02397F-56BD-3A99-3F86-4750841E53A9}"/>
              </a:ext>
            </a:extLst>
          </p:cNvPr>
          <p:cNvPicPr>
            <a:picLocks noChangeAspect="1"/>
          </p:cNvPicPr>
          <p:nvPr/>
        </p:nvPicPr>
        <p:blipFill>
          <a:blip r:embed="rId5"/>
          <a:stretch>
            <a:fillRect/>
          </a:stretch>
        </p:blipFill>
        <p:spPr>
          <a:xfrm>
            <a:off x="517236" y="4553866"/>
            <a:ext cx="1546996" cy="464861"/>
          </a:xfrm>
          <a:prstGeom prst="rect">
            <a:avLst/>
          </a:prstGeom>
        </p:spPr>
      </p:pic>
      <p:sp>
        <p:nvSpPr>
          <p:cNvPr id="24" name="Textfeld 23">
            <a:extLst>
              <a:ext uri="{FF2B5EF4-FFF2-40B4-BE49-F238E27FC236}">
                <a16:creationId xmlns:a16="http://schemas.microsoft.com/office/drawing/2014/main" id="{4DD40910-217F-52C8-5EE5-E378236D1ED9}"/>
              </a:ext>
            </a:extLst>
          </p:cNvPr>
          <p:cNvSpPr txBox="1"/>
          <p:nvPr/>
        </p:nvSpPr>
        <p:spPr>
          <a:xfrm>
            <a:off x="424872" y="5754898"/>
            <a:ext cx="10793509" cy="584775"/>
          </a:xfrm>
          <a:prstGeom prst="rect">
            <a:avLst/>
          </a:prstGeom>
          <a:noFill/>
        </p:spPr>
        <p:txBody>
          <a:bodyPr wrap="square" rtlCol="0">
            <a:spAutoFit/>
          </a:bodyPr>
          <a:lstStyle/>
          <a:p>
            <a:r>
              <a:rPr lang="en-US" sz="1600"/>
              <a:t>Always join your scheduled meeting a few minutes before the start to ensure your audio and video settings are correct and everything is working fine before you are being joined by participants. </a:t>
            </a:r>
          </a:p>
        </p:txBody>
      </p:sp>
    </p:spTree>
    <p:extLst>
      <p:ext uri="{BB962C8B-B14F-4D97-AF65-F5344CB8AC3E}">
        <p14:creationId xmlns:p14="http://schemas.microsoft.com/office/powerpoint/2010/main" val="459874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E5079167-2BFB-F3E1-F768-AB996FAECC61}"/>
              </a:ext>
            </a:extLst>
          </p:cNvPr>
          <p:cNvSpPr txBox="1"/>
          <p:nvPr/>
        </p:nvSpPr>
        <p:spPr>
          <a:xfrm>
            <a:off x="483596" y="2461937"/>
            <a:ext cx="5246255" cy="1569660"/>
          </a:xfrm>
          <a:prstGeom prst="rect">
            <a:avLst/>
          </a:prstGeom>
          <a:noFill/>
        </p:spPr>
        <p:txBody>
          <a:bodyPr wrap="square" rtlCol="0">
            <a:spAutoFit/>
          </a:bodyPr>
          <a:lstStyle/>
          <a:p>
            <a:r>
              <a:rPr lang="en-US" sz="1600"/>
              <a:t>Participants will be kept in a waiting room if the join before the start of the meeting. They need to be admitted manually Once the meeting starts, the host or co-host should close the waiting room so that all late-comers can entzer the meeting directly and do not need to be admitted manually. </a:t>
            </a:r>
          </a:p>
        </p:txBody>
      </p:sp>
      <p:pic>
        <p:nvPicPr>
          <p:cNvPr id="10" name="Grafik 9">
            <a:extLst>
              <a:ext uri="{FF2B5EF4-FFF2-40B4-BE49-F238E27FC236}">
                <a16:creationId xmlns:a16="http://schemas.microsoft.com/office/drawing/2014/main" id="{E3160783-797C-C7CB-BBF3-9C3A3FA36AD8}"/>
              </a:ext>
            </a:extLst>
          </p:cNvPr>
          <p:cNvPicPr>
            <a:picLocks noChangeAspect="1"/>
          </p:cNvPicPr>
          <p:nvPr/>
        </p:nvPicPr>
        <p:blipFill>
          <a:blip r:embed="rId2"/>
          <a:stretch>
            <a:fillRect/>
          </a:stretch>
        </p:blipFill>
        <p:spPr>
          <a:xfrm>
            <a:off x="535709" y="4603528"/>
            <a:ext cx="3547120" cy="1677199"/>
          </a:xfrm>
          <a:prstGeom prst="rect">
            <a:avLst/>
          </a:prstGeom>
        </p:spPr>
      </p:pic>
      <p:pic>
        <p:nvPicPr>
          <p:cNvPr id="12" name="Grafik 11">
            <a:extLst>
              <a:ext uri="{FF2B5EF4-FFF2-40B4-BE49-F238E27FC236}">
                <a16:creationId xmlns:a16="http://schemas.microsoft.com/office/drawing/2014/main" id="{8E34E39B-01F9-7C6C-E9F5-18E163F148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9228" y="4464845"/>
            <a:ext cx="2543648" cy="1815882"/>
          </a:xfrm>
          <a:prstGeom prst="rect">
            <a:avLst/>
          </a:prstGeom>
        </p:spPr>
      </p:pic>
      <p:sp>
        <p:nvSpPr>
          <p:cNvPr id="13" name="Textfeld 12">
            <a:extLst>
              <a:ext uri="{FF2B5EF4-FFF2-40B4-BE49-F238E27FC236}">
                <a16:creationId xmlns:a16="http://schemas.microsoft.com/office/drawing/2014/main" id="{492EC219-4975-FCFF-610A-53D53EE786E1}"/>
              </a:ext>
            </a:extLst>
          </p:cNvPr>
          <p:cNvSpPr txBox="1"/>
          <p:nvPr/>
        </p:nvSpPr>
        <p:spPr>
          <a:xfrm>
            <a:off x="4350505" y="4534186"/>
            <a:ext cx="4013935" cy="1815882"/>
          </a:xfrm>
          <a:prstGeom prst="rect">
            <a:avLst/>
          </a:prstGeom>
          <a:noFill/>
        </p:spPr>
        <p:txBody>
          <a:bodyPr wrap="square" rtlCol="0">
            <a:spAutoFit/>
          </a:bodyPr>
          <a:lstStyle/>
          <a:p>
            <a:r>
              <a:rPr lang="en-US" sz="1600"/>
              <a:t>Clicking on th Host-Tools button in the tool- bar at the bottom </a:t>
            </a:r>
          </a:p>
          <a:p>
            <a:endParaRPr lang="en-US" sz="1600"/>
          </a:p>
          <a:p>
            <a:endParaRPr lang="en-US" sz="1600"/>
          </a:p>
          <a:p>
            <a:r>
              <a:rPr lang="en-US" sz="1600"/>
              <a:t>will open a window on the right side of the screen, where the enable waiting room option can be switched off. </a:t>
            </a:r>
          </a:p>
        </p:txBody>
      </p:sp>
      <p:pic>
        <p:nvPicPr>
          <p:cNvPr id="15" name="Grafik 14">
            <a:extLst>
              <a:ext uri="{FF2B5EF4-FFF2-40B4-BE49-F238E27FC236}">
                <a16:creationId xmlns:a16="http://schemas.microsoft.com/office/drawing/2014/main" id="{1E491C7D-9291-3389-04A3-5BC94F8D6CA4}"/>
              </a:ext>
            </a:extLst>
          </p:cNvPr>
          <p:cNvPicPr>
            <a:picLocks noChangeAspect="1"/>
          </p:cNvPicPr>
          <p:nvPr/>
        </p:nvPicPr>
        <p:blipFill>
          <a:blip r:embed="rId4"/>
          <a:stretch>
            <a:fillRect/>
          </a:stretch>
        </p:blipFill>
        <p:spPr>
          <a:xfrm>
            <a:off x="6211454" y="4920792"/>
            <a:ext cx="746825" cy="624894"/>
          </a:xfrm>
          <a:prstGeom prst="rect">
            <a:avLst/>
          </a:prstGeom>
        </p:spPr>
      </p:pic>
      <p:cxnSp>
        <p:nvCxnSpPr>
          <p:cNvPr id="16" name="Gerade Verbindung mit Pfeil 15">
            <a:extLst>
              <a:ext uri="{FF2B5EF4-FFF2-40B4-BE49-F238E27FC236}">
                <a16:creationId xmlns:a16="http://schemas.microsoft.com/office/drawing/2014/main" id="{C9017A33-B86D-6B63-6651-7E90CB38783F}"/>
              </a:ext>
            </a:extLst>
          </p:cNvPr>
          <p:cNvCxnSpPr>
            <a:cxnSpLocks/>
          </p:cNvCxnSpPr>
          <p:nvPr/>
        </p:nvCxnSpPr>
        <p:spPr>
          <a:xfrm flipV="1">
            <a:off x="7929419" y="5233239"/>
            <a:ext cx="3015672" cy="6881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Grafik 2">
            <a:extLst>
              <a:ext uri="{FF2B5EF4-FFF2-40B4-BE49-F238E27FC236}">
                <a16:creationId xmlns:a16="http://schemas.microsoft.com/office/drawing/2014/main" id="{B7EEEEAC-A757-FE1C-09DD-70AB45284EF1}"/>
              </a:ext>
            </a:extLst>
          </p:cNvPr>
          <p:cNvPicPr>
            <a:picLocks noChangeAspect="1"/>
          </p:cNvPicPr>
          <p:nvPr/>
        </p:nvPicPr>
        <p:blipFill>
          <a:blip r:embed="rId5">
            <a:extLst>
              <a:ext uri="{28A0092B-C50C-407E-A947-70E740481C1C}">
                <a14:useLocalDpi xmlns:a14="http://schemas.microsoft.com/office/drawing/2010/main" val="0"/>
              </a:ext>
            </a:extLst>
          </a:blip>
          <a:srcRect b="59717"/>
          <a:stretch>
            <a:fillRect/>
          </a:stretch>
        </p:blipFill>
        <p:spPr>
          <a:xfrm>
            <a:off x="6084827" y="2531608"/>
            <a:ext cx="5468801" cy="1446820"/>
          </a:xfrm>
          <a:prstGeom prst="rect">
            <a:avLst/>
          </a:prstGeom>
        </p:spPr>
      </p:pic>
      <p:pic>
        <p:nvPicPr>
          <p:cNvPr id="5" name="Grafik 4">
            <a:extLst>
              <a:ext uri="{FF2B5EF4-FFF2-40B4-BE49-F238E27FC236}">
                <a16:creationId xmlns:a16="http://schemas.microsoft.com/office/drawing/2014/main" id="{4140727F-91EA-5374-DECF-CBED100682F5}"/>
              </a:ext>
            </a:extLst>
          </p:cNvPr>
          <p:cNvPicPr>
            <a:picLocks noChangeAspect="1"/>
          </p:cNvPicPr>
          <p:nvPr/>
        </p:nvPicPr>
        <p:blipFill>
          <a:blip r:embed="rId6"/>
          <a:srcRect t="14956" b="30554"/>
          <a:stretch>
            <a:fillRect/>
          </a:stretch>
        </p:blipFill>
        <p:spPr>
          <a:xfrm>
            <a:off x="535709" y="510638"/>
            <a:ext cx="3573639" cy="1665334"/>
          </a:xfrm>
          <a:prstGeom prst="rect">
            <a:avLst/>
          </a:prstGeom>
        </p:spPr>
      </p:pic>
      <p:sp>
        <p:nvSpPr>
          <p:cNvPr id="6" name="Textfeld 5">
            <a:extLst>
              <a:ext uri="{FF2B5EF4-FFF2-40B4-BE49-F238E27FC236}">
                <a16:creationId xmlns:a16="http://schemas.microsoft.com/office/drawing/2014/main" id="{408CF82F-46B0-E9DF-5E07-547AAC63B812}"/>
              </a:ext>
            </a:extLst>
          </p:cNvPr>
          <p:cNvSpPr txBox="1"/>
          <p:nvPr/>
        </p:nvSpPr>
        <p:spPr>
          <a:xfrm>
            <a:off x="5648035" y="463558"/>
            <a:ext cx="5905593" cy="1569660"/>
          </a:xfrm>
          <a:prstGeom prst="rect">
            <a:avLst/>
          </a:prstGeom>
          <a:noFill/>
        </p:spPr>
        <p:txBody>
          <a:bodyPr wrap="square" rtlCol="0">
            <a:spAutoFit/>
          </a:bodyPr>
          <a:lstStyle/>
          <a:p>
            <a:r>
              <a:rPr lang="en-US" sz="1600"/>
              <a:t>Click on the Participants button in the tool-bar at the bottom of your sreen to open the list of participants in the meeting. Select the participant you want to make co-host or host of the meeting. A co-host has the same tools and rights available as the host. They can start, record, and end the meeting, admit participants from the waiting room, and select participants’ settings. </a:t>
            </a:r>
          </a:p>
        </p:txBody>
      </p:sp>
      <p:pic>
        <p:nvPicPr>
          <p:cNvPr id="9" name="Grafik 8">
            <a:extLst>
              <a:ext uri="{FF2B5EF4-FFF2-40B4-BE49-F238E27FC236}">
                <a16:creationId xmlns:a16="http://schemas.microsoft.com/office/drawing/2014/main" id="{7590A2D2-CBCF-36F9-A0F8-20B4DC56188A}"/>
              </a:ext>
            </a:extLst>
          </p:cNvPr>
          <p:cNvPicPr>
            <a:picLocks noChangeAspect="1"/>
          </p:cNvPicPr>
          <p:nvPr/>
        </p:nvPicPr>
        <p:blipFill>
          <a:blip r:embed="rId7"/>
          <a:stretch>
            <a:fillRect/>
          </a:stretch>
        </p:blipFill>
        <p:spPr>
          <a:xfrm>
            <a:off x="2802404" y="564845"/>
            <a:ext cx="2613887" cy="472481"/>
          </a:xfrm>
          <a:prstGeom prst="rect">
            <a:avLst/>
          </a:prstGeom>
        </p:spPr>
      </p:pic>
      <p:cxnSp>
        <p:nvCxnSpPr>
          <p:cNvPr id="11" name="Gerade Verbindung mit Pfeil 10">
            <a:extLst>
              <a:ext uri="{FF2B5EF4-FFF2-40B4-BE49-F238E27FC236}">
                <a16:creationId xmlns:a16="http://schemas.microsoft.com/office/drawing/2014/main" id="{D9607A8A-4719-C743-6A57-2504CBC7364D}"/>
              </a:ext>
            </a:extLst>
          </p:cNvPr>
          <p:cNvCxnSpPr>
            <a:cxnSpLocks/>
            <a:stCxn id="6" idx="1"/>
          </p:cNvCxnSpPr>
          <p:nvPr/>
        </p:nvCxnSpPr>
        <p:spPr>
          <a:xfrm flipH="1">
            <a:off x="3372773" y="1248388"/>
            <a:ext cx="2275262" cy="5386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494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3C352B9-D584-3557-E9EC-2B3AD39B6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04" y="327253"/>
            <a:ext cx="3063977" cy="2187339"/>
          </a:xfrm>
          <a:prstGeom prst="rect">
            <a:avLst/>
          </a:prstGeom>
        </p:spPr>
      </p:pic>
      <p:pic>
        <p:nvPicPr>
          <p:cNvPr id="9" name="Grafik 8">
            <a:extLst>
              <a:ext uri="{FF2B5EF4-FFF2-40B4-BE49-F238E27FC236}">
                <a16:creationId xmlns:a16="http://schemas.microsoft.com/office/drawing/2014/main" id="{F36205F2-2C64-6452-45D4-790DE9F4B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291" y="327253"/>
            <a:ext cx="2483853" cy="2658394"/>
          </a:xfrm>
          <a:prstGeom prst="rect">
            <a:avLst/>
          </a:prstGeom>
        </p:spPr>
      </p:pic>
      <p:pic>
        <p:nvPicPr>
          <p:cNvPr id="10" name="Grafik 9">
            <a:extLst>
              <a:ext uri="{FF2B5EF4-FFF2-40B4-BE49-F238E27FC236}">
                <a16:creationId xmlns:a16="http://schemas.microsoft.com/office/drawing/2014/main" id="{AFBD92BC-6D62-CA2D-34BE-11087B593E2D}"/>
              </a:ext>
            </a:extLst>
          </p:cNvPr>
          <p:cNvPicPr>
            <a:picLocks noChangeAspect="1"/>
          </p:cNvPicPr>
          <p:nvPr/>
        </p:nvPicPr>
        <p:blipFill>
          <a:blip r:embed="rId4"/>
          <a:stretch>
            <a:fillRect/>
          </a:stretch>
        </p:blipFill>
        <p:spPr>
          <a:xfrm>
            <a:off x="762794" y="2580083"/>
            <a:ext cx="2613887" cy="472481"/>
          </a:xfrm>
          <a:prstGeom prst="rect">
            <a:avLst/>
          </a:prstGeom>
        </p:spPr>
      </p:pic>
      <p:sp>
        <p:nvSpPr>
          <p:cNvPr id="12" name="Textfeld 11">
            <a:extLst>
              <a:ext uri="{FF2B5EF4-FFF2-40B4-BE49-F238E27FC236}">
                <a16:creationId xmlns:a16="http://schemas.microsoft.com/office/drawing/2014/main" id="{068CA6DB-FA5B-0E40-5922-20A7DE760E56}"/>
              </a:ext>
            </a:extLst>
          </p:cNvPr>
          <p:cNvSpPr txBox="1"/>
          <p:nvPr/>
        </p:nvSpPr>
        <p:spPr>
          <a:xfrm>
            <a:off x="3482109" y="508000"/>
            <a:ext cx="4350327" cy="2308324"/>
          </a:xfrm>
          <a:prstGeom prst="rect">
            <a:avLst/>
          </a:prstGeom>
          <a:noFill/>
        </p:spPr>
        <p:txBody>
          <a:bodyPr wrap="square" rtlCol="0">
            <a:spAutoFit/>
          </a:bodyPr>
          <a:lstStyle/>
          <a:p>
            <a:r>
              <a:rPr lang="en-US" sz="1600"/>
              <a:t>Participants’ settings can be accessed either through the hHost-Tools icon in the tool-bar at the bottom of the screen, and then clicking on Participants, or by clicking on the  small arrowhead next to the Paticipants icon in the tool-bar, and then on Host-Tools for participants. Either way a window will open on the right side of the screen, where the settings should look as follows:</a:t>
            </a:r>
          </a:p>
        </p:txBody>
      </p:sp>
      <p:cxnSp>
        <p:nvCxnSpPr>
          <p:cNvPr id="13" name="Gerade Verbindung mit Pfeil 12">
            <a:extLst>
              <a:ext uri="{FF2B5EF4-FFF2-40B4-BE49-F238E27FC236}">
                <a16:creationId xmlns:a16="http://schemas.microsoft.com/office/drawing/2014/main" id="{7AAD657F-7E80-DFCA-BC35-5B3A95BF2756}"/>
              </a:ext>
            </a:extLst>
          </p:cNvPr>
          <p:cNvCxnSpPr>
            <a:cxnSpLocks/>
          </p:cNvCxnSpPr>
          <p:nvPr/>
        </p:nvCxnSpPr>
        <p:spPr>
          <a:xfrm flipV="1">
            <a:off x="5754255" y="2514592"/>
            <a:ext cx="2183609" cy="13624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feld 15">
            <a:extLst>
              <a:ext uri="{FF2B5EF4-FFF2-40B4-BE49-F238E27FC236}">
                <a16:creationId xmlns:a16="http://schemas.microsoft.com/office/drawing/2014/main" id="{44B27D42-3BFB-A0F3-8EF5-349AD34A7BE5}"/>
              </a:ext>
            </a:extLst>
          </p:cNvPr>
          <p:cNvSpPr txBox="1"/>
          <p:nvPr/>
        </p:nvSpPr>
        <p:spPr>
          <a:xfrm>
            <a:off x="2720899" y="3297606"/>
            <a:ext cx="8990810" cy="1323439"/>
          </a:xfrm>
          <a:prstGeom prst="rect">
            <a:avLst/>
          </a:prstGeom>
          <a:noFill/>
        </p:spPr>
        <p:txBody>
          <a:bodyPr wrap="square" rtlCol="0">
            <a:spAutoFit/>
          </a:bodyPr>
          <a:lstStyle/>
          <a:p>
            <a:r>
              <a:rPr lang="en-US" sz="1600"/>
              <a:t>If a participant forgot to set their name before the start of the meeting, their name might show up as the type of device they are using to join the meeting. To be able to communicate effectively, it is important to be able to address everyone yby name. Therefore, ask everyone to rename their zoom account. Participants can rename themselves by clicking on the name displayed underneath their “tile” and then on rename. </a:t>
            </a:r>
          </a:p>
        </p:txBody>
      </p:sp>
      <p:pic>
        <p:nvPicPr>
          <p:cNvPr id="18" name="Grafik 17">
            <a:extLst>
              <a:ext uri="{FF2B5EF4-FFF2-40B4-BE49-F238E27FC236}">
                <a16:creationId xmlns:a16="http://schemas.microsoft.com/office/drawing/2014/main" id="{0EBB3E7D-98BA-DBB9-BB24-3DA4B8DADAC6}"/>
              </a:ext>
            </a:extLst>
          </p:cNvPr>
          <p:cNvPicPr>
            <a:picLocks noChangeAspect="1"/>
          </p:cNvPicPr>
          <p:nvPr/>
        </p:nvPicPr>
        <p:blipFill>
          <a:blip r:embed="rId5"/>
          <a:stretch>
            <a:fillRect/>
          </a:stretch>
        </p:blipFill>
        <p:spPr>
          <a:xfrm>
            <a:off x="366308" y="3297606"/>
            <a:ext cx="2324301" cy="922100"/>
          </a:xfrm>
          <a:prstGeom prst="rect">
            <a:avLst/>
          </a:prstGeom>
        </p:spPr>
      </p:pic>
      <p:pic>
        <p:nvPicPr>
          <p:cNvPr id="20" name="Grafik 19">
            <a:extLst>
              <a:ext uri="{FF2B5EF4-FFF2-40B4-BE49-F238E27FC236}">
                <a16:creationId xmlns:a16="http://schemas.microsoft.com/office/drawing/2014/main" id="{30FEF716-5F5C-4E2C-0BD9-B783F140F4DD}"/>
              </a:ext>
            </a:extLst>
          </p:cNvPr>
          <p:cNvPicPr>
            <a:picLocks noChangeAspect="1"/>
          </p:cNvPicPr>
          <p:nvPr/>
        </p:nvPicPr>
        <p:blipFill>
          <a:blip r:embed="rId6">
            <a:extLst>
              <a:ext uri="{28A0092B-C50C-407E-A947-70E740481C1C}">
                <a14:useLocalDpi xmlns:a14="http://schemas.microsoft.com/office/drawing/2010/main" val="0"/>
              </a:ext>
            </a:extLst>
          </a:blip>
          <a:srcRect t="19475" b="-4781"/>
          <a:stretch>
            <a:fillRect/>
          </a:stretch>
        </p:blipFill>
        <p:spPr>
          <a:xfrm>
            <a:off x="366308" y="4621045"/>
            <a:ext cx="2068491" cy="1909702"/>
          </a:xfrm>
          <a:prstGeom prst="rect">
            <a:avLst/>
          </a:prstGeom>
        </p:spPr>
      </p:pic>
      <p:sp>
        <p:nvSpPr>
          <p:cNvPr id="21" name="Textfeld 20">
            <a:extLst>
              <a:ext uri="{FF2B5EF4-FFF2-40B4-BE49-F238E27FC236}">
                <a16:creationId xmlns:a16="http://schemas.microsoft.com/office/drawing/2014/main" id="{2B4A8222-50A3-887A-04AD-D5D1F0D8999D}"/>
              </a:ext>
            </a:extLst>
          </p:cNvPr>
          <p:cNvSpPr txBox="1"/>
          <p:nvPr/>
        </p:nvSpPr>
        <p:spPr>
          <a:xfrm>
            <a:off x="2690609" y="4729018"/>
            <a:ext cx="8990810" cy="1477328"/>
          </a:xfrm>
          <a:prstGeom prst="rect">
            <a:avLst/>
          </a:prstGeom>
          <a:noFill/>
        </p:spPr>
        <p:txBody>
          <a:bodyPr wrap="square" rtlCol="0">
            <a:spAutoFit/>
          </a:bodyPr>
          <a:lstStyle/>
          <a:p>
            <a:r>
              <a:rPr lang="en-US" sz="1600"/>
              <a:t>As a host or co-host you also have a larger number of options that open under the more icon on the right in the tool-bar.</a:t>
            </a:r>
          </a:p>
          <a:p>
            <a:pPr>
              <a:spcBef>
                <a:spcPts val="600"/>
              </a:spcBef>
            </a:pPr>
            <a:r>
              <a:rPr lang="en-US" sz="1600"/>
              <a:t>Always remember to record all meetings. With </a:t>
            </a:r>
            <a:r>
              <a:rPr lang="en-US" sz="1600" b="1"/>
              <a:t>Alt + P </a:t>
            </a:r>
            <a:r>
              <a:rPr lang="en-US" sz="1600"/>
              <a:t>you can </a:t>
            </a:r>
            <a:r>
              <a:rPr lang="en-US" sz="1600" b="1"/>
              <a:t>pause the recording </a:t>
            </a:r>
            <a:r>
              <a:rPr lang="en-US" sz="1600"/>
              <a:t>(e.g. during a short break) and also restart the recording again. </a:t>
            </a:r>
          </a:p>
          <a:p>
            <a:pPr>
              <a:spcBef>
                <a:spcPts val="600"/>
              </a:spcBef>
            </a:pPr>
            <a:r>
              <a:rPr lang="en-US" sz="1600"/>
              <a:t>Under settings you can change or blurr your background and touch up your appearance. </a:t>
            </a:r>
          </a:p>
        </p:txBody>
      </p:sp>
      <p:cxnSp>
        <p:nvCxnSpPr>
          <p:cNvPr id="22" name="Gerade Verbindung mit Pfeil 21">
            <a:extLst>
              <a:ext uri="{FF2B5EF4-FFF2-40B4-BE49-F238E27FC236}">
                <a16:creationId xmlns:a16="http://schemas.microsoft.com/office/drawing/2014/main" id="{A187967B-9F15-DD0D-30F7-486BC5F194AB}"/>
              </a:ext>
            </a:extLst>
          </p:cNvPr>
          <p:cNvCxnSpPr>
            <a:cxnSpLocks/>
          </p:cNvCxnSpPr>
          <p:nvPr/>
        </p:nvCxnSpPr>
        <p:spPr>
          <a:xfrm flipH="1">
            <a:off x="1071418" y="5200073"/>
            <a:ext cx="1619191" cy="10062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077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4621CD6-C178-B553-B731-0DA811810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6318" y="845340"/>
            <a:ext cx="3183439" cy="2870616"/>
          </a:xfrm>
          <a:prstGeom prst="rect">
            <a:avLst/>
          </a:prstGeom>
        </p:spPr>
      </p:pic>
      <p:sp>
        <p:nvSpPr>
          <p:cNvPr id="2" name="Textfeld 1">
            <a:extLst>
              <a:ext uri="{FF2B5EF4-FFF2-40B4-BE49-F238E27FC236}">
                <a16:creationId xmlns:a16="http://schemas.microsoft.com/office/drawing/2014/main" id="{A77994BF-E5D7-6F62-21E1-33943709989D}"/>
              </a:ext>
            </a:extLst>
          </p:cNvPr>
          <p:cNvSpPr txBox="1"/>
          <p:nvPr/>
        </p:nvSpPr>
        <p:spPr>
          <a:xfrm>
            <a:off x="554182" y="845340"/>
            <a:ext cx="6899563" cy="3785652"/>
          </a:xfrm>
          <a:prstGeom prst="rect">
            <a:avLst/>
          </a:prstGeom>
          <a:noFill/>
        </p:spPr>
        <p:txBody>
          <a:bodyPr wrap="square" rtlCol="0">
            <a:spAutoFit/>
          </a:bodyPr>
          <a:lstStyle/>
          <a:p>
            <a:r>
              <a:rPr lang="en-US" sz="1600"/>
              <a:t>You can create new whiteboards and surveys in your zoom workplace by clicking on the more… option in the tool-bar on the right hand side of your zoom workplace.  Once theya are created and saved, you can always access them again later, during a meeting.</a:t>
            </a:r>
          </a:p>
          <a:p>
            <a:endParaRPr lang="en-US" sz="1600"/>
          </a:p>
          <a:p>
            <a:r>
              <a:rPr lang="en-US" sz="1600"/>
              <a:t>Opening polls and whiteboards can also be done by clicking on the more icon in the tool-bar , and then on either</a:t>
            </a:r>
          </a:p>
          <a:p>
            <a:pPr marL="342900" indent="-342900">
              <a:buAutoNum type="alphaLcParenR"/>
            </a:pPr>
            <a:r>
              <a:rPr lang="en-US" sz="1600"/>
              <a:t>Polls/quizzes </a:t>
            </a:r>
          </a:p>
          <a:p>
            <a:r>
              <a:rPr lang="en-US" sz="1600"/>
              <a:t>or </a:t>
            </a:r>
          </a:p>
          <a:p>
            <a:pPr marL="342900" indent="-342900">
              <a:buFont typeface="+mj-lt"/>
              <a:buAutoNum type="alphaLcParenR" startAt="2"/>
            </a:pPr>
            <a:r>
              <a:rPr lang="en-US" sz="1600"/>
              <a:t>Whiteboards</a:t>
            </a:r>
          </a:p>
          <a:p>
            <a:endParaRPr lang="en-US" sz="1600"/>
          </a:p>
          <a:p>
            <a:r>
              <a:rPr lang="en-US" sz="1600"/>
              <a:t>You can then choose in a next step </a:t>
            </a:r>
          </a:p>
          <a:p>
            <a:r>
              <a:rPr lang="en-US" sz="1600"/>
              <a:t>if you want to create a new poll/quiz </a:t>
            </a:r>
          </a:p>
          <a:p>
            <a:r>
              <a:rPr lang="en-US" sz="1600"/>
              <a:t>Or whiteboard, or if you want to use an</a:t>
            </a:r>
          </a:p>
          <a:p>
            <a:r>
              <a:rPr lang="en-US" sz="1600"/>
              <a:t>Existing one, that you created in advance. </a:t>
            </a:r>
          </a:p>
        </p:txBody>
      </p:sp>
      <p:pic>
        <p:nvPicPr>
          <p:cNvPr id="6" name="Grafik 5">
            <a:extLst>
              <a:ext uri="{FF2B5EF4-FFF2-40B4-BE49-F238E27FC236}">
                <a16:creationId xmlns:a16="http://schemas.microsoft.com/office/drawing/2014/main" id="{B63B4A6A-22F1-B79E-1773-1DC227352652}"/>
              </a:ext>
            </a:extLst>
          </p:cNvPr>
          <p:cNvPicPr>
            <a:picLocks noChangeAspect="1"/>
          </p:cNvPicPr>
          <p:nvPr/>
        </p:nvPicPr>
        <p:blipFill>
          <a:blip r:embed="rId3">
            <a:extLst>
              <a:ext uri="{28A0092B-C50C-407E-A947-70E740481C1C}">
                <a14:useLocalDpi xmlns:a14="http://schemas.microsoft.com/office/drawing/2010/main" val="0"/>
              </a:ext>
            </a:extLst>
          </a:blip>
          <a:srcRect t="16797"/>
          <a:stretch>
            <a:fillRect/>
          </a:stretch>
        </p:blipFill>
        <p:spPr>
          <a:xfrm>
            <a:off x="4498109" y="2595417"/>
            <a:ext cx="2652422" cy="2388457"/>
          </a:xfrm>
          <a:prstGeom prst="rect">
            <a:avLst/>
          </a:prstGeom>
        </p:spPr>
      </p:pic>
      <p:cxnSp>
        <p:nvCxnSpPr>
          <p:cNvPr id="7" name="Gerade Verbindung mit Pfeil 6">
            <a:extLst>
              <a:ext uri="{FF2B5EF4-FFF2-40B4-BE49-F238E27FC236}">
                <a16:creationId xmlns:a16="http://schemas.microsoft.com/office/drawing/2014/main" id="{68315DD9-B33E-78E3-7372-D3CCB330DA1A}"/>
              </a:ext>
            </a:extLst>
          </p:cNvPr>
          <p:cNvCxnSpPr>
            <a:cxnSpLocks/>
          </p:cNvCxnSpPr>
          <p:nvPr/>
        </p:nvCxnSpPr>
        <p:spPr>
          <a:xfrm>
            <a:off x="2317998" y="2738166"/>
            <a:ext cx="3506322" cy="5037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0538793D-0CF1-6FF7-BE11-A262D62C63BC}"/>
              </a:ext>
            </a:extLst>
          </p:cNvPr>
          <p:cNvCxnSpPr>
            <a:cxnSpLocks/>
          </p:cNvCxnSpPr>
          <p:nvPr/>
        </p:nvCxnSpPr>
        <p:spPr>
          <a:xfrm>
            <a:off x="2131270" y="3197677"/>
            <a:ext cx="4127250" cy="1870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Grafik 13">
            <a:extLst>
              <a:ext uri="{FF2B5EF4-FFF2-40B4-BE49-F238E27FC236}">
                <a16:creationId xmlns:a16="http://schemas.microsoft.com/office/drawing/2014/main" id="{DE5AE63C-2C00-8FFB-B56C-252AE1D0E6AA}"/>
              </a:ext>
            </a:extLst>
          </p:cNvPr>
          <p:cNvPicPr>
            <a:picLocks noChangeAspect="1"/>
          </p:cNvPicPr>
          <p:nvPr/>
        </p:nvPicPr>
        <p:blipFill>
          <a:blip r:embed="rId3">
            <a:extLst>
              <a:ext uri="{28A0092B-C50C-407E-A947-70E740481C1C}">
                <a14:useLocalDpi xmlns:a14="http://schemas.microsoft.com/office/drawing/2010/main" val="0"/>
              </a:ext>
            </a:extLst>
          </a:blip>
          <a:srcRect t="12122"/>
          <a:stretch>
            <a:fillRect/>
          </a:stretch>
        </p:blipFill>
        <p:spPr>
          <a:xfrm>
            <a:off x="7996318" y="4262819"/>
            <a:ext cx="2383747" cy="2267102"/>
          </a:xfrm>
          <a:prstGeom prst="rect">
            <a:avLst/>
          </a:prstGeom>
        </p:spPr>
      </p:pic>
      <p:sp>
        <p:nvSpPr>
          <p:cNvPr id="17" name="Textfeld 16">
            <a:extLst>
              <a:ext uri="{FF2B5EF4-FFF2-40B4-BE49-F238E27FC236}">
                <a16:creationId xmlns:a16="http://schemas.microsoft.com/office/drawing/2014/main" id="{AA4D5537-0944-56E5-6B87-B976E1022A10}"/>
              </a:ext>
            </a:extLst>
          </p:cNvPr>
          <p:cNvSpPr txBox="1"/>
          <p:nvPr/>
        </p:nvSpPr>
        <p:spPr>
          <a:xfrm>
            <a:off x="554182" y="5272683"/>
            <a:ext cx="7269018" cy="584775"/>
          </a:xfrm>
          <a:prstGeom prst="rect">
            <a:avLst/>
          </a:prstGeom>
          <a:noFill/>
        </p:spPr>
        <p:txBody>
          <a:bodyPr wrap="square" rtlCol="0">
            <a:spAutoFit/>
          </a:bodyPr>
          <a:lstStyle/>
          <a:p>
            <a:r>
              <a:rPr lang="en-US" sz="1600"/>
              <a:t>In the same section you also find the option to create breakout rooms for smaller group work or group discussions. </a:t>
            </a:r>
          </a:p>
        </p:txBody>
      </p:sp>
      <p:cxnSp>
        <p:nvCxnSpPr>
          <p:cNvPr id="18" name="Gerade Verbindung mit Pfeil 17">
            <a:extLst>
              <a:ext uri="{FF2B5EF4-FFF2-40B4-BE49-F238E27FC236}">
                <a16:creationId xmlns:a16="http://schemas.microsoft.com/office/drawing/2014/main" id="{2C6DA930-A166-6818-E535-5929EAD95B28}"/>
              </a:ext>
            </a:extLst>
          </p:cNvPr>
          <p:cNvCxnSpPr>
            <a:cxnSpLocks/>
          </p:cNvCxnSpPr>
          <p:nvPr/>
        </p:nvCxnSpPr>
        <p:spPr>
          <a:xfrm>
            <a:off x="7150531" y="1257629"/>
            <a:ext cx="986705" cy="9088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feld 21">
            <a:extLst>
              <a:ext uri="{FF2B5EF4-FFF2-40B4-BE49-F238E27FC236}">
                <a16:creationId xmlns:a16="http://schemas.microsoft.com/office/drawing/2014/main" id="{F5A10B99-2F7B-52BD-5F90-B92C5D2DC3ED}"/>
              </a:ext>
            </a:extLst>
          </p:cNvPr>
          <p:cNvSpPr txBox="1"/>
          <p:nvPr/>
        </p:nvSpPr>
        <p:spPr>
          <a:xfrm>
            <a:off x="554182" y="5837831"/>
            <a:ext cx="8747528" cy="584775"/>
          </a:xfrm>
          <a:prstGeom prst="rect">
            <a:avLst/>
          </a:prstGeom>
          <a:noFill/>
        </p:spPr>
        <p:txBody>
          <a:bodyPr wrap="square">
            <a:spAutoFit/>
          </a:bodyPr>
          <a:lstStyle/>
          <a:p>
            <a:r>
              <a:rPr lang="en-US" sz="1600"/>
              <a:t>If you are not fmiliar with how to set up breakout rooms please watch this video </a:t>
            </a:r>
            <a:r>
              <a:rPr lang="en-US" sz="1600" b="1"/>
              <a:t>https://youtu.be/UwwZtQYWwQ0</a:t>
            </a:r>
          </a:p>
        </p:txBody>
      </p:sp>
      <p:sp>
        <p:nvSpPr>
          <p:cNvPr id="26" name="Ellipse 25">
            <a:extLst>
              <a:ext uri="{FF2B5EF4-FFF2-40B4-BE49-F238E27FC236}">
                <a16:creationId xmlns:a16="http://schemas.microsoft.com/office/drawing/2014/main" id="{D0314E3E-CD76-202D-5023-DAF272DEFF51}"/>
              </a:ext>
            </a:extLst>
          </p:cNvPr>
          <p:cNvSpPr/>
          <p:nvPr/>
        </p:nvSpPr>
        <p:spPr>
          <a:xfrm>
            <a:off x="8414327" y="4904510"/>
            <a:ext cx="609600" cy="4156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2500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4EFCEB09-FBEB-3FAA-BA4C-A032F8B3DCE5}"/>
              </a:ext>
            </a:extLst>
          </p:cNvPr>
          <p:cNvPicPr>
            <a:picLocks noChangeAspect="1"/>
          </p:cNvPicPr>
          <p:nvPr/>
        </p:nvPicPr>
        <p:blipFill>
          <a:blip r:embed="rId2"/>
          <a:stretch>
            <a:fillRect/>
          </a:stretch>
        </p:blipFill>
        <p:spPr>
          <a:xfrm>
            <a:off x="350874" y="287043"/>
            <a:ext cx="11481665" cy="5429836"/>
          </a:xfrm>
          <a:prstGeom prst="rect">
            <a:avLst/>
          </a:prstGeom>
        </p:spPr>
      </p:pic>
    </p:spTree>
    <p:extLst>
      <p:ext uri="{BB962C8B-B14F-4D97-AF65-F5344CB8AC3E}">
        <p14:creationId xmlns:p14="http://schemas.microsoft.com/office/powerpoint/2010/main" val="2253695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FE1F5361-41A4-EAE0-3A42-11DCDF901FA5}"/>
              </a:ext>
            </a:extLst>
          </p:cNvPr>
          <p:cNvPicPr>
            <a:picLocks noChangeAspect="1"/>
          </p:cNvPicPr>
          <p:nvPr/>
        </p:nvPicPr>
        <p:blipFill>
          <a:blip r:embed="rId2"/>
          <a:stretch>
            <a:fillRect/>
          </a:stretch>
        </p:blipFill>
        <p:spPr>
          <a:xfrm>
            <a:off x="829341" y="587365"/>
            <a:ext cx="5396512" cy="1600437"/>
          </a:xfrm>
          <a:prstGeom prst="rect">
            <a:avLst/>
          </a:prstGeom>
        </p:spPr>
      </p:pic>
      <p:pic>
        <p:nvPicPr>
          <p:cNvPr id="8" name="Grafik 7">
            <a:extLst>
              <a:ext uri="{FF2B5EF4-FFF2-40B4-BE49-F238E27FC236}">
                <a16:creationId xmlns:a16="http://schemas.microsoft.com/office/drawing/2014/main" id="{1EC0A6EA-BBA7-67D8-85AE-A3BEAF4B0393}"/>
              </a:ext>
            </a:extLst>
          </p:cNvPr>
          <p:cNvPicPr>
            <a:picLocks noChangeAspect="1"/>
          </p:cNvPicPr>
          <p:nvPr/>
        </p:nvPicPr>
        <p:blipFill>
          <a:blip r:embed="rId3"/>
          <a:stretch>
            <a:fillRect/>
          </a:stretch>
        </p:blipFill>
        <p:spPr>
          <a:xfrm>
            <a:off x="7736418" y="587365"/>
            <a:ext cx="3480932" cy="1061978"/>
          </a:xfrm>
          <a:prstGeom prst="rect">
            <a:avLst/>
          </a:prstGeom>
        </p:spPr>
      </p:pic>
      <p:sp>
        <p:nvSpPr>
          <p:cNvPr id="10" name="Textfeld 9">
            <a:extLst>
              <a:ext uri="{FF2B5EF4-FFF2-40B4-BE49-F238E27FC236}">
                <a16:creationId xmlns:a16="http://schemas.microsoft.com/office/drawing/2014/main" id="{07F1FC03-D313-74D4-8B25-599C7BC11424}"/>
              </a:ext>
            </a:extLst>
          </p:cNvPr>
          <p:cNvSpPr txBox="1"/>
          <p:nvPr/>
        </p:nvSpPr>
        <p:spPr>
          <a:xfrm>
            <a:off x="829341" y="2161222"/>
            <a:ext cx="10388009" cy="1077218"/>
          </a:xfrm>
          <a:prstGeom prst="rect">
            <a:avLst/>
          </a:prstGeom>
          <a:noFill/>
        </p:spPr>
        <p:txBody>
          <a:bodyPr wrap="square" rtlCol="0">
            <a:spAutoFit/>
          </a:bodyPr>
          <a:lstStyle/>
          <a:p>
            <a:r>
              <a:rPr lang="en-US" sz="1600"/>
              <a:t>Once you are sharing your screen, the gren sharing bar will appear. Clicking on the little upward arrow on the left will pin this bar to the top of your screen so that it doesn’t obstract your view . If however you want to pin it to the bottom of your screen (e.g. if you need to see the presentation button in powerpoint), you can again click on the now visible little downward arrow on the left.  </a:t>
            </a:r>
          </a:p>
        </p:txBody>
      </p:sp>
      <p:sp>
        <p:nvSpPr>
          <p:cNvPr id="11" name="Ellipse 10">
            <a:extLst>
              <a:ext uri="{FF2B5EF4-FFF2-40B4-BE49-F238E27FC236}">
                <a16:creationId xmlns:a16="http://schemas.microsoft.com/office/drawing/2014/main" id="{DF1837EA-70E3-22CF-CCB2-974F99766949}"/>
              </a:ext>
            </a:extLst>
          </p:cNvPr>
          <p:cNvSpPr/>
          <p:nvPr/>
        </p:nvSpPr>
        <p:spPr>
          <a:xfrm>
            <a:off x="1286537" y="1382269"/>
            <a:ext cx="467831" cy="2883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lipse 11">
            <a:extLst>
              <a:ext uri="{FF2B5EF4-FFF2-40B4-BE49-F238E27FC236}">
                <a16:creationId xmlns:a16="http://schemas.microsoft.com/office/drawing/2014/main" id="{60947EDA-0681-AE01-3DC1-C5E686F43482}"/>
              </a:ext>
            </a:extLst>
          </p:cNvPr>
          <p:cNvSpPr/>
          <p:nvPr/>
        </p:nvSpPr>
        <p:spPr>
          <a:xfrm>
            <a:off x="8026694" y="1216833"/>
            <a:ext cx="467831" cy="2883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feld 12">
            <a:extLst>
              <a:ext uri="{FF2B5EF4-FFF2-40B4-BE49-F238E27FC236}">
                <a16:creationId xmlns:a16="http://schemas.microsoft.com/office/drawing/2014/main" id="{D2F764F4-3269-8596-3DE6-D14EC925C371}"/>
              </a:ext>
            </a:extLst>
          </p:cNvPr>
          <p:cNvSpPr txBox="1"/>
          <p:nvPr/>
        </p:nvSpPr>
        <p:spPr>
          <a:xfrm>
            <a:off x="4774019" y="3774558"/>
            <a:ext cx="6443331" cy="2062103"/>
          </a:xfrm>
          <a:prstGeom prst="rect">
            <a:avLst/>
          </a:prstGeom>
          <a:noFill/>
        </p:spPr>
        <p:txBody>
          <a:bodyPr wrap="square" rtlCol="0">
            <a:spAutoFit/>
          </a:bodyPr>
          <a:lstStyle/>
          <a:p>
            <a:r>
              <a:rPr lang="en-US" sz="1600"/>
              <a:t>If you hover your cursor over the green screen sharing bar, a little arrowhead will appear in the center. Clicking on this arrowhead will open a small window that shows the view, which your participants are seeing. You can use this to check if your screen is sharing correctly and if the participants are seeing your screen. This is especially useful when starting to share or changing the shared screen. Clicking on it again, will close the view. </a:t>
            </a:r>
          </a:p>
          <a:p>
            <a:r>
              <a:rPr lang="en-US" sz="1600"/>
              <a:t>To stop sharing a screen, click on the red Stop Share button.</a:t>
            </a:r>
          </a:p>
        </p:txBody>
      </p:sp>
      <p:pic>
        <p:nvPicPr>
          <p:cNvPr id="15" name="Grafik 14">
            <a:extLst>
              <a:ext uri="{FF2B5EF4-FFF2-40B4-BE49-F238E27FC236}">
                <a16:creationId xmlns:a16="http://schemas.microsoft.com/office/drawing/2014/main" id="{F50B1EC7-FD92-F64D-69CA-EA51ED78E2D9}"/>
              </a:ext>
            </a:extLst>
          </p:cNvPr>
          <p:cNvPicPr>
            <a:picLocks noChangeAspect="1"/>
          </p:cNvPicPr>
          <p:nvPr/>
        </p:nvPicPr>
        <p:blipFill>
          <a:blip r:embed="rId4"/>
          <a:stretch>
            <a:fillRect/>
          </a:stretch>
        </p:blipFill>
        <p:spPr>
          <a:xfrm>
            <a:off x="829341" y="3873430"/>
            <a:ext cx="3673158" cy="1958510"/>
          </a:xfrm>
          <a:prstGeom prst="rect">
            <a:avLst/>
          </a:prstGeom>
        </p:spPr>
      </p:pic>
      <p:sp>
        <p:nvSpPr>
          <p:cNvPr id="16" name="Ellipse 15">
            <a:extLst>
              <a:ext uri="{FF2B5EF4-FFF2-40B4-BE49-F238E27FC236}">
                <a16:creationId xmlns:a16="http://schemas.microsoft.com/office/drawing/2014/main" id="{353C2413-8903-0867-A347-5A684D6A02D5}"/>
              </a:ext>
            </a:extLst>
          </p:cNvPr>
          <p:cNvSpPr/>
          <p:nvPr/>
        </p:nvSpPr>
        <p:spPr>
          <a:xfrm>
            <a:off x="2198089" y="5393741"/>
            <a:ext cx="467831" cy="2883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Gerade Verbindung mit Pfeil 16">
            <a:extLst>
              <a:ext uri="{FF2B5EF4-FFF2-40B4-BE49-F238E27FC236}">
                <a16:creationId xmlns:a16="http://schemas.microsoft.com/office/drawing/2014/main" id="{F00B56D6-FB66-4B6D-08B4-AA5D41BED662}"/>
              </a:ext>
            </a:extLst>
          </p:cNvPr>
          <p:cNvCxnSpPr>
            <a:cxnSpLocks/>
          </p:cNvCxnSpPr>
          <p:nvPr/>
        </p:nvCxnSpPr>
        <p:spPr>
          <a:xfrm flipH="1" flipV="1">
            <a:off x="4061637" y="4455042"/>
            <a:ext cx="712382" cy="114831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342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CE7885D-7BEA-2621-6AC7-A0FF32F2F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6340" y="752829"/>
            <a:ext cx="3140910" cy="2375044"/>
          </a:xfrm>
          <a:prstGeom prst="rect">
            <a:avLst/>
          </a:prstGeom>
        </p:spPr>
      </p:pic>
      <p:pic>
        <p:nvPicPr>
          <p:cNvPr id="2" name="Grafik 1">
            <a:extLst>
              <a:ext uri="{FF2B5EF4-FFF2-40B4-BE49-F238E27FC236}">
                <a16:creationId xmlns:a16="http://schemas.microsoft.com/office/drawing/2014/main" id="{4F011966-ACEC-9A41-A266-80B26C5B81EB}"/>
              </a:ext>
            </a:extLst>
          </p:cNvPr>
          <p:cNvPicPr>
            <a:picLocks noChangeAspect="1"/>
          </p:cNvPicPr>
          <p:nvPr/>
        </p:nvPicPr>
        <p:blipFill>
          <a:blip r:embed="rId3"/>
          <a:stretch>
            <a:fillRect/>
          </a:stretch>
        </p:blipFill>
        <p:spPr>
          <a:xfrm>
            <a:off x="905057" y="752829"/>
            <a:ext cx="746825" cy="624894"/>
          </a:xfrm>
          <a:prstGeom prst="rect">
            <a:avLst/>
          </a:prstGeom>
        </p:spPr>
      </p:pic>
      <p:pic>
        <p:nvPicPr>
          <p:cNvPr id="4" name="Grafik 3">
            <a:extLst>
              <a:ext uri="{FF2B5EF4-FFF2-40B4-BE49-F238E27FC236}">
                <a16:creationId xmlns:a16="http://schemas.microsoft.com/office/drawing/2014/main" id="{7E6F8890-095D-ADC6-05C3-D5F7853C8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2521" y="752829"/>
            <a:ext cx="3646642" cy="2517426"/>
          </a:xfrm>
          <a:prstGeom prst="rect">
            <a:avLst/>
          </a:prstGeom>
        </p:spPr>
      </p:pic>
      <p:pic>
        <p:nvPicPr>
          <p:cNvPr id="7" name="Grafik 6">
            <a:extLst>
              <a:ext uri="{FF2B5EF4-FFF2-40B4-BE49-F238E27FC236}">
                <a16:creationId xmlns:a16="http://schemas.microsoft.com/office/drawing/2014/main" id="{D3188900-33A8-FA5B-3F02-FA425B5DA5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881" y="3429000"/>
            <a:ext cx="3688082" cy="2911098"/>
          </a:xfrm>
          <a:prstGeom prst="rect">
            <a:avLst/>
          </a:prstGeom>
        </p:spPr>
      </p:pic>
      <p:pic>
        <p:nvPicPr>
          <p:cNvPr id="9" name="Grafik 8">
            <a:extLst>
              <a:ext uri="{FF2B5EF4-FFF2-40B4-BE49-F238E27FC236}">
                <a16:creationId xmlns:a16="http://schemas.microsoft.com/office/drawing/2014/main" id="{09450117-628B-60B2-788E-A91CB2BF9D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9049" y="2954756"/>
            <a:ext cx="3140910" cy="3588383"/>
          </a:xfrm>
          <a:prstGeom prst="rect">
            <a:avLst/>
          </a:prstGeom>
        </p:spPr>
      </p:pic>
      <p:sp>
        <p:nvSpPr>
          <p:cNvPr id="10" name="Ellipse 9">
            <a:extLst>
              <a:ext uri="{FF2B5EF4-FFF2-40B4-BE49-F238E27FC236}">
                <a16:creationId xmlns:a16="http://schemas.microsoft.com/office/drawing/2014/main" id="{F4B7D082-726A-5518-49AE-E752469F6014}"/>
              </a:ext>
            </a:extLst>
          </p:cNvPr>
          <p:cNvSpPr/>
          <p:nvPr/>
        </p:nvSpPr>
        <p:spPr>
          <a:xfrm>
            <a:off x="998536" y="5819604"/>
            <a:ext cx="1421911" cy="3372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lipse 10">
            <a:extLst>
              <a:ext uri="{FF2B5EF4-FFF2-40B4-BE49-F238E27FC236}">
                <a16:creationId xmlns:a16="http://schemas.microsoft.com/office/drawing/2014/main" id="{32BCD7A5-900B-CC25-EA9E-5467EF1F5BBC}"/>
              </a:ext>
            </a:extLst>
          </p:cNvPr>
          <p:cNvSpPr/>
          <p:nvPr/>
        </p:nvSpPr>
        <p:spPr>
          <a:xfrm>
            <a:off x="8529049" y="5203728"/>
            <a:ext cx="1421911" cy="3372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feld 11">
            <a:extLst>
              <a:ext uri="{FF2B5EF4-FFF2-40B4-BE49-F238E27FC236}">
                <a16:creationId xmlns:a16="http://schemas.microsoft.com/office/drawing/2014/main" id="{D4AA7038-BDE2-11E8-41CE-3E9A77E4ED8A}"/>
              </a:ext>
            </a:extLst>
          </p:cNvPr>
          <p:cNvSpPr txBox="1"/>
          <p:nvPr/>
        </p:nvSpPr>
        <p:spPr>
          <a:xfrm>
            <a:off x="4402299" y="3429000"/>
            <a:ext cx="3923414" cy="3046988"/>
          </a:xfrm>
          <a:prstGeom prst="rect">
            <a:avLst/>
          </a:prstGeom>
          <a:noFill/>
        </p:spPr>
        <p:txBody>
          <a:bodyPr wrap="square" rtlCol="0">
            <a:spAutoFit/>
          </a:bodyPr>
          <a:lstStyle/>
          <a:p>
            <a:r>
              <a:rPr lang="en-US" sz="1600"/>
              <a:t>If you want to enable other participants to share their screen in the meeting or to use whiteboards either in the meeting or in breakout rooms, make sure to adjust the settings under Host-Tools, Advanced accordingly. </a:t>
            </a:r>
          </a:p>
          <a:p>
            <a:endParaRPr lang="en-US" sz="1600"/>
          </a:p>
          <a:p>
            <a:r>
              <a:rPr lang="en-US" sz="1600"/>
              <a:t>This is one of the reasons why you should always enter the meeting room a few minutes before the meeting t ensure all settings are correct, all needed whiteboards are accessible, etc. </a:t>
            </a:r>
          </a:p>
        </p:txBody>
      </p:sp>
    </p:spTree>
    <p:extLst>
      <p:ext uri="{BB962C8B-B14F-4D97-AF65-F5344CB8AC3E}">
        <p14:creationId xmlns:p14="http://schemas.microsoft.com/office/powerpoint/2010/main" val="3573059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F4ADDE0-F8DE-7481-7D43-D76A39B7DB53}"/>
              </a:ext>
            </a:extLst>
          </p:cNvPr>
          <p:cNvSpPr txBox="1"/>
          <p:nvPr/>
        </p:nvSpPr>
        <p:spPr>
          <a:xfrm>
            <a:off x="696000" y="791825"/>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Scheduling a session on Moodle</a:t>
            </a:r>
          </a:p>
        </p:txBody>
      </p:sp>
      <p:sp>
        <p:nvSpPr>
          <p:cNvPr id="4" name="Textfeld 3">
            <a:extLst>
              <a:ext uri="{FF2B5EF4-FFF2-40B4-BE49-F238E27FC236}">
                <a16:creationId xmlns:a16="http://schemas.microsoft.com/office/drawing/2014/main" id="{CC3E570E-9C1C-35B1-CA02-545754B2443A}"/>
              </a:ext>
            </a:extLst>
          </p:cNvPr>
          <p:cNvSpPr txBox="1"/>
          <p:nvPr/>
        </p:nvSpPr>
        <p:spPr>
          <a:xfrm>
            <a:off x="696000" y="2703994"/>
            <a:ext cx="6097772" cy="369332"/>
          </a:xfrm>
          <a:prstGeom prst="rect">
            <a:avLst/>
          </a:prstGeom>
          <a:noFill/>
        </p:spPr>
        <p:txBody>
          <a:bodyPr wrap="square">
            <a:spAutoFit/>
          </a:bodyPr>
          <a:lstStyle/>
          <a:p>
            <a:r>
              <a:rPr lang="en-US">
                <a:hlinkClick r:id="rId3"/>
              </a:rPr>
              <a:t>Course: AgriMocks-MOOC_2026 | Plattform HSWT</a:t>
            </a:r>
            <a:endParaRPr lang="en-US"/>
          </a:p>
        </p:txBody>
      </p:sp>
      <p:sp>
        <p:nvSpPr>
          <p:cNvPr id="6" name="Textfeld 5">
            <a:extLst>
              <a:ext uri="{FF2B5EF4-FFF2-40B4-BE49-F238E27FC236}">
                <a16:creationId xmlns:a16="http://schemas.microsoft.com/office/drawing/2014/main" id="{4858A8A5-3E07-B662-A4EB-4B87695D4F3D}"/>
              </a:ext>
            </a:extLst>
          </p:cNvPr>
          <p:cNvSpPr txBox="1"/>
          <p:nvPr/>
        </p:nvSpPr>
        <p:spPr>
          <a:xfrm>
            <a:off x="696000" y="3203525"/>
            <a:ext cx="10680837" cy="369332"/>
          </a:xfrm>
          <a:prstGeom prst="rect">
            <a:avLst/>
          </a:prstGeom>
          <a:noFill/>
        </p:spPr>
        <p:txBody>
          <a:bodyPr wrap="square">
            <a:spAutoFit/>
          </a:bodyPr>
          <a:lstStyle/>
          <a:p>
            <a:r>
              <a:rPr lang="fr-FR">
                <a:hlinkClick r:id="rId4"/>
              </a:rPr>
              <a:t>Tile: Planifiez vos séances de mentorat ici | AgriMOCKS French | Plattform HSWT</a:t>
            </a:r>
            <a:endParaRPr lang="en-US"/>
          </a:p>
        </p:txBody>
      </p:sp>
      <p:sp>
        <p:nvSpPr>
          <p:cNvPr id="7" name="Textfeld 6">
            <a:extLst>
              <a:ext uri="{FF2B5EF4-FFF2-40B4-BE49-F238E27FC236}">
                <a16:creationId xmlns:a16="http://schemas.microsoft.com/office/drawing/2014/main" id="{86DF1403-58E8-A5F0-D034-2CD3CD9F21D2}"/>
              </a:ext>
            </a:extLst>
          </p:cNvPr>
          <p:cNvSpPr txBox="1"/>
          <p:nvPr/>
        </p:nvSpPr>
        <p:spPr>
          <a:xfrm>
            <a:off x="696000" y="1780171"/>
            <a:ext cx="10800000" cy="830997"/>
          </a:xfrm>
          <a:prstGeom prst="rect">
            <a:avLst/>
          </a:prstGeom>
          <a:noFill/>
        </p:spPr>
        <p:txBody>
          <a:bodyPr wrap="square" rtlCol="0">
            <a:spAutoFit/>
          </a:bodyPr>
          <a:lstStyle/>
          <a:p>
            <a:r>
              <a:rPr lang="en-US" sz="1600"/>
              <a:t>The AgriMocks Moodle platforms (English and French) offer a scheduling tool, where Facilitators, Entrepreneurs and Mentors can schedule sessions they are offering. Participants can then select the sessions they would like to attend and book a space. </a:t>
            </a:r>
          </a:p>
        </p:txBody>
      </p:sp>
      <p:pic>
        <p:nvPicPr>
          <p:cNvPr id="9" name="Grafik 8">
            <a:extLst>
              <a:ext uri="{FF2B5EF4-FFF2-40B4-BE49-F238E27FC236}">
                <a16:creationId xmlns:a16="http://schemas.microsoft.com/office/drawing/2014/main" id="{FE381339-7C6D-F355-A5A8-F447C2586248}"/>
              </a:ext>
            </a:extLst>
          </p:cNvPr>
          <p:cNvPicPr>
            <a:picLocks noChangeAspect="1"/>
          </p:cNvPicPr>
          <p:nvPr/>
        </p:nvPicPr>
        <p:blipFill>
          <a:blip r:embed="rId5"/>
          <a:stretch>
            <a:fillRect/>
          </a:stretch>
        </p:blipFill>
        <p:spPr>
          <a:xfrm>
            <a:off x="696000" y="3874417"/>
            <a:ext cx="2686277" cy="2616864"/>
          </a:xfrm>
          <a:prstGeom prst="rect">
            <a:avLst/>
          </a:prstGeom>
        </p:spPr>
      </p:pic>
      <p:sp>
        <p:nvSpPr>
          <p:cNvPr id="10" name="Textfeld 9">
            <a:extLst>
              <a:ext uri="{FF2B5EF4-FFF2-40B4-BE49-F238E27FC236}">
                <a16:creationId xmlns:a16="http://schemas.microsoft.com/office/drawing/2014/main" id="{10FE81B1-46E2-1B91-C0EA-2EBC455F4618}"/>
              </a:ext>
            </a:extLst>
          </p:cNvPr>
          <p:cNvSpPr txBox="1"/>
          <p:nvPr/>
        </p:nvSpPr>
        <p:spPr>
          <a:xfrm>
            <a:off x="3744886" y="3934109"/>
            <a:ext cx="7631951" cy="2800767"/>
          </a:xfrm>
          <a:prstGeom prst="rect">
            <a:avLst/>
          </a:prstGeom>
          <a:noFill/>
        </p:spPr>
        <p:txBody>
          <a:bodyPr wrap="square" rtlCol="0">
            <a:spAutoFit/>
          </a:bodyPr>
          <a:lstStyle/>
          <a:p>
            <a:r>
              <a:rPr lang="en-US" sz="1600"/>
              <a:t>Go to the Engish or French moodle paltform (links above) and open the schedule tool.</a:t>
            </a:r>
          </a:p>
          <a:p>
            <a:endParaRPr lang="en-US" sz="1600"/>
          </a:p>
          <a:p>
            <a:endParaRPr lang="en-US" sz="1600"/>
          </a:p>
          <a:p>
            <a:endParaRPr lang="en-US" sz="1600"/>
          </a:p>
          <a:p>
            <a:endParaRPr lang="en-US" sz="1600"/>
          </a:p>
          <a:p>
            <a:endParaRPr lang="en-US" sz="1600"/>
          </a:p>
          <a:p>
            <a:endParaRPr lang="en-US" sz="1600"/>
          </a:p>
          <a:p>
            <a:endParaRPr lang="en-US" sz="1600"/>
          </a:p>
          <a:p>
            <a:r>
              <a:rPr lang="en-US" sz="1600"/>
              <a:t>Make sure your role is set to Lecturer and you have switched Edit mode on.</a:t>
            </a:r>
          </a:p>
          <a:p>
            <a:r>
              <a:rPr lang="en-US" sz="1600"/>
              <a:t>These options can be found in the top right corer of your screen, next to your profile picture.)</a:t>
            </a:r>
          </a:p>
        </p:txBody>
      </p:sp>
      <p:sp>
        <p:nvSpPr>
          <p:cNvPr id="13" name="Ellipse 12">
            <a:extLst>
              <a:ext uri="{FF2B5EF4-FFF2-40B4-BE49-F238E27FC236}">
                <a16:creationId xmlns:a16="http://schemas.microsoft.com/office/drawing/2014/main" id="{8F43C7E3-6D50-8169-075A-9A25F9F321D1}"/>
              </a:ext>
            </a:extLst>
          </p:cNvPr>
          <p:cNvSpPr/>
          <p:nvPr/>
        </p:nvSpPr>
        <p:spPr>
          <a:xfrm>
            <a:off x="617228" y="5728967"/>
            <a:ext cx="1222206" cy="25716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lipse 10">
            <a:extLst>
              <a:ext uri="{FF2B5EF4-FFF2-40B4-BE49-F238E27FC236}">
                <a16:creationId xmlns:a16="http://schemas.microsoft.com/office/drawing/2014/main" id="{07AD2A48-A62B-9697-CD08-FD08BCF7E629}"/>
              </a:ext>
            </a:extLst>
          </p:cNvPr>
          <p:cNvSpPr/>
          <p:nvPr/>
        </p:nvSpPr>
        <p:spPr>
          <a:xfrm>
            <a:off x="2322975" y="3897418"/>
            <a:ext cx="1217668" cy="369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fik 13">
            <a:extLst>
              <a:ext uri="{FF2B5EF4-FFF2-40B4-BE49-F238E27FC236}">
                <a16:creationId xmlns:a16="http://schemas.microsoft.com/office/drawing/2014/main" id="{EC0C1719-3E53-D51F-21F4-8889E2EBDA4B}"/>
              </a:ext>
            </a:extLst>
          </p:cNvPr>
          <p:cNvPicPr>
            <a:picLocks noChangeAspect="1"/>
          </p:cNvPicPr>
          <p:nvPr/>
        </p:nvPicPr>
        <p:blipFill>
          <a:blip r:embed="rId6"/>
          <a:stretch>
            <a:fillRect/>
          </a:stretch>
        </p:blipFill>
        <p:spPr>
          <a:xfrm>
            <a:off x="4651659" y="4331459"/>
            <a:ext cx="4683728" cy="1397508"/>
          </a:xfrm>
          <a:prstGeom prst="rect">
            <a:avLst/>
          </a:prstGeom>
        </p:spPr>
      </p:pic>
      <p:sp>
        <p:nvSpPr>
          <p:cNvPr id="15" name="Ellipse 14">
            <a:extLst>
              <a:ext uri="{FF2B5EF4-FFF2-40B4-BE49-F238E27FC236}">
                <a16:creationId xmlns:a16="http://schemas.microsoft.com/office/drawing/2014/main" id="{2F4608CA-1998-58E4-665B-29C94F40B0A4}"/>
              </a:ext>
            </a:extLst>
          </p:cNvPr>
          <p:cNvSpPr/>
          <p:nvPr/>
        </p:nvSpPr>
        <p:spPr>
          <a:xfrm>
            <a:off x="4453031" y="5108418"/>
            <a:ext cx="3064188" cy="54611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9620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72460D1-4F54-DE91-FE37-9D71C4698FD7}"/>
              </a:ext>
            </a:extLst>
          </p:cNvPr>
          <p:cNvPicPr>
            <a:picLocks noChangeAspect="1"/>
          </p:cNvPicPr>
          <p:nvPr/>
        </p:nvPicPr>
        <p:blipFill>
          <a:blip r:embed="rId3"/>
          <a:stretch>
            <a:fillRect/>
          </a:stretch>
        </p:blipFill>
        <p:spPr>
          <a:xfrm>
            <a:off x="310710" y="224015"/>
            <a:ext cx="4701947" cy="3581710"/>
          </a:xfrm>
          <a:prstGeom prst="rect">
            <a:avLst/>
          </a:prstGeom>
        </p:spPr>
      </p:pic>
      <p:pic>
        <p:nvPicPr>
          <p:cNvPr id="5" name="Grafik 4">
            <a:extLst>
              <a:ext uri="{FF2B5EF4-FFF2-40B4-BE49-F238E27FC236}">
                <a16:creationId xmlns:a16="http://schemas.microsoft.com/office/drawing/2014/main" id="{2FABD4D1-BB6E-75E0-E374-659FB848AD02}"/>
              </a:ext>
            </a:extLst>
          </p:cNvPr>
          <p:cNvPicPr>
            <a:picLocks noChangeAspect="1"/>
          </p:cNvPicPr>
          <p:nvPr/>
        </p:nvPicPr>
        <p:blipFill>
          <a:blip r:embed="rId4"/>
          <a:stretch>
            <a:fillRect/>
          </a:stretch>
        </p:blipFill>
        <p:spPr>
          <a:xfrm>
            <a:off x="6293321" y="726757"/>
            <a:ext cx="4436498" cy="2888313"/>
          </a:xfrm>
          <a:prstGeom prst="rect">
            <a:avLst/>
          </a:prstGeom>
        </p:spPr>
      </p:pic>
      <p:pic>
        <p:nvPicPr>
          <p:cNvPr id="7" name="Grafik 6">
            <a:extLst>
              <a:ext uri="{FF2B5EF4-FFF2-40B4-BE49-F238E27FC236}">
                <a16:creationId xmlns:a16="http://schemas.microsoft.com/office/drawing/2014/main" id="{D99235F8-1526-F1A7-41D4-128958A6D421}"/>
              </a:ext>
            </a:extLst>
          </p:cNvPr>
          <p:cNvPicPr>
            <a:picLocks noChangeAspect="1"/>
          </p:cNvPicPr>
          <p:nvPr/>
        </p:nvPicPr>
        <p:blipFill>
          <a:blip r:embed="rId5"/>
          <a:stretch>
            <a:fillRect/>
          </a:stretch>
        </p:blipFill>
        <p:spPr>
          <a:xfrm>
            <a:off x="5536863" y="4418816"/>
            <a:ext cx="5715495" cy="2324301"/>
          </a:xfrm>
          <a:prstGeom prst="rect">
            <a:avLst/>
          </a:prstGeom>
        </p:spPr>
      </p:pic>
      <p:sp>
        <p:nvSpPr>
          <p:cNvPr id="8" name="Ellipse 7">
            <a:extLst>
              <a:ext uri="{FF2B5EF4-FFF2-40B4-BE49-F238E27FC236}">
                <a16:creationId xmlns:a16="http://schemas.microsoft.com/office/drawing/2014/main" id="{144D963C-320F-9E47-3562-FE4BB7079F75}"/>
              </a:ext>
            </a:extLst>
          </p:cNvPr>
          <p:cNvSpPr/>
          <p:nvPr/>
        </p:nvSpPr>
        <p:spPr>
          <a:xfrm>
            <a:off x="853347" y="867139"/>
            <a:ext cx="1217668" cy="369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Gerade Verbindung mit Pfeil 8">
            <a:extLst>
              <a:ext uri="{FF2B5EF4-FFF2-40B4-BE49-F238E27FC236}">
                <a16:creationId xmlns:a16="http://schemas.microsoft.com/office/drawing/2014/main" id="{0AE685FB-3EBB-44DA-6C9A-1C8FAF91C2EB}"/>
              </a:ext>
            </a:extLst>
          </p:cNvPr>
          <p:cNvCxnSpPr>
            <a:cxnSpLocks/>
          </p:cNvCxnSpPr>
          <p:nvPr/>
        </p:nvCxnSpPr>
        <p:spPr>
          <a:xfrm flipV="1">
            <a:off x="4922874" y="1786270"/>
            <a:ext cx="4051005" cy="24422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Ellipse 11">
            <a:extLst>
              <a:ext uri="{FF2B5EF4-FFF2-40B4-BE49-F238E27FC236}">
                <a16:creationId xmlns:a16="http://schemas.microsoft.com/office/drawing/2014/main" id="{1EE1DA8D-757A-377A-B3FF-88FDDA75A74F}"/>
              </a:ext>
            </a:extLst>
          </p:cNvPr>
          <p:cNvSpPr/>
          <p:nvPr/>
        </p:nvSpPr>
        <p:spPr>
          <a:xfrm>
            <a:off x="8929014" y="5942478"/>
            <a:ext cx="1217668" cy="369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feld 12">
            <a:extLst>
              <a:ext uri="{FF2B5EF4-FFF2-40B4-BE49-F238E27FC236}">
                <a16:creationId xmlns:a16="http://schemas.microsoft.com/office/drawing/2014/main" id="{A69A9573-5232-E488-32E9-70978C4FD12A}"/>
              </a:ext>
            </a:extLst>
          </p:cNvPr>
          <p:cNvSpPr txBox="1"/>
          <p:nvPr/>
        </p:nvSpPr>
        <p:spPr>
          <a:xfrm>
            <a:off x="382804" y="3812980"/>
            <a:ext cx="4983927" cy="2708434"/>
          </a:xfrm>
          <a:prstGeom prst="rect">
            <a:avLst/>
          </a:prstGeom>
          <a:noFill/>
        </p:spPr>
        <p:txBody>
          <a:bodyPr wrap="square" rtlCol="0">
            <a:spAutoFit/>
          </a:bodyPr>
          <a:lstStyle/>
          <a:p>
            <a:pPr>
              <a:spcAft>
                <a:spcPts val="600"/>
              </a:spcAft>
            </a:pPr>
            <a:r>
              <a:rPr lang="en-US" sz="1600"/>
              <a:t>Once the Choice tool opens in a new window, click on the Settings Tab in thr bar above to open the entry mask. Scroll down until you find n empty Option and enter your session details in the following format:</a:t>
            </a:r>
          </a:p>
          <a:p>
            <a:pPr>
              <a:spcAft>
                <a:spcPts val="600"/>
              </a:spcAft>
            </a:pPr>
            <a:r>
              <a:rPr lang="en-US" sz="1600"/>
              <a:t>Weekday, date, time (from to), time yone, your name (and possibly if the session is held in English or French, if posting in the opposite language moodle). </a:t>
            </a:r>
          </a:p>
          <a:p>
            <a:r>
              <a:rPr lang="en-US" sz="1600"/>
              <a:t>In the Limit line below your entry, enter the number of participants who can join that session. Scroll down again and click on one of the green Save buttons. </a:t>
            </a:r>
          </a:p>
        </p:txBody>
      </p:sp>
      <p:sp>
        <p:nvSpPr>
          <p:cNvPr id="15" name="Textfeld 14">
            <a:extLst>
              <a:ext uri="{FF2B5EF4-FFF2-40B4-BE49-F238E27FC236}">
                <a16:creationId xmlns:a16="http://schemas.microsoft.com/office/drawing/2014/main" id="{5CDC3653-FBA7-9C3B-D723-79137287F846}"/>
              </a:ext>
            </a:extLst>
          </p:cNvPr>
          <p:cNvSpPr txBox="1"/>
          <p:nvPr/>
        </p:nvSpPr>
        <p:spPr>
          <a:xfrm>
            <a:off x="8159894" y="3530548"/>
            <a:ext cx="3721396" cy="830997"/>
          </a:xfrm>
          <a:prstGeom prst="rect">
            <a:avLst/>
          </a:prstGeom>
          <a:noFill/>
        </p:spPr>
        <p:txBody>
          <a:bodyPr wrap="square" rtlCol="0">
            <a:spAutoFit/>
          </a:bodyPr>
          <a:lstStyle/>
          <a:p>
            <a:r>
              <a:rPr lang="en-US" sz="1600"/>
              <a:t>If no empty Option fields are available, you can add more lines by clicking on the “Add 3 field(s) to form” button. </a:t>
            </a:r>
          </a:p>
        </p:txBody>
      </p:sp>
      <p:sp>
        <p:nvSpPr>
          <p:cNvPr id="16" name="Ellipse 15">
            <a:extLst>
              <a:ext uri="{FF2B5EF4-FFF2-40B4-BE49-F238E27FC236}">
                <a16:creationId xmlns:a16="http://schemas.microsoft.com/office/drawing/2014/main" id="{A70B30BE-0EC9-E5FE-0B23-6F50835489AC}"/>
              </a:ext>
            </a:extLst>
          </p:cNvPr>
          <p:cNvSpPr/>
          <p:nvPr/>
        </p:nvSpPr>
        <p:spPr>
          <a:xfrm>
            <a:off x="8980136" y="2891333"/>
            <a:ext cx="1217668" cy="369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Gerade Verbindung mit Pfeil 16">
            <a:extLst>
              <a:ext uri="{FF2B5EF4-FFF2-40B4-BE49-F238E27FC236}">
                <a16:creationId xmlns:a16="http://schemas.microsoft.com/office/drawing/2014/main" id="{E13CCDBD-65F1-8952-CB56-013D5E7A6BB4}"/>
              </a:ext>
            </a:extLst>
          </p:cNvPr>
          <p:cNvCxnSpPr>
            <a:cxnSpLocks/>
          </p:cNvCxnSpPr>
          <p:nvPr/>
        </p:nvCxnSpPr>
        <p:spPr>
          <a:xfrm flipV="1">
            <a:off x="5141850" y="2170913"/>
            <a:ext cx="3832029" cy="37715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4969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B5ACA46C-58DA-B043-BC05-067871AF409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CBC44BE-01D5-F4CC-AC06-B270C15AB866}"/>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CBB3FB95-AD8B-E9F1-60BF-61F9FF4A49AE}"/>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D7A72915-C1D4-246D-4659-092396A35EC5}"/>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6580E61B-7AEA-E636-1F71-857274CAB41D}"/>
                </a:ext>
              </a:extLst>
            </p:cNvPr>
            <p:cNvSpPr txBox="1"/>
            <p:nvPr/>
          </p:nvSpPr>
          <p:spPr>
            <a:xfrm>
              <a:off x="3117907" y="1331968"/>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Course Structure</a:t>
              </a:r>
            </a:p>
            <a:p>
              <a:pPr algn="ctr" defTabSz="171450"/>
              <a:r>
                <a:rPr lang="en-US" sz="4400" b="1">
                  <a:solidFill>
                    <a:prstClr val="white"/>
                  </a:solidFill>
                  <a:latin typeface="Calibri" panose="020F0502020204030204" pitchFamily="34" charset="0"/>
                  <a:cs typeface="Calibri" panose="020F0502020204030204" pitchFamily="34" charset="0"/>
                </a:rPr>
                <a:t>&amp;</a:t>
              </a:r>
            </a:p>
            <a:p>
              <a:pPr algn="ctr" defTabSz="171450"/>
              <a:r>
                <a:rPr lang="en-US" sz="4400" b="1">
                  <a:solidFill>
                    <a:prstClr val="white"/>
                  </a:solidFill>
                  <a:latin typeface="Calibri" panose="020F0502020204030204" pitchFamily="34" charset="0"/>
                  <a:cs typeface="Calibri" panose="020F0502020204030204" pitchFamily="34" charset="0"/>
                </a:rPr>
                <a:t>Session Outline</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4" name="Picture 8">
            <a:extLst>
              <a:ext uri="{FF2B5EF4-FFF2-40B4-BE49-F238E27FC236}">
                <a16:creationId xmlns:a16="http://schemas.microsoft.com/office/drawing/2014/main" id="{32AC71A4-44B3-9943-1FCF-17449DA433D4}"/>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62EFC7E6-35EB-5D74-C2C4-91C650047142}"/>
              </a:ext>
            </a:extLst>
          </p:cNvPr>
          <p:cNvGrpSpPr/>
          <p:nvPr/>
        </p:nvGrpSpPr>
        <p:grpSpPr>
          <a:xfrm>
            <a:off x="2621185" y="2402293"/>
            <a:ext cx="714550" cy="714550"/>
            <a:chOff x="-30428" y="463446"/>
            <a:chExt cx="714550" cy="714550"/>
          </a:xfrm>
          <a:solidFill>
            <a:srgbClr val="B7C11E"/>
          </a:solidFill>
        </p:grpSpPr>
        <p:sp>
          <p:nvSpPr>
            <p:cNvPr id="9" name="Ellipse 8">
              <a:extLst>
                <a:ext uri="{FF2B5EF4-FFF2-40B4-BE49-F238E27FC236}">
                  <a16:creationId xmlns:a16="http://schemas.microsoft.com/office/drawing/2014/main" id="{997A2D0A-2337-2A5B-F1E6-B76637199F14}"/>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63E3FB5E-AEBA-7FD4-01AB-730C6D546599}"/>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latin typeface="+mj-lt"/>
                  <a:ea typeface="Malgun Gothic" panose="020B0503020000020004" pitchFamily="34" charset="-127"/>
                  <a:cs typeface="Times New Roman" panose="02020603050405020304" pitchFamily="18" charset="0"/>
                </a:rPr>
                <a:t>3</a:t>
              </a:r>
              <a:r>
                <a:rPr lang="en-US" sz="2800" b="1" kern="100">
                  <a:effectLst/>
                  <a:latin typeface="+mj-lt"/>
                  <a:ea typeface="Malgun Gothic" panose="020B0503020000020004" pitchFamily="34" charset="-127"/>
                  <a:cs typeface="Times New Roman" panose="02020603050405020304" pitchFamily="18" charset="0"/>
                </a:rPr>
                <a:t> </a:t>
              </a:r>
              <a:endParaRPr lang="en-US" sz="2800" b="1">
                <a:latin typeface="+mj-lt"/>
              </a:endParaRPr>
            </a:p>
          </p:txBody>
        </p:sp>
      </p:grpSp>
      <p:grpSp>
        <p:nvGrpSpPr>
          <p:cNvPr id="11" name="Gruppieren 10">
            <a:extLst>
              <a:ext uri="{FF2B5EF4-FFF2-40B4-BE49-F238E27FC236}">
                <a16:creationId xmlns:a16="http://schemas.microsoft.com/office/drawing/2014/main" id="{6E356417-AD8A-DBB7-0A9F-C3650431A2CA}"/>
              </a:ext>
            </a:extLst>
          </p:cNvPr>
          <p:cNvGrpSpPr/>
          <p:nvPr/>
        </p:nvGrpSpPr>
        <p:grpSpPr>
          <a:xfrm>
            <a:off x="93007" y="5601945"/>
            <a:ext cx="3222762" cy="980318"/>
            <a:chOff x="95510" y="5598902"/>
            <a:chExt cx="3222762" cy="980318"/>
          </a:xfrm>
        </p:grpSpPr>
        <p:pic>
          <p:nvPicPr>
            <p:cNvPr id="12" name="Grafik 11">
              <a:extLst>
                <a:ext uri="{FF2B5EF4-FFF2-40B4-BE49-F238E27FC236}">
                  <a16:creationId xmlns:a16="http://schemas.microsoft.com/office/drawing/2014/main" id="{9C9BAEF4-7B0E-E38D-7CE3-571112664DDF}"/>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3" name="Grafik 12">
              <a:extLst>
                <a:ext uri="{FF2B5EF4-FFF2-40B4-BE49-F238E27FC236}">
                  <a16:creationId xmlns:a16="http://schemas.microsoft.com/office/drawing/2014/main" id="{E45069CF-5D68-5874-D67F-58AC97A3823D}"/>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1012718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FC5142A-0CDC-9CA2-1CAA-26A168E9DA93}"/>
              </a:ext>
            </a:extLst>
          </p:cNvPr>
          <p:cNvSpPr txBox="1"/>
          <p:nvPr/>
        </p:nvSpPr>
        <p:spPr>
          <a:xfrm>
            <a:off x="696000" y="777322"/>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Table of Contents</a:t>
            </a:r>
          </a:p>
        </p:txBody>
      </p:sp>
      <p:graphicFrame>
        <p:nvGraphicFramePr>
          <p:cNvPr id="3" name="Tabelle 2">
            <a:extLst>
              <a:ext uri="{FF2B5EF4-FFF2-40B4-BE49-F238E27FC236}">
                <a16:creationId xmlns:a16="http://schemas.microsoft.com/office/drawing/2014/main" id="{DDD53BFC-F6E7-9C18-F38D-A35C25782639}"/>
              </a:ext>
            </a:extLst>
          </p:cNvPr>
          <p:cNvGraphicFramePr>
            <a:graphicFrameLocks noGrp="1"/>
          </p:cNvGraphicFramePr>
          <p:nvPr>
            <p:extLst>
              <p:ext uri="{D42A27DB-BD31-4B8C-83A1-F6EECF244321}">
                <p14:modId xmlns:p14="http://schemas.microsoft.com/office/powerpoint/2010/main" val="2619387613"/>
              </p:ext>
            </p:extLst>
          </p:nvPr>
        </p:nvGraphicFramePr>
        <p:xfrm>
          <a:off x="1527460" y="2163456"/>
          <a:ext cx="10174080" cy="3840480"/>
        </p:xfrm>
        <a:graphic>
          <a:graphicData uri="http://schemas.openxmlformats.org/drawingml/2006/table">
            <a:tbl>
              <a:tblPr firstRow="1" bandRow="1">
                <a:tableStyleId>{2D5ABB26-0587-4C30-8999-92F81FD0307C}</a:tableStyleId>
              </a:tblPr>
              <a:tblGrid>
                <a:gridCol w="8029131">
                  <a:extLst>
                    <a:ext uri="{9D8B030D-6E8A-4147-A177-3AD203B41FA5}">
                      <a16:colId xmlns:a16="http://schemas.microsoft.com/office/drawing/2014/main" val="3981170148"/>
                    </a:ext>
                  </a:extLst>
                </a:gridCol>
                <a:gridCol w="2144949">
                  <a:extLst>
                    <a:ext uri="{9D8B030D-6E8A-4147-A177-3AD203B41FA5}">
                      <a16:colId xmlns:a16="http://schemas.microsoft.com/office/drawing/2014/main" val="3328893886"/>
                    </a:ext>
                  </a:extLst>
                </a:gridCol>
              </a:tblGrid>
              <a:tr h="370840">
                <a:tc>
                  <a:txBody>
                    <a:bodyPr/>
                    <a:lstStyle/>
                    <a:p>
                      <a:r>
                        <a:rPr lang="en-US" sz="3600" kern="1200">
                          <a:solidFill>
                            <a:schemeClr val="tx1"/>
                          </a:solidFill>
                          <a:effectLst/>
                          <a:latin typeface="+mn-lt"/>
                          <a:ea typeface="+mn-ea"/>
                          <a:cs typeface="+mn-cs"/>
                        </a:rPr>
                        <a:t>Welcome &amp; Program Foundations</a:t>
                      </a:r>
                      <a:endParaRPr lang="en-US" sz="3600"/>
                    </a:p>
                  </a:txBody>
                  <a:tcPr/>
                </a:tc>
                <a:tc>
                  <a:txBody>
                    <a:bodyPr/>
                    <a:lstStyle/>
                    <a:p>
                      <a:pPr algn="just"/>
                      <a:r>
                        <a:rPr lang="en-US" sz="3600"/>
                        <a:t>3 - 7</a:t>
                      </a:r>
                    </a:p>
                  </a:txBody>
                  <a:tcPr/>
                </a:tc>
                <a:extLst>
                  <a:ext uri="{0D108BD9-81ED-4DB2-BD59-A6C34878D82A}">
                    <a16:rowId xmlns:a16="http://schemas.microsoft.com/office/drawing/2014/main" val="1420842851"/>
                  </a:ext>
                </a:extLst>
              </a:tr>
              <a:tr h="370840">
                <a:tc>
                  <a:txBody>
                    <a:bodyPr/>
                    <a:lstStyle/>
                    <a:p>
                      <a:r>
                        <a:rPr lang="en-US" sz="3600" kern="1200">
                          <a:solidFill>
                            <a:schemeClr val="tx1"/>
                          </a:solidFill>
                          <a:effectLst/>
                          <a:latin typeface="+mn-lt"/>
                          <a:ea typeface="+mn-ea"/>
                          <a:cs typeface="+mn-cs"/>
                        </a:rPr>
                        <a:t>Introduction to Online Tools </a:t>
                      </a:r>
                      <a:endParaRPr lang="en-US" sz="3600"/>
                    </a:p>
                  </a:txBody>
                  <a:tcPr/>
                </a:tc>
                <a:tc>
                  <a:txBody>
                    <a:bodyPr/>
                    <a:lstStyle/>
                    <a:p>
                      <a:pPr algn="just"/>
                      <a:r>
                        <a:rPr lang="en-US" sz="3600"/>
                        <a:t>8 - 18</a:t>
                      </a:r>
                    </a:p>
                  </a:txBody>
                  <a:tcPr/>
                </a:tc>
                <a:extLst>
                  <a:ext uri="{0D108BD9-81ED-4DB2-BD59-A6C34878D82A}">
                    <a16:rowId xmlns:a16="http://schemas.microsoft.com/office/drawing/2014/main" val="3672761817"/>
                  </a:ext>
                </a:extLst>
              </a:tr>
              <a:tr h="370840">
                <a:tc>
                  <a:txBody>
                    <a:bodyPr/>
                    <a:lstStyle/>
                    <a:p>
                      <a:r>
                        <a:rPr lang="en-US" sz="3600" kern="1200">
                          <a:solidFill>
                            <a:schemeClr val="tx1"/>
                          </a:solidFill>
                          <a:effectLst/>
                          <a:latin typeface="+mn-lt"/>
                          <a:ea typeface="+mn-ea"/>
                          <a:cs typeface="+mn-cs"/>
                        </a:rPr>
                        <a:t>Course Structure &amp; Session Outline</a:t>
                      </a:r>
                      <a:endParaRPr lang="en-US" sz="3600"/>
                    </a:p>
                  </a:txBody>
                  <a:tcPr/>
                </a:tc>
                <a:tc>
                  <a:txBody>
                    <a:bodyPr/>
                    <a:lstStyle/>
                    <a:p>
                      <a:pPr algn="just"/>
                      <a:r>
                        <a:rPr lang="en-US" sz="3600"/>
                        <a:t>19 - 39</a:t>
                      </a:r>
                    </a:p>
                  </a:txBody>
                  <a:tcPr/>
                </a:tc>
                <a:extLst>
                  <a:ext uri="{0D108BD9-81ED-4DB2-BD59-A6C34878D82A}">
                    <a16:rowId xmlns:a16="http://schemas.microsoft.com/office/drawing/2014/main" val="4132509877"/>
                  </a:ext>
                </a:extLst>
              </a:tr>
              <a:tr h="370840">
                <a:tc>
                  <a:txBody>
                    <a:bodyPr/>
                    <a:lstStyle/>
                    <a:p>
                      <a:r>
                        <a:rPr lang="en-US" sz="3600" kern="1200">
                          <a:solidFill>
                            <a:schemeClr val="tx1"/>
                          </a:solidFill>
                          <a:effectLst/>
                          <a:latin typeface="+mn-lt"/>
                          <a:ea typeface="+mn-ea"/>
                          <a:cs typeface="+mn-cs"/>
                        </a:rPr>
                        <a:t>Adult Learning &amp; Facilitation Basics</a:t>
                      </a:r>
                      <a:endParaRPr lang="en-US" sz="3600"/>
                    </a:p>
                  </a:txBody>
                  <a:tcPr/>
                </a:tc>
                <a:tc>
                  <a:txBody>
                    <a:bodyPr/>
                    <a:lstStyle/>
                    <a:p>
                      <a:pPr algn="just"/>
                      <a:r>
                        <a:rPr lang="en-US" sz="3600"/>
                        <a:t>40 - 49</a:t>
                      </a:r>
                    </a:p>
                  </a:txBody>
                  <a:tcPr/>
                </a:tc>
                <a:extLst>
                  <a:ext uri="{0D108BD9-81ED-4DB2-BD59-A6C34878D82A}">
                    <a16:rowId xmlns:a16="http://schemas.microsoft.com/office/drawing/2014/main" val="3718162699"/>
                  </a:ext>
                </a:extLst>
              </a:tr>
              <a:tr h="370840">
                <a:tc>
                  <a:txBody>
                    <a:bodyPr/>
                    <a:lstStyle/>
                    <a:p>
                      <a:r>
                        <a:rPr lang="en-US" sz="3600" kern="1200">
                          <a:solidFill>
                            <a:schemeClr val="tx1"/>
                          </a:solidFill>
                          <a:effectLst/>
                          <a:latin typeface="+mn-lt"/>
                          <a:ea typeface="+mn-ea"/>
                          <a:cs typeface="+mn-cs"/>
                        </a:rPr>
                        <a:t>Communication Essentials</a:t>
                      </a:r>
                      <a:endParaRPr lang="en-US" sz="3600"/>
                    </a:p>
                  </a:txBody>
                  <a:tcPr/>
                </a:tc>
                <a:tc>
                  <a:txBody>
                    <a:bodyPr/>
                    <a:lstStyle/>
                    <a:p>
                      <a:pPr algn="just"/>
                      <a:r>
                        <a:rPr lang="en-US" sz="3600"/>
                        <a:t>50 - 56</a:t>
                      </a:r>
                    </a:p>
                  </a:txBody>
                  <a:tcPr/>
                </a:tc>
                <a:extLst>
                  <a:ext uri="{0D108BD9-81ED-4DB2-BD59-A6C34878D82A}">
                    <a16:rowId xmlns:a16="http://schemas.microsoft.com/office/drawing/2014/main" val="3240896355"/>
                  </a:ext>
                </a:extLst>
              </a:tr>
              <a:tr h="370840">
                <a:tc>
                  <a:txBody>
                    <a:bodyPr/>
                    <a:lstStyle/>
                    <a:p>
                      <a:r>
                        <a:rPr lang="en-US" sz="3600" kern="1200">
                          <a:solidFill>
                            <a:schemeClr val="tx1"/>
                          </a:solidFill>
                          <a:effectLst/>
                          <a:latin typeface="+mn-lt"/>
                          <a:ea typeface="+mn-ea"/>
                          <a:cs typeface="+mn-cs"/>
                        </a:rPr>
                        <a:t>Learner Engagement &amp; Retention</a:t>
                      </a:r>
                      <a:endParaRPr lang="en-US" sz="3600"/>
                    </a:p>
                  </a:txBody>
                  <a:tcPr/>
                </a:tc>
                <a:tc>
                  <a:txBody>
                    <a:bodyPr/>
                    <a:lstStyle/>
                    <a:p>
                      <a:pPr algn="just"/>
                      <a:r>
                        <a:rPr lang="en-US" sz="3600"/>
                        <a:t>57 - 66</a:t>
                      </a:r>
                    </a:p>
                  </a:txBody>
                  <a:tcPr/>
                </a:tc>
                <a:extLst>
                  <a:ext uri="{0D108BD9-81ED-4DB2-BD59-A6C34878D82A}">
                    <a16:rowId xmlns:a16="http://schemas.microsoft.com/office/drawing/2014/main" val="1832814178"/>
                  </a:ext>
                </a:extLst>
              </a:tr>
            </a:tbl>
          </a:graphicData>
        </a:graphic>
      </p:graphicFrame>
      <p:grpSp>
        <p:nvGrpSpPr>
          <p:cNvPr id="4" name="Gruppieren 3">
            <a:extLst>
              <a:ext uri="{FF2B5EF4-FFF2-40B4-BE49-F238E27FC236}">
                <a16:creationId xmlns:a16="http://schemas.microsoft.com/office/drawing/2014/main" id="{2E32F6AE-89A9-BC80-7EDC-8AE676B68054}"/>
              </a:ext>
            </a:extLst>
          </p:cNvPr>
          <p:cNvGrpSpPr/>
          <p:nvPr/>
        </p:nvGrpSpPr>
        <p:grpSpPr>
          <a:xfrm>
            <a:off x="747778" y="2163456"/>
            <a:ext cx="612000" cy="612000"/>
            <a:chOff x="-30428" y="463446"/>
            <a:chExt cx="714550" cy="714550"/>
          </a:xfrm>
        </p:grpSpPr>
        <p:sp>
          <p:nvSpPr>
            <p:cNvPr id="5" name="Ellipse 4">
              <a:extLst>
                <a:ext uri="{FF2B5EF4-FFF2-40B4-BE49-F238E27FC236}">
                  <a16:creationId xmlns:a16="http://schemas.microsoft.com/office/drawing/2014/main" id="{70EBA5C6-F8A2-D097-6118-F0F6B394EDED}"/>
                </a:ext>
              </a:extLst>
            </p:cNvPr>
            <p:cNvSpPr/>
            <p:nvPr/>
          </p:nvSpPr>
          <p:spPr>
            <a:xfrm>
              <a:off x="-30428" y="463446"/>
              <a:ext cx="714550" cy="7145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6" name="Ellipse 4">
              <a:extLst>
                <a:ext uri="{FF2B5EF4-FFF2-40B4-BE49-F238E27FC236}">
                  <a16:creationId xmlns:a16="http://schemas.microsoft.com/office/drawing/2014/main" id="{0C8C825A-B15C-410E-2D24-872BD49A32B9}"/>
                </a:ext>
              </a:extLst>
            </p:cNvPr>
            <p:cNvSpPr txBox="1"/>
            <p:nvPr/>
          </p:nvSpPr>
          <p:spPr>
            <a:xfrm>
              <a:off x="74215" y="568089"/>
              <a:ext cx="505264" cy="5052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1 </a:t>
              </a:r>
              <a:endParaRPr lang="en-US" sz="2800" b="1">
                <a:latin typeface="+mj-lt"/>
              </a:endParaRPr>
            </a:p>
          </p:txBody>
        </p:sp>
      </p:grpSp>
      <p:grpSp>
        <p:nvGrpSpPr>
          <p:cNvPr id="7" name="Gruppieren 6">
            <a:extLst>
              <a:ext uri="{FF2B5EF4-FFF2-40B4-BE49-F238E27FC236}">
                <a16:creationId xmlns:a16="http://schemas.microsoft.com/office/drawing/2014/main" id="{2A30CB0E-4299-C5E2-A4CE-1BF2BA2D2EAF}"/>
              </a:ext>
            </a:extLst>
          </p:cNvPr>
          <p:cNvGrpSpPr/>
          <p:nvPr/>
        </p:nvGrpSpPr>
        <p:grpSpPr>
          <a:xfrm>
            <a:off x="747778" y="2813634"/>
            <a:ext cx="612000" cy="612000"/>
            <a:chOff x="-30428" y="463446"/>
            <a:chExt cx="714550" cy="714550"/>
          </a:xfrm>
        </p:grpSpPr>
        <p:sp>
          <p:nvSpPr>
            <p:cNvPr id="8" name="Ellipse 7">
              <a:extLst>
                <a:ext uri="{FF2B5EF4-FFF2-40B4-BE49-F238E27FC236}">
                  <a16:creationId xmlns:a16="http://schemas.microsoft.com/office/drawing/2014/main" id="{54BF60F9-7AB3-418D-B7C5-1EF867E259D2}"/>
                </a:ext>
              </a:extLst>
            </p:cNvPr>
            <p:cNvSpPr/>
            <p:nvPr/>
          </p:nvSpPr>
          <p:spPr>
            <a:xfrm>
              <a:off x="-30428" y="463446"/>
              <a:ext cx="714550" cy="714550"/>
            </a:xfrm>
            <a:prstGeom prst="ellipse">
              <a:avLst/>
            </a:prstGeom>
            <a:solidFill>
              <a:srgbClr val="E0A61D"/>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9" name="Ellipse 4">
              <a:extLst>
                <a:ext uri="{FF2B5EF4-FFF2-40B4-BE49-F238E27FC236}">
                  <a16:creationId xmlns:a16="http://schemas.microsoft.com/office/drawing/2014/main" id="{A40EF452-750A-E749-14D2-AC69BB468F0B}"/>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2 </a:t>
              </a:r>
              <a:endParaRPr lang="en-US" sz="2800" b="1">
                <a:latin typeface="+mj-lt"/>
              </a:endParaRPr>
            </a:p>
          </p:txBody>
        </p:sp>
      </p:grpSp>
      <p:grpSp>
        <p:nvGrpSpPr>
          <p:cNvPr id="10" name="Gruppieren 9">
            <a:extLst>
              <a:ext uri="{FF2B5EF4-FFF2-40B4-BE49-F238E27FC236}">
                <a16:creationId xmlns:a16="http://schemas.microsoft.com/office/drawing/2014/main" id="{5EEF477D-D0B0-E5EF-BB38-C505C6697172}"/>
              </a:ext>
            </a:extLst>
          </p:cNvPr>
          <p:cNvGrpSpPr/>
          <p:nvPr/>
        </p:nvGrpSpPr>
        <p:grpSpPr>
          <a:xfrm>
            <a:off x="747778" y="3463812"/>
            <a:ext cx="612000" cy="612000"/>
            <a:chOff x="-30428" y="463446"/>
            <a:chExt cx="714550" cy="714550"/>
          </a:xfrm>
          <a:solidFill>
            <a:srgbClr val="B7C11E"/>
          </a:solidFill>
        </p:grpSpPr>
        <p:sp>
          <p:nvSpPr>
            <p:cNvPr id="11" name="Ellipse 10">
              <a:extLst>
                <a:ext uri="{FF2B5EF4-FFF2-40B4-BE49-F238E27FC236}">
                  <a16:creationId xmlns:a16="http://schemas.microsoft.com/office/drawing/2014/main" id="{06D81237-3243-7B70-BEA3-4223252FD0D9}"/>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2" name="Ellipse 4">
              <a:extLst>
                <a:ext uri="{FF2B5EF4-FFF2-40B4-BE49-F238E27FC236}">
                  <a16:creationId xmlns:a16="http://schemas.microsoft.com/office/drawing/2014/main" id="{CB12BE44-8750-1E64-EF29-5623159839AC}"/>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latin typeface="+mj-lt"/>
                  <a:ea typeface="Malgun Gothic" panose="020B0503020000020004" pitchFamily="34" charset="-127"/>
                  <a:cs typeface="Times New Roman" panose="02020603050405020304" pitchFamily="18" charset="0"/>
                </a:rPr>
                <a:t>3</a:t>
              </a:r>
              <a:r>
                <a:rPr lang="en-US" sz="2800" b="1" kern="100">
                  <a:effectLst/>
                  <a:latin typeface="+mj-lt"/>
                  <a:ea typeface="Malgun Gothic" panose="020B0503020000020004" pitchFamily="34" charset="-127"/>
                  <a:cs typeface="Times New Roman" panose="02020603050405020304" pitchFamily="18" charset="0"/>
                </a:rPr>
                <a:t> </a:t>
              </a:r>
              <a:endParaRPr lang="en-US" sz="2800" b="1">
                <a:latin typeface="+mj-lt"/>
              </a:endParaRPr>
            </a:p>
          </p:txBody>
        </p:sp>
      </p:grpSp>
      <p:grpSp>
        <p:nvGrpSpPr>
          <p:cNvPr id="13" name="Gruppieren 12">
            <a:extLst>
              <a:ext uri="{FF2B5EF4-FFF2-40B4-BE49-F238E27FC236}">
                <a16:creationId xmlns:a16="http://schemas.microsoft.com/office/drawing/2014/main" id="{C75D453D-98B3-757B-3C43-0254974FBD59}"/>
              </a:ext>
            </a:extLst>
          </p:cNvPr>
          <p:cNvGrpSpPr/>
          <p:nvPr/>
        </p:nvGrpSpPr>
        <p:grpSpPr>
          <a:xfrm>
            <a:off x="747778" y="4113990"/>
            <a:ext cx="612000" cy="612000"/>
            <a:chOff x="-30428" y="463446"/>
            <a:chExt cx="714550" cy="714550"/>
          </a:xfrm>
          <a:solidFill>
            <a:srgbClr val="6BA31D"/>
          </a:solidFill>
        </p:grpSpPr>
        <p:sp>
          <p:nvSpPr>
            <p:cNvPr id="14" name="Ellipse 13">
              <a:extLst>
                <a:ext uri="{FF2B5EF4-FFF2-40B4-BE49-F238E27FC236}">
                  <a16:creationId xmlns:a16="http://schemas.microsoft.com/office/drawing/2014/main" id="{362891E3-E47C-B29E-50CC-57F81C5EB77D}"/>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5" name="Ellipse 4">
              <a:extLst>
                <a:ext uri="{FF2B5EF4-FFF2-40B4-BE49-F238E27FC236}">
                  <a16:creationId xmlns:a16="http://schemas.microsoft.com/office/drawing/2014/main" id="{26886243-12C9-D408-64B6-7439B49D8BAF}"/>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4 </a:t>
              </a:r>
              <a:endParaRPr lang="en-US" sz="2800" b="1">
                <a:latin typeface="+mj-lt"/>
              </a:endParaRPr>
            </a:p>
          </p:txBody>
        </p:sp>
      </p:grpSp>
      <p:grpSp>
        <p:nvGrpSpPr>
          <p:cNvPr id="16" name="Gruppieren 15">
            <a:extLst>
              <a:ext uri="{FF2B5EF4-FFF2-40B4-BE49-F238E27FC236}">
                <a16:creationId xmlns:a16="http://schemas.microsoft.com/office/drawing/2014/main" id="{627AF6F6-02F8-E97E-B2C4-CC34F701369C}"/>
              </a:ext>
            </a:extLst>
          </p:cNvPr>
          <p:cNvGrpSpPr/>
          <p:nvPr/>
        </p:nvGrpSpPr>
        <p:grpSpPr>
          <a:xfrm>
            <a:off x="747778" y="4767695"/>
            <a:ext cx="612000" cy="612000"/>
            <a:chOff x="-30428" y="463446"/>
            <a:chExt cx="714550" cy="714550"/>
          </a:xfrm>
          <a:solidFill>
            <a:srgbClr val="34861C"/>
          </a:solidFill>
        </p:grpSpPr>
        <p:sp>
          <p:nvSpPr>
            <p:cNvPr id="17" name="Ellipse 16">
              <a:extLst>
                <a:ext uri="{FF2B5EF4-FFF2-40B4-BE49-F238E27FC236}">
                  <a16:creationId xmlns:a16="http://schemas.microsoft.com/office/drawing/2014/main" id="{737E3A4F-5137-FDCB-F622-0BF3961E8C42}"/>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8" name="Ellipse 4">
              <a:extLst>
                <a:ext uri="{FF2B5EF4-FFF2-40B4-BE49-F238E27FC236}">
                  <a16:creationId xmlns:a16="http://schemas.microsoft.com/office/drawing/2014/main" id="{B1B99F1A-7E81-83F4-5626-B66EFF95C991}"/>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latin typeface="+mj-lt"/>
                  <a:ea typeface="Malgun Gothic" panose="020B0503020000020004" pitchFamily="34" charset="-127"/>
                  <a:cs typeface="Times New Roman" panose="02020603050405020304" pitchFamily="18" charset="0"/>
                </a:rPr>
                <a:t>5</a:t>
              </a:r>
              <a:r>
                <a:rPr lang="en-US" sz="2800" b="1" kern="100">
                  <a:effectLst/>
                  <a:latin typeface="+mj-lt"/>
                  <a:ea typeface="Malgun Gothic" panose="020B0503020000020004" pitchFamily="34" charset="-127"/>
                  <a:cs typeface="Times New Roman" panose="02020603050405020304" pitchFamily="18" charset="0"/>
                </a:rPr>
                <a:t> </a:t>
              </a:r>
              <a:endParaRPr lang="en-US" sz="2800" b="1">
                <a:latin typeface="+mj-lt"/>
              </a:endParaRPr>
            </a:p>
          </p:txBody>
        </p:sp>
      </p:grpSp>
      <p:grpSp>
        <p:nvGrpSpPr>
          <p:cNvPr id="19" name="Gruppieren 18">
            <a:extLst>
              <a:ext uri="{FF2B5EF4-FFF2-40B4-BE49-F238E27FC236}">
                <a16:creationId xmlns:a16="http://schemas.microsoft.com/office/drawing/2014/main" id="{DAB2A789-07EC-D44F-497B-087BD095707A}"/>
              </a:ext>
            </a:extLst>
          </p:cNvPr>
          <p:cNvGrpSpPr/>
          <p:nvPr/>
        </p:nvGrpSpPr>
        <p:grpSpPr>
          <a:xfrm>
            <a:off x="747778" y="5421400"/>
            <a:ext cx="612000" cy="612000"/>
            <a:chOff x="-30428" y="463446"/>
            <a:chExt cx="714550" cy="714550"/>
          </a:xfrm>
          <a:solidFill>
            <a:srgbClr val="196B24"/>
          </a:solidFill>
        </p:grpSpPr>
        <p:sp>
          <p:nvSpPr>
            <p:cNvPr id="20" name="Ellipse 19">
              <a:extLst>
                <a:ext uri="{FF2B5EF4-FFF2-40B4-BE49-F238E27FC236}">
                  <a16:creationId xmlns:a16="http://schemas.microsoft.com/office/drawing/2014/main" id="{9CB95455-D724-83DF-1A25-8F4A7AEE10B4}"/>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21" name="Ellipse 4">
              <a:extLst>
                <a:ext uri="{FF2B5EF4-FFF2-40B4-BE49-F238E27FC236}">
                  <a16:creationId xmlns:a16="http://schemas.microsoft.com/office/drawing/2014/main" id="{61632058-B34E-6F89-C1B9-2B7BD371FAFC}"/>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6 </a:t>
              </a:r>
              <a:endParaRPr lang="en-US" sz="2800" b="1">
                <a:latin typeface="+mj-lt"/>
              </a:endParaRPr>
            </a:p>
          </p:txBody>
        </p:sp>
      </p:grpSp>
    </p:spTree>
    <p:extLst>
      <p:ext uri="{BB962C8B-B14F-4D97-AF65-F5344CB8AC3E}">
        <p14:creationId xmlns:p14="http://schemas.microsoft.com/office/powerpoint/2010/main" val="3924117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E006E-C071-FB7B-36FC-418FBA734A03}"/>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966804E7-E780-543E-A949-28483E450FE1}"/>
              </a:ext>
            </a:extLst>
          </p:cNvPr>
          <p:cNvSpPr txBox="1"/>
          <p:nvPr/>
        </p:nvSpPr>
        <p:spPr>
          <a:xfrm>
            <a:off x="758671" y="803609"/>
            <a:ext cx="10674657"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The MOOC platform </a:t>
            </a:r>
          </a:p>
        </p:txBody>
      </p:sp>
      <p:pic>
        <p:nvPicPr>
          <p:cNvPr id="4" name="Grafik 3">
            <a:extLst>
              <a:ext uri="{FF2B5EF4-FFF2-40B4-BE49-F238E27FC236}">
                <a16:creationId xmlns:a16="http://schemas.microsoft.com/office/drawing/2014/main" id="{52D41B9D-3405-E9A0-8DFF-A71827E51F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8671" y="1843233"/>
            <a:ext cx="10674657" cy="4211158"/>
          </a:xfrm>
          <a:prstGeom prst="rect">
            <a:avLst/>
          </a:prstGeom>
        </p:spPr>
      </p:pic>
      <p:sp>
        <p:nvSpPr>
          <p:cNvPr id="3" name="Textfeld 2">
            <a:extLst>
              <a:ext uri="{FF2B5EF4-FFF2-40B4-BE49-F238E27FC236}">
                <a16:creationId xmlns:a16="http://schemas.microsoft.com/office/drawing/2014/main" id="{2ECB4B90-6A2F-2E36-ADAB-307874CD80FA}"/>
              </a:ext>
            </a:extLst>
          </p:cNvPr>
          <p:cNvSpPr txBox="1"/>
          <p:nvPr/>
        </p:nvSpPr>
        <p:spPr>
          <a:xfrm>
            <a:off x="4654402" y="5285785"/>
            <a:ext cx="6097772" cy="369332"/>
          </a:xfrm>
          <a:prstGeom prst="rect">
            <a:avLst/>
          </a:prstGeom>
          <a:noFill/>
        </p:spPr>
        <p:txBody>
          <a:bodyPr wrap="square">
            <a:spAutoFit/>
          </a:bodyPr>
          <a:lstStyle/>
          <a:p>
            <a:r>
              <a:rPr lang="de-DE">
                <a:hlinkClick r:id="rId4"/>
              </a:rPr>
              <a:t>Course: AgriMocks-MOOC_2026 | Plattform HSWT</a:t>
            </a:r>
            <a:endParaRPr lang="en-US"/>
          </a:p>
        </p:txBody>
      </p:sp>
    </p:spTree>
    <p:extLst>
      <p:ext uri="{BB962C8B-B14F-4D97-AF65-F5344CB8AC3E}">
        <p14:creationId xmlns:p14="http://schemas.microsoft.com/office/powerpoint/2010/main" val="3951570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3E0FD-A963-AF17-F14F-1EE4B73D8BDD}"/>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8A20A90E-B9D5-79CB-4820-10792E5C0F63}"/>
              </a:ext>
            </a:extLst>
          </p:cNvPr>
          <p:cNvSpPr txBox="1"/>
          <p:nvPr/>
        </p:nvSpPr>
        <p:spPr>
          <a:xfrm>
            <a:off x="592626" y="725317"/>
            <a:ext cx="10800000" cy="1154162"/>
          </a:xfrm>
          <a:prstGeom prst="rect">
            <a:avLst/>
          </a:prstGeom>
          <a:noFill/>
        </p:spPr>
        <p:txBody>
          <a:bodyPr wrap="square" rtlCol="0">
            <a:spAutoFit/>
          </a:bodyPr>
          <a:lstStyle/>
          <a:p>
            <a:r>
              <a:rPr lang="en-US" sz="1600" b="1"/>
              <a:t>MOOC stands for Massive Open Online Course</a:t>
            </a:r>
            <a:r>
              <a:rPr lang="en-US" sz="1600"/>
              <a:t>, and provides a platform where learners can access learning materials any time and at their own convenience and pace. </a:t>
            </a:r>
          </a:p>
          <a:p>
            <a:pPr>
              <a:spcBef>
                <a:spcPts val="600"/>
              </a:spcBef>
            </a:pPr>
            <a:r>
              <a:rPr lang="en-US" sz="1600"/>
              <a:t>The AgriMocks MOOC is hosted on the HSWT wbmoodle platform and is available in English and French. </a:t>
            </a:r>
          </a:p>
          <a:p>
            <a:endParaRPr lang="en-US" sz="1600"/>
          </a:p>
        </p:txBody>
      </p:sp>
      <p:pic>
        <p:nvPicPr>
          <p:cNvPr id="5" name="Grafik 4">
            <a:extLst>
              <a:ext uri="{FF2B5EF4-FFF2-40B4-BE49-F238E27FC236}">
                <a16:creationId xmlns:a16="http://schemas.microsoft.com/office/drawing/2014/main" id="{6337CDCB-904D-4028-0E33-D46A8D8137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2626" y="2011680"/>
            <a:ext cx="10800000" cy="4239139"/>
          </a:xfrm>
          <a:prstGeom prst="rect">
            <a:avLst/>
          </a:prstGeom>
        </p:spPr>
      </p:pic>
      <p:sp>
        <p:nvSpPr>
          <p:cNvPr id="4" name="Textfeld 3">
            <a:extLst>
              <a:ext uri="{FF2B5EF4-FFF2-40B4-BE49-F238E27FC236}">
                <a16:creationId xmlns:a16="http://schemas.microsoft.com/office/drawing/2014/main" id="{0C5118A9-56A7-BF9C-95AC-C8D4EC881E58}"/>
              </a:ext>
            </a:extLst>
          </p:cNvPr>
          <p:cNvSpPr txBox="1"/>
          <p:nvPr/>
        </p:nvSpPr>
        <p:spPr>
          <a:xfrm>
            <a:off x="4601239" y="5392111"/>
            <a:ext cx="6097772" cy="369332"/>
          </a:xfrm>
          <a:prstGeom prst="rect">
            <a:avLst/>
          </a:prstGeom>
          <a:noFill/>
        </p:spPr>
        <p:txBody>
          <a:bodyPr wrap="square">
            <a:spAutoFit/>
          </a:bodyPr>
          <a:lstStyle/>
          <a:p>
            <a:r>
              <a:rPr lang="de-DE">
                <a:hlinkClick r:id="rId4"/>
              </a:rPr>
              <a:t>Course: AgriMOCKS French | Plattform HSWT</a:t>
            </a:r>
            <a:endParaRPr lang="en-US"/>
          </a:p>
        </p:txBody>
      </p:sp>
    </p:spTree>
    <p:extLst>
      <p:ext uri="{BB962C8B-B14F-4D97-AF65-F5344CB8AC3E}">
        <p14:creationId xmlns:p14="http://schemas.microsoft.com/office/powerpoint/2010/main" val="2336118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8B8D7066-AF70-5F46-133B-237F9C8E56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23197A-FD91-7F3D-698D-B8946FBB4447}"/>
              </a:ext>
            </a:extLst>
          </p:cNvPr>
          <p:cNvPicPr>
            <a:picLocks noChangeAspect="1"/>
          </p:cNvPicPr>
          <p:nvPr/>
        </p:nvPicPr>
        <p:blipFill>
          <a:blip r:embed="rId2"/>
          <a:stretch>
            <a:fillRect/>
          </a:stretch>
        </p:blipFill>
        <p:spPr>
          <a:xfrm flipH="1">
            <a:off x="8833600" y="4195482"/>
            <a:ext cx="3358400" cy="2662518"/>
          </a:xfrm>
          <a:prstGeom prst="rect">
            <a:avLst/>
          </a:prstGeom>
        </p:spPr>
      </p:pic>
      <p:grpSp>
        <p:nvGrpSpPr>
          <p:cNvPr id="19" name="Gruppieren 18">
            <a:extLst>
              <a:ext uri="{FF2B5EF4-FFF2-40B4-BE49-F238E27FC236}">
                <a16:creationId xmlns:a16="http://schemas.microsoft.com/office/drawing/2014/main" id="{407B706D-55A8-0404-7D6D-90F47AB553AC}"/>
              </a:ext>
            </a:extLst>
          </p:cNvPr>
          <p:cNvGrpSpPr/>
          <p:nvPr/>
        </p:nvGrpSpPr>
        <p:grpSpPr>
          <a:xfrm>
            <a:off x="5838526" y="230165"/>
            <a:ext cx="6643932" cy="965200"/>
            <a:chOff x="2774034" y="1518800"/>
            <a:chExt cx="6643932" cy="965200"/>
          </a:xfrm>
        </p:grpSpPr>
        <p:sp>
          <p:nvSpPr>
            <p:cNvPr id="13" name="Rounded Rectangle 12">
              <a:extLst>
                <a:ext uri="{FF2B5EF4-FFF2-40B4-BE49-F238E27FC236}">
                  <a16:creationId xmlns:a16="http://schemas.microsoft.com/office/drawing/2014/main" id="{6F4704B1-C776-7909-C7EA-A66277131B8D}"/>
                </a:ext>
              </a:extLst>
            </p:cNvPr>
            <p:cNvSpPr/>
            <p:nvPr/>
          </p:nvSpPr>
          <p:spPr>
            <a:xfrm>
              <a:off x="2774034" y="1518800"/>
              <a:ext cx="6643932" cy="965200"/>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4" name="TextBox 13">
              <a:extLst>
                <a:ext uri="{FF2B5EF4-FFF2-40B4-BE49-F238E27FC236}">
                  <a16:creationId xmlns:a16="http://schemas.microsoft.com/office/drawing/2014/main" id="{61E93364-E1AF-BBB1-B1EF-08E928850BD8}"/>
                </a:ext>
              </a:extLst>
            </p:cNvPr>
            <p:cNvSpPr txBox="1"/>
            <p:nvPr/>
          </p:nvSpPr>
          <p:spPr>
            <a:xfrm>
              <a:off x="3117910" y="1645545"/>
              <a:ext cx="5956181" cy="769441"/>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Learning Objectives</a:t>
              </a:r>
              <a:endParaRPr lang="en-US" sz="4400" b="1" dirty="0">
                <a:solidFill>
                  <a:prstClr val="white"/>
                </a:solidFill>
                <a:latin typeface="Calibri" panose="020F0502020204030204" pitchFamily="34" charset="0"/>
                <a:cs typeface="Calibri" panose="020F0502020204030204" pitchFamily="34" charset="0"/>
              </a:endParaRPr>
            </a:p>
          </p:txBody>
        </p:sp>
      </p:grpSp>
      <p:sp>
        <p:nvSpPr>
          <p:cNvPr id="5" name="Textfeld 4">
            <a:extLst>
              <a:ext uri="{FF2B5EF4-FFF2-40B4-BE49-F238E27FC236}">
                <a16:creationId xmlns:a16="http://schemas.microsoft.com/office/drawing/2014/main" id="{E5EAB2BE-5D56-CA60-DA43-50FBB4699885}"/>
              </a:ext>
            </a:extLst>
          </p:cNvPr>
          <p:cNvSpPr txBox="1"/>
          <p:nvPr/>
        </p:nvSpPr>
        <p:spPr>
          <a:xfrm>
            <a:off x="446597" y="1797784"/>
            <a:ext cx="11471609" cy="2510174"/>
          </a:xfrm>
          <a:prstGeom prst="rect">
            <a:avLst/>
          </a:prstGeom>
          <a:noFill/>
        </p:spPr>
        <p:txBody>
          <a:bodyPr wrap="square">
            <a:spAutoFit/>
          </a:bodyPr>
          <a:lstStyle/>
          <a:p>
            <a:pPr defTabSz="171450"/>
            <a:r>
              <a:rPr lang="en-US" sz="2000" b="1">
                <a:solidFill>
                  <a:prstClr val="white"/>
                </a:solidFill>
                <a:latin typeface="Aptos" panose="02110004020202020204"/>
              </a:rPr>
              <a:t>By the end of Week 1, participants should be able to:</a:t>
            </a:r>
          </a:p>
          <a:p>
            <a:pPr defTabSz="171450"/>
            <a:endParaRPr lang="en-US" sz="2000" b="1">
              <a:solidFill>
                <a:prstClr val="white"/>
              </a:solidFill>
              <a:latin typeface="Aptos" panose="02110004020202020204"/>
            </a:endParaRP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Navigate the virtual co-working space and online communication tools effectively.</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Reflect on their strengths, values, and intercultural teamwork style.</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Collaborate with peers to form a virtual company, define roles, and understand how teams function.</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Explain the basic components of a business model (using the Business Model Canvas).</a:t>
            </a:r>
          </a:p>
        </p:txBody>
      </p:sp>
      <p:grpSp>
        <p:nvGrpSpPr>
          <p:cNvPr id="15" name="Gruppieren 14">
            <a:extLst>
              <a:ext uri="{FF2B5EF4-FFF2-40B4-BE49-F238E27FC236}">
                <a16:creationId xmlns:a16="http://schemas.microsoft.com/office/drawing/2014/main" id="{482DA87F-D7E1-2804-72DB-127DC360127A}"/>
              </a:ext>
            </a:extLst>
          </p:cNvPr>
          <p:cNvGrpSpPr/>
          <p:nvPr/>
        </p:nvGrpSpPr>
        <p:grpSpPr>
          <a:xfrm>
            <a:off x="-856277" y="223919"/>
            <a:ext cx="6952277" cy="1352942"/>
            <a:chOff x="333349" y="223919"/>
            <a:chExt cx="6952277" cy="1352942"/>
          </a:xfrm>
        </p:grpSpPr>
        <p:sp>
          <p:nvSpPr>
            <p:cNvPr id="16" name="Rounded Rectangle 12">
              <a:extLst>
                <a:ext uri="{FF2B5EF4-FFF2-40B4-BE49-F238E27FC236}">
                  <a16:creationId xmlns:a16="http://schemas.microsoft.com/office/drawing/2014/main" id="{F9DAC0BE-141A-5934-EA75-B13B436E7D21}"/>
                </a:ext>
              </a:extLst>
            </p:cNvPr>
            <p:cNvSpPr/>
            <p:nvPr/>
          </p:nvSpPr>
          <p:spPr>
            <a:xfrm>
              <a:off x="641694" y="223919"/>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7" name="TextBox 13">
              <a:extLst>
                <a:ext uri="{FF2B5EF4-FFF2-40B4-BE49-F238E27FC236}">
                  <a16:creationId xmlns:a16="http://schemas.microsoft.com/office/drawing/2014/main" id="{EC1C592B-FFAF-2F2D-F03F-D983EB25C791}"/>
                </a:ext>
              </a:extLst>
            </p:cNvPr>
            <p:cNvSpPr txBox="1"/>
            <p:nvPr/>
          </p:nvSpPr>
          <p:spPr>
            <a:xfrm>
              <a:off x="333349" y="253422"/>
              <a:ext cx="6643932" cy="1323439"/>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1 - 2</a:t>
              </a:r>
            </a:p>
            <a:p>
              <a:pPr algn="ctr" defTabSz="171450"/>
              <a:endParaRPr lang="en-US" sz="4400" b="1" dirty="0">
                <a:solidFill>
                  <a:prstClr val="white"/>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3B068DF0-B2D0-6A51-C87A-CF96AFA37D0B}"/>
                </a:ext>
              </a:extLst>
            </p:cNvPr>
            <p:cNvSpPr txBox="1"/>
            <p:nvPr/>
          </p:nvSpPr>
          <p:spPr>
            <a:xfrm>
              <a:off x="641694" y="750767"/>
              <a:ext cx="6643932" cy="369332"/>
            </a:xfrm>
            <a:prstGeom prst="rect">
              <a:avLst/>
            </a:prstGeom>
            <a:noFill/>
          </p:spPr>
          <p:txBody>
            <a:bodyPr wrap="square" rtlCol="0">
              <a:spAutoFit/>
            </a:bodyPr>
            <a:lstStyle/>
            <a:p>
              <a:pPr algn="ctr" defTabSz="171450"/>
              <a:r>
                <a:rPr lang="en-US" b="1">
                  <a:solidFill>
                    <a:prstClr val="white"/>
                  </a:solidFill>
                  <a:latin typeface="Aptos" panose="02110004020202020204"/>
                </a:rPr>
                <a:t>Foundations: Building Your Virtual Company</a:t>
              </a:r>
              <a:endParaRPr lang="en-US" b="1" dirty="0">
                <a:solidFill>
                  <a:prstClr val="white"/>
                </a:solidFill>
                <a:latin typeface="Calibri" panose="020F0502020204030204" pitchFamily="34" charset="0"/>
                <a:cs typeface="Calibri" panose="020F0502020204030204" pitchFamily="34" charset="0"/>
              </a:endParaRPr>
            </a:p>
          </p:txBody>
        </p:sp>
      </p:grpSp>
      <p:pic>
        <p:nvPicPr>
          <p:cNvPr id="3" name="Grafik 2">
            <a:extLst>
              <a:ext uri="{FF2B5EF4-FFF2-40B4-BE49-F238E27FC236}">
                <a16:creationId xmlns:a16="http://schemas.microsoft.com/office/drawing/2014/main" id="{8A115E42-6161-99E2-7A00-F7F23786749D}"/>
              </a:ext>
            </a:extLst>
          </p:cNvPr>
          <p:cNvPicPr>
            <a:picLocks noChangeAspect="1"/>
          </p:cNvPicPr>
          <p:nvPr/>
        </p:nvPicPr>
        <p:blipFill>
          <a:blip r:embed="rId3"/>
          <a:stretch>
            <a:fillRect/>
          </a:stretch>
        </p:blipFill>
        <p:spPr>
          <a:xfrm>
            <a:off x="3880723" y="5599033"/>
            <a:ext cx="7560000" cy="972260"/>
          </a:xfrm>
          <a:prstGeom prst="rect">
            <a:avLst/>
          </a:prstGeom>
        </p:spPr>
      </p:pic>
      <p:grpSp>
        <p:nvGrpSpPr>
          <p:cNvPr id="10" name="Gruppieren 9">
            <a:extLst>
              <a:ext uri="{FF2B5EF4-FFF2-40B4-BE49-F238E27FC236}">
                <a16:creationId xmlns:a16="http://schemas.microsoft.com/office/drawing/2014/main" id="{A8E20D38-EB60-F874-0289-616714AA60A5}"/>
              </a:ext>
            </a:extLst>
          </p:cNvPr>
          <p:cNvGrpSpPr/>
          <p:nvPr/>
        </p:nvGrpSpPr>
        <p:grpSpPr>
          <a:xfrm>
            <a:off x="93007" y="5601945"/>
            <a:ext cx="3222762" cy="980318"/>
            <a:chOff x="95510" y="5598902"/>
            <a:chExt cx="3222762" cy="980318"/>
          </a:xfrm>
        </p:grpSpPr>
        <p:pic>
          <p:nvPicPr>
            <p:cNvPr id="11" name="Grafik 10">
              <a:extLst>
                <a:ext uri="{FF2B5EF4-FFF2-40B4-BE49-F238E27FC236}">
                  <a16:creationId xmlns:a16="http://schemas.microsoft.com/office/drawing/2014/main" id="{FE302061-0487-6597-AA69-62CB96968BE4}"/>
                </a:ext>
              </a:extLst>
            </p:cNvPr>
            <p:cNvPicPr>
              <a:picLocks noChangeAspect="1"/>
            </p:cNvPicPr>
            <p:nvPr/>
          </p:nvPicPr>
          <p:blipFill>
            <a:blip r:embed="rId4"/>
            <a:stretch>
              <a:fillRect/>
            </a:stretch>
          </p:blipFill>
          <p:spPr>
            <a:xfrm>
              <a:off x="396882" y="5598902"/>
              <a:ext cx="2542252" cy="969348"/>
            </a:xfrm>
            <a:prstGeom prst="rect">
              <a:avLst/>
            </a:prstGeom>
          </p:spPr>
        </p:pic>
        <p:pic>
          <p:nvPicPr>
            <p:cNvPr id="12" name="Grafik 11">
              <a:extLst>
                <a:ext uri="{FF2B5EF4-FFF2-40B4-BE49-F238E27FC236}">
                  <a16:creationId xmlns:a16="http://schemas.microsoft.com/office/drawing/2014/main" id="{680343CC-DF33-5808-DCDD-C92BF607B97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2777107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9DE53-0242-6389-5105-A8B96027741E}"/>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5507A1AF-0369-81D2-EE60-F9D1081C28BA}"/>
              </a:ext>
            </a:extLst>
          </p:cNvPr>
          <p:cNvSpPr txBox="1"/>
          <p:nvPr/>
        </p:nvSpPr>
        <p:spPr>
          <a:xfrm>
            <a:off x="696000" y="705033"/>
            <a:ext cx="10800000" cy="646331"/>
          </a:xfrm>
          <a:prstGeom prst="rect">
            <a:avLst/>
          </a:prstGeom>
          <a:solidFill>
            <a:srgbClr val="19B4AF"/>
          </a:solidFill>
        </p:spPr>
        <p:txBody>
          <a:bodyPr wrap="square">
            <a:spAutoFit/>
          </a:bodyPr>
          <a:lstStyle/>
          <a:p>
            <a:pPr defTabSz="171450"/>
            <a:r>
              <a:rPr lang="en-US" sz="3600">
                <a:latin typeface="Aptos" panose="02110004020202020204"/>
              </a:rPr>
              <a:t>The MOOC platform – week 1 &amp; 2 </a:t>
            </a:r>
          </a:p>
        </p:txBody>
      </p:sp>
      <p:pic>
        <p:nvPicPr>
          <p:cNvPr id="3" name="Grafik 2">
            <a:extLst>
              <a:ext uri="{FF2B5EF4-FFF2-40B4-BE49-F238E27FC236}">
                <a16:creationId xmlns:a16="http://schemas.microsoft.com/office/drawing/2014/main" id="{2B998B72-CD71-DCBB-BB42-35E467CC72DA}"/>
              </a:ext>
            </a:extLst>
          </p:cNvPr>
          <p:cNvPicPr>
            <a:picLocks noChangeAspect="1"/>
          </p:cNvPicPr>
          <p:nvPr/>
        </p:nvPicPr>
        <p:blipFill>
          <a:blip r:embed="rId2"/>
          <a:stretch>
            <a:fillRect/>
          </a:stretch>
        </p:blipFill>
        <p:spPr>
          <a:xfrm>
            <a:off x="1029946" y="1634892"/>
            <a:ext cx="1962140" cy="2275120"/>
          </a:xfrm>
          <a:prstGeom prst="rect">
            <a:avLst/>
          </a:prstGeom>
        </p:spPr>
      </p:pic>
      <p:pic>
        <p:nvPicPr>
          <p:cNvPr id="2" name="BMC screenshot">
            <a:extLst>
              <a:ext uri="{FF2B5EF4-FFF2-40B4-BE49-F238E27FC236}">
                <a16:creationId xmlns:a16="http://schemas.microsoft.com/office/drawing/2014/main" id="{37985226-7A94-33A0-8BDC-AFE9F77C1880}"/>
              </a:ext>
            </a:extLst>
          </p:cNvPr>
          <p:cNvPicPr>
            <a:picLocks noChangeAspect="1"/>
          </p:cNvPicPr>
          <p:nvPr/>
        </p:nvPicPr>
        <p:blipFill>
          <a:blip r:embed="rId3"/>
          <a:stretch>
            <a:fillRect/>
          </a:stretch>
        </p:blipFill>
        <p:spPr>
          <a:xfrm>
            <a:off x="3801795" y="1742491"/>
            <a:ext cx="2496171" cy="1977898"/>
          </a:xfrm>
          <a:prstGeom prst="rect">
            <a:avLst/>
          </a:prstGeom>
        </p:spPr>
      </p:pic>
      <p:pic>
        <p:nvPicPr>
          <p:cNvPr id="4" name="Career Guidance screnshot">
            <a:extLst>
              <a:ext uri="{FF2B5EF4-FFF2-40B4-BE49-F238E27FC236}">
                <a16:creationId xmlns:a16="http://schemas.microsoft.com/office/drawing/2014/main" id="{915CED98-9AB8-193B-E6D0-7D33378A6CEB}"/>
              </a:ext>
            </a:extLst>
          </p:cNvPr>
          <p:cNvPicPr>
            <a:picLocks noChangeAspect="1"/>
          </p:cNvPicPr>
          <p:nvPr/>
        </p:nvPicPr>
        <p:blipFill>
          <a:blip r:embed="rId4"/>
          <a:stretch>
            <a:fillRect/>
          </a:stretch>
        </p:blipFill>
        <p:spPr>
          <a:xfrm>
            <a:off x="6776451" y="1742491"/>
            <a:ext cx="2423463" cy="1918146"/>
          </a:xfrm>
          <a:prstGeom prst="rect">
            <a:avLst/>
          </a:prstGeom>
        </p:spPr>
      </p:pic>
      <p:sp>
        <p:nvSpPr>
          <p:cNvPr id="5" name="Title Box">
            <a:extLst>
              <a:ext uri="{FF2B5EF4-FFF2-40B4-BE49-F238E27FC236}">
                <a16:creationId xmlns:a16="http://schemas.microsoft.com/office/drawing/2014/main" id="{890D793B-C665-B16D-0457-C14E662BF791}"/>
              </a:ext>
            </a:extLst>
          </p:cNvPr>
          <p:cNvSpPr txBox="1"/>
          <p:nvPr/>
        </p:nvSpPr>
        <p:spPr>
          <a:xfrm>
            <a:off x="696000" y="4051764"/>
            <a:ext cx="10800000" cy="646331"/>
          </a:xfrm>
          <a:prstGeom prst="rect">
            <a:avLst/>
          </a:prstGeom>
          <a:solidFill>
            <a:srgbClr val="19B4AF"/>
          </a:solidFill>
        </p:spPr>
        <p:txBody>
          <a:bodyPr wrap="square">
            <a:spAutoFit/>
          </a:bodyPr>
          <a:lstStyle/>
          <a:p>
            <a:pPr defTabSz="171450"/>
            <a:r>
              <a:rPr lang="en-US" b="1">
                <a:solidFill>
                  <a:prstClr val="black"/>
                </a:solidFill>
              </a:rPr>
              <a:t>Entrepreneur-led Sessions – week 1 &amp; 2:</a:t>
            </a:r>
          </a:p>
          <a:p>
            <a:pPr defTabSz="171450"/>
            <a:r>
              <a:rPr lang="en-US">
                <a:solidFill>
                  <a:prstClr val="white"/>
                </a:solidFill>
              </a:rPr>
              <a:t>Collaborate with peers to form a virtual company, define roles, and understand how teams function</a:t>
            </a:r>
          </a:p>
        </p:txBody>
      </p:sp>
      <p:sp>
        <p:nvSpPr>
          <p:cNvPr id="6" name="MOOC">
            <a:extLst>
              <a:ext uri="{FF2B5EF4-FFF2-40B4-BE49-F238E27FC236}">
                <a16:creationId xmlns:a16="http://schemas.microsoft.com/office/drawing/2014/main" id="{943F0A42-C883-812D-C45F-BA25A127F66C}"/>
              </a:ext>
            </a:extLst>
          </p:cNvPr>
          <p:cNvSpPr txBox="1"/>
          <p:nvPr/>
        </p:nvSpPr>
        <p:spPr>
          <a:xfrm>
            <a:off x="696000" y="5032507"/>
            <a:ext cx="10027920" cy="1423403"/>
          </a:xfrm>
          <a:prstGeom prst="rect">
            <a:avLst/>
          </a:prstGeom>
          <a:noFill/>
        </p:spPr>
        <p:txBody>
          <a:bodyPr wrap="square">
            <a:spAutoFit/>
          </a:bodyPr>
          <a:lstStyle/>
          <a:p>
            <a:pPr marL="342900" marR="0" lvl="0" indent="-342900" defTabSz="914400" rtl="0" eaLnBrk="1" fontAlgn="auto" latinLnBrk="0" hangingPunct="1">
              <a:lnSpc>
                <a:spcPct val="90000"/>
              </a:lnSpc>
              <a:spcAft>
                <a:spcPts val="0"/>
              </a:spcAft>
              <a:buClrTx/>
              <a:buSzTx/>
              <a:buFont typeface="Arial" panose="020B0604020202020204" pitchFamily="34" charset="0"/>
              <a:buChar char="•"/>
              <a:tabLst/>
              <a:defRPr/>
            </a:pPr>
            <a:r>
              <a:rPr lang="en-US" sz="1600">
                <a:solidFill>
                  <a:prstClr val="black"/>
                </a:solidFill>
                <a:latin typeface="Aptos" panose="02110004020202020204"/>
              </a:rPr>
              <a:t>Get to know the entrepreneur and his/her story</a:t>
            </a:r>
          </a:p>
          <a:p>
            <a:pPr marL="342900" marR="0" lvl="0" indent="-342900" defTabSz="914400" rtl="0" eaLnBrk="1" fontAlgn="auto" latinLnBrk="0" hangingPunct="1">
              <a:lnSpc>
                <a:spcPct val="90000"/>
              </a:lnSpc>
              <a:spcAft>
                <a:spcPts val="0"/>
              </a:spcAft>
              <a:buClrTx/>
              <a:buSzTx/>
              <a:buFont typeface="Arial" panose="020B0604020202020204" pitchFamily="34" charset="0"/>
              <a:buChar char="•"/>
              <a:tabLst/>
              <a:defRPr/>
            </a:pPr>
            <a:r>
              <a:rPr kumimoji="0" lang="en-US" sz="1600" i="0" u="none" strike="noStrike" kern="1200" cap="none" spc="0" normalizeH="0" baseline="0" noProof="0">
                <a:ln>
                  <a:noFill/>
                </a:ln>
                <a:solidFill>
                  <a:prstClr val="black"/>
                </a:solidFill>
                <a:effectLst/>
                <a:uLnTx/>
                <a:uFillTx/>
                <a:latin typeface="Aptos" panose="02110004020202020204"/>
                <a:ea typeface="+mn-ea"/>
                <a:cs typeface="+mn-cs"/>
              </a:rPr>
              <a:t>Get to know the  entrepreneur’s business model</a:t>
            </a:r>
          </a:p>
          <a:p>
            <a:pPr marL="342900" marR="0" lvl="0" indent="-342900" defTabSz="914400" rtl="0" eaLnBrk="1" fontAlgn="auto" latinLnBrk="0" hangingPunct="1">
              <a:lnSpc>
                <a:spcPct val="90000"/>
              </a:lnSpc>
              <a:spcAft>
                <a:spcPts val="0"/>
              </a:spcAft>
              <a:buClrTx/>
              <a:buSzTx/>
              <a:buFont typeface="Arial" panose="020B0604020202020204" pitchFamily="34" charset="0"/>
              <a:buChar char="•"/>
              <a:tabLst/>
              <a:defRPr/>
            </a:pPr>
            <a:r>
              <a:rPr lang="en-US" sz="1600">
                <a:solidFill>
                  <a:prstClr val="black"/>
                </a:solidFill>
                <a:latin typeface="Aptos" panose="02110004020202020204"/>
              </a:rPr>
              <a:t>Identify which kind of jobs/roles are needed in the company</a:t>
            </a:r>
          </a:p>
          <a:p>
            <a:pPr marL="342900" marR="0" lvl="0" indent="-342900" defTabSz="914400" rtl="0" eaLnBrk="1" fontAlgn="auto" latinLnBrk="0" hangingPunct="1">
              <a:lnSpc>
                <a:spcPct val="90000"/>
              </a:lnSpc>
              <a:spcAft>
                <a:spcPts val="0"/>
              </a:spcAft>
              <a:buClrTx/>
              <a:buSzTx/>
              <a:buFont typeface="Arial" panose="020B0604020202020204" pitchFamily="34" charset="0"/>
              <a:buChar char="•"/>
              <a:tabLst/>
              <a:defRPr/>
            </a:pPr>
            <a:r>
              <a:rPr lang="en-US" sz="1600">
                <a:solidFill>
                  <a:prstClr val="black"/>
                </a:solidFill>
                <a:latin typeface="Aptos" panose="02110004020202020204"/>
              </a:rPr>
              <a:t>Present Job Applications &amp; receive feedback</a:t>
            </a:r>
          </a:p>
          <a:p>
            <a:pPr marL="342900" marR="0" lvl="0" indent="-342900" defTabSz="914400" rtl="0" eaLnBrk="1" fontAlgn="auto" latinLnBrk="0" hangingPunct="1">
              <a:lnSpc>
                <a:spcPct val="90000"/>
              </a:lnSpc>
              <a:spcAft>
                <a:spcPts val="0"/>
              </a:spcAft>
              <a:buClrTx/>
              <a:buSzTx/>
              <a:buFont typeface="Arial" panose="020B0604020202020204" pitchFamily="34" charset="0"/>
              <a:buChar char="•"/>
              <a:tabLst/>
              <a:defRPr/>
            </a:pPr>
            <a:r>
              <a:rPr lang="en-US" sz="1600">
                <a:solidFill>
                  <a:prstClr val="black"/>
                </a:solidFill>
                <a:latin typeface="Aptos" panose="02110004020202020204"/>
              </a:rPr>
              <a:t>Conduct Mock Job Interviews</a:t>
            </a:r>
          </a:p>
          <a:p>
            <a:pPr marL="342900" lvl="0" indent="-342900">
              <a:lnSpc>
                <a:spcPct val="90000"/>
              </a:lnSpc>
              <a:buFont typeface="Arial" panose="020B0604020202020204" pitchFamily="34" charset="0"/>
              <a:buChar char="•"/>
              <a:defRPr/>
            </a:pPr>
            <a:r>
              <a:rPr kumimoji="0" lang="en-US" sz="1600" i="0" u="none" strike="noStrike" kern="1200" cap="none" spc="0" normalizeH="0" baseline="0" noProof="0">
                <a:ln>
                  <a:noFill/>
                </a:ln>
                <a:solidFill>
                  <a:prstClr val="black"/>
                </a:solidFill>
                <a:effectLst/>
                <a:uLnTx/>
                <a:uFillTx/>
                <a:latin typeface="Aptos" panose="02110004020202020204"/>
                <a:ea typeface="+mn-ea"/>
                <a:cs typeface="+mn-cs"/>
              </a:rPr>
              <a:t>Identify a problem the team would like to address during the course</a:t>
            </a:r>
          </a:p>
        </p:txBody>
      </p:sp>
    </p:spTree>
    <p:extLst>
      <p:ext uri="{BB962C8B-B14F-4D97-AF65-F5344CB8AC3E}">
        <p14:creationId xmlns:p14="http://schemas.microsoft.com/office/powerpoint/2010/main" val="781691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B000"/>
        </a:solidFill>
        <a:effectLst/>
      </p:bgPr>
    </p:bg>
    <p:spTree>
      <p:nvGrpSpPr>
        <p:cNvPr id="1" name="">
          <a:extLst>
            <a:ext uri="{FF2B5EF4-FFF2-40B4-BE49-F238E27FC236}">
              <a16:creationId xmlns:a16="http://schemas.microsoft.com/office/drawing/2014/main" id="{DFE71DA4-D881-80CE-6876-88BFB881B6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96FACC2-F3DF-43FD-7EBB-CB4D49984C2E}"/>
              </a:ext>
            </a:extLst>
          </p:cNvPr>
          <p:cNvPicPr>
            <a:picLocks noChangeAspect="1"/>
          </p:cNvPicPr>
          <p:nvPr/>
        </p:nvPicPr>
        <p:blipFill>
          <a:blip r:embed="rId2"/>
          <a:stretch>
            <a:fillRect/>
          </a:stretch>
        </p:blipFill>
        <p:spPr>
          <a:xfrm>
            <a:off x="1693178" y="5103000"/>
            <a:ext cx="1350000" cy="1605000"/>
          </a:xfrm>
          <a:prstGeom prst="rect">
            <a:avLst/>
          </a:prstGeom>
        </p:spPr>
      </p:pic>
      <p:sp>
        <p:nvSpPr>
          <p:cNvPr id="13" name="Rounded Rectangle 12">
            <a:extLst>
              <a:ext uri="{FF2B5EF4-FFF2-40B4-BE49-F238E27FC236}">
                <a16:creationId xmlns:a16="http://schemas.microsoft.com/office/drawing/2014/main" id="{2C04D18D-BFC1-571D-5F6E-E49DFD6F2D34}"/>
              </a:ext>
            </a:extLst>
          </p:cNvPr>
          <p:cNvSpPr/>
          <p:nvPr/>
        </p:nvSpPr>
        <p:spPr>
          <a:xfrm>
            <a:off x="3630686" y="5538565"/>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4" name="TextBox 13">
            <a:extLst>
              <a:ext uri="{FF2B5EF4-FFF2-40B4-BE49-F238E27FC236}">
                <a16:creationId xmlns:a16="http://schemas.microsoft.com/office/drawing/2014/main" id="{AF522DA9-F8D1-0AA8-B404-609554C73A2D}"/>
              </a:ext>
            </a:extLst>
          </p:cNvPr>
          <p:cNvSpPr txBox="1"/>
          <p:nvPr/>
        </p:nvSpPr>
        <p:spPr>
          <a:xfrm>
            <a:off x="3630686" y="5726854"/>
            <a:ext cx="6643932" cy="646331"/>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1 &amp; 2 - Mentor-lead Session </a:t>
            </a:r>
            <a:endParaRPr lang="en-US" sz="3600" b="1" dirty="0">
              <a:solidFill>
                <a:prstClr val="white"/>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62F33AF1-89DB-C858-2958-AF0E24E9BC32}"/>
              </a:ext>
            </a:extLst>
          </p:cNvPr>
          <p:cNvSpPr txBox="1"/>
          <p:nvPr/>
        </p:nvSpPr>
        <p:spPr>
          <a:xfrm>
            <a:off x="812800" y="435872"/>
            <a:ext cx="10414000" cy="4419095"/>
          </a:xfrm>
          <a:prstGeom prst="rect">
            <a:avLst/>
          </a:prstGeom>
          <a:noFill/>
        </p:spPr>
        <p:txBody>
          <a:bodyPr wrap="square" rtlCol="0">
            <a:spAutoFit/>
          </a:bodyPr>
          <a:lstStyle/>
          <a:p>
            <a:pPr defTabSz="171450"/>
            <a:r>
              <a:rPr lang="en-US" sz="3600" b="1">
                <a:solidFill>
                  <a:schemeClr val="bg2">
                    <a:lumMod val="25000"/>
                  </a:schemeClr>
                </a:solidFill>
                <a:latin typeface="Calibri" panose="020F0502020204030204" pitchFamily="34" charset="0"/>
                <a:cs typeface="Calibri" panose="020F0502020204030204" pitchFamily="34" charset="0"/>
              </a:rPr>
              <a:t>Self-Awareness &amp; Intercultural Teamwork</a:t>
            </a:r>
          </a:p>
          <a:p>
            <a:pPr defTabSz="171450"/>
            <a:endParaRPr lang="en-US" sz="2133"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Session Duration: </a:t>
            </a:r>
            <a:r>
              <a:rPr lang="en-US" sz="1500">
                <a:solidFill>
                  <a:schemeClr val="bg2">
                    <a:lumMod val="25000"/>
                  </a:schemeClr>
                </a:solidFill>
                <a:latin typeface="Calibri" panose="020F0502020204030204" pitchFamily="34" charset="0"/>
                <a:cs typeface="Calibri" panose="020F0502020204030204" pitchFamily="34" charset="0"/>
              </a:rPr>
              <a:t>90 minutes </a:t>
            </a:r>
          </a:p>
          <a:p>
            <a:pPr defTabSz="171450"/>
            <a:endParaRPr lang="en-US" sz="1500"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Purpose: </a:t>
            </a:r>
            <a:r>
              <a:rPr lang="en-US" sz="1500">
                <a:solidFill>
                  <a:schemeClr val="bg2">
                    <a:lumMod val="25000"/>
                  </a:schemeClr>
                </a:solidFill>
                <a:latin typeface="Calibri" panose="020F0502020204030204" pitchFamily="34" charset="0"/>
                <a:cs typeface="Calibri" panose="020F0502020204030204" pitchFamily="34" charset="0"/>
              </a:rPr>
              <a:t>To help participants discover their personal strengths, working styles, and how to collaborate across cultures.</a:t>
            </a:r>
          </a:p>
          <a:p>
            <a:pPr defTabSz="171450"/>
            <a:endParaRPr lang="en-US" sz="1500">
              <a:solidFill>
                <a:schemeClr val="bg2">
                  <a:lumMod val="25000"/>
                </a:schemeClr>
              </a:solidFill>
              <a:latin typeface="Calibri" panose="020F0502020204030204" pitchFamily="34" charset="0"/>
              <a:cs typeface="Calibri" panose="020F0502020204030204" pitchFamily="34" charset="0"/>
            </a:endParaRPr>
          </a:p>
          <a:p>
            <a:pPr defTabSz="171450">
              <a:spcBef>
                <a:spcPts val="675"/>
              </a:spcBef>
              <a:spcAft>
                <a:spcPts val="600"/>
              </a:spcAft>
            </a:pPr>
            <a:r>
              <a:rPr lang="en-US" b="1">
                <a:solidFill>
                  <a:schemeClr val="bg2">
                    <a:lumMod val="25000"/>
                  </a:schemeClr>
                </a:solidFill>
                <a:latin typeface="Calibri" panose="020F0502020204030204" pitchFamily="34" charset="0"/>
                <a:cs typeface="Calibri" panose="020F0502020204030204" pitchFamily="34" charset="0"/>
              </a:rPr>
              <a:t>Session Outline:</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Welcome &amp; Icebreaker (10 min) </a:t>
            </a:r>
            <a:r>
              <a:rPr lang="en-US" sz="1500">
                <a:solidFill>
                  <a:schemeClr val="bg2">
                    <a:lumMod val="25000"/>
                  </a:schemeClr>
                </a:solidFill>
                <a:latin typeface="Calibri" panose="020F0502020204030204" pitchFamily="34" charset="0"/>
                <a:cs typeface="Calibri" panose="020F0502020204030204" pitchFamily="34" charset="0"/>
              </a:rPr>
              <a:t>to build rapport (e.g. “One Truth and one Lie/one Dream”) </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Group Activity (30 min) </a:t>
            </a:r>
            <a:r>
              <a:rPr lang="en-US" sz="1500">
                <a:solidFill>
                  <a:schemeClr val="bg2">
                    <a:lumMod val="25000"/>
                  </a:schemeClr>
                </a:solidFill>
                <a:latin typeface="Calibri" panose="020F0502020204030204" pitchFamily="34" charset="0"/>
                <a:cs typeface="Calibri" panose="020F0502020204030204" pitchFamily="34" charset="0"/>
              </a:rPr>
              <a:t>Refer to Treasure hunt activity, then, in breakout groups, share one personal strength and how it might contribute to a team project.</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Mini-Lecture (10 min) </a:t>
            </a:r>
            <a:r>
              <a:rPr lang="en-US" sz="1500">
                <a:solidFill>
                  <a:schemeClr val="bg2">
                    <a:lumMod val="25000"/>
                  </a:schemeClr>
                </a:solidFill>
                <a:latin typeface="Calibri" panose="020F0502020204030204" pitchFamily="34" charset="0"/>
                <a:cs typeface="Calibri" panose="020F0502020204030204" pitchFamily="34" charset="0"/>
              </a:rPr>
              <a:t>(e.g. on Self-awareness, how to write a self introduction for a CV or application letter.)</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Link to company play (30 min): </a:t>
            </a:r>
            <a:r>
              <a:rPr lang="en-US" sz="1500">
                <a:solidFill>
                  <a:schemeClr val="bg2">
                    <a:lumMod val="25000"/>
                  </a:schemeClr>
                </a:solidFill>
                <a:latin typeface="Calibri" panose="020F0502020204030204" pitchFamily="34" charset="0"/>
                <a:cs typeface="Calibri" panose="020F0502020204030204" pitchFamily="34" charset="0"/>
              </a:rPr>
              <a:t>“Which roles in a company would suit you best or interest you most?” Participants do an online personality test. (30 min)</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Debrief or Reflection &amp; Q&amp;A (10 min)</a:t>
            </a:r>
          </a:p>
          <a:p>
            <a:pPr marL="278606" indent="-278606" defTabSz="171450">
              <a:buFont typeface="+mj-lt"/>
              <a:buAutoNum type="arabicPeriod"/>
            </a:pPr>
            <a:endParaRPr lang="en-US" sz="1500">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Materials: </a:t>
            </a:r>
            <a:r>
              <a:rPr lang="en-US" sz="1500">
                <a:solidFill>
                  <a:schemeClr val="bg2">
                    <a:lumMod val="25000"/>
                  </a:schemeClr>
                </a:solidFill>
                <a:latin typeface="Calibri" panose="020F0502020204030204" pitchFamily="34" charset="0"/>
                <a:cs typeface="Calibri" panose="020F0502020204030204" pitchFamily="34" charset="0"/>
              </a:rPr>
              <a:t>Slides, links to reflection tool, personality quiz, online personality test</a:t>
            </a:r>
          </a:p>
        </p:txBody>
      </p:sp>
      <p:grpSp>
        <p:nvGrpSpPr>
          <p:cNvPr id="3" name="Gruppieren 2">
            <a:extLst>
              <a:ext uri="{FF2B5EF4-FFF2-40B4-BE49-F238E27FC236}">
                <a16:creationId xmlns:a16="http://schemas.microsoft.com/office/drawing/2014/main" id="{A65C2E1E-E661-6A2C-09D1-21AEEB605E83}"/>
              </a:ext>
            </a:extLst>
          </p:cNvPr>
          <p:cNvGrpSpPr/>
          <p:nvPr/>
        </p:nvGrpSpPr>
        <p:grpSpPr>
          <a:xfrm>
            <a:off x="8998716" y="354235"/>
            <a:ext cx="3222762" cy="980318"/>
            <a:chOff x="95510" y="5598902"/>
            <a:chExt cx="3222762" cy="980318"/>
          </a:xfrm>
        </p:grpSpPr>
        <p:pic>
          <p:nvPicPr>
            <p:cNvPr id="5" name="Grafik 4">
              <a:extLst>
                <a:ext uri="{FF2B5EF4-FFF2-40B4-BE49-F238E27FC236}">
                  <a16:creationId xmlns:a16="http://schemas.microsoft.com/office/drawing/2014/main" id="{B07CDC9E-AA49-DA99-1F4F-5010A5D35B87}"/>
                </a:ext>
              </a:extLst>
            </p:cNvPr>
            <p:cNvPicPr>
              <a:picLocks noChangeAspect="1"/>
            </p:cNvPicPr>
            <p:nvPr/>
          </p:nvPicPr>
          <p:blipFill>
            <a:blip r:embed="rId3"/>
            <a:stretch>
              <a:fillRect/>
            </a:stretch>
          </p:blipFill>
          <p:spPr>
            <a:xfrm>
              <a:off x="396882" y="5598902"/>
              <a:ext cx="2542252" cy="969348"/>
            </a:xfrm>
            <a:prstGeom prst="rect">
              <a:avLst/>
            </a:prstGeom>
          </p:spPr>
        </p:pic>
        <p:pic>
          <p:nvPicPr>
            <p:cNvPr id="6" name="Grafik 5">
              <a:extLst>
                <a:ext uri="{FF2B5EF4-FFF2-40B4-BE49-F238E27FC236}">
                  <a16:creationId xmlns:a16="http://schemas.microsoft.com/office/drawing/2014/main" id="{856EC4D7-2794-78AC-C392-5FEA01E7035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3233967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536DC740-3F6E-4EE1-F9F3-4BB1572A0C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345FC64-E8A0-AE67-A255-0546E3182E6E}"/>
              </a:ext>
            </a:extLst>
          </p:cNvPr>
          <p:cNvPicPr>
            <a:picLocks noChangeAspect="1"/>
          </p:cNvPicPr>
          <p:nvPr/>
        </p:nvPicPr>
        <p:blipFill>
          <a:blip r:embed="rId2"/>
          <a:stretch>
            <a:fillRect/>
          </a:stretch>
        </p:blipFill>
        <p:spPr>
          <a:xfrm flipH="1">
            <a:off x="7469575" y="3132276"/>
            <a:ext cx="4699488" cy="3725724"/>
          </a:xfrm>
          <a:prstGeom prst="rect">
            <a:avLst/>
          </a:prstGeom>
        </p:spPr>
      </p:pic>
      <p:sp>
        <p:nvSpPr>
          <p:cNvPr id="5" name="Textfeld 4">
            <a:extLst>
              <a:ext uri="{FF2B5EF4-FFF2-40B4-BE49-F238E27FC236}">
                <a16:creationId xmlns:a16="http://schemas.microsoft.com/office/drawing/2014/main" id="{87EDCE02-C879-6327-B266-B043CFF1FEF8}"/>
              </a:ext>
            </a:extLst>
          </p:cNvPr>
          <p:cNvSpPr txBox="1"/>
          <p:nvPr/>
        </p:nvSpPr>
        <p:spPr>
          <a:xfrm>
            <a:off x="595470" y="2002273"/>
            <a:ext cx="10793890" cy="2510174"/>
          </a:xfrm>
          <a:prstGeom prst="rect">
            <a:avLst/>
          </a:prstGeom>
          <a:noFill/>
        </p:spPr>
        <p:txBody>
          <a:bodyPr wrap="square">
            <a:spAutoFit/>
          </a:bodyPr>
          <a:lstStyle/>
          <a:p>
            <a:pPr defTabSz="171450"/>
            <a:r>
              <a:rPr lang="en-US" sz="2000" b="1">
                <a:solidFill>
                  <a:prstClr val="white"/>
                </a:solidFill>
                <a:latin typeface="Aptos" panose="02110004020202020204"/>
              </a:rPr>
              <a:t>By the end of Week 2, participants should  be able to:</a:t>
            </a:r>
          </a:p>
          <a:p>
            <a:pPr defTabSz="171450"/>
            <a:endParaRPr lang="en-US" sz="2000" b="1">
              <a:solidFill>
                <a:prstClr val="white"/>
              </a:solidFill>
              <a:latin typeface="Aptos" panose="02110004020202020204"/>
            </a:endParaRP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Explain how entrepreneurship contributes to community and rural development.</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Identify types of innovation (product, process, social, and environmental).</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Translate learning into a first strategic plan for their virtual company.</a:t>
            </a:r>
          </a:p>
          <a:p>
            <a:pPr marL="214313" indent="-214313" defTabSz="171450">
              <a:lnSpc>
                <a:spcPct val="150000"/>
              </a:lnSpc>
              <a:buFont typeface="Arial" panose="020B0604020202020204" pitchFamily="34" charset="0"/>
              <a:buChar char="•"/>
            </a:pPr>
            <a:r>
              <a:rPr lang="en-US" sz="2000">
                <a:solidFill>
                  <a:prstClr val="white"/>
                </a:solidFill>
                <a:latin typeface="Aptos" panose="02110004020202020204"/>
              </a:rPr>
              <a:t>Strengthen collaboration and creative problem-solving skills within a team.</a:t>
            </a:r>
          </a:p>
        </p:txBody>
      </p:sp>
      <p:grpSp>
        <p:nvGrpSpPr>
          <p:cNvPr id="3" name="Gruppieren 2">
            <a:extLst>
              <a:ext uri="{FF2B5EF4-FFF2-40B4-BE49-F238E27FC236}">
                <a16:creationId xmlns:a16="http://schemas.microsoft.com/office/drawing/2014/main" id="{FDBCFF40-DADA-4BE4-8E40-FF003DA7A705}"/>
              </a:ext>
            </a:extLst>
          </p:cNvPr>
          <p:cNvGrpSpPr/>
          <p:nvPr/>
        </p:nvGrpSpPr>
        <p:grpSpPr>
          <a:xfrm>
            <a:off x="5838526" y="230165"/>
            <a:ext cx="6643932" cy="965200"/>
            <a:chOff x="2774034" y="1518800"/>
            <a:chExt cx="6643932" cy="965200"/>
          </a:xfrm>
        </p:grpSpPr>
        <p:sp>
          <p:nvSpPr>
            <p:cNvPr id="6" name="Rounded Rectangle 12">
              <a:extLst>
                <a:ext uri="{FF2B5EF4-FFF2-40B4-BE49-F238E27FC236}">
                  <a16:creationId xmlns:a16="http://schemas.microsoft.com/office/drawing/2014/main" id="{6F727A92-B37F-43A0-C92A-D88448BC7C6F}"/>
                </a:ext>
              </a:extLst>
            </p:cNvPr>
            <p:cNvSpPr/>
            <p:nvPr/>
          </p:nvSpPr>
          <p:spPr>
            <a:xfrm>
              <a:off x="2774034" y="1518800"/>
              <a:ext cx="6643932" cy="965200"/>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4FC7AB1F-E36B-15DE-860E-0D05F6E07EFA}"/>
                </a:ext>
              </a:extLst>
            </p:cNvPr>
            <p:cNvSpPr txBox="1"/>
            <p:nvPr/>
          </p:nvSpPr>
          <p:spPr>
            <a:xfrm>
              <a:off x="3117910" y="1645545"/>
              <a:ext cx="5956181" cy="769441"/>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Learning Objectives</a:t>
              </a:r>
              <a:endParaRPr lang="en-US" sz="4400" b="1" dirty="0">
                <a:solidFill>
                  <a:prstClr val="white"/>
                </a:solidFill>
                <a:latin typeface="Calibri" panose="020F0502020204030204" pitchFamily="34" charset="0"/>
                <a:cs typeface="Calibri" panose="020F0502020204030204" pitchFamily="34" charset="0"/>
              </a:endParaRPr>
            </a:p>
          </p:txBody>
        </p:sp>
      </p:grpSp>
      <p:grpSp>
        <p:nvGrpSpPr>
          <p:cNvPr id="8" name="Gruppieren 7">
            <a:extLst>
              <a:ext uri="{FF2B5EF4-FFF2-40B4-BE49-F238E27FC236}">
                <a16:creationId xmlns:a16="http://schemas.microsoft.com/office/drawing/2014/main" id="{B7B5E096-2733-0BB3-15F2-43A9CEED9B52}"/>
              </a:ext>
            </a:extLst>
          </p:cNvPr>
          <p:cNvGrpSpPr/>
          <p:nvPr/>
        </p:nvGrpSpPr>
        <p:grpSpPr>
          <a:xfrm>
            <a:off x="-856277" y="223919"/>
            <a:ext cx="6952277" cy="1352942"/>
            <a:chOff x="333349" y="223919"/>
            <a:chExt cx="6952277" cy="1352942"/>
          </a:xfrm>
        </p:grpSpPr>
        <p:sp>
          <p:nvSpPr>
            <p:cNvPr id="10" name="Rounded Rectangle 12">
              <a:extLst>
                <a:ext uri="{FF2B5EF4-FFF2-40B4-BE49-F238E27FC236}">
                  <a16:creationId xmlns:a16="http://schemas.microsoft.com/office/drawing/2014/main" id="{017F600B-266A-11A0-A651-5E321E87CCB7}"/>
                </a:ext>
              </a:extLst>
            </p:cNvPr>
            <p:cNvSpPr/>
            <p:nvPr/>
          </p:nvSpPr>
          <p:spPr>
            <a:xfrm>
              <a:off x="641694" y="223919"/>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1" name="TextBox 13">
              <a:extLst>
                <a:ext uri="{FF2B5EF4-FFF2-40B4-BE49-F238E27FC236}">
                  <a16:creationId xmlns:a16="http://schemas.microsoft.com/office/drawing/2014/main" id="{9CEE628F-E691-A68F-5237-32B3FEC93322}"/>
                </a:ext>
              </a:extLst>
            </p:cNvPr>
            <p:cNvSpPr txBox="1"/>
            <p:nvPr/>
          </p:nvSpPr>
          <p:spPr>
            <a:xfrm>
              <a:off x="333349" y="253422"/>
              <a:ext cx="6643932" cy="1323439"/>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3</a:t>
              </a:r>
            </a:p>
            <a:p>
              <a:pPr algn="ctr" defTabSz="171450"/>
              <a:endParaRPr lang="en-US" sz="4400" b="1" dirty="0">
                <a:solidFill>
                  <a:prstClr val="white"/>
                </a:solidFill>
                <a:latin typeface="Calibri" panose="020F0502020204030204" pitchFamily="34" charset="0"/>
                <a:cs typeface="Calibri" panose="020F0502020204030204" pitchFamily="34" charset="0"/>
              </a:endParaRPr>
            </a:p>
          </p:txBody>
        </p:sp>
        <p:sp>
          <p:nvSpPr>
            <p:cNvPr id="12" name="TextBox 17">
              <a:extLst>
                <a:ext uri="{FF2B5EF4-FFF2-40B4-BE49-F238E27FC236}">
                  <a16:creationId xmlns:a16="http://schemas.microsoft.com/office/drawing/2014/main" id="{8142648A-98D7-5AC3-B17C-8A7A18630BEB}"/>
                </a:ext>
              </a:extLst>
            </p:cNvPr>
            <p:cNvSpPr txBox="1"/>
            <p:nvPr/>
          </p:nvSpPr>
          <p:spPr>
            <a:xfrm>
              <a:off x="641694" y="750767"/>
              <a:ext cx="6643932" cy="369332"/>
            </a:xfrm>
            <a:prstGeom prst="rect">
              <a:avLst/>
            </a:prstGeom>
            <a:noFill/>
          </p:spPr>
          <p:txBody>
            <a:bodyPr wrap="square" rtlCol="0">
              <a:spAutoFit/>
            </a:bodyPr>
            <a:lstStyle/>
            <a:p>
              <a:pPr algn="ctr"/>
              <a:r>
                <a:rPr lang="en-US" b="1">
                  <a:solidFill>
                    <a:schemeClr val="bg1"/>
                  </a:solidFill>
                </a:rPr>
                <a:t>Business &amp; Innovation: Turning Ideas into Strategy</a:t>
              </a:r>
              <a:endParaRPr lang="en-US" b="1" dirty="0">
                <a:solidFill>
                  <a:schemeClr val="bg1"/>
                </a:solidFill>
                <a:latin typeface="Calibri" panose="020F0502020204030204" pitchFamily="34" charset="0"/>
                <a:cs typeface="Calibri" panose="020F0502020204030204" pitchFamily="34" charset="0"/>
              </a:endParaRPr>
            </a:p>
          </p:txBody>
        </p:sp>
      </p:grpSp>
      <p:pic>
        <p:nvPicPr>
          <p:cNvPr id="14" name="Grafik 13">
            <a:extLst>
              <a:ext uri="{FF2B5EF4-FFF2-40B4-BE49-F238E27FC236}">
                <a16:creationId xmlns:a16="http://schemas.microsoft.com/office/drawing/2014/main" id="{605C862D-6362-98B9-177F-D5EFA23CB574}"/>
              </a:ext>
            </a:extLst>
          </p:cNvPr>
          <p:cNvPicPr>
            <a:picLocks noChangeAspect="1"/>
          </p:cNvPicPr>
          <p:nvPr/>
        </p:nvPicPr>
        <p:blipFill>
          <a:blip r:embed="rId3"/>
          <a:stretch>
            <a:fillRect/>
          </a:stretch>
        </p:blipFill>
        <p:spPr>
          <a:xfrm>
            <a:off x="3829360" y="5601945"/>
            <a:ext cx="7560000" cy="969348"/>
          </a:xfrm>
          <a:prstGeom prst="rect">
            <a:avLst/>
          </a:prstGeom>
        </p:spPr>
      </p:pic>
      <p:grpSp>
        <p:nvGrpSpPr>
          <p:cNvPr id="13" name="Gruppieren 12">
            <a:extLst>
              <a:ext uri="{FF2B5EF4-FFF2-40B4-BE49-F238E27FC236}">
                <a16:creationId xmlns:a16="http://schemas.microsoft.com/office/drawing/2014/main" id="{18B2FBD5-16F7-4A85-8373-D8A443060EDA}"/>
              </a:ext>
            </a:extLst>
          </p:cNvPr>
          <p:cNvGrpSpPr/>
          <p:nvPr/>
        </p:nvGrpSpPr>
        <p:grpSpPr>
          <a:xfrm>
            <a:off x="93007" y="5601945"/>
            <a:ext cx="3222762" cy="980318"/>
            <a:chOff x="95510" y="5598902"/>
            <a:chExt cx="3222762" cy="980318"/>
          </a:xfrm>
        </p:grpSpPr>
        <p:pic>
          <p:nvPicPr>
            <p:cNvPr id="15" name="Grafik 14">
              <a:extLst>
                <a:ext uri="{FF2B5EF4-FFF2-40B4-BE49-F238E27FC236}">
                  <a16:creationId xmlns:a16="http://schemas.microsoft.com/office/drawing/2014/main" id="{33673F16-A6BE-4575-F3F2-B5B283CDC2CC}"/>
                </a:ext>
              </a:extLst>
            </p:cNvPr>
            <p:cNvPicPr>
              <a:picLocks noChangeAspect="1"/>
            </p:cNvPicPr>
            <p:nvPr/>
          </p:nvPicPr>
          <p:blipFill>
            <a:blip r:embed="rId4"/>
            <a:stretch>
              <a:fillRect/>
            </a:stretch>
          </p:blipFill>
          <p:spPr>
            <a:xfrm>
              <a:off x="396882" y="5598902"/>
              <a:ext cx="2542252" cy="969348"/>
            </a:xfrm>
            <a:prstGeom prst="rect">
              <a:avLst/>
            </a:prstGeom>
          </p:spPr>
        </p:pic>
        <p:pic>
          <p:nvPicPr>
            <p:cNvPr id="16" name="Grafik 15">
              <a:extLst>
                <a:ext uri="{FF2B5EF4-FFF2-40B4-BE49-F238E27FC236}">
                  <a16:creationId xmlns:a16="http://schemas.microsoft.com/office/drawing/2014/main" id="{B53DAD1D-B0C9-02E9-47A1-D6A7F66E3D90}"/>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549315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52EA5-AC81-AAA1-AFC9-9AD4C2373FEF}"/>
            </a:ext>
          </a:extLst>
        </p:cNvPr>
        <p:cNvGrpSpPr/>
        <p:nvPr/>
      </p:nvGrpSpPr>
      <p:grpSpPr>
        <a:xfrm>
          <a:off x="0" y="0"/>
          <a:ext cx="0" cy="0"/>
          <a:chOff x="0" y="0"/>
          <a:chExt cx="0" cy="0"/>
        </a:xfrm>
      </p:grpSpPr>
      <p:sp>
        <p:nvSpPr>
          <p:cNvPr id="7" name="Titel">
            <a:extLst>
              <a:ext uri="{FF2B5EF4-FFF2-40B4-BE49-F238E27FC236}">
                <a16:creationId xmlns:a16="http://schemas.microsoft.com/office/drawing/2014/main" id="{6AA89D56-89BA-6A6C-2B63-CD2386A7272F}"/>
              </a:ext>
            </a:extLst>
          </p:cNvPr>
          <p:cNvSpPr txBox="1"/>
          <p:nvPr/>
        </p:nvSpPr>
        <p:spPr>
          <a:xfrm>
            <a:off x="638791" y="520008"/>
            <a:ext cx="10933334" cy="1200329"/>
          </a:xfrm>
          <a:prstGeom prst="rect">
            <a:avLst/>
          </a:prstGeom>
          <a:solidFill>
            <a:srgbClr val="19B4AF"/>
          </a:solidFill>
        </p:spPr>
        <p:txBody>
          <a:bodyPr wrap="square">
            <a:spAutoFit/>
          </a:bodyPr>
          <a:lstStyle/>
          <a:p>
            <a:pPr defTabSz="171450"/>
            <a:r>
              <a:rPr lang="en-US" sz="3600">
                <a:solidFill>
                  <a:prstClr val="black"/>
                </a:solidFill>
              </a:rPr>
              <a:t>The MOOC platform – week 3: </a:t>
            </a:r>
          </a:p>
          <a:p>
            <a:pPr marL="742950" indent="-742950" defTabSz="171450">
              <a:buFont typeface="+mj-lt"/>
              <a:buAutoNum type="arabicPeriod"/>
            </a:pPr>
            <a:r>
              <a:rPr lang="en-US">
                <a:solidFill>
                  <a:prstClr val="white"/>
                </a:solidFill>
              </a:rPr>
              <a:t>Explain how entrepreneurship contributes to community and rural development.</a:t>
            </a:r>
          </a:p>
          <a:p>
            <a:pPr marL="742950" indent="-742950" defTabSz="171450">
              <a:buFont typeface="+mj-lt"/>
              <a:buAutoNum type="arabicPeriod"/>
            </a:pPr>
            <a:r>
              <a:rPr lang="en-US">
                <a:solidFill>
                  <a:prstClr val="white"/>
                </a:solidFill>
              </a:rPr>
              <a:t>Identify types of innovation (product, process, social, and environmental).</a:t>
            </a:r>
          </a:p>
        </p:txBody>
      </p:sp>
      <p:pic>
        <p:nvPicPr>
          <p:cNvPr id="5" name="Innovation and Entrepreneurship screenshot">
            <a:extLst>
              <a:ext uri="{FF2B5EF4-FFF2-40B4-BE49-F238E27FC236}">
                <a16:creationId xmlns:a16="http://schemas.microsoft.com/office/drawing/2014/main" id="{2A8A0BA8-58EA-2E0D-83B6-35169E4F7ADF}"/>
              </a:ext>
            </a:extLst>
          </p:cNvPr>
          <p:cNvPicPr>
            <a:picLocks noChangeAspect="1"/>
          </p:cNvPicPr>
          <p:nvPr/>
        </p:nvPicPr>
        <p:blipFill>
          <a:blip r:embed="rId2">
            <a:extLst>
              <a:ext uri="{28A0092B-C50C-407E-A947-70E740481C1C}">
                <a14:useLocalDpi xmlns:a14="http://schemas.microsoft.com/office/drawing/2010/main" val="0"/>
              </a:ext>
            </a:extLst>
          </a:blip>
          <a:srcRect r="47087"/>
          <a:stretch>
            <a:fillRect/>
          </a:stretch>
        </p:blipFill>
        <p:spPr>
          <a:xfrm>
            <a:off x="376618" y="1992922"/>
            <a:ext cx="2791886" cy="1541794"/>
          </a:xfrm>
          <a:prstGeom prst="rect">
            <a:avLst/>
          </a:prstGeom>
        </p:spPr>
      </p:pic>
      <p:pic>
        <p:nvPicPr>
          <p:cNvPr id="4" name="rural entrepreneurship screenshot">
            <a:extLst>
              <a:ext uri="{FF2B5EF4-FFF2-40B4-BE49-F238E27FC236}">
                <a16:creationId xmlns:a16="http://schemas.microsoft.com/office/drawing/2014/main" id="{3445504C-7928-5E7F-041F-5E2758D46D31}"/>
              </a:ext>
            </a:extLst>
          </p:cNvPr>
          <p:cNvPicPr>
            <a:picLocks noChangeAspect="1"/>
          </p:cNvPicPr>
          <p:nvPr/>
        </p:nvPicPr>
        <p:blipFill>
          <a:blip r:embed="rId3"/>
          <a:srcRect r="54800"/>
          <a:stretch>
            <a:fillRect/>
          </a:stretch>
        </p:blipFill>
        <p:spPr>
          <a:xfrm>
            <a:off x="3168503" y="2040161"/>
            <a:ext cx="2859571" cy="1494555"/>
          </a:xfrm>
          <a:prstGeom prst="rect">
            <a:avLst/>
          </a:prstGeom>
        </p:spPr>
      </p:pic>
      <p:pic>
        <p:nvPicPr>
          <p:cNvPr id="8" name="Foodsecurity and Entrepreneurship screenshot">
            <a:extLst>
              <a:ext uri="{FF2B5EF4-FFF2-40B4-BE49-F238E27FC236}">
                <a16:creationId xmlns:a16="http://schemas.microsoft.com/office/drawing/2014/main" id="{871A209C-FA82-1CE6-7404-2E4187294BFD}"/>
              </a:ext>
            </a:extLst>
          </p:cNvPr>
          <p:cNvPicPr>
            <a:picLocks noChangeAspect="1"/>
          </p:cNvPicPr>
          <p:nvPr/>
        </p:nvPicPr>
        <p:blipFill>
          <a:blip r:embed="rId4"/>
          <a:stretch>
            <a:fillRect/>
          </a:stretch>
        </p:blipFill>
        <p:spPr>
          <a:xfrm>
            <a:off x="5887877" y="1992922"/>
            <a:ext cx="2486198" cy="1541794"/>
          </a:xfrm>
          <a:prstGeom prst="rect">
            <a:avLst/>
          </a:prstGeom>
        </p:spPr>
      </p:pic>
      <p:sp>
        <p:nvSpPr>
          <p:cNvPr id="6" name="Titel">
            <a:extLst>
              <a:ext uri="{FF2B5EF4-FFF2-40B4-BE49-F238E27FC236}">
                <a16:creationId xmlns:a16="http://schemas.microsoft.com/office/drawing/2014/main" id="{A0A7545E-BB78-8091-FAC3-61E114C6BA11}"/>
              </a:ext>
            </a:extLst>
          </p:cNvPr>
          <p:cNvSpPr txBox="1"/>
          <p:nvPr/>
        </p:nvSpPr>
        <p:spPr>
          <a:xfrm>
            <a:off x="628074" y="3768922"/>
            <a:ext cx="10800000" cy="923330"/>
          </a:xfrm>
          <a:prstGeom prst="rect">
            <a:avLst/>
          </a:prstGeom>
          <a:solidFill>
            <a:srgbClr val="19B4AF"/>
          </a:solidFill>
        </p:spPr>
        <p:txBody>
          <a:bodyPr wrap="square">
            <a:spAutoFit/>
          </a:bodyPr>
          <a:lstStyle/>
          <a:p>
            <a:pPr defTabSz="171450"/>
            <a:r>
              <a:rPr lang="en-US" sz="3600">
                <a:solidFill>
                  <a:prstClr val="black"/>
                </a:solidFill>
              </a:rPr>
              <a:t>Entrepreneur-led Sessions - week 3:</a:t>
            </a:r>
          </a:p>
          <a:p>
            <a:pPr defTabSz="171450"/>
            <a:r>
              <a:rPr lang="en-US">
                <a:solidFill>
                  <a:prstClr val="white"/>
                </a:solidFill>
              </a:rPr>
              <a:t>Translate learning into a first strategic plan for their virtual company.</a:t>
            </a:r>
          </a:p>
        </p:txBody>
      </p:sp>
      <p:sp>
        <p:nvSpPr>
          <p:cNvPr id="10" name="MOOC">
            <a:extLst>
              <a:ext uri="{FF2B5EF4-FFF2-40B4-BE49-F238E27FC236}">
                <a16:creationId xmlns:a16="http://schemas.microsoft.com/office/drawing/2014/main" id="{7E11DCDC-0272-B02C-3CDC-F8DDF92B07A0}"/>
              </a:ext>
            </a:extLst>
          </p:cNvPr>
          <p:cNvSpPr txBox="1"/>
          <p:nvPr/>
        </p:nvSpPr>
        <p:spPr>
          <a:xfrm>
            <a:off x="628074" y="4848011"/>
            <a:ext cx="10027920" cy="1892826"/>
          </a:xfrm>
          <a:prstGeom prst="rect">
            <a:avLst/>
          </a:prstGeom>
          <a:noFill/>
        </p:spPr>
        <p:txBody>
          <a:bodyPr wrap="square">
            <a:spAutoFit/>
          </a:bodyPr>
          <a:lstStyle/>
          <a:p>
            <a:pPr>
              <a:buNone/>
            </a:pPr>
            <a:r>
              <a:rPr lang="en-US" sz="1600" b="1">
                <a:solidFill>
                  <a:prstClr val="black"/>
                </a:solidFill>
              </a:rPr>
              <a:t>Discuss a</a:t>
            </a:r>
            <a:r>
              <a:rPr lang="en-US" sz="1600" b="1"/>
              <a:t> collaborative brainstorming segment where participants ask</a:t>
            </a:r>
            <a:r>
              <a:rPr lang="en-US" sz="1600"/>
              <a:t>:</a:t>
            </a:r>
          </a:p>
          <a:p>
            <a:pPr>
              <a:buFont typeface="Arial" panose="020B0604020202020204" pitchFamily="34" charset="0"/>
              <a:buChar char="•"/>
            </a:pPr>
            <a:r>
              <a:rPr lang="en-US" sz="1600"/>
              <a:t>What issue connected to the business could be amplified</a:t>
            </a:r>
          </a:p>
          <a:p>
            <a:pPr>
              <a:buFont typeface="Arial" panose="020B0604020202020204" pitchFamily="34" charset="0"/>
              <a:buChar char="•"/>
            </a:pPr>
            <a:r>
              <a:rPr lang="en-US" sz="1600"/>
              <a:t>What change the entrepreneur would like to see</a:t>
            </a:r>
          </a:p>
          <a:p>
            <a:pPr>
              <a:buFont typeface="Arial" panose="020B0604020202020204" pitchFamily="34" charset="0"/>
              <a:buChar char="•"/>
            </a:pPr>
            <a:r>
              <a:rPr lang="en-US" sz="1600"/>
              <a:t>What audiences matter most</a:t>
            </a:r>
          </a:p>
          <a:p>
            <a:pPr>
              <a:spcAft>
                <a:spcPts val="600"/>
              </a:spcAft>
              <a:buFont typeface="Arial" panose="020B0604020202020204" pitchFamily="34" charset="0"/>
              <a:buChar char="•"/>
            </a:pPr>
            <a:r>
              <a:rPr lang="en-US" sz="1600"/>
              <a:t>What small, realistic advocacy actions could be taken</a:t>
            </a:r>
          </a:p>
          <a:p>
            <a:r>
              <a:rPr lang="en-US" sz="1600"/>
              <a:t>Participants are expected to deepen their understanding of how innovative business models drive inclusiove development, and apply that knowledge to shape their first strategic plan. </a:t>
            </a:r>
          </a:p>
        </p:txBody>
      </p:sp>
    </p:spTree>
    <p:extLst>
      <p:ext uri="{BB962C8B-B14F-4D97-AF65-F5344CB8AC3E}">
        <p14:creationId xmlns:p14="http://schemas.microsoft.com/office/powerpoint/2010/main" val="1140564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B000"/>
        </a:solidFill>
        <a:effectLst/>
      </p:bgPr>
    </p:bg>
    <p:spTree>
      <p:nvGrpSpPr>
        <p:cNvPr id="1" name="">
          <a:extLst>
            <a:ext uri="{FF2B5EF4-FFF2-40B4-BE49-F238E27FC236}">
              <a16:creationId xmlns:a16="http://schemas.microsoft.com/office/drawing/2014/main" id="{C0E57AF1-C8C5-FB0C-6E30-0EB59386CCF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18E6AAB-BDE6-B3E2-F80D-0019CC167D56}"/>
              </a:ext>
            </a:extLst>
          </p:cNvPr>
          <p:cNvPicPr>
            <a:picLocks noChangeAspect="1"/>
          </p:cNvPicPr>
          <p:nvPr/>
        </p:nvPicPr>
        <p:blipFill>
          <a:blip r:embed="rId2"/>
          <a:stretch>
            <a:fillRect/>
          </a:stretch>
        </p:blipFill>
        <p:spPr>
          <a:xfrm>
            <a:off x="1825860" y="5334329"/>
            <a:ext cx="983637" cy="1169435"/>
          </a:xfrm>
          <a:prstGeom prst="rect">
            <a:avLst/>
          </a:prstGeom>
        </p:spPr>
      </p:pic>
      <p:sp>
        <p:nvSpPr>
          <p:cNvPr id="13" name="Rounded Rectangle 12">
            <a:extLst>
              <a:ext uri="{FF2B5EF4-FFF2-40B4-BE49-F238E27FC236}">
                <a16:creationId xmlns:a16="http://schemas.microsoft.com/office/drawing/2014/main" id="{CB19C694-4A72-3726-C66E-3931ACC6D3A5}"/>
              </a:ext>
            </a:extLst>
          </p:cNvPr>
          <p:cNvSpPr/>
          <p:nvPr/>
        </p:nvSpPr>
        <p:spPr>
          <a:xfrm>
            <a:off x="3630686" y="5538565"/>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4" name="TextBox 13">
            <a:extLst>
              <a:ext uri="{FF2B5EF4-FFF2-40B4-BE49-F238E27FC236}">
                <a16:creationId xmlns:a16="http://schemas.microsoft.com/office/drawing/2014/main" id="{F0746018-1E22-F9B3-5203-A3AFC3ABED7C}"/>
              </a:ext>
            </a:extLst>
          </p:cNvPr>
          <p:cNvSpPr txBox="1"/>
          <p:nvPr/>
        </p:nvSpPr>
        <p:spPr>
          <a:xfrm>
            <a:off x="3630686" y="5726854"/>
            <a:ext cx="6643932" cy="646331"/>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3 - Mentor-lead Session </a:t>
            </a:r>
            <a:endParaRPr lang="en-US" sz="3600" b="1" dirty="0">
              <a:solidFill>
                <a:prstClr val="white"/>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C8BB0B70-1606-A505-C752-989E527822ED}"/>
              </a:ext>
            </a:extLst>
          </p:cNvPr>
          <p:cNvSpPr txBox="1"/>
          <p:nvPr/>
        </p:nvSpPr>
        <p:spPr>
          <a:xfrm>
            <a:off x="812799" y="435872"/>
            <a:ext cx="10996023" cy="4960269"/>
          </a:xfrm>
          <a:prstGeom prst="rect">
            <a:avLst/>
          </a:prstGeom>
          <a:noFill/>
        </p:spPr>
        <p:txBody>
          <a:bodyPr wrap="square" rtlCol="0">
            <a:spAutoFit/>
          </a:bodyPr>
          <a:lstStyle/>
          <a:p>
            <a:r>
              <a:rPr lang="en-US" sz="3600" b="1">
                <a:solidFill>
                  <a:schemeClr val="bg2">
                    <a:lumMod val="25000"/>
                  </a:schemeClr>
                </a:solidFill>
                <a:latin typeface="Calibri" panose="020F0502020204030204" pitchFamily="34" charset="0"/>
                <a:cs typeface="Calibri" panose="020F0502020204030204" pitchFamily="34" charset="0"/>
              </a:rPr>
              <a:t>Innovation &amp; Global Teamwork</a:t>
            </a:r>
          </a:p>
          <a:p>
            <a:pPr defTabSz="171450"/>
            <a:endParaRPr lang="en-US" sz="2133"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Session Duration: </a:t>
            </a:r>
            <a:r>
              <a:rPr lang="en-US" sz="1500">
                <a:solidFill>
                  <a:schemeClr val="bg2">
                    <a:lumMod val="25000"/>
                  </a:schemeClr>
                </a:solidFill>
                <a:latin typeface="Calibri" panose="020F0502020204030204" pitchFamily="34" charset="0"/>
                <a:cs typeface="Calibri" panose="020F0502020204030204" pitchFamily="34" charset="0"/>
              </a:rPr>
              <a:t>90 minutes </a:t>
            </a:r>
          </a:p>
          <a:p>
            <a:pPr defTabSz="171450"/>
            <a:endParaRPr lang="en-US" sz="1500"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Purpose: </a:t>
            </a:r>
            <a:r>
              <a:rPr lang="en-US" sz="1500">
                <a:solidFill>
                  <a:schemeClr val="bg2">
                    <a:lumMod val="25000"/>
                  </a:schemeClr>
                </a:solidFill>
                <a:latin typeface="Calibri" panose="020F0502020204030204" pitchFamily="34" charset="0"/>
                <a:cs typeface="Calibri" panose="020F0502020204030204" pitchFamily="34" charset="0"/>
              </a:rPr>
              <a:t>To </a:t>
            </a:r>
            <a:r>
              <a:rPr lang="en-US" sz="1600">
                <a:solidFill>
                  <a:schemeClr val="bg2">
                    <a:lumMod val="25000"/>
                  </a:schemeClr>
                </a:solidFill>
                <a:latin typeface="Calibri" panose="020F0502020204030204" pitchFamily="34" charset="0"/>
                <a:cs typeface="Calibri" panose="020F0502020204030204" pitchFamily="34" charset="0"/>
              </a:rPr>
              <a:t>explore creative thinking tools and practice teamwork in developing an innovation mindset </a:t>
            </a:r>
          </a:p>
          <a:p>
            <a:pPr defTabSz="171450"/>
            <a:endParaRPr lang="en-US" sz="1600" b="1">
              <a:solidFill>
                <a:schemeClr val="bg1"/>
              </a:solidFill>
              <a:latin typeface="Calibri" panose="020F0502020204030204" pitchFamily="34" charset="0"/>
              <a:cs typeface="Calibri" panose="020F0502020204030204" pitchFamily="34" charset="0"/>
            </a:endParaRPr>
          </a:p>
          <a:p>
            <a:pPr defTabSz="171450">
              <a:spcAft>
                <a:spcPts val="600"/>
              </a:spcAft>
            </a:pPr>
            <a:r>
              <a:rPr lang="en-US" b="1">
                <a:solidFill>
                  <a:schemeClr val="bg2">
                    <a:lumMod val="25000"/>
                  </a:schemeClr>
                </a:solidFill>
                <a:latin typeface="Calibri" panose="020F0502020204030204" pitchFamily="34" charset="0"/>
                <a:cs typeface="Calibri" panose="020F0502020204030204" pitchFamily="34" charset="0"/>
              </a:rPr>
              <a:t>Session Outline:</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Welcome &amp; Icebreaker (10 min) </a:t>
            </a:r>
            <a:r>
              <a:rPr lang="en-US" sz="1600">
                <a:solidFill>
                  <a:schemeClr val="bg2">
                    <a:lumMod val="25000"/>
                  </a:schemeClr>
                </a:solidFill>
                <a:latin typeface="Calibri" panose="020F0502020204030204" pitchFamily="34" charset="0"/>
                <a:cs typeface="Calibri" panose="020F0502020204030204" pitchFamily="34" charset="0"/>
              </a:rPr>
              <a:t>(e.g. “Innovation sparks” game: each participant names one everyday object or situation that needs improvement.)</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Mini-Input (10 min) </a:t>
            </a:r>
            <a:r>
              <a:rPr lang="en-US" sz="1600">
                <a:solidFill>
                  <a:schemeClr val="bg2">
                    <a:lumMod val="25000"/>
                  </a:schemeClr>
                </a:solidFill>
                <a:latin typeface="Calibri" panose="020F0502020204030204" pitchFamily="34" charset="0"/>
                <a:cs typeface="Calibri" panose="020F0502020204030204" pitchFamily="34" charset="0"/>
              </a:rPr>
              <a:t>(e.g. a) The Innovation Cycle: Inspiration → Ideation → Implementation → Feedback → Improvement; or b) SDGs, sustainability and innovation)</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Group Activity (30 min) </a:t>
            </a:r>
            <a:r>
              <a:rPr lang="en-US" sz="1600">
                <a:solidFill>
                  <a:schemeClr val="bg2">
                    <a:lumMod val="25000"/>
                  </a:schemeClr>
                </a:solidFill>
                <a:latin typeface="Calibri" panose="020F0502020204030204" pitchFamily="34" charset="0"/>
                <a:cs typeface="Calibri" panose="020F0502020204030204" pitchFamily="34" charset="0"/>
              </a:rPr>
              <a:t>In breakout rooms brainstorm one innovative feature that could improve the entrepreneur’s company. Roughly map the company and improvements  on a Canvas.</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Debrief (15 min) </a:t>
            </a:r>
            <a:r>
              <a:rPr lang="en-US" sz="1600">
                <a:solidFill>
                  <a:schemeClr val="bg2">
                    <a:lumMod val="25000"/>
                  </a:schemeClr>
                </a:solidFill>
                <a:latin typeface="Calibri" panose="020F0502020204030204" pitchFamily="34" charset="0"/>
                <a:cs typeface="Calibri" panose="020F0502020204030204" pitchFamily="34" charset="0"/>
              </a:rPr>
              <a:t>Share top ideas</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Integration Task (20 min) </a:t>
            </a:r>
            <a:r>
              <a:rPr lang="en-US" sz="1600">
                <a:solidFill>
                  <a:schemeClr val="bg2">
                    <a:lumMod val="25000"/>
                  </a:schemeClr>
                </a:solidFill>
                <a:latin typeface="Calibri" panose="020F0502020204030204" pitchFamily="34" charset="0"/>
                <a:cs typeface="Calibri" panose="020F0502020204030204" pitchFamily="34" charset="0"/>
              </a:rPr>
              <a:t>Begin drafting your company’s First Strategic Plan outlining key goals and innovative elements.</a:t>
            </a:r>
          </a:p>
          <a:p>
            <a:pPr marL="355600" indent="-355600">
              <a:buFont typeface="+mj-lt"/>
              <a:buAutoNum type="arabicPeriod"/>
              <a:tabLst>
                <a:tab pos="355600" algn="l"/>
              </a:tabLst>
            </a:pPr>
            <a:r>
              <a:rPr lang="en-US" sz="1600" b="1">
                <a:solidFill>
                  <a:schemeClr val="bg2">
                    <a:lumMod val="25000"/>
                  </a:schemeClr>
                </a:solidFill>
                <a:latin typeface="Calibri" panose="020F0502020204030204" pitchFamily="34" charset="0"/>
                <a:cs typeface="Calibri" panose="020F0502020204030204" pitchFamily="34" charset="0"/>
              </a:rPr>
              <a:t>Q&amp;A and closing remarks</a:t>
            </a:r>
          </a:p>
          <a:p>
            <a:pPr marL="278606" indent="-278606" defTabSz="171450">
              <a:buFont typeface="+mj-lt"/>
              <a:buAutoNum type="arabicPeriod"/>
            </a:pPr>
            <a:endParaRPr lang="en-US" sz="1500">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Materials: </a:t>
            </a:r>
            <a:r>
              <a:rPr lang="en-US" sz="1500">
                <a:solidFill>
                  <a:schemeClr val="bg2">
                    <a:lumMod val="25000"/>
                  </a:schemeClr>
                </a:solidFill>
                <a:latin typeface="Calibri" panose="020F0502020204030204" pitchFamily="34" charset="0"/>
                <a:cs typeface="Calibri" panose="020F0502020204030204" pitchFamily="34" charset="0"/>
              </a:rPr>
              <a:t>Slides, innovation cycle video or SDGs picture, BMC template on padlet or whiteboard</a:t>
            </a:r>
          </a:p>
        </p:txBody>
      </p:sp>
      <p:grpSp>
        <p:nvGrpSpPr>
          <p:cNvPr id="3" name="Gruppieren 2">
            <a:extLst>
              <a:ext uri="{FF2B5EF4-FFF2-40B4-BE49-F238E27FC236}">
                <a16:creationId xmlns:a16="http://schemas.microsoft.com/office/drawing/2014/main" id="{3A938570-3FBE-2BD0-D512-4D2A1BF34C6E}"/>
              </a:ext>
            </a:extLst>
          </p:cNvPr>
          <p:cNvGrpSpPr/>
          <p:nvPr/>
        </p:nvGrpSpPr>
        <p:grpSpPr>
          <a:xfrm>
            <a:off x="8969238" y="354235"/>
            <a:ext cx="3222762" cy="980318"/>
            <a:chOff x="95510" y="5598902"/>
            <a:chExt cx="3222762" cy="980318"/>
          </a:xfrm>
        </p:grpSpPr>
        <p:pic>
          <p:nvPicPr>
            <p:cNvPr id="5" name="Grafik 4">
              <a:extLst>
                <a:ext uri="{FF2B5EF4-FFF2-40B4-BE49-F238E27FC236}">
                  <a16:creationId xmlns:a16="http://schemas.microsoft.com/office/drawing/2014/main" id="{994698A5-3709-C3EC-98CE-725994855B12}"/>
                </a:ext>
              </a:extLst>
            </p:cNvPr>
            <p:cNvPicPr>
              <a:picLocks noChangeAspect="1"/>
            </p:cNvPicPr>
            <p:nvPr/>
          </p:nvPicPr>
          <p:blipFill>
            <a:blip r:embed="rId3"/>
            <a:stretch>
              <a:fillRect/>
            </a:stretch>
          </p:blipFill>
          <p:spPr>
            <a:xfrm>
              <a:off x="396882" y="5598902"/>
              <a:ext cx="2542252" cy="969348"/>
            </a:xfrm>
            <a:prstGeom prst="rect">
              <a:avLst/>
            </a:prstGeom>
          </p:spPr>
        </p:pic>
        <p:pic>
          <p:nvPicPr>
            <p:cNvPr id="6" name="Grafik 5">
              <a:extLst>
                <a:ext uri="{FF2B5EF4-FFF2-40B4-BE49-F238E27FC236}">
                  <a16:creationId xmlns:a16="http://schemas.microsoft.com/office/drawing/2014/main" id="{F5D78F72-28E4-E3B4-AC6B-863AF69D52F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2233404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AE00085F-000A-D987-50A7-D81FBCB1D7E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27E5C68-1010-8599-C1B1-9633CF6AAC25}"/>
              </a:ext>
            </a:extLst>
          </p:cNvPr>
          <p:cNvPicPr>
            <a:picLocks noChangeAspect="1"/>
          </p:cNvPicPr>
          <p:nvPr/>
        </p:nvPicPr>
        <p:blipFill>
          <a:blip r:embed="rId3"/>
          <a:stretch>
            <a:fillRect/>
          </a:stretch>
        </p:blipFill>
        <p:spPr>
          <a:xfrm flipH="1">
            <a:off x="8561367" y="3997842"/>
            <a:ext cx="3607696" cy="2860158"/>
          </a:xfrm>
          <a:prstGeom prst="rect">
            <a:avLst/>
          </a:prstGeom>
        </p:spPr>
      </p:pic>
      <p:sp>
        <p:nvSpPr>
          <p:cNvPr id="5" name="Textfeld 4">
            <a:extLst>
              <a:ext uri="{FF2B5EF4-FFF2-40B4-BE49-F238E27FC236}">
                <a16:creationId xmlns:a16="http://schemas.microsoft.com/office/drawing/2014/main" id="{855BCBEE-A2CE-2395-3C02-D253A55957DF}"/>
              </a:ext>
            </a:extLst>
          </p:cNvPr>
          <p:cNvSpPr txBox="1"/>
          <p:nvPr/>
        </p:nvSpPr>
        <p:spPr>
          <a:xfrm>
            <a:off x="595470" y="1959743"/>
            <a:ext cx="10793890" cy="2862322"/>
          </a:xfrm>
          <a:prstGeom prst="rect">
            <a:avLst/>
          </a:prstGeom>
          <a:noFill/>
        </p:spPr>
        <p:txBody>
          <a:bodyPr wrap="square">
            <a:spAutoFit/>
          </a:bodyPr>
          <a:lstStyle/>
          <a:p>
            <a:pPr defTabSz="171450"/>
            <a:r>
              <a:rPr lang="en-US" sz="2000" b="1">
                <a:solidFill>
                  <a:prstClr val="white"/>
                </a:solidFill>
                <a:latin typeface="Aptos" panose="02110004020202020204"/>
              </a:rPr>
              <a:t>By the end of Week 3, participants should  be able to:</a:t>
            </a:r>
          </a:p>
          <a:p>
            <a:pPr defTabSz="171450"/>
            <a:endParaRPr lang="en-US" sz="2000" b="1">
              <a:solidFill>
                <a:prstClr val="white"/>
              </a:solidFill>
              <a:latin typeface="Aptos" panose="02110004020202020204"/>
            </a:endParaRPr>
          </a:p>
          <a:p>
            <a:pPr marL="342900" indent="-342900" defTabSz="171450">
              <a:buFont typeface="Arial" panose="020B0604020202020204" pitchFamily="34" charset="0"/>
              <a:buChar char="•"/>
            </a:pPr>
            <a:r>
              <a:rPr lang="en-US" sz="2000">
                <a:solidFill>
                  <a:prstClr val="white"/>
                </a:solidFill>
                <a:latin typeface="Aptos" panose="02110004020202020204"/>
              </a:rPr>
              <a:t>Explain how civic participation, advocacy, and campaigning can influence social and environmental change.</a:t>
            </a:r>
          </a:p>
          <a:p>
            <a:pPr marL="342900" indent="-342900" defTabSz="171450">
              <a:buFont typeface="Arial" panose="020B0604020202020204" pitchFamily="34" charset="0"/>
              <a:buChar char="•"/>
            </a:pPr>
            <a:r>
              <a:rPr lang="en-US" sz="2000">
                <a:solidFill>
                  <a:prstClr val="white"/>
                </a:solidFill>
                <a:latin typeface="Aptos" panose="02110004020202020204"/>
              </a:rPr>
              <a:t>Identify ways an entrepreneur‑led company can engage responsibly in advocacy and public issues.</a:t>
            </a:r>
          </a:p>
          <a:p>
            <a:pPr marL="342900" indent="-342900" defTabSz="171450">
              <a:buFont typeface="Arial" panose="020B0604020202020204" pitchFamily="34" charset="0"/>
              <a:buChar char="•"/>
            </a:pPr>
            <a:r>
              <a:rPr lang="en-US" sz="2000">
                <a:solidFill>
                  <a:prstClr val="white"/>
                </a:solidFill>
                <a:latin typeface="Aptos" panose="02110004020202020204"/>
              </a:rPr>
              <a:t>Analyze a relevant issue and define clear advocacy objectives and tactics for addressing it.</a:t>
            </a:r>
          </a:p>
          <a:p>
            <a:pPr marL="342900" indent="-342900" defTabSz="171450">
              <a:buFont typeface="Arial" panose="020B0604020202020204" pitchFamily="34" charset="0"/>
              <a:buChar char="•"/>
            </a:pPr>
            <a:r>
              <a:rPr lang="en-US" sz="2000">
                <a:solidFill>
                  <a:prstClr val="white"/>
                </a:solidFill>
                <a:latin typeface="Aptos" panose="02110004020202020204"/>
              </a:rPr>
              <a:t>Collaborate with teammates to create a mini advocacy plan and reflect on their role as civic leaders.</a:t>
            </a:r>
          </a:p>
        </p:txBody>
      </p:sp>
      <p:grpSp>
        <p:nvGrpSpPr>
          <p:cNvPr id="3" name="Gruppieren 2">
            <a:extLst>
              <a:ext uri="{FF2B5EF4-FFF2-40B4-BE49-F238E27FC236}">
                <a16:creationId xmlns:a16="http://schemas.microsoft.com/office/drawing/2014/main" id="{DD37D4DB-79EF-037E-17FA-E7DB481FA64A}"/>
              </a:ext>
            </a:extLst>
          </p:cNvPr>
          <p:cNvGrpSpPr/>
          <p:nvPr/>
        </p:nvGrpSpPr>
        <p:grpSpPr>
          <a:xfrm>
            <a:off x="5838526" y="230165"/>
            <a:ext cx="6643932" cy="965200"/>
            <a:chOff x="2774034" y="1518800"/>
            <a:chExt cx="6643932" cy="965200"/>
          </a:xfrm>
        </p:grpSpPr>
        <p:sp>
          <p:nvSpPr>
            <p:cNvPr id="6" name="Rounded Rectangle 12">
              <a:extLst>
                <a:ext uri="{FF2B5EF4-FFF2-40B4-BE49-F238E27FC236}">
                  <a16:creationId xmlns:a16="http://schemas.microsoft.com/office/drawing/2014/main" id="{67027749-25EE-C3F1-96CF-3DD8C33E76C2}"/>
                </a:ext>
              </a:extLst>
            </p:cNvPr>
            <p:cNvSpPr/>
            <p:nvPr/>
          </p:nvSpPr>
          <p:spPr>
            <a:xfrm>
              <a:off x="2774034" y="1518800"/>
              <a:ext cx="6643932" cy="965200"/>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3AEA59BC-6F4B-DB42-0902-76C4D8CF9733}"/>
                </a:ext>
              </a:extLst>
            </p:cNvPr>
            <p:cNvSpPr txBox="1"/>
            <p:nvPr/>
          </p:nvSpPr>
          <p:spPr>
            <a:xfrm>
              <a:off x="3117910" y="1645545"/>
              <a:ext cx="5956181" cy="769441"/>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Learning Objectives</a:t>
              </a:r>
              <a:endParaRPr lang="en-US" sz="4400" b="1" dirty="0">
                <a:solidFill>
                  <a:prstClr val="white"/>
                </a:solidFill>
                <a:latin typeface="Calibri" panose="020F0502020204030204" pitchFamily="34" charset="0"/>
                <a:cs typeface="Calibri" panose="020F0502020204030204" pitchFamily="34" charset="0"/>
              </a:endParaRPr>
            </a:p>
          </p:txBody>
        </p:sp>
      </p:grpSp>
      <p:grpSp>
        <p:nvGrpSpPr>
          <p:cNvPr id="8" name="Gruppieren 7">
            <a:extLst>
              <a:ext uri="{FF2B5EF4-FFF2-40B4-BE49-F238E27FC236}">
                <a16:creationId xmlns:a16="http://schemas.microsoft.com/office/drawing/2014/main" id="{4158E3DD-F307-C73F-4AD2-061AD002A668}"/>
              </a:ext>
            </a:extLst>
          </p:cNvPr>
          <p:cNvGrpSpPr/>
          <p:nvPr/>
        </p:nvGrpSpPr>
        <p:grpSpPr>
          <a:xfrm>
            <a:off x="-856277" y="223919"/>
            <a:ext cx="6952277" cy="1352942"/>
            <a:chOff x="333349" y="223919"/>
            <a:chExt cx="6952277" cy="1352942"/>
          </a:xfrm>
        </p:grpSpPr>
        <p:sp>
          <p:nvSpPr>
            <p:cNvPr id="10" name="Rounded Rectangle 12">
              <a:extLst>
                <a:ext uri="{FF2B5EF4-FFF2-40B4-BE49-F238E27FC236}">
                  <a16:creationId xmlns:a16="http://schemas.microsoft.com/office/drawing/2014/main" id="{A2CBEF94-5AD1-9C10-E9B1-33AA0334A463}"/>
                </a:ext>
              </a:extLst>
            </p:cNvPr>
            <p:cNvSpPr/>
            <p:nvPr/>
          </p:nvSpPr>
          <p:spPr>
            <a:xfrm>
              <a:off x="641694" y="223919"/>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1" name="TextBox 13">
              <a:extLst>
                <a:ext uri="{FF2B5EF4-FFF2-40B4-BE49-F238E27FC236}">
                  <a16:creationId xmlns:a16="http://schemas.microsoft.com/office/drawing/2014/main" id="{4374D80E-AF84-8250-32BD-C634204723D7}"/>
                </a:ext>
              </a:extLst>
            </p:cNvPr>
            <p:cNvSpPr txBox="1"/>
            <p:nvPr/>
          </p:nvSpPr>
          <p:spPr>
            <a:xfrm>
              <a:off x="333349" y="253422"/>
              <a:ext cx="6643932" cy="1323439"/>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4</a:t>
              </a:r>
            </a:p>
            <a:p>
              <a:pPr algn="ctr" defTabSz="171450"/>
              <a:endParaRPr lang="en-US" sz="4400" b="1" dirty="0">
                <a:solidFill>
                  <a:prstClr val="white"/>
                </a:solidFill>
                <a:latin typeface="Calibri" panose="020F0502020204030204" pitchFamily="34" charset="0"/>
                <a:cs typeface="Calibri" panose="020F0502020204030204" pitchFamily="34" charset="0"/>
              </a:endParaRPr>
            </a:p>
          </p:txBody>
        </p:sp>
        <p:sp>
          <p:nvSpPr>
            <p:cNvPr id="12" name="TextBox 17">
              <a:extLst>
                <a:ext uri="{FF2B5EF4-FFF2-40B4-BE49-F238E27FC236}">
                  <a16:creationId xmlns:a16="http://schemas.microsoft.com/office/drawing/2014/main" id="{4C43A688-A54A-2387-A64B-76B75943DACA}"/>
                </a:ext>
              </a:extLst>
            </p:cNvPr>
            <p:cNvSpPr txBox="1"/>
            <p:nvPr/>
          </p:nvSpPr>
          <p:spPr>
            <a:xfrm>
              <a:off x="641694" y="750767"/>
              <a:ext cx="6643932" cy="369332"/>
            </a:xfrm>
            <a:prstGeom prst="rect">
              <a:avLst/>
            </a:prstGeom>
            <a:noFill/>
          </p:spPr>
          <p:txBody>
            <a:bodyPr wrap="square" rtlCol="0">
              <a:spAutoFit/>
            </a:bodyPr>
            <a:lstStyle/>
            <a:p>
              <a:pPr algn="ctr"/>
              <a:r>
                <a:rPr lang="en-US" b="1">
                  <a:solidFill>
                    <a:schemeClr val="bg1"/>
                  </a:solidFill>
                </a:rPr>
                <a:t>Civic Participation: Business for Impact</a:t>
              </a:r>
              <a:endParaRPr lang="en-US" b="1" dirty="0">
                <a:solidFill>
                  <a:schemeClr val="bg1"/>
                </a:solidFill>
                <a:latin typeface="Calibri" panose="020F0502020204030204" pitchFamily="34" charset="0"/>
                <a:cs typeface="Calibri" panose="020F0502020204030204" pitchFamily="34" charset="0"/>
              </a:endParaRPr>
            </a:p>
          </p:txBody>
        </p:sp>
      </p:grpSp>
      <p:pic>
        <p:nvPicPr>
          <p:cNvPr id="13" name="Grafik 12">
            <a:extLst>
              <a:ext uri="{FF2B5EF4-FFF2-40B4-BE49-F238E27FC236}">
                <a16:creationId xmlns:a16="http://schemas.microsoft.com/office/drawing/2014/main" id="{7EDFFFA4-CF63-0811-DF34-76465BE9DB68}"/>
              </a:ext>
            </a:extLst>
          </p:cNvPr>
          <p:cNvPicPr>
            <a:picLocks noChangeAspect="1"/>
          </p:cNvPicPr>
          <p:nvPr/>
        </p:nvPicPr>
        <p:blipFill>
          <a:blip r:embed="rId4">
            <a:extLst>
              <a:ext uri="{28A0092B-C50C-407E-A947-70E740481C1C}">
                <a14:useLocalDpi xmlns:a14="http://schemas.microsoft.com/office/drawing/2010/main" val="0"/>
              </a:ext>
            </a:extLst>
          </a:blip>
          <a:srcRect t="5235"/>
          <a:stretch>
            <a:fillRect/>
          </a:stretch>
        </p:blipFill>
        <p:spPr>
          <a:xfrm>
            <a:off x="3721666" y="5598406"/>
            <a:ext cx="7560000" cy="976425"/>
          </a:xfrm>
          <a:prstGeom prst="rect">
            <a:avLst/>
          </a:prstGeom>
        </p:spPr>
      </p:pic>
      <p:grpSp>
        <p:nvGrpSpPr>
          <p:cNvPr id="14" name="Gruppieren 13">
            <a:extLst>
              <a:ext uri="{FF2B5EF4-FFF2-40B4-BE49-F238E27FC236}">
                <a16:creationId xmlns:a16="http://schemas.microsoft.com/office/drawing/2014/main" id="{00461954-6D83-4724-DE0D-9A85EF5D9675}"/>
              </a:ext>
            </a:extLst>
          </p:cNvPr>
          <p:cNvGrpSpPr/>
          <p:nvPr/>
        </p:nvGrpSpPr>
        <p:grpSpPr>
          <a:xfrm>
            <a:off x="93007" y="5601945"/>
            <a:ext cx="3222762" cy="980318"/>
            <a:chOff x="95510" y="5598902"/>
            <a:chExt cx="3222762" cy="980318"/>
          </a:xfrm>
        </p:grpSpPr>
        <p:pic>
          <p:nvPicPr>
            <p:cNvPr id="15" name="Grafik 14">
              <a:extLst>
                <a:ext uri="{FF2B5EF4-FFF2-40B4-BE49-F238E27FC236}">
                  <a16:creationId xmlns:a16="http://schemas.microsoft.com/office/drawing/2014/main" id="{3394D1FA-64A7-FD93-AFD6-CD54211A37EA}"/>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6" name="Grafik 15">
              <a:extLst>
                <a:ext uri="{FF2B5EF4-FFF2-40B4-BE49-F238E27FC236}">
                  <a16:creationId xmlns:a16="http://schemas.microsoft.com/office/drawing/2014/main" id="{713AF0CE-2239-2DF2-EFCE-83AFD40FD7BF}"/>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182207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BD6E-77E1-21E5-69C4-E1FC2EFB9FDC}"/>
            </a:ext>
          </a:extLst>
        </p:cNvPr>
        <p:cNvGrpSpPr/>
        <p:nvPr/>
      </p:nvGrpSpPr>
      <p:grpSpPr>
        <a:xfrm>
          <a:off x="0" y="0"/>
          <a:ext cx="0" cy="0"/>
          <a:chOff x="0" y="0"/>
          <a:chExt cx="0" cy="0"/>
        </a:xfrm>
      </p:grpSpPr>
      <p:sp>
        <p:nvSpPr>
          <p:cNvPr id="7" name="Titel">
            <a:extLst>
              <a:ext uri="{FF2B5EF4-FFF2-40B4-BE49-F238E27FC236}">
                <a16:creationId xmlns:a16="http://schemas.microsoft.com/office/drawing/2014/main" id="{EBAD6906-B0CE-4018-1AE7-0E5CA57288F8}"/>
              </a:ext>
            </a:extLst>
          </p:cNvPr>
          <p:cNvSpPr txBox="1"/>
          <p:nvPr/>
        </p:nvSpPr>
        <p:spPr>
          <a:xfrm>
            <a:off x="696000" y="740058"/>
            <a:ext cx="10800000" cy="923330"/>
          </a:xfrm>
          <a:prstGeom prst="rect">
            <a:avLst/>
          </a:prstGeom>
          <a:solidFill>
            <a:srgbClr val="19B4AF"/>
          </a:solidFill>
        </p:spPr>
        <p:txBody>
          <a:bodyPr wrap="square">
            <a:spAutoFit/>
          </a:bodyPr>
          <a:lstStyle/>
          <a:p>
            <a:pPr defTabSz="171450"/>
            <a:r>
              <a:rPr lang="en-US" sz="3600">
                <a:solidFill>
                  <a:prstClr val="black"/>
                </a:solidFill>
              </a:rPr>
              <a:t>The MOOC platform - week 4: </a:t>
            </a:r>
          </a:p>
          <a:p>
            <a:pPr defTabSz="171450"/>
            <a:r>
              <a:rPr lang="en-US">
                <a:solidFill>
                  <a:prstClr val="white"/>
                </a:solidFill>
              </a:rPr>
              <a:t>Explain how civic participation, advocacy, and campaigning can influence social and environmental change.</a:t>
            </a:r>
          </a:p>
        </p:txBody>
      </p:sp>
      <p:sp>
        <p:nvSpPr>
          <p:cNvPr id="9" name="MOOC">
            <a:extLst>
              <a:ext uri="{FF2B5EF4-FFF2-40B4-BE49-F238E27FC236}">
                <a16:creationId xmlns:a16="http://schemas.microsoft.com/office/drawing/2014/main" id="{C6019104-BE93-B26E-394E-12401AB600BF}"/>
              </a:ext>
            </a:extLst>
          </p:cNvPr>
          <p:cNvSpPr txBox="1"/>
          <p:nvPr/>
        </p:nvSpPr>
        <p:spPr>
          <a:xfrm>
            <a:off x="802640" y="3060399"/>
            <a:ext cx="10027920" cy="426848"/>
          </a:xfrm>
          <a:prstGeom prst="rect">
            <a:avLst/>
          </a:prstGeom>
          <a:noFill/>
        </p:spPr>
        <p:txBody>
          <a:bodyPr wrap="square">
            <a:sp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Innovation and Entrepreneurship screenshot">
            <a:extLst>
              <a:ext uri="{FF2B5EF4-FFF2-40B4-BE49-F238E27FC236}">
                <a16:creationId xmlns:a16="http://schemas.microsoft.com/office/drawing/2014/main" id="{65AB7F68-EA34-A672-B812-E0CF0317B70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6000" y="1923635"/>
            <a:ext cx="4984015" cy="1563612"/>
          </a:xfrm>
          <a:prstGeom prst="rect">
            <a:avLst/>
          </a:prstGeom>
        </p:spPr>
      </p:pic>
      <p:pic>
        <p:nvPicPr>
          <p:cNvPr id="4" name="rural entrepreneurship screenshot">
            <a:extLst>
              <a:ext uri="{FF2B5EF4-FFF2-40B4-BE49-F238E27FC236}">
                <a16:creationId xmlns:a16="http://schemas.microsoft.com/office/drawing/2014/main" id="{3111672B-0BE2-C9BE-0668-A329FFC662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1923635"/>
            <a:ext cx="4558225" cy="1403521"/>
          </a:xfrm>
          <a:prstGeom prst="rect">
            <a:avLst/>
          </a:prstGeom>
        </p:spPr>
      </p:pic>
      <p:sp>
        <p:nvSpPr>
          <p:cNvPr id="2" name="Titel">
            <a:extLst>
              <a:ext uri="{FF2B5EF4-FFF2-40B4-BE49-F238E27FC236}">
                <a16:creationId xmlns:a16="http://schemas.microsoft.com/office/drawing/2014/main" id="{E8D79FF0-F510-DFD1-6D6C-5BC96C3DEA9B}"/>
              </a:ext>
            </a:extLst>
          </p:cNvPr>
          <p:cNvSpPr txBox="1"/>
          <p:nvPr/>
        </p:nvSpPr>
        <p:spPr>
          <a:xfrm>
            <a:off x="696000" y="4009029"/>
            <a:ext cx="10800000" cy="923330"/>
          </a:xfrm>
          <a:prstGeom prst="rect">
            <a:avLst/>
          </a:prstGeom>
          <a:solidFill>
            <a:srgbClr val="19B4AF"/>
          </a:solidFill>
        </p:spPr>
        <p:txBody>
          <a:bodyPr wrap="square">
            <a:spAutoFit/>
          </a:bodyPr>
          <a:lstStyle/>
          <a:p>
            <a:pPr defTabSz="171450"/>
            <a:r>
              <a:rPr lang="en-US" sz="3600">
                <a:solidFill>
                  <a:prstClr val="black"/>
                </a:solidFill>
              </a:rPr>
              <a:t>Entrepreneur-led Sessions – week 4:</a:t>
            </a:r>
          </a:p>
          <a:p>
            <a:pPr defTabSz="171450"/>
            <a:r>
              <a:rPr lang="en-US">
                <a:solidFill>
                  <a:prstClr val="white"/>
                </a:solidFill>
              </a:rPr>
              <a:t>Identify ways an entrepreneur‑led company can engage responsibly in advocacy and public issues</a:t>
            </a:r>
          </a:p>
        </p:txBody>
      </p:sp>
      <p:sp>
        <p:nvSpPr>
          <p:cNvPr id="3" name="MOOC">
            <a:extLst>
              <a:ext uri="{FF2B5EF4-FFF2-40B4-BE49-F238E27FC236}">
                <a16:creationId xmlns:a16="http://schemas.microsoft.com/office/drawing/2014/main" id="{A725DDB4-E87C-F2FF-9B77-F97B6568EA20}"/>
              </a:ext>
            </a:extLst>
          </p:cNvPr>
          <p:cNvSpPr txBox="1"/>
          <p:nvPr/>
        </p:nvSpPr>
        <p:spPr>
          <a:xfrm>
            <a:off x="696000" y="5219563"/>
            <a:ext cx="10800000" cy="1323439"/>
          </a:xfrm>
          <a:prstGeom prst="rect">
            <a:avLst/>
          </a:prstGeom>
          <a:noFill/>
        </p:spPr>
        <p:txBody>
          <a:bodyPr wrap="square">
            <a:spAutoFit/>
          </a:bodyPr>
          <a:lstStyle/>
          <a:p>
            <a:pPr marL="180975" lvl="0" indent="-180975">
              <a:buFont typeface="Arial" panose="020B0604020202020204" pitchFamily="34" charset="0"/>
              <a:buChar char="•"/>
              <a:defRPr/>
            </a:pPr>
            <a:r>
              <a:rPr lang="en-US" sz="1600">
                <a:solidFill>
                  <a:prstClr val="black"/>
                </a:solidFill>
              </a:rPr>
              <a:t>Explore the broader issue landscape connected to the entrepreneur’s business  </a:t>
            </a:r>
          </a:p>
          <a:p>
            <a:pPr marL="180975" lvl="0" indent="-180975">
              <a:buFont typeface="Arial" panose="020B0604020202020204" pitchFamily="34" charset="0"/>
              <a:buChar char="•"/>
              <a:tabLst>
                <a:tab pos="180975" algn="l"/>
              </a:tabLst>
              <a:defRPr/>
            </a:pPr>
            <a:r>
              <a:rPr lang="en-US" sz="1600">
                <a:solidFill>
                  <a:prstClr val="black"/>
                </a:solidFill>
              </a:rPr>
              <a:t>Map key stakeholders who shape or are affected by this issue  </a:t>
            </a:r>
          </a:p>
          <a:p>
            <a:pPr marL="180975" lvl="0" indent="-180975">
              <a:buFont typeface="Arial" panose="020B0604020202020204" pitchFamily="34" charset="0"/>
              <a:buChar char="•"/>
              <a:tabLst>
                <a:tab pos="180975" algn="l"/>
              </a:tabLst>
              <a:defRPr/>
            </a:pPr>
            <a:r>
              <a:rPr lang="en-US" sz="1600">
                <a:solidFill>
                  <a:prstClr val="black"/>
                </a:solidFill>
              </a:rPr>
              <a:t>Discuss which groups (consumers, communities, policymakers, NGOs, industry bodies) matter most and how each one influences the issue.</a:t>
            </a:r>
          </a:p>
          <a:p>
            <a:pPr marL="180975" lvl="0" indent="-180975">
              <a:buFont typeface="Arial" panose="020B0604020202020204" pitchFamily="34" charset="0"/>
              <a:buChar char="•"/>
              <a:tabLst>
                <a:tab pos="180975" algn="l"/>
              </a:tabLst>
              <a:defRPr/>
            </a:pPr>
            <a:r>
              <a:rPr lang="en-US" sz="1600">
                <a:solidFill>
                  <a:prstClr val="black"/>
                </a:solidFill>
              </a:rPr>
              <a:t>Define the change the entrepreneur would like to see</a:t>
            </a:r>
          </a:p>
        </p:txBody>
      </p:sp>
      <p:pic>
        <p:nvPicPr>
          <p:cNvPr id="8" name="Grafik 7">
            <a:extLst>
              <a:ext uri="{FF2B5EF4-FFF2-40B4-BE49-F238E27FC236}">
                <a16:creationId xmlns:a16="http://schemas.microsoft.com/office/drawing/2014/main" id="{2629401C-386F-FCFA-F3E2-04308CA17CFC}"/>
              </a:ext>
            </a:extLst>
          </p:cNvPr>
          <p:cNvPicPr>
            <a:picLocks noChangeAspect="1"/>
          </p:cNvPicPr>
          <p:nvPr/>
        </p:nvPicPr>
        <p:blipFill>
          <a:blip r:embed="rId4"/>
          <a:stretch>
            <a:fillRect/>
          </a:stretch>
        </p:blipFill>
        <p:spPr>
          <a:xfrm>
            <a:off x="5932967" y="6117942"/>
            <a:ext cx="5563033" cy="514031"/>
          </a:xfrm>
          <a:prstGeom prst="rect">
            <a:avLst/>
          </a:prstGeom>
        </p:spPr>
      </p:pic>
    </p:spTree>
    <p:extLst>
      <p:ext uri="{BB962C8B-B14F-4D97-AF65-F5344CB8AC3E}">
        <p14:creationId xmlns:p14="http://schemas.microsoft.com/office/powerpoint/2010/main" val="83123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83F782C0-8F4F-ED44-B87A-97ECDE9657C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E0780C5-D87E-92A2-ED2F-561BD0477B52}"/>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189154F5-856D-2562-3BEC-E4211816AAF7}"/>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9600EC37-BD39-AFDC-6F3F-31F8B473AD65}"/>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5581FBE5-4E21-F55C-C5AB-9B7478CF034C}"/>
                </a:ext>
              </a:extLst>
            </p:cNvPr>
            <p:cNvSpPr txBox="1"/>
            <p:nvPr/>
          </p:nvSpPr>
          <p:spPr>
            <a:xfrm>
              <a:off x="3117907" y="1331968"/>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Welcome </a:t>
              </a:r>
            </a:p>
            <a:p>
              <a:pPr algn="ctr" defTabSz="171450"/>
              <a:r>
                <a:rPr lang="en-US" sz="4400" b="1">
                  <a:solidFill>
                    <a:prstClr val="white"/>
                  </a:solidFill>
                  <a:latin typeface="Calibri" panose="020F0502020204030204" pitchFamily="34" charset="0"/>
                  <a:cs typeface="Calibri" panose="020F0502020204030204" pitchFamily="34" charset="0"/>
                </a:rPr>
                <a:t>&amp; </a:t>
              </a:r>
            </a:p>
            <a:p>
              <a:pPr algn="ctr" defTabSz="171450"/>
              <a:r>
                <a:rPr lang="en-US" sz="4400" b="1">
                  <a:solidFill>
                    <a:prstClr val="white"/>
                  </a:solidFill>
                  <a:latin typeface="Calibri" panose="020F0502020204030204" pitchFamily="34" charset="0"/>
                  <a:cs typeface="Calibri" panose="020F0502020204030204" pitchFamily="34" charset="0"/>
                </a:rPr>
                <a:t>Program Foundations</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4" name="Picture 8">
            <a:extLst>
              <a:ext uri="{FF2B5EF4-FFF2-40B4-BE49-F238E27FC236}">
                <a16:creationId xmlns:a16="http://schemas.microsoft.com/office/drawing/2014/main" id="{42362F8D-CA49-FF4C-1C13-FFD41D5C6417}"/>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09EFFD79-97DC-4FAE-8C24-990AA99EDBA7}"/>
              </a:ext>
            </a:extLst>
          </p:cNvPr>
          <p:cNvGrpSpPr/>
          <p:nvPr/>
        </p:nvGrpSpPr>
        <p:grpSpPr>
          <a:xfrm>
            <a:off x="2621185" y="2402293"/>
            <a:ext cx="714550" cy="714550"/>
            <a:chOff x="-30428" y="463446"/>
            <a:chExt cx="714550" cy="714550"/>
          </a:xfrm>
        </p:grpSpPr>
        <p:sp>
          <p:nvSpPr>
            <p:cNvPr id="9" name="Ellipse 8">
              <a:extLst>
                <a:ext uri="{FF2B5EF4-FFF2-40B4-BE49-F238E27FC236}">
                  <a16:creationId xmlns:a16="http://schemas.microsoft.com/office/drawing/2014/main" id="{482FD2B4-6E05-B935-23B6-E0864301902D}"/>
                </a:ext>
              </a:extLst>
            </p:cNvPr>
            <p:cNvSpPr/>
            <p:nvPr/>
          </p:nvSpPr>
          <p:spPr>
            <a:xfrm>
              <a:off x="-30428" y="463446"/>
              <a:ext cx="714550" cy="7145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C8A19108-CA7E-061B-9257-84ECDF5AE1BF}"/>
                </a:ext>
              </a:extLst>
            </p:cNvPr>
            <p:cNvSpPr txBox="1"/>
            <p:nvPr/>
          </p:nvSpPr>
          <p:spPr>
            <a:xfrm>
              <a:off x="74215" y="568089"/>
              <a:ext cx="505264" cy="5052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1 </a:t>
              </a:r>
              <a:endParaRPr lang="en-US" sz="2800" b="1">
                <a:latin typeface="+mj-lt"/>
              </a:endParaRPr>
            </a:p>
          </p:txBody>
        </p:sp>
      </p:grpSp>
      <p:grpSp>
        <p:nvGrpSpPr>
          <p:cNvPr id="15" name="Gruppieren 14">
            <a:extLst>
              <a:ext uri="{FF2B5EF4-FFF2-40B4-BE49-F238E27FC236}">
                <a16:creationId xmlns:a16="http://schemas.microsoft.com/office/drawing/2014/main" id="{7B6CCA85-5505-CEED-72DE-42C38F8F387C}"/>
              </a:ext>
            </a:extLst>
          </p:cNvPr>
          <p:cNvGrpSpPr/>
          <p:nvPr/>
        </p:nvGrpSpPr>
        <p:grpSpPr>
          <a:xfrm>
            <a:off x="95510" y="5598902"/>
            <a:ext cx="3222762" cy="980318"/>
            <a:chOff x="95510" y="5598902"/>
            <a:chExt cx="3222762" cy="980318"/>
          </a:xfrm>
        </p:grpSpPr>
        <p:pic>
          <p:nvPicPr>
            <p:cNvPr id="13" name="Grafik 12">
              <a:extLst>
                <a:ext uri="{FF2B5EF4-FFF2-40B4-BE49-F238E27FC236}">
                  <a16:creationId xmlns:a16="http://schemas.microsoft.com/office/drawing/2014/main" id="{5DBFFCC4-BA1F-118B-CC59-84408B32DAD3}"/>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1" name="Grafik 10">
              <a:extLst>
                <a:ext uri="{FF2B5EF4-FFF2-40B4-BE49-F238E27FC236}">
                  <a16:creationId xmlns:a16="http://schemas.microsoft.com/office/drawing/2014/main" id="{F3FB2873-041A-F046-C6D3-C297E3737490}"/>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3175737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B000"/>
        </a:solidFill>
        <a:effectLst/>
      </p:bgPr>
    </p:bg>
    <p:spTree>
      <p:nvGrpSpPr>
        <p:cNvPr id="1" name="">
          <a:extLst>
            <a:ext uri="{FF2B5EF4-FFF2-40B4-BE49-F238E27FC236}">
              <a16:creationId xmlns:a16="http://schemas.microsoft.com/office/drawing/2014/main" id="{19AAE969-3C10-A94C-45F3-7ADD9AF7719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DD1AB2E-7E01-5E78-C5CC-02CEF94059C1}"/>
              </a:ext>
            </a:extLst>
          </p:cNvPr>
          <p:cNvPicPr>
            <a:picLocks noChangeAspect="1"/>
          </p:cNvPicPr>
          <p:nvPr/>
        </p:nvPicPr>
        <p:blipFill>
          <a:blip r:embed="rId2"/>
          <a:stretch>
            <a:fillRect/>
          </a:stretch>
        </p:blipFill>
        <p:spPr>
          <a:xfrm>
            <a:off x="1825860" y="5334329"/>
            <a:ext cx="983637" cy="1169435"/>
          </a:xfrm>
          <a:prstGeom prst="rect">
            <a:avLst/>
          </a:prstGeom>
        </p:spPr>
      </p:pic>
      <p:sp>
        <p:nvSpPr>
          <p:cNvPr id="13" name="Rounded Rectangle 12">
            <a:extLst>
              <a:ext uri="{FF2B5EF4-FFF2-40B4-BE49-F238E27FC236}">
                <a16:creationId xmlns:a16="http://schemas.microsoft.com/office/drawing/2014/main" id="{1B367EF2-E10A-A8A4-2622-5CF39FE7D363}"/>
              </a:ext>
            </a:extLst>
          </p:cNvPr>
          <p:cNvSpPr/>
          <p:nvPr/>
        </p:nvSpPr>
        <p:spPr>
          <a:xfrm>
            <a:off x="3630686" y="5538565"/>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4" name="TextBox 13">
            <a:extLst>
              <a:ext uri="{FF2B5EF4-FFF2-40B4-BE49-F238E27FC236}">
                <a16:creationId xmlns:a16="http://schemas.microsoft.com/office/drawing/2014/main" id="{696C52EB-774B-9598-729A-CC7936B99E73}"/>
              </a:ext>
            </a:extLst>
          </p:cNvPr>
          <p:cNvSpPr txBox="1"/>
          <p:nvPr/>
        </p:nvSpPr>
        <p:spPr>
          <a:xfrm>
            <a:off x="3630686" y="5726854"/>
            <a:ext cx="6643932" cy="646331"/>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4 - Mentor-lead Session </a:t>
            </a:r>
            <a:endParaRPr lang="en-US" sz="3600" b="1" dirty="0">
              <a:solidFill>
                <a:prstClr val="white"/>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84F3537F-34E0-6DF5-6884-6FC5F3731C2A}"/>
              </a:ext>
            </a:extLst>
          </p:cNvPr>
          <p:cNvSpPr txBox="1"/>
          <p:nvPr/>
        </p:nvSpPr>
        <p:spPr>
          <a:xfrm>
            <a:off x="812800" y="435872"/>
            <a:ext cx="10414000" cy="4206216"/>
          </a:xfrm>
          <a:prstGeom prst="rect">
            <a:avLst/>
          </a:prstGeom>
          <a:noFill/>
        </p:spPr>
        <p:txBody>
          <a:bodyPr wrap="square" rtlCol="0">
            <a:spAutoFit/>
          </a:bodyPr>
          <a:lstStyle/>
          <a:p>
            <a:r>
              <a:rPr lang="en-US" sz="3600" b="1">
                <a:solidFill>
                  <a:schemeClr val="bg2">
                    <a:lumMod val="25000"/>
                  </a:schemeClr>
                </a:solidFill>
                <a:latin typeface="Calibri" panose="020F0502020204030204" pitchFamily="34" charset="0"/>
                <a:cs typeface="Calibri" panose="020F0502020204030204" pitchFamily="34" charset="0"/>
              </a:rPr>
              <a:t>Civic Participation &amp; Leadership</a:t>
            </a:r>
          </a:p>
          <a:p>
            <a:pPr defTabSz="171450"/>
            <a:endParaRPr lang="en-US" sz="2133"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Session Duration: </a:t>
            </a:r>
            <a:r>
              <a:rPr lang="en-US" sz="1500">
                <a:solidFill>
                  <a:schemeClr val="bg2">
                    <a:lumMod val="25000"/>
                  </a:schemeClr>
                </a:solidFill>
                <a:latin typeface="Calibri" panose="020F0502020204030204" pitchFamily="34" charset="0"/>
                <a:cs typeface="Calibri" panose="020F0502020204030204" pitchFamily="34" charset="0"/>
              </a:rPr>
              <a:t>90 minutes </a:t>
            </a:r>
          </a:p>
          <a:p>
            <a:pPr defTabSz="171450"/>
            <a:endParaRPr lang="en-US" sz="1500"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Purpose: </a:t>
            </a:r>
            <a:r>
              <a:rPr lang="en-US" sz="1500">
                <a:solidFill>
                  <a:schemeClr val="bg2">
                    <a:lumMod val="25000"/>
                  </a:schemeClr>
                </a:solidFill>
                <a:latin typeface="Calibri" panose="020F0502020204030204" pitchFamily="34" charset="0"/>
                <a:cs typeface="Calibri" panose="020F0502020204030204" pitchFamily="34" charset="0"/>
              </a:rPr>
              <a:t>To inspire participants to think of themselves as active changemakers and to understand leadership through civic action.</a:t>
            </a:r>
          </a:p>
          <a:p>
            <a:pPr defTabSz="171450"/>
            <a:endParaRPr lang="en-US" sz="1600" b="1">
              <a:solidFill>
                <a:schemeClr val="bg1"/>
              </a:solidFill>
              <a:latin typeface="Calibri" panose="020F0502020204030204" pitchFamily="34" charset="0"/>
              <a:cs typeface="Calibri" panose="020F0502020204030204" pitchFamily="34" charset="0"/>
            </a:endParaRPr>
          </a:p>
          <a:p>
            <a:pPr defTabSz="171450">
              <a:spcAft>
                <a:spcPts val="600"/>
              </a:spcAft>
            </a:pPr>
            <a:r>
              <a:rPr lang="en-US" b="1">
                <a:solidFill>
                  <a:schemeClr val="bg2">
                    <a:lumMod val="25000"/>
                  </a:schemeClr>
                </a:solidFill>
                <a:latin typeface="Calibri" panose="020F0502020204030204" pitchFamily="34" charset="0"/>
                <a:cs typeface="Calibri" panose="020F0502020204030204" pitchFamily="34" charset="0"/>
              </a:rPr>
              <a:t>Session Outline:</a:t>
            </a:r>
          </a:p>
          <a:p>
            <a:pPr marL="355600" indent="-355600">
              <a:buFont typeface="+mj-lt"/>
              <a:buAutoNum type="arabicPeriod"/>
            </a:pPr>
            <a:r>
              <a:rPr lang="en-US" sz="1600" b="1">
                <a:solidFill>
                  <a:schemeClr val="bg2">
                    <a:lumMod val="25000"/>
                  </a:schemeClr>
                </a:solidFill>
                <a:latin typeface="Calibri" panose="020F0502020204030204" pitchFamily="34" charset="0"/>
                <a:cs typeface="Calibri" panose="020F0502020204030204" pitchFamily="34" charset="0"/>
              </a:rPr>
              <a:t>Welcome &amp; Kick-off (10 min) </a:t>
            </a:r>
            <a:r>
              <a:rPr lang="en-US" sz="1600">
                <a:solidFill>
                  <a:schemeClr val="bg2">
                    <a:lumMod val="25000"/>
                  </a:schemeClr>
                </a:solidFill>
                <a:latin typeface="Calibri" panose="020F0502020204030204" pitchFamily="34" charset="0"/>
                <a:cs typeface="Calibri" panose="020F0502020204030204" pitchFamily="34" charset="0"/>
              </a:rPr>
              <a:t>Quick poll: “What’s one social or environmental issue you care about?”</a:t>
            </a:r>
          </a:p>
          <a:p>
            <a:pPr marL="355600" indent="-355600">
              <a:buFont typeface="+mj-lt"/>
              <a:buAutoNum type="arabicPeriod"/>
            </a:pPr>
            <a:r>
              <a:rPr lang="en-US" sz="1600" b="1">
                <a:solidFill>
                  <a:schemeClr val="bg2">
                    <a:lumMod val="25000"/>
                  </a:schemeClr>
                </a:solidFill>
                <a:latin typeface="Calibri" panose="020F0502020204030204" pitchFamily="34" charset="0"/>
                <a:cs typeface="Calibri" panose="020F0502020204030204" pitchFamily="34" charset="0"/>
              </a:rPr>
              <a:t>Mini-Input (15 min) </a:t>
            </a:r>
            <a:r>
              <a:rPr lang="en-US" sz="1600">
                <a:solidFill>
                  <a:schemeClr val="bg2">
                    <a:lumMod val="25000"/>
                  </a:schemeClr>
                </a:solidFill>
                <a:latin typeface="Calibri" panose="020F0502020204030204" pitchFamily="34" charset="0"/>
                <a:cs typeface="Calibri" panose="020F0502020204030204" pitchFamily="34" charset="0"/>
              </a:rPr>
              <a:t>Youtube video or case study (e.g. “Civic participation in the digital age”; “How young people influence change”; “Examples of youth-led advocacy initiatives”).</a:t>
            </a:r>
          </a:p>
          <a:p>
            <a:pPr marL="355600" indent="-355600">
              <a:buFont typeface="+mj-lt"/>
              <a:buAutoNum type="arabicPeriod"/>
            </a:pPr>
            <a:r>
              <a:rPr lang="en-US" sz="1600" b="1">
                <a:solidFill>
                  <a:schemeClr val="bg2">
                    <a:lumMod val="25000"/>
                  </a:schemeClr>
                </a:solidFill>
                <a:latin typeface="Calibri" panose="020F0502020204030204" pitchFamily="34" charset="0"/>
                <a:cs typeface="Calibri" panose="020F0502020204030204" pitchFamily="34" charset="0"/>
              </a:rPr>
              <a:t>Group Activity (30 min) </a:t>
            </a:r>
            <a:r>
              <a:rPr lang="en-US" sz="1600">
                <a:solidFill>
                  <a:schemeClr val="bg2">
                    <a:lumMod val="25000"/>
                  </a:schemeClr>
                </a:solidFill>
                <a:latin typeface="Calibri" panose="020F0502020204030204" pitchFamily="34" charset="0"/>
                <a:cs typeface="Calibri" panose="020F0502020204030204" pitchFamily="34" charset="0"/>
              </a:rPr>
              <a:t>In breakout rooms select one social issue relevant to them brainstorm possible civic actions </a:t>
            </a:r>
          </a:p>
          <a:p>
            <a:pPr marL="355600" indent="-355600">
              <a:buFont typeface="+mj-lt"/>
              <a:buAutoNum type="arabicPeriod"/>
            </a:pPr>
            <a:r>
              <a:rPr lang="en-US" sz="1600" b="1">
                <a:solidFill>
                  <a:schemeClr val="bg2">
                    <a:lumMod val="25000"/>
                  </a:schemeClr>
                </a:solidFill>
                <a:latin typeface="Calibri" panose="020F0502020204030204" pitchFamily="34" charset="0"/>
                <a:cs typeface="Calibri" panose="020F0502020204030204" pitchFamily="34" charset="0"/>
              </a:rPr>
              <a:t>Debrief (20 min) </a:t>
            </a:r>
            <a:r>
              <a:rPr lang="en-US" sz="1600">
                <a:solidFill>
                  <a:schemeClr val="bg2">
                    <a:lumMod val="25000"/>
                  </a:schemeClr>
                </a:solidFill>
                <a:latin typeface="Calibri" panose="020F0502020204030204" pitchFamily="34" charset="0"/>
                <a:cs typeface="Calibri" panose="020F0502020204030204" pitchFamily="34" charset="0"/>
              </a:rPr>
              <a:t>Teams present their idea and give &amp; receive feedback on feasibility, social value, etc.</a:t>
            </a:r>
          </a:p>
          <a:p>
            <a:pPr marL="355600" indent="-355600">
              <a:buFont typeface="+mj-lt"/>
              <a:buAutoNum type="arabicPeriod"/>
            </a:pPr>
            <a:r>
              <a:rPr lang="en-US" sz="1600" b="1">
                <a:solidFill>
                  <a:schemeClr val="bg2">
                    <a:lumMod val="25000"/>
                  </a:schemeClr>
                </a:solidFill>
                <a:latin typeface="Calibri" panose="020F0502020204030204" pitchFamily="34" charset="0"/>
                <a:cs typeface="Calibri" panose="020F0502020204030204" pitchFamily="34" charset="0"/>
              </a:rPr>
              <a:t>Reflection (15 min) </a:t>
            </a:r>
            <a:r>
              <a:rPr lang="en-US" sz="1600">
                <a:solidFill>
                  <a:schemeClr val="bg2">
                    <a:lumMod val="25000"/>
                  </a:schemeClr>
                </a:solidFill>
                <a:latin typeface="Calibri" panose="020F0502020204030204" pitchFamily="34" charset="0"/>
                <a:cs typeface="Calibri" panose="020F0502020204030204" pitchFamily="34" charset="0"/>
              </a:rPr>
              <a:t>Participants share on “What kind of leader do I want to be in my company and community?”</a:t>
            </a:r>
          </a:p>
          <a:p>
            <a:pPr marL="278606" indent="-278606" defTabSz="171450">
              <a:buFont typeface="+mj-lt"/>
              <a:buAutoNum type="arabicPeriod"/>
            </a:pPr>
            <a:endParaRPr lang="en-US" sz="1500">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Materials: </a:t>
            </a:r>
            <a:r>
              <a:rPr lang="en-US" sz="1500">
                <a:solidFill>
                  <a:schemeClr val="bg2">
                    <a:lumMod val="25000"/>
                  </a:schemeClr>
                </a:solidFill>
                <a:latin typeface="Calibri" panose="020F0502020204030204" pitchFamily="34" charset="0"/>
                <a:cs typeface="Calibri" panose="020F0502020204030204" pitchFamily="34" charset="0"/>
              </a:rPr>
              <a:t>Slides, SDG pictures, links to videos or case studies</a:t>
            </a:r>
          </a:p>
        </p:txBody>
      </p:sp>
      <p:grpSp>
        <p:nvGrpSpPr>
          <p:cNvPr id="3" name="Gruppieren 2">
            <a:extLst>
              <a:ext uri="{FF2B5EF4-FFF2-40B4-BE49-F238E27FC236}">
                <a16:creationId xmlns:a16="http://schemas.microsoft.com/office/drawing/2014/main" id="{5B3A5107-83C3-8FE7-4468-B4E365F21D2E}"/>
              </a:ext>
            </a:extLst>
          </p:cNvPr>
          <p:cNvGrpSpPr/>
          <p:nvPr/>
        </p:nvGrpSpPr>
        <p:grpSpPr>
          <a:xfrm>
            <a:off x="8969238" y="354235"/>
            <a:ext cx="3222762" cy="980318"/>
            <a:chOff x="95510" y="5598902"/>
            <a:chExt cx="3222762" cy="980318"/>
          </a:xfrm>
        </p:grpSpPr>
        <p:pic>
          <p:nvPicPr>
            <p:cNvPr id="5" name="Grafik 4">
              <a:extLst>
                <a:ext uri="{FF2B5EF4-FFF2-40B4-BE49-F238E27FC236}">
                  <a16:creationId xmlns:a16="http://schemas.microsoft.com/office/drawing/2014/main" id="{AFE7D53F-2893-B0F5-5FCF-2DBA90B06CAD}"/>
                </a:ext>
              </a:extLst>
            </p:cNvPr>
            <p:cNvPicPr>
              <a:picLocks noChangeAspect="1"/>
            </p:cNvPicPr>
            <p:nvPr/>
          </p:nvPicPr>
          <p:blipFill>
            <a:blip r:embed="rId3"/>
            <a:stretch>
              <a:fillRect/>
            </a:stretch>
          </p:blipFill>
          <p:spPr>
            <a:xfrm>
              <a:off x="396882" y="5598902"/>
              <a:ext cx="2542252" cy="969348"/>
            </a:xfrm>
            <a:prstGeom prst="rect">
              <a:avLst/>
            </a:prstGeom>
          </p:spPr>
        </p:pic>
        <p:pic>
          <p:nvPicPr>
            <p:cNvPr id="6" name="Grafik 5">
              <a:extLst>
                <a:ext uri="{FF2B5EF4-FFF2-40B4-BE49-F238E27FC236}">
                  <a16:creationId xmlns:a16="http://schemas.microsoft.com/office/drawing/2014/main" id="{597034AB-B5AA-B106-8036-61812CFA159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4030034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2ABF5A37-94EB-E59A-1891-A74ABC7A56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87A6B48-897C-1BEA-7173-E33D1AAD49BF}"/>
              </a:ext>
            </a:extLst>
          </p:cNvPr>
          <p:cNvPicPr>
            <a:picLocks noChangeAspect="1"/>
          </p:cNvPicPr>
          <p:nvPr/>
        </p:nvPicPr>
        <p:blipFill>
          <a:blip r:embed="rId3"/>
          <a:stretch>
            <a:fillRect/>
          </a:stretch>
        </p:blipFill>
        <p:spPr>
          <a:xfrm flipH="1">
            <a:off x="8561367" y="3997842"/>
            <a:ext cx="3607696" cy="2860158"/>
          </a:xfrm>
          <a:prstGeom prst="rect">
            <a:avLst/>
          </a:prstGeom>
        </p:spPr>
      </p:pic>
      <p:sp>
        <p:nvSpPr>
          <p:cNvPr id="5" name="Textfeld 4">
            <a:extLst>
              <a:ext uri="{FF2B5EF4-FFF2-40B4-BE49-F238E27FC236}">
                <a16:creationId xmlns:a16="http://schemas.microsoft.com/office/drawing/2014/main" id="{67675ADB-D928-FCB1-B641-12BBAE33E48C}"/>
              </a:ext>
            </a:extLst>
          </p:cNvPr>
          <p:cNvSpPr txBox="1"/>
          <p:nvPr/>
        </p:nvSpPr>
        <p:spPr>
          <a:xfrm>
            <a:off x="595470" y="1906581"/>
            <a:ext cx="10793890" cy="2554545"/>
          </a:xfrm>
          <a:prstGeom prst="rect">
            <a:avLst/>
          </a:prstGeom>
          <a:noFill/>
        </p:spPr>
        <p:txBody>
          <a:bodyPr wrap="square">
            <a:spAutoFit/>
          </a:bodyPr>
          <a:lstStyle/>
          <a:p>
            <a:pPr defTabSz="171450"/>
            <a:r>
              <a:rPr lang="en-US" sz="2000" b="1">
                <a:solidFill>
                  <a:prstClr val="white"/>
                </a:solidFill>
                <a:latin typeface="Aptos" panose="02110004020202020204"/>
              </a:rPr>
              <a:t>By the end of Week 4, participants should  be able to:</a:t>
            </a:r>
          </a:p>
          <a:p>
            <a:pPr defTabSz="171450"/>
            <a:endParaRPr lang="en-US" sz="2000" b="1">
              <a:solidFill>
                <a:prstClr val="white"/>
              </a:solidFill>
              <a:latin typeface="Aptos" panose="02110004020202020204"/>
            </a:endParaRPr>
          </a:p>
          <a:p>
            <a:pPr marL="342900" indent="-342900" defTabSz="171450">
              <a:buFont typeface="Arial" panose="020B0604020202020204" pitchFamily="34" charset="0"/>
              <a:buChar char="•"/>
            </a:pPr>
            <a:r>
              <a:rPr lang="en-US" sz="2000">
                <a:solidFill>
                  <a:prstClr val="white"/>
                </a:solidFill>
                <a:latin typeface="Aptos" panose="02110004020202020204"/>
              </a:rPr>
              <a:t>Describe the key components and stages of developing a project proposal.</a:t>
            </a:r>
          </a:p>
          <a:p>
            <a:pPr marL="342900" indent="-342900" defTabSz="171450">
              <a:buFont typeface="Arial" panose="020B0604020202020204" pitchFamily="34" charset="0"/>
              <a:buChar char="•"/>
            </a:pPr>
            <a:r>
              <a:rPr lang="en-US" sz="2000">
                <a:solidFill>
                  <a:prstClr val="white"/>
                </a:solidFill>
              </a:rPr>
              <a:t>Understand the essentials of writing a clear, compelling project proposals to attract funding.</a:t>
            </a:r>
          </a:p>
          <a:p>
            <a:pPr marL="342900" indent="-342900" defTabSz="171450">
              <a:buFont typeface="Arial" panose="020B0604020202020204" pitchFamily="34" charset="0"/>
              <a:buChar char="•"/>
            </a:pPr>
            <a:r>
              <a:rPr lang="en-US" sz="2000">
                <a:solidFill>
                  <a:prstClr val="white"/>
                </a:solidFill>
              </a:rPr>
              <a:t>Apply practical project planning tools to structure both their virtual company’s next steps and their community project idea.</a:t>
            </a:r>
          </a:p>
          <a:p>
            <a:pPr marL="342900" indent="-342900" defTabSz="171450">
              <a:buFont typeface="Arial" panose="020B0604020202020204" pitchFamily="34" charset="0"/>
              <a:buChar char="•"/>
            </a:pPr>
            <a:r>
              <a:rPr lang="en-US" sz="2000">
                <a:solidFill>
                  <a:prstClr val="white"/>
                </a:solidFill>
                <a:latin typeface="Aptos" panose="02110004020202020204"/>
              </a:rPr>
              <a:t>Advance their community impact project by drafting the core elements of a proposal that will later feed into their pitch deck.</a:t>
            </a:r>
          </a:p>
        </p:txBody>
      </p:sp>
      <p:grpSp>
        <p:nvGrpSpPr>
          <p:cNvPr id="3" name="Gruppieren 2">
            <a:extLst>
              <a:ext uri="{FF2B5EF4-FFF2-40B4-BE49-F238E27FC236}">
                <a16:creationId xmlns:a16="http://schemas.microsoft.com/office/drawing/2014/main" id="{583CCC79-B10D-89CA-D0D1-B1116BE3FD58}"/>
              </a:ext>
            </a:extLst>
          </p:cNvPr>
          <p:cNvGrpSpPr/>
          <p:nvPr/>
        </p:nvGrpSpPr>
        <p:grpSpPr>
          <a:xfrm>
            <a:off x="5838526" y="230165"/>
            <a:ext cx="6643932" cy="965200"/>
            <a:chOff x="2774034" y="1518800"/>
            <a:chExt cx="6643932" cy="965200"/>
          </a:xfrm>
        </p:grpSpPr>
        <p:sp>
          <p:nvSpPr>
            <p:cNvPr id="6" name="Rounded Rectangle 12">
              <a:extLst>
                <a:ext uri="{FF2B5EF4-FFF2-40B4-BE49-F238E27FC236}">
                  <a16:creationId xmlns:a16="http://schemas.microsoft.com/office/drawing/2014/main" id="{D33AE71D-CDD9-84F2-B380-3BCF946F875E}"/>
                </a:ext>
              </a:extLst>
            </p:cNvPr>
            <p:cNvSpPr/>
            <p:nvPr/>
          </p:nvSpPr>
          <p:spPr>
            <a:xfrm>
              <a:off x="2774034" y="1518800"/>
              <a:ext cx="6643932" cy="965200"/>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839CE660-0DF5-003A-1220-82C763760853}"/>
                </a:ext>
              </a:extLst>
            </p:cNvPr>
            <p:cNvSpPr txBox="1"/>
            <p:nvPr/>
          </p:nvSpPr>
          <p:spPr>
            <a:xfrm>
              <a:off x="3117910" y="1645545"/>
              <a:ext cx="5956181" cy="769441"/>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Learning Objectives</a:t>
              </a:r>
              <a:endParaRPr lang="en-US" sz="4400" b="1" dirty="0">
                <a:solidFill>
                  <a:prstClr val="white"/>
                </a:solidFill>
                <a:latin typeface="Calibri" panose="020F0502020204030204" pitchFamily="34" charset="0"/>
                <a:cs typeface="Calibri" panose="020F0502020204030204" pitchFamily="34" charset="0"/>
              </a:endParaRPr>
            </a:p>
          </p:txBody>
        </p:sp>
      </p:grpSp>
      <p:grpSp>
        <p:nvGrpSpPr>
          <p:cNvPr id="8" name="Gruppieren 7">
            <a:extLst>
              <a:ext uri="{FF2B5EF4-FFF2-40B4-BE49-F238E27FC236}">
                <a16:creationId xmlns:a16="http://schemas.microsoft.com/office/drawing/2014/main" id="{AE785604-1FED-54D2-E6F1-76467B3A93DE}"/>
              </a:ext>
            </a:extLst>
          </p:cNvPr>
          <p:cNvGrpSpPr/>
          <p:nvPr/>
        </p:nvGrpSpPr>
        <p:grpSpPr>
          <a:xfrm>
            <a:off x="-856277" y="223919"/>
            <a:ext cx="6952277" cy="1352942"/>
            <a:chOff x="333349" y="223919"/>
            <a:chExt cx="6952277" cy="1352942"/>
          </a:xfrm>
        </p:grpSpPr>
        <p:sp>
          <p:nvSpPr>
            <p:cNvPr id="10" name="Rounded Rectangle 12">
              <a:extLst>
                <a:ext uri="{FF2B5EF4-FFF2-40B4-BE49-F238E27FC236}">
                  <a16:creationId xmlns:a16="http://schemas.microsoft.com/office/drawing/2014/main" id="{596FDB87-B017-A49F-651C-9406E8506500}"/>
                </a:ext>
              </a:extLst>
            </p:cNvPr>
            <p:cNvSpPr/>
            <p:nvPr/>
          </p:nvSpPr>
          <p:spPr>
            <a:xfrm>
              <a:off x="641694" y="223919"/>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1" name="TextBox 13">
              <a:extLst>
                <a:ext uri="{FF2B5EF4-FFF2-40B4-BE49-F238E27FC236}">
                  <a16:creationId xmlns:a16="http://schemas.microsoft.com/office/drawing/2014/main" id="{1B74C66E-32CE-150B-C5BD-863728501BAC}"/>
                </a:ext>
              </a:extLst>
            </p:cNvPr>
            <p:cNvSpPr txBox="1"/>
            <p:nvPr/>
          </p:nvSpPr>
          <p:spPr>
            <a:xfrm>
              <a:off x="333349" y="253422"/>
              <a:ext cx="6643932" cy="1323439"/>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5</a:t>
              </a:r>
            </a:p>
            <a:p>
              <a:pPr algn="ctr" defTabSz="171450"/>
              <a:endParaRPr lang="en-US" sz="4400" b="1" dirty="0">
                <a:solidFill>
                  <a:prstClr val="white"/>
                </a:solidFill>
                <a:latin typeface="Calibri" panose="020F0502020204030204" pitchFamily="34" charset="0"/>
                <a:cs typeface="Calibri" panose="020F0502020204030204" pitchFamily="34" charset="0"/>
              </a:endParaRPr>
            </a:p>
          </p:txBody>
        </p:sp>
        <p:sp>
          <p:nvSpPr>
            <p:cNvPr id="12" name="TextBox 17">
              <a:extLst>
                <a:ext uri="{FF2B5EF4-FFF2-40B4-BE49-F238E27FC236}">
                  <a16:creationId xmlns:a16="http://schemas.microsoft.com/office/drawing/2014/main" id="{F63799FC-EB2F-85A3-ABA1-0C805ED5EA44}"/>
                </a:ext>
              </a:extLst>
            </p:cNvPr>
            <p:cNvSpPr txBox="1"/>
            <p:nvPr/>
          </p:nvSpPr>
          <p:spPr>
            <a:xfrm>
              <a:off x="641694" y="706519"/>
              <a:ext cx="6643932" cy="369332"/>
            </a:xfrm>
            <a:prstGeom prst="rect">
              <a:avLst/>
            </a:prstGeom>
            <a:noFill/>
          </p:spPr>
          <p:txBody>
            <a:bodyPr wrap="square" rtlCol="0">
              <a:spAutoFit/>
            </a:bodyPr>
            <a:lstStyle/>
            <a:p>
              <a:pPr algn="ctr"/>
              <a:r>
                <a:rPr lang="en-US" b="1">
                  <a:solidFill>
                    <a:schemeClr val="bg1"/>
                  </a:solidFill>
                </a:rPr>
                <a:t>Project Development: From Ideas to Action</a:t>
              </a:r>
              <a:endParaRPr lang="en-US" b="1" dirty="0">
                <a:solidFill>
                  <a:schemeClr val="bg1"/>
                </a:solidFill>
                <a:latin typeface="Calibri" panose="020F0502020204030204" pitchFamily="34" charset="0"/>
                <a:cs typeface="Calibri" panose="020F0502020204030204" pitchFamily="34" charset="0"/>
              </a:endParaRPr>
            </a:p>
          </p:txBody>
        </p:sp>
      </p:grpSp>
      <p:pic>
        <p:nvPicPr>
          <p:cNvPr id="13" name="Grafik 12">
            <a:extLst>
              <a:ext uri="{FF2B5EF4-FFF2-40B4-BE49-F238E27FC236}">
                <a16:creationId xmlns:a16="http://schemas.microsoft.com/office/drawing/2014/main" id="{1E6962E5-4741-33EB-0A97-DBE83E7667BC}"/>
              </a:ext>
            </a:extLst>
          </p:cNvPr>
          <p:cNvPicPr>
            <a:picLocks noChangeAspect="1"/>
          </p:cNvPicPr>
          <p:nvPr/>
        </p:nvPicPr>
        <p:blipFill>
          <a:blip r:embed="rId4">
            <a:extLst>
              <a:ext uri="{28A0092B-C50C-407E-A947-70E740481C1C}">
                <a14:useLocalDpi xmlns:a14="http://schemas.microsoft.com/office/drawing/2010/main" val="0"/>
              </a:ext>
            </a:extLst>
          </a:blip>
          <a:srcRect l="1440" r="1440"/>
          <a:stretch/>
        </p:blipFill>
        <p:spPr>
          <a:xfrm>
            <a:off x="3829360" y="5601945"/>
            <a:ext cx="7560000" cy="980318"/>
          </a:xfrm>
          <a:prstGeom prst="rect">
            <a:avLst/>
          </a:prstGeom>
        </p:spPr>
      </p:pic>
      <p:grpSp>
        <p:nvGrpSpPr>
          <p:cNvPr id="14" name="Gruppieren 13">
            <a:extLst>
              <a:ext uri="{FF2B5EF4-FFF2-40B4-BE49-F238E27FC236}">
                <a16:creationId xmlns:a16="http://schemas.microsoft.com/office/drawing/2014/main" id="{B5DE547E-0AE3-2DFC-21D3-210E86A57B1A}"/>
              </a:ext>
            </a:extLst>
          </p:cNvPr>
          <p:cNvGrpSpPr/>
          <p:nvPr/>
        </p:nvGrpSpPr>
        <p:grpSpPr>
          <a:xfrm>
            <a:off x="93007" y="5601945"/>
            <a:ext cx="3222762" cy="980318"/>
            <a:chOff x="95510" y="5598902"/>
            <a:chExt cx="3222762" cy="980318"/>
          </a:xfrm>
        </p:grpSpPr>
        <p:pic>
          <p:nvPicPr>
            <p:cNvPr id="15" name="Grafik 14">
              <a:extLst>
                <a:ext uri="{FF2B5EF4-FFF2-40B4-BE49-F238E27FC236}">
                  <a16:creationId xmlns:a16="http://schemas.microsoft.com/office/drawing/2014/main" id="{03774850-F04D-DED2-60B5-9773C09C0936}"/>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6" name="Grafik 15">
              <a:extLst>
                <a:ext uri="{FF2B5EF4-FFF2-40B4-BE49-F238E27FC236}">
                  <a16:creationId xmlns:a16="http://schemas.microsoft.com/office/drawing/2014/main" id="{059F6080-F324-C915-D582-AAB6EA40ADCB}"/>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4247554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8B589-398C-5D13-AB00-A2BA2EC35933}"/>
            </a:ext>
          </a:extLst>
        </p:cNvPr>
        <p:cNvGrpSpPr/>
        <p:nvPr/>
      </p:nvGrpSpPr>
      <p:grpSpPr>
        <a:xfrm>
          <a:off x="0" y="0"/>
          <a:ext cx="0" cy="0"/>
          <a:chOff x="0" y="0"/>
          <a:chExt cx="0" cy="0"/>
        </a:xfrm>
      </p:grpSpPr>
      <p:pic>
        <p:nvPicPr>
          <p:cNvPr id="5" name="Innovation and Entrepreneurship screenshot">
            <a:extLst>
              <a:ext uri="{FF2B5EF4-FFF2-40B4-BE49-F238E27FC236}">
                <a16:creationId xmlns:a16="http://schemas.microsoft.com/office/drawing/2014/main" id="{3F771407-1FC2-E670-928F-84877CFD699B}"/>
              </a:ext>
            </a:extLst>
          </p:cNvPr>
          <p:cNvPicPr>
            <a:picLocks noChangeAspect="1"/>
          </p:cNvPicPr>
          <p:nvPr/>
        </p:nvPicPr>
        <p:blipFill>
          <a:blip r:embed="rId2">
            <a:extLst>
              <a:ext uri="{28A0092B-C50C-407E-A947-70E740481C1C}">
                <a14:useLocalDpi xmlns:a14="http://schemas.microsoft.com/office/drawing/2010/main" val="0"/>
              </a:ext>
            </a:extLst>
          </a:blip>
          <a:srcRect l="48956"/>
          <a:stretch>
            <a:fillRect/>
          </a:stretch>
        </p:blipFill>
        <p:spPr>
          <a:xfrm>
            <a:off x="820254" y="2310969"/>
            <a:ext cx="2089162" cy="1425076"/>
          </a:xfrm>
          <a:prstGeom prst="rect">
            <a:avLst/>
          </a:prstGeom>
        </p:spPr>
      </p:pic>
      <p:pic>
        <p:nvPicPr>
          <p:cNvPr id="4" name="rural entrepreneurship screenshot">
            <a:extLst>
              <a:ext uri="{FF2B5EF4-FFF2-40B4-BE49-F238E27FC236}">
                <a16:creationId xmlns:a16="http://schemas.microsoft.com/office/drawing/2014/main" id="{43C1D61B-29E7-D927-ABEC-A9D10CD18FEC}"/>
              </a:ext>
            </a:extLst>
          </p:cNvPr>
          <p:cNvPicPr>
            <a:picLocks noChangeAspect="1"/>
          </p:cNvPicPr>
          <p:nvPr/>
        </p:nvPicPr>
        <p:blipFill>
          <a:blip r:embed="rId3">
            <a:extLst>
              <a:ext uri="{28A0092B-C50C-407E-A947-70E740481C1C}">
                <a14:useLocalDpi xmlns:a14="http://schemas.microsoft.com/office/drawing/2010/main" val="0"/>
              </a:ext>
            </a:extLst>
          </a:blip>
          <a:srcRect l="44385"/>
          <a:stretch>
            <a:fillRect/>
          </a:stretch>
        </p:blipFill>
        <p:spPr>
          <a:xfrm>
            <a:off x="3770930" y="2310969"/>
            <a:ext cx="2435152" cy="1425076"/>
          </a:xfrm>
          <a:prstGeom prst="rect">
            <a:avLst/>
          </a:prstGeom>
        </p:spPr>
      </p:pic>
      <p:sp>
        <p:nvSpPr>
          <p:cNvPr id="2" name="Titel">
            <a:extLst>
              <a:ext uri="{FF2B5EF4-FFF2-40B4-BE49-F238E27FC236}">
                <a16:creationId xmlns:a16="http://schemas.microsoft.com/office/drawing/2014/main" id="{6CB0B3C9-B581-B5DB-104B-78E0CE4AEA85}"/>
              </a:ext>
            </a:extLst>
          </p:cNvPr>
          <p:cNvSpPr txBox="1"/>
          <p:nvPr/>
        </p:nvSpPr>
        <p:spPr>
          <a:xfrm>
            <a:off x="696000" y="454891"/>
            <a:ext cx="10800000" cy="1754326"/>
          </a:xfrm>
          <a:prstGeom prst="rect">
            <a:avLst/>
          </a:prstGeom>
          <a:solidFill>
            <a:srgbClr val="19B4AF"/>
          </a:solidFill>
        </p:spPr>
        <p:txBody>
          <a:bodyPr wrap="square">
            <a:spAutoFit/>
          </a:bodyPr>
          <a:lstStyle/>
          <a:p>
            <a:pPr defTabSz="171450"/>
            <a:r>
              <a:rPr lang="en-US" sz="3600">
                <a:solidFill>
                  <a:prstClr val="black"/>
                </a:solidFill>
              </a:rPr>
              <a:t>The MOOC platform – week 5: </a:t>
            </a:r>
          </a:p>
          <a:p>
            <a:pPr defTabSz="171450"/>
            <a:r>
              <a:rPr lang="en-US">
                <a:solidFill>
                  <a:prstClr val="white"/>
                </a:solidFill>
              </a:rPr>
              <a:t>1. Describe the key components and stages of developing a project proposal.</a:t>
            </a:r>
          </a:p>
          <a:p>
            <a:pPr defTabSz="171450"/>
            <a:r>
              <a:rPr lang="en-US">
                <a:solidFill>
                  <a:prstClr val="white"/>
                </a:solidFill>
              </a:rPr>
              <a:t>2. Understand the essentials of writing a clear, compelling project proposals to attract funding</a:t>
            </a:r>
          </a:p>
          <a:p>
            <a:pPr defTabSz="171450"/>
            <a:r>
              <a:rPr lang="en-US">
                <a:solidFill>
                  <a:prstClr val="white"/>
                </a:solidFill>
              </a:rPr>
              <a:t>3. Apply practical project planning tools to structure both their virtual company’s next steps and their  </a:t>
            </a:r>
          </a:p>
          <a:p>
            <a:pPr defTabSz="171450"/>
            <a:r>
              <a:rPr lang="en-US">
                <a:solidFill>
                  <a:prstClr val="white"/>
                </a:solidFill>
              </a:rPr>
              <a:t>     community project idea.</a:t>
            </a:r>
          </a:p>
        </p:txBody>
      </p:sp>
      <p:pic>
        <p:nvPicPr>
          <p:cNvPr id="6" name="Grafik 5">
            <a:extLst>
              <a:ext uri="{FF2B5EF4-FFF2-40B4-BE49-F238E27FC236}">
                <a16:creationId xmlns:a16="http://schemas.microsoft.com/office/drawing/2014/main" id="{F887CFD5-D6F5-32CF-2165-9160825FF2BA}"/>
              </a:ext>
            </a:extLst>
          </p:cNvPr>
          <p:cNvPicPr>
            <a:picLocks noChangeAspect="1"/>
          </p:cNvPicPr>
          <p:nvPr/>
        </p:nvPicPr>
        <p:blipFill>
          <a:blip r:embed="rId4"/>
          <a:stretch>
            <a:fillRect/>
          </a:stretch>
        </p:blipFill>
        <p:spPr>
          <a:xfrm>
            <a:off x="7067596" y="2310969"/>
            <a:ext cx="4304149" cy="1560711"/>
          </a:xfrm>
          <a:prstGeom prst="rect">
            <a:avLst/>
          </a:prstGeom>
        </p:spPr>
      </p:pic>
      <p:sp>
        <p:nvSpPr>
          <p:cNvPr id="8" name="Titel">
            <a:extLst>
              <a:ext uri="{FF2B5EF4-FFF2-40B4-BE49-F238E27FC236}">
                <a16:creationId xmlns:a16="http://schemas.microsoft.com/office/drawing/2014/main" id="{D9D7635D-8CB4-DA9C-2B77-9E4647B2F7CA}"/>
              </a:ext>
            </a:extLst>
          </p:cNvPr>
          <p:cNvSpPr txBox="1"/>
          <p:nvPr/>
        </p:nvSpPr>
        <p:spPr>
          <a:xfrm>
            <a:off x="696000" y="3871680"/>
            <a:ext cx="10800000" cy="1200329"/>
          </a:xfrm>
          <a:prstGeom prst="rect">
            <a:avLst/>
          </a:prstGeom>
          <a:solidFill>
            <a:srgbClr val="19B4AF"/>
          </a:solidFill>
        </p:spPr>
        <p:txBody>
          <a:bodyPr wrap="square">
            <a:spAutoFit/>
          </a:bodyPr>
          <a:lstStyle/>
          <a:p>
            <a:pPr defTabSz="171450"/>
            <a:r>
              <a:rPr lang="en-US" sz="3600">
                <a:solidFill>
                  <a:prstClr val="black"/>
                </a:solidFill>
              </a:rPr>
              <a:t>Entrepreneur-led or Teamworking sessions - week 5:</a:t>
            </a:r>
          </a:p>
          <a:p>
            <a:pPr defTabSz="171450"/>
            <a:r>
              <a:rPr lang="en-US">
                <a:solidFill>
                  <a:prstClr val="white"/>
                </a:solidFill>
              </a:rPr>
              <a:t>Identify ways an entrepreneur‑led company can engage responsibly in advocacy and public issues</a:t>
            </a:r>
            <a:r>
              <a:rPr lang="en-US" sz="3600">
                <a:solidFill>
                  <a:prstClr val="white"/>
                </a:solidFill>
              </a:rPr>
              <a:t>.</a:t>
            </a:r>
          </a:p>
        </p:txBody>
      </p:sp>
      <p:sp>
        <p:nvSpPr>
          <p:cNvPr id="10" name="MOOC">
            <a:extLst>
              <a:ext uri="{FF2B5EF4-FFF2-40B4-BE49-F238E27FC236}">
                <a16:creationId xmlns:a16="http://schemas.microsoft.com/office/drawing/2014/main" id="{032771CB-CC43-01D8-7121-B5A3757A4CB4}"/>
              </a:ext>
            </a:extLst>
          </p:cNvPr>
          <p:cNvSpPr txBox="1"/>
          <p:nvPr/>
        </p:nvSpPr>
        <p:spPr>
          <a:xfrm>
            <a:off x="696000" y="5398508"/>
            <a:ext cx="10800000" cy="1236685"/>
          </a:xfrm>
          <a:prstGeom prst="rect">
            <a:avLst/>
          </a:prstGeom>
          <a:noFill/>
        </p:spPr>
        <p:txBody>
          <a:bodyPr wrap="square">
            <a:spAutoFit/>
          </a:bodyPr>
          <a:lstStyle/>
          <a:p>
            <a:pPr marL="342900" lvl="0" indent="-342900">
              <a:lnSpc>
                <a:spcPct val="90000"/>
              </a:lnSpc>
              <a:spcBef>
                <a:spcPts val="1000"/>
              </a:spcBef>
              <a:buFont typeface="Arial" panose="020B0604020202020204" pitchFamily="34" charset="0"/>
              <a:buChar char="•"/>
              <a:defRPr/>
            </a:pPr>
            <a:r>
              <a:rPr lang="en-US" sz="1600">
                <a:solidFill>
                  <a:prstClr val="black"/>
                </a:solidFill>
              </a:rPr>
              <a:t>Participants continue working on the issues from week 3</a:t>
            </a:r>
          </a:p>
          <a:p>
            <a:pPr marL="342900" lvl="0" indent="-342900">
              <a:lnSpc>
                <a:spcPct val="90000"/>
              </a:lnSpc>
              <a:spcBef>
                <a:spcPts val="1000"/>
              </a:spcBef>
              <a:buFont typeface="Arial" panose="020B0604020202020204" pitchFamily="34" charset="0"/>
              <a:buChar char="•"/>
              <a:defRPr/>
            </a:pPr>
            <a:r>
              <a:rPr lang="en-US" sz="1600">
                <a:solidFill>
                  <a:prstClr val="black"/>
                </a:solidFill>
              </a:rPr>
              <a:t>Discuss suggestions, ideas and approaches and receive feedback</a:t>
            </a:r>
          </a:p>
          <a:p>
            <a:pPr marL="342900" lvl="0" indent="-342900">
              <a:lnSpc>
                <a:spcPct val="90000"/>
              </a:lnSpc>
              <a:spcBef>
                <a:spcPts val="1000"/>
              </a:spcBef>
              <a:buFont typeface="Arial" panose="020B0604020202020204" pitchFamily="34" charset="0"/>
              <a:buChar char="•"/>
              <a:defRPr/>
            </a:pPr>
            <a:r>
              <a:rPr lang="en-US" sz="1600">
                <a:solidFill>
                  <a:prstClr val="black"/>
                </a:solidFill>
              </a:rPr>
              <a:t>Learn how to design and fund impactful projects, while applying these principles to both – the virtual company and their community project idea </a:t>
            </a:r>
          </a:p>
        </p:txBody>
      </p:sp>
    </p:spTree>
    <p:extLst>
      <p:ext uri="{BB962C8B-B14F-4D97-AF65-F5344CB8AC3E}">
        <p14:creationId xmlns:p14="http://schemas.microsoft.com/office/powerpoint/2010/main" val="2134558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B000"/>
        </a:solidFill>
        <a:effectLst/>
      </p:bgPr>
    </p:bg>
    <p:spTree>
      <p:nvGrpSpPr>
        <p:cNvPr id="1" name="">
          <a:extLst>
            <a:ext uri="{FF2B5EF4-FFF2-40B4-BE49-F238E27FC236}">
              <a16:creationId xmlns:a16="http://schemas.microsoft.com/office/drawing/2014/main" id="{8AEE99F8-9491-B0B5-90F6-4F7366559C9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CC44CD-EA65-3D86-B390-828370855EDA}"/>
              </a:ext>
            </a:extLst>
          </p:cNvPr>
          <p:cNvPicPr>
            <a:picLocks noChangeAspect="1"/>
          </p:cNvPicPr>
          <p:nvPr/>
        </p:nvPicPr>
        <p:blipFill>
          <a:blip r:embed="rId2"/>
          <a:stretch>
            <a:fillRect/>
          </a:stretch>
        </p:blipFill>
        <p:spPr>
          <a:xfrm>
            <a:off x="1825860" y="5376861"/>
            <a:ext cx="983637" cy="1169435"/>
          </a:xfrm>
          <a:prstGeom prst="rect">
            <a:avLst/>
          </a:prstGeom>
        </p:spPr>
      </p:pic>
      <p:sp>
        <p:nvSpPr>
          <p:cNvPr id="13" name="Rounded Rectangle 12">
            <a:extLst>
              <a:ext uri="{FF2B5EF4-FFF2-40B4-BE49-F238E27FC236}">
                <a16:creationId xmlns:a16="http://schemas.microsoft.com/office/drawing/2014/main" id="{BA5EF65A-6136-AB83-B2E7-5CC7FF4F8AD4}"/>
              </a:ext>
            </a:extLst>
          </p:cNvPr>
          <p:cNvSpPr/>
          <p:nvPr/>
        </p:nvSpPr>
        <p:spPr>
          <a:xfrm>
            <a:off x="3630686" y="5538565"/>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4" name="TextBox 13">
            <a:extLst>
              <a:ext uri="{FF2B5EF4-FFF2-40B4-BE49-F238E27FC236}">
                <a16:creationId xmlns:a16="http://schemas.microsoft.com/office/drawing/2014/main" id="{A9C274A9-2F14-F204-78A3-DBDC068BE20D}"/>
              </a:ext>
            </a:extLst>
          </p:cNvPr>
          <p:cNvSpPr txBox="1"/>
          <p:nvPr/>
        </p:nvSpPr>
        <p:spPr>
          <a:xfrm>
            <a:off x="3630686" y="5726854"/>
            <a:ext cx="6643932" cy="646331"/>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5 - Mentor-lead Session </a:t>
            </a:r>
            <a:endParaRPr lang="en-US" sz="3600" b="1" dirty="0">
              <a:solidFill>
                <a:prstClr val="white"/>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2A31ABB6-D99C-DF29-C088-FCD1DF754799}"/>
              </a:ext>
            </a:extLst>
          </p:cNvPr>
          <p:cNvSpPr txBox="1"/>
          <p:nvPr/>
        </p:nvSpPr>
        <p:spPr>
          <a:xfrm>
            <a:off x="812800" y="435872"/>
            <a:ext cx="10414000" cy="5037213"/>
          </a:xfrm>
          <a:prstGeom prst="rect">
            <a:avLst/>
          </a:prstGeom>
          <a:noFill/>
        </p:spPr>
        <p:txBody>
          <a:bodyPr wrap="square" rtlCol="0">
            <a:spAutoFit/>
          </a:bodyPr>
          <a:lstStyle/>
          <a:p>
            <a:r>
              <a:rPr lang="en-US" sz="3600" b="1">
                <a:solidFill>
                  <a:schemeClr val="bg2">
                    <a:lumMod val="25000"/>
                  </a:schemeClr>
                </a:solidFill>
                <a:latin typeface="Calibri" panose="020F0502020204030204" pitchFamily="34" charset="0"/>
                <a:cs typeface="Calibri" panose="020F0502020204030204" pitchFamily="34" charset="0"/>
              </a:rPr>
              <a:t>Innovation in Practice</a:t>
            </a:r>
          </a:p>
          <a:p>
            <a:pPr defTabSz="171450"/>
            <a:endParaRPr lang="en-US" sz="2133"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Session Duration: </a:t>
            </a:r>
            <a:r>
              <a:rPr lang="en-US" sz="1500">
                <a:solidFill>
                  <a:schemeClr val="bg2">
                    <a:lumMod val="25000"/>
                  </a:schemeClr>
                </a:solidFill>
                <a:latin typeface="Calibri" panose="020F0502020204030204" pitchFamily="34" charset="0"/>
                <a:cs typeface="Calibri" panose="020F0502020204030204" pitchFamily="34" charset="0"/>
              </a:rPr>
              <a:t>90 minutes </a:t>
            </a:r>
          </a:p>
          <a:p>
            <a:pPr defTabSz="171450"/>
            <a:endParaRPr lang="en-US" sz="1500" b="1">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Purpose: </a:t>
            </a:r>
            <a:r>
              <a:rPr lang="en-US" sz="1500">
                <a:solidFill>
                  <a:schemeClr val="bg2">
                    <a:lumMod val="25000"/>
                  </a:schemeClr>
                </a:solidFill>
                <a:latin typeface="Calibri" panose="020F0502020204030204" pitchFamily="34" charset="0"/>
                <a:cs typeface="Calibri" panose="020F0502020204030204" pitchFamily="34" charset="0"/>
              </a:rPr>
              <a:t>To connect project design principles to innovation ideas</a:t>
            </a:r>
            <a:r>
              <a:rPr lang="en-US" sz="1600"/>
              <a:t>, </a:t>
            </a:r>
            <a:r>
              <a:rPr lang="en-US"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while reflecting on how project design abilities strengthen their future career pathways.</a:t>
            </a:r>
          </a:p>
          <a:p>
            <a:pPr defTabSz="171450"/>
            <a:endParaRPr lang="en-US" sz="1500" b="1">
              <a:solidFill>
                <a:schemeClr val="bg2">
                  <a:lumMod val="25000"/>
                </a:schemeClr>
              </a:solidFill>
              <a:latin typeface="Calibri" panose="020F0502020204030204" pitchFamily="34" charset="0"/>
              <a:cs typeface="Calibri" panose="020F0502020204030204" pitchFamily="34" charset="0"/>
            </a:endParaRPr>
          </a:p>
          <a:p>
            <a:pPr defTabSz="171450">
              <a:spcAft>
                <a:spcPts val="600"/>
              </a:spcAft>
            </a:pPr>
            <a:r>
              <a:rPr lang="en-US" b="1">
                <a:solidFill>
                  <a:schemeClr val="bg2">
                    <a:lumMod val="25000"/>
                  </a:schemeClr>
                </a:solidFill>
                <a:latin typeface="Calibri" panose="020F0502020204030204" pitchFamily="34" charset="0"/>
                <a:cs typeface="Calibri" panose="020F0502020204030204" pitchFamily="34" charset="0"/>
              </a:rPr>
              <a:t>Session Outline:</a:t>
            </a:r>
          </a:p>
          <a:p>
            <a:pPr marL="263525" lvl="0" indent="-263525">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Welcome &amp; Kick-off (10 min) </a:t>
            </a:r>
            <a:r>
              <a:rPr lang="en-US"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Under the motto: “How project design skills translate into real‑world opportunities — in entrepreneurship, employment, and community leadership”, participants share one insight from the week’s learning materials.</a:t>
            </a:r>
            <a:endParaRPr lang="de-DE"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Mini-Input (15 min) </a:t>
            </a:r>
            <a:r>
              <a:rPr lang="de-DE"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Making your ideas visible. </a:t>
            </a:r>
            <a:r>
              <a:rPr lang="en-US"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Learning to write proposals helps you structure your idea and also means learning to communicate your value and your vision. Examples of youth or early‑career professionals who turned a small project idea into a funded initiative, internship opportunity, or job role.</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Group Activity (45 min) </a:t>
            </a:r>
            <a:r>
              <a:rPr lang="en-US" sz="1500">
                <a:solidFill>
                  <a:schemeClr val="bg2">
                    <a:lumMod val="25000"/>
                  </a:schemeClr>
                </a:solidFill>
                <a:latin typeface="Calibri" panose="020F0502020204030204" pitchFamily="34" charset="0"/>
                <a:cs typeface="Calibri" panose="020F0502020204030204" pitchFamily="34" charset="0"/>
              </a:rPr>
              <a:t>present your work on the pitch deck and receive mentor and peer feedback </a:t>
            </a:r>
          </a:p>
          <a:p>
            <a:pPr marL="278606" indent="-278606" defTabSz="171450">
              <a:buFont typeface="+mj-lt"/>
              <a:buAutoNum type="arabicPeriod"/>
            </a:pPr>
            <a:r>
              <a:rPr lang="en-US" sz="1500" b="1">
                <a:solidFill>
                  <a:schemeClr val="bg2">
                    <a:lumMod val="25000"/>
                  </a:schemeClr>
                </a:solidFill>
                <a:latin typeface="Calibri" panose="020F0502020204030204" pitchFamily="34" charset="0"/>
                <a:cs typeface="Calibri" panose="020F0502020204030204" pitchFamily="34" charset="0"/>
              </a:rPr>
              <a:t>Reflection (20 min) </a:t>
            </a:r>
            <a:r>
              <a:rPr lang="en-US" sz="1500">
                <a:solidFill>
                  <a:schemeClr val="bg2">
                    <a:lumMod val="25000"/>
                  </a:schemeClr>
                </a:solidFill>
                <a:latin typeface="Calibri" panose="020F0502020204030204" pitchFamily="34" charset="0"/>
                <a:cs typeface="Calibri" panose="020F0502020204030204" pitchFamily="34" charset="0"/>
              </a:rPr>
              <a:t>(e.g. “How can I apply what I learned this week to my future career?”, </a:t>
            </a:r>
            <a:r>
              <a:rPr lang="en-US" sz="15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“How does turning an idea into a structured plan change how I see myself as a leader or innovator?” or “What makes a project realistic and fundable – and how can our team ensure, we are solving the right problem?”)</a:t>
            </a:r>
            <a:endParaRPr lang="en-US" sz="1500">
              <a:solidFill>
                <a:schemeClr val="bg2">
                  <a:lumMod val="25000"/>
                </a:schemeClr>
              </a:solidFill>
              <a:latin typeface="Calibri" panose="020F0502020204030204" pitchFamily="34" charset="0"/>
              <a:cs typeface="Calibri" panose="020F0502020204030204" pitchFamily="34" charset="0"/>
            </a:endParaRPr>
          </a:p>
          <a:p>
            <a:pPr marL="278606" indent="-278606" defTabSz="171450">
              <a:buFont typeface="+mj-lt"/>
              <a:buAutoNum type="arabicPeriod"/>
            </a:pPr>
            <a:endParaRPr lang="en-US" sz="1500">
              <a:solidFill>
                <a:schemeClr val="bg2">
                  <a:lumMod val="25000"/>
                </a:schemeClr>
              </a:solidFill>
              <a:latin typeface="Calibri" panose="020F0502020204030204" pitchFamily="34" charset="0"/>
              <a:cs typeface="Calibri" panose="020F0502020204030204" pitchFamily="34" charset="0"/>
            </a:endParaRPr>
          </a:p>
          <a:p>
            <a:pPr defTabSz="171450"/>
            <a:r>
              <a:rPr lang="en-US" sz="1500" b="1">
                <a:solidFill>
                  <a:schemeClr val="bg2">
                    <a:lumMod val="25000"/>
                  </a:schemeClr>
                </a:solidFill>
                <a:latin typeface="Calibri" panose="020F0502020204030204" pitchFamily="34" charset="0"/>
                <a:cs typeface="Calibri" panose="020F0502020204030204" pitchFamily="34" charset="0"/>
              </a:rPr>
              <a:t>Materials: </a:t>
            </a:r>
            <a:r>
              <a:rPr lang="en-US" sz="1500">
                <a:solidFill>
                  <a:schemeClr val="bg2">
                    <a:lumMod val="25000"/>
                  </a:schemeClr>
                </a:solidFill>
                <a:latin typeface="Calibri" panose="020F0502020204030204" pitchFamily="34" charset="0"/>
                <a:cs typeface="Calibri" panose="020F0502020204030204" pitchFamily="34" charset="0"/>
              </a:rPr>
              <a:t>Slides, links to videos or case studies</a:t>
            </a:r>
          </a:p>
        </p:txBody>
      </p:sp>
      <p:grpSp>
        <p:nvGrpSpPr>
          <p:cNvPr id="3" name="Gruppieren 2">
            <a:extLst>
              <a:ext uri="{FF2B5EF4-FFF2-40B4-BE49-F238E27FC236}">
                <a16:creationId xmlns:a16="http://schemas.microsoft.com/office/drawing/2014/main" id="{543AB1EC-A531-2895-EFF8-D941F2589A35}"/>
              </a:ext>
            </a:extLst>
          </p:cNvPr>
          <p:cNvGrpSpPr/>
          <p:nvPr/>
        </p:nvGrpSpPr>
        <p:grpSpPr>
          <a:xfrm>
            <a:off x="8969238" y="370392"/>
            <a:ext cx="3222762" cy="980318"/>
            <a:chOff x="95510" y="5598902"/>
            <a:chExt cx="3222762" cy="980318"/>
          </a:xfrm>
        </p:grpSpPr>
        <p:pic>
          <p:nvPicPr>
            <p:cNvPr id="5" name="Grafik 4">
              <a:extLst>
                <a:ext uri="{FF2B5EF4-FFF2-40B4-BE49-F238E27FC236}">
                  <a16:creationId xmlns:a16="http://schemas.microsoft.com/office/drawing/2014/main" id="{44B25FBB-BC62-86DC-ED26-1C09D399FED0}"/>
                </a:ext>
              </a:extLst>
            </p:cNvPr>
            <p:cNvPicPr>
              <a:picLocks noChangeAspect="1"/>
            </p:cNvPicPr>
            <p:nvPr/>
          </p:nvPicPr>
          <p:blipFill>
            <a:blip r:embed="rId3"/>
            <a:stretch>
              <a:fillRect/>
            </a:stretch>
          </p:blipFill>
          <p:spPr>
            <a:xfrm>
              <a:off x="396882" y="5598902"/>
              <a:ext cx="2542252" cy="969348"/>
            </a:xfrm>
            <a:prstGeom prst="rect">
              <a:avLst/>
            </a:prstGeom>
          </p:spPr>
        </p:pic>
        <p:pic>
          <p:nvPicPr>
            <p:cNvPr id="6" name="Grafik 5">
              <a:extLst>
                <a:ext uri="{FF2B5EF4-FFF2-40B4-BE49-F238E27FC236}">
                  <a16:creationId xmlns:a16="http://schemas.microsoft.com/office/drawing/2014/main" id="{E097FA4C-981B-C9C5-6636-81AD4E0AF21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329827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F43BCF2A-22E7-02B2-0A74-9E7B89431D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F48A3D0-3207-057C-53D9-66502D53E0CB}"/>
              </a:ext>
            </a:extLst>
          </p:cNvPr>
          <p:cNvPicPr>
            <a:picLocks noChangeAspect="1"/>
          </p:cNvPicPr>
          <p:nvPr/>
        </p:nvPicPr>
        <p:blipFill>
          <a:blip r:embed="rId3"/>
          <a:stretch>
            <a:fillRect/>
          </a:stretch>
        </p:blipFill>
        <p:spPr>
          <a:xfrm flipH="1">
            <a:off x="8561367" y="3997842"/>
            <a:ext cx="3607696" cy="2860158"/>
          </a:xfrm>
          <a:prstGeom prst="rect">
            <a:avLst/>
          </a:prstGeom>
        </p:spPr>
      </p:pic>
      <p:sp>
        <p:nvSpPr>
          <p:cNvPr id="5" name="Textfeld 4">
            <a:extLst>
              <a:ext uri="{FF2B5EF4-FFF2-40B4-BE49-F238E27FC236}">
                <a16:creationId xmlns:a16="http://schemas.microsoft.com/office/drawing/2014/main" id="{854C3B20-AA4B-649F-7D3E-FE19D6B56255}"/>
              </a:ext>
            </a:extLst>
          </p:cNvPr>
          <p:cNvSpPr txBox="1"/>
          <p:nvPr/>
        </p:nvSpPr>
        <p:spPr>
          <a:xfrm>
            <a:off x="595470" y="1906581"/>
            <a:ext cx="11259832" cy="2862322"/>
          </a:xfrm>
          <a:prstGeom prst="rect">
            <a:avLst/>
          </a:prstGeom>
          <a:noFill/>
        </p:spPr>
        <p:txBody>
          <a:bodyPr wrap="square">
            <a:spAutoFit/>
          </a:bodyPr>
          <a:lstStyle/>
          <a:p>
            <a:pPr defTabSz="171450"/>
            <a:r>
              <a:rPr lang="en-US" sz="2000" b="1">
                <a:solidFill>
                  <a:prstClr val="white"/>
                </a:solidFill>
                <a:latin typeface="Aptos" panose="02110004020202020204"/>
              </a:rPr>
              <a:t>By the end of Week 5, participants should  be able to:</a:t>
            </a:r>
          </a:p>
          <a:p>
            <a:pPr defTabSz="171450"/>
            <a:endParaRPr lang="en-US" sz="2000" b="1">
              <a:solidFill>
                <a:prstClr val="white"/>
              </a:solidFill>
              <a:latin typeface="Aptos" panose="02110004020202020204"/>
            </a:endParaRPr>
          </a:p>
          <a:p>
            <a:pPr marL="342900" indent="-342900" defTabSz="171450">
              <a:buFont typeface="Arial" panose="020B0604020202020204" pitchFamily="34" charset="0"/>
              <a:buChar char="•"/>
            </a:pPr>
            <a:r>
              <a:rPr lang="en-US" sz="2000">
                <a:solidFill>
                  <a:prstClr val="white"/>
                </a:solidFill>
                <a:latin typeface="Aptos" panose="02110004020202020204"/>
              </a:rPr>
              <a:t>Integrate learning from all modules into a coherent strategy.</a:t>
            </a:r>
          </a:p>
          <a:p>
            <a:pPr marL="342900" indent="-342900" defTabSz="171450">
              <a:buFont typeface="Arial" panose="020B0604020202020204" pitchFamily="34" charset="0"/>
              <a:buChar char="•"/>
            </a:pPr>
            <a:r>
              <a:rPr lang="en-US" sz="2000">
                <a:solidFill>
                  <a:prstClr val="white"/>
                </a:solidFill>
                <a:latin typeface="Aptos" panose="02110004020202020204"/>
              </a:rPr>
              <a:t>Strengthen teamwork, communication, and presentation skills.</a:t>
            </a:r>
          </a:p>
          <a:p>
            <a:pPr marL="342900" indent="-342900" defTabSz="171450">
              <a:buFont typeface="Arial" panose="020B0604020202020204" pitchFamily="34" charset="0"/>
              <a:buChar char="•"/>
            </a:pPr>
            <a:r>
              <a:rPr lang="en-US" sz="2000">
                <a:solidFill>
                  <a:prstClr val="white"/>
                </a:solidFill>
                <a:latin typeface="Aptos" panose="02110004020202020204"/>
              </a:rPr>
              <a:t>Apply business, innovation, and sustainability principles in a simulated company environment.</a:t>
            </a:r>
          </a:p>
          <a:p>
            <a:pPr marL="342900" indent="-342900" defTabSz="171450">
              <a:buFont typeface="Arial" panose="020B0604020202020204" pitchFamily="34" charset="0"/>
              <a:buChar char="•"/>
            </a:pPr>
            <a:r>
              <a:rPr lang="en-US" sz="2000">
                <a:solidFill>
                  <a:prstClr val="white"/>
                </a:solidFill>
                <a:latin typeface="Aptos" panose="02110004020202020204"/>
              </a:rPr>
              <a:t>Demonstrate leadership, collaboration, and problem-solving under real-world pressure.</a:t>
            </a:r>
          </a:p>
          <a:p>
            <a:pPr marL="342900" indent="-342900" defTabSz="171450">
              <a:buFont typeface="Arial" panose="020B0604020202020204" pitchFamily="34" charset="0"/>
              <a:buChar char="•"/>
            </a:pPr>
            <a:r>
              <a:rPr lang="en-US" sz="2000">
                <a:solidFill>
                  <a:prstClr val="white"/>
                </a:solidFill>
              </a:rPr>
              <a:t>Finalize outputs in collaboration with mentors.</a:t>
            </a:r>
          </a:p>
          <a:p>
            <a:pPr marL="342900" indent="-342900" defTabSz="171450">
              <a:buFont typeface="Arial" panose="020B0604020202020204" pitchFamily="34" charset="0"/>
              <a:buChar char="•"/>
            </a:pPr>
            <a:r>
              <a:rPr lang="en-US" sz="2000">
                <a:solidFill>
                  <a:prstClr val="white"/>
                </a:solidFill>
                <a:latin typeface="Aptos" panose="02110004020202020204"/>
              </a:rPr>
              <a:t>Reflect on their professional growth and future career goals.</a:t>
            </a:r>
          </a:p>
          <a:p>
            <a:pPr marL="342900" indent="-342900" defTabSz="171450">
              <a:buFont typeface="Arial" panose="020B0604020202020204" pitchFamily="34" charset="0"/>
              <a:buChar char="•"/>
            </a:pPr>
            <a:endParaRPr lang="en-US" sz="2000">
              <a:solidFill>
                <a:prstClr val="white"/>
              </a:solidFill>
              <a:latin typeface="Aptos" panose="02110004020202020204"/>
            </a:endParaRPr>
          </a:p>
        </p:txBody>
      </p:sp>
      <p:grpSp>
        <p:nvGrpSpPr>
          <p:cNvPr id="3" name="Gruppieren 2">
            <a:extLst>
              <a:ext uri="{FF2B5EF4-FFF2-40B4-BE49-F238E27FC236}">
                <a16:creationId xmlns:a16="http://schemas.microsoft.com/office/drawing/2014/main" id="{B1C69D36-EA47-959D-51F5-70DF05F7D6D2}"/>
              </a:ext>
            </a:extLst>
          </p:cNvPr>
          <p:cNvGrpSpPr/>
          <p:nvPr/>
        </p:nvGrpSpPr>
        <p:grpSpPr>
          <a:xfrm>
            <a:off x="5838526" y="230165"/>
            <a:ext cx="6643932" cy="965200"/>
            <a:chOff x="2774034" y="1518800"/>
            <a:chExt cx="6643932" cy="965200"/>
          </a:xfrm>
        </p:grpSpPr>
        <p:sp>
          <p:nvSpPr>
            <p:cNvPr id="6" name="Rounded Rectangle 12">
              <a:extLst>
                <a:ext uri="{FF2B5EF4-FFF2-40B4-BE49-F238E27FC236}">
                  <a16:creationId xmlns:a16="http://schemas.microsoft.com/office/drawing/2014/main" id="{5BA8FC4E-1906-2E86-0E63-98948E59717D}"/>
                </a:ext>
              </a:extLst>
            </p:cNvPr>
            <p:cNvSpPr/>
            <p:nvPr/>
          </p:nvSpPr>
          <p:spPr>
            <a:xfrm>
              <a:off x="2774034" y="1518800"/>
              <a:ext cx="6643932" cy="965200"/>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3767B7E4-8AE4-3F3F-E47A-F65CCEB50376}"/>
                </a:ext>
              </a:extLst>
            </p:cNvPr>
            <p:cNvSpPr txBox="1"/>
            <p:nvPr/>
          </p:nvSpPr>
          <p:spPr>
            <a:xfrm>
              <a:off x="3117910" y="1645545"/>
              <a:ext cx="5956181" cy="769441"/>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Learning Objectives</a:t>
              </a:r>
              <a:endParaRPr lang="en-US" sz="4400" b="1" dirty="0">
                <a:solidFill>
                  <a:prstClr val="white"/>
                </a:solidFill>
                <a:latin typeface="Calibri" panose="020F0502020204030204" pitchFamily="34" charset="0"/>
                <a:cs typeface="Calibri" panose="020F0502020204030204" pitchFamily="34" charset="0"/>
              </a:endParaRPr>
            </a:p>
          </p:txBody>
        </p:sp>
      </p:grpSp>
      <p:grpSp>
        <p:nvGrpSpPr>
          <p:cNvPr id="8" name="Gruppieren 7">
            <a:extLst>
              <a:ext uri="{FF2B5EF4-FFF2-40B4-BE49-F238E27FC236}">
                <a16:creationId xmlns:a16="http://schemas.microsoft.com/office/drawing/2014/main" id="{408F4EF7-A4C0-DA11-F1BF-06F5C4A16573}"/>
              </a:ext>
            </a:extLst>
          </p:cNvPr>
          <p:cNvGrpSpPr/>
          <p:nvPr/>
        </p:nvGrpSpPr>
        <p:grpSpPr>
          <a:xfrm>
            <a:off x="-702105" y="230165"/>
            <a:ext cx="6952277" cy="1352942"/>
            <a:chOff x="333349" y="223919"/>
            <a:chExt cx="6952277" cy="1352942"/>
          </a:xfrm>
        </p:grpSpPr>
        <p:sp>
          <p:nvSpPr>
            <p:cNvPr id="10" name="Rounded Rectangle 12">
              <a:extLst>
                <a:ext uri="{FF2B5EF4-FFF2-40B4-BE49-F238E27FC236}">
                  <a16:creationId xmlns:a16="http://schemas.microsoft.com/office/drawing/2014/main" id="{1C2A74E0-9C5C-4F50-CF40-E9F67251A1FA}"/>
                </a:ext>
              </a:extLst>
            </p:cNvPr>
            <p:cNvSpPr/>
            <p:nvPr/>
          </p:nvSpPr>
          <p:spPr>
            <a:xfrm>
              <a:off x="641694" y="223919"/>
              <a:ext cx="6643932" cy="965200"/>
            </a:xfrm>
            <a:prstGeom prst="roundRect">
              <a:avLst/>
            </a:prstGeom>
            <a:solidFill>
              <a:srgbClr val="19B4AF"/>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11" name="TextBox 13">
              <a:extLst>
                <a:ext uri="{FF2B5EF4-FFF2-40B4-BE49-F238E27FC236}">
                  <a16:creationId xmlns:a16="http://schemas.microsoft.com/office/drawing/2014/main" id="{FC565141-D784-86BD-8578-F45FFCFADC39}"/>
                </a:ext>
              </a:extLst>
            </p:cNvPr>
            <p:cNvSpPr txBox="1"/>
            <p:nvPr/>
          </p:nvSpPr>
          <p:spPr>
            <a:xfrm>
              <a:off x="333349" y="253422"/>
              <a:ext cx="6643932" cy="1323439"/>
            </a:xfrm>
            <a:prstGeom prst="rect">
              <a:avLst/>
            </a:prstGeom>
            <a:noFill/>
          </p:spPr>
          <p:txBody>
            <a:bodyPr wrap="square" rtlCol="0">
              <a:spAutoFit/>
            </a:bodyPr>
            <a:lstStyle/>
            <a:p>
              <a:pPr algn="ctr" defTabSz="171450"/>
              <a:r>
                <a:rPr lang="en-US" sz="3600" b="1">
                  <a:solidFill>
                    <a:prstClr val="white"/>
                  </a:solidFill>
                  <a:latin typeface="Calibri" panose="020F0502020204030204" pitchFamily="34" charset="0"/>
                  <a:cs typeface="Calibri" panose="020F0502020204030204" pitchFamily="34" charset="0"/>
                </a:rPr>
                <a:t>Week 6</a:t>
              </a:r>
            </a:p>
            <a:p>
              <a:pPr algn="ctr" defTabSz="171450"/>
              <a:endParaRPr lang="en-US" sz="4400" b="1" dirty="0">
                <a:solidFill>
                  <a:prstClr val="white"/>
                </a:solidFill>
                <a:latin typeface="Calibri" panose="020F0502020204030204" pitchFamily="34" charset="0"/>
                <a:cs typeface="Calibri" panose="020F0502020204030204" pitchFamily="34" charset="0"/>
              </a:endParaRPr>
            </a:p>
          </p:txBody>
        </p:sp>
        <p:sp>
          <p:nvSpPr>
            <p:cNvPr id="12" name="TextBox 17">
              <a:extLst>
                <a:ext uri="{FF2B5EF4-FFF2-40B4-BE49-F238E27FC236}">
                  <a16:creationId xmlns:a16="http://schemas.microsoft.com/office/drawing/2014/main" id="{81630632-BFF6-3B6F-28A5-01A10837BFAF}"/>
                </a:ext>
              </a:extLst>
            </p:cNvPr>
            <p:cNvSpPr txBox="1"/>
            <p:nvPr/>
          </p:nvSpPr>
          <p:spPr>
            <a:xfrm>
              <a:off x="641694" y="706519"/>
              <a:ext cx="6643932" cy="369332"/>
            </a:xfrm>
            <a:prstGeom prst="rect">
              <a:avLst/>
            </a:prstGeom>
            <a:noFill/>
          </p:spPr>
          <p:txBody>
            <a:bodyPr wrap="square" rtlCol="0">
              <a:spAutoFit/>
            </a:bodyPr>
            <a:lstStyle/>
            <a:p>
              <a:pPr algn="ctr"/>
              <a:r>
                <a:rPr lang="en-US" b="1">
                  <a:solidFill>
                    <a:schemeClr val="bg1"/>
                  </a:solidFill>
                </a:rPr>
                <a:t>Integration &amp; Preparation: Ready for the Real World</a:t>
              </a:r>
              <a:endParaRPr lang="en-US" b="1" dirty="0">
                <a:solidFill>
                  <a:schemeClr val="bg1"/>
                </a:solidFill>
                <a:latin typeface="Calibri" panose="020F0502020204030204" pitchFamily="34" charset="0"/>
                <a:cs typeface="Calibri" panose="020F0502020204030204" pitchFamily="34" charset="0"/>
              </a:endParaRPr>
            </a:p>
          </p:txBody>
        </p:sp>
      </p:grpSp>
      <p:pic>
        <p:nvPicPr>
          <p:cNvPr id="14" name="Grafik 13">
            <a:extLst>
              <a:ext uri="{FF2B5EF4-FFF2-40B4-BE49-F238E27FC236}">
                <a16:creationId xmlns:a16="http://schemas.microsoft.com/office/drawing/2014/main" id="{28FAD3E3-A6DF-1B0F-6ABB-29DB4D49A16D}"/>
              </a:ext>
            </a:extLst>
          </p:cNvPr>
          <p:cNvPicPr>
            <a:picLocks noChangeAspect="1"/>
          </p:cNvPicPr>
          <p:nvPr/>
        </p:nvPicPr>
        <p:blipFill>
          <a:blip r:embed="rId4"/>
          <a:stretch>
            <a:fillRect/>
          </a:stretch>
        </p:blipFill>
        <p:spPr>
          <a:xfrm>
            <a:off x="3854931" y="5612107"/>
            <a:ext cx="7560000" cy="959186"/>
          </a:xfrm>
          <a:prstGeom prst="rect">
            <a:avLst/>
          </a:prstGeom>
        </p:spPr>
      </p:pic>
      <p:grpSp>
        <p:nvGrpSpPr>
          <p:cNvPr id="13" name="Gruppieren 12">
            <a:extLst>
              <a:ext uri="{FF2B5EF4-FFF2-40B4-BE49-F238E27FC236}">
                <a16:creationId xmlns:a16="http://schemas.microsoft.com/office/drawing/2014/main" id="{25CDAEB7-2393-20E6-C946-E418D1052964}"/>
              </a:ext>
            </a:extLst>
          </p:cNvPr>
          <p:cNvGrpSpPr/>
          <p:nvPr/>
        </p:nvGrpSpPr>
        <p:grpSpPr>
          <a:xfrm>
            <a:off x="93007" y="5601945"/>
            <a:ext cx="3222762" cy="980318"/>
            <a:chOff x="95510" y="5598902"/>
            <a:chExt cx="3222762" cy="980318"/>
          </a:xfrm>
        </p:grpSpPr>
        <p:pic>
          <p:nvPicPr>
            <p:cNvPr id="15" name="Grafik 14">
              <a:extLst>
                <a:ext uri="{FF2B5EF4-FFF2-40B4-BE49-F238E27FC236}">
                  <a16:creationId xmlns:a16="http://schemas.microsoft.com/office/drawing/2014/main" id="{33ACB008-4304-834E-12F3-5838EFA28AA5}"/>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6" name="Grafik 15">
              <a:extLst>
                <a:ext uri="{FF2B5EF4-FFF2-40B4-BE49-F238E27FC236}">
                  <a16:creationId xmlns:a16="http://schemas.microsoft.com/office/drawing/2014/main" id="{B0D17334-1EEF-BAD5-F375-7971160344A6}"/>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806816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77C71-B9DF-DD1F-2914-5BFC1BDD1AFA}"/>
            </a:ext>
          </a:extLst>
        </p:cNvPr>
        <p:cNvGrpSpPr/>
        <p:nvPr/>
      </p:nvGrpSpPr>
      <p:grpSpPr>
        <a:xfrm>
          <a:off x="0" y="0"/>
          <a:ext cx="0" cy="0"/>
          <a:chOff x="0" y="0"/>
          <a:chExt cx="0" cy="0"/>
        </a:xfrm>
      </p:grpSpPr>
      <p:sp>
        <p:nvSpPr>
          <p:cNvPr id="7" name="Titel">
            <a:extLst>
              <a:ext uri="{FF2B5EF4-FFF2-40B4-BE49-F238E27FC236}">
                <a16:creationId xmlns:a16="http://schemas.microsoft.com/office/drawing/2014/main" id="{D6F0CDAA-F6C3-9126-095F-F9B02F8289C3}"/>
              </a:ext>
            </a:extLst>
          </p:cNvPr>
          <p:cNvSpPr txBox="1"/>
          <p:nvPr/>
        </p:nvSpPr>
        <p:spPr>
          <a:xfrm>
            <a:off x="696000" y="389975"/>
            <a:ext cx="10800000" cy="1200329"/>
          </a:xfrm>
          <a:prstGeom prst="rect">
            <a:avLst/>
          </a:prstGeom>
          <a:solidFill>
            <a:srgbClr val="19B4AF"/>
          </a:solidFill>
        </p:spPr>
        <p:txBody>
          <a:bodyPr wrap="square">
            <a:spAutoFit/>
          </a:bodyPr>
          <a:lstStyle/>
          <a:p>
            <a:r>
              <a:rPr lang="en-US" sz="3600">
                <a:solidFill>
                  <a:prstClr val="black"/>
                </a:solidFill>
              </a:rPr>
              <a:t>The MOOC platform &amp; Simulation – week 6: </a:t>
            </a:r>
          </a:p>
          <a:p>
            <a:r>
              <a:rPr lang="en-US">
                <a:solidFill>
                  <a:schemeClr val="bg1"/>
                </a:solidFill>
                <a:latin typeface="Aptos" panose="020B0004020202020204" pitchFamily="34" charset="0"/>
                <a:ea typeface="Malgun Gothic" panose="020B0503020000020004" pitchFamily="34" charset="-127"/>
                <a:cs typeface="Times New Roman" panose="02020603050405020304" pitchFamily="18" charset="0"/>
              </a:rPr>
              <a:t>Apply all accumulated knowledge, teamwork, and creativity to solve a simulation challenge — and celebrate the journey through competition and reflection</a:t>
            </a:r>
          </a:p>
        </p:txBody>
      </p:sp>
      <p:pic>
        <p:nvPicPr>
          <p:cNvPr id="5" name="Innovation and Entrepreneurship screenshot">
            <a:extLst>
              <a:ext uri="{FF2B5EF4-FFF2-40B4-BE49-F238E27FC236}">
                <a16:creationId xmlns:a16="http://schemas.microsoft.com/office/drawing/2014/main" id="{8B88274E-8FC6-BB75-F566-ED900AAEC90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6000" y="1853466"/>
            <a:ext cx="2270484" cy="1622975"/>
          </a:xfrm>
          <a:prstGeom prst="rect">
            <a:avLst/>
          </a:prstGeom>
        </p:spPr>
      </p:pic>
      <p:pic>
        <p:nvPicPr>
          <p:cNvPr id="3" name="Grafik 2">
            <a:extLst>
              <a:ext uri="{FF2B5EF4-FFF2-40B4-BE49-F238E27FC236}">
                <a16:creationId xmlns:a16="http://schemas.microsoft.com/office/drawing/2014/main" id="{38817F54-1165-CEE2-7F73-25ECEDCE42EA}"/>
              </a:ext>
            </a:extLst>
          </p:cNvPr>
          <p:cNvPicPr>
            <a:picLocks noChangeAspect="1"/>
          </p:cNvPicPr>
          <p:nvPr/>
        </p:nvPicPr>
        <p:blipFill>
          <a:blip r:embed="rId3"/>
          <a:stretch>
            <a:fillRect/>
          </a:stretch>
        </p:blipFill>
        <p:spPr>
          <a:xfrm>
            <a:off x="3180616" y="1934276"/>
            <a:ext cx="2105472" cy="1494724"/>
          </a:xfrm>
          <a:prstGeom prst="rect">
            <a:avLst/>
          </a:prstGeom>
        </p:spPr>
      </p:pic>
      <p:pic>
        <p:nvPicPr>
          <p:cNvPr id="4" name="Grafik 3">
            <a:extLst>
              <a:ext uri="{FF2B5EF4-FFF2-40B4-BE49-F238E27FC236}">
                <a16:creationId xmlns:a16="http://schemas.microsoft.com/office/drawing/2014/main" id="{0B69A7E4-DBD9-DF09-F58E-E95BE5D5BBA7}"/>
              </a:ext>
            </a:extLst>
          </p:cNvPr>
          <p:cNvPicPr>
            <a:picLocks noChangeAspect="1"/>
          </p:cNvPicPr>
          <p:nvPr/>
        </p:nvPicPr>
        <p:blipFill>
          <a:blip r:embed="rId4"/>
          <a:stretch>
            <a:fillRect/>
          </a:stretch>
        </p:blipFill>
        <p:spPr>
          <a:xfrm>
            <a:off x="5456854" y="2330494"/>
            <a:ext cx="6039146" cy="668917"/>
          </a:xfrm>
          <a:prstGeom prst="rect">
            <a:avLst/>
          </a:prstGeom>
        </p:spPr>
      </p:pic>
      <p:sp>
        <p:nvSpPr>
          <p:cNvPr id="11" name="Textfeld 10">
            <a:extLst>
              <a:ext uri="{FF2B5EF4-FFF2-40B4-BE49-F238E27FC236}">
                <a16:creationId xmlns:a16="http://schemas.microsoft.com/office/drawing/2014/main" id="{B7BB1BE9-929B-C1A0-1E37-7690D2880669}"/>
              </a:ext>
            </a:extLst>
          </p:cNvPr>
          <p:cNvSpPr txBox="1"/>
          <p:nvPr/>
        </p:nvSpPr>
        <p:spPr>
          <a:xfrm>
            <a:off x="696000" y="3582008"/>
            <a:ext cx="10800000" cy="3046988"/>
          </a:xfrm>
          <a:prstGeom prst="rect">
            <a:avLst/>
          </a:prstGeom>
          <a:noFill/>
        </p:spPr>
        <p:txBody>
          <a:bodyPr wrap="square">
            <a:spAutoFit/>
          </a:bodyPr>
          <a:lstStyle/>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Purpose:</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 Experience real-time effects of decision-making on company</a:t>
            </a:r>
          </a:p>
          <a:p>
            <a:pPr marL="0" marR="0" lvl="0" indent="0" algn="l" defTabSz="17145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Day 1 – Briefing &amp; Team Setup</a:t>
            </a:r>
            <a:endParaRPr kumimoji="0" lang="de-DE"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Receive the entrepreneur’s challenge scenario and introductions.</a:t>
            </a:r>
            <a:endParaRPr kumimoji="0" lang="de-DE"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Define priorities and assign simulation roles (CEO, CFO, HR lead, Marketing lead, etc.).</a:t>
            </a:r>
            <a:endParaRPr kumimoji="0" lang="de-DE"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Set initial strategy and company goals.</a:t>
            </a:r>
          </a:p>
          <a:p>
            <a:pPr marL="0" marR="0" lvl="0" indent="0" algn="l" defTabSz="17145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prstClr val="black"/>
                </a:solidFill>
                <a:effectLst/>
                <a:uLnTx/>
                <a:uFillTx/>
                <a:latin typeface="Aptos" panose="02110004020202020204"/>
                <a:ea typeface="+mn-ea"/>
                <a:cs typeface="+mn-cs"/>
              </a:rPr>
              <a:t>Day 2 &amp; 3– Decision Sprints &amp; Recap Session</a:t>
            </a:r>
            <a:endParaRPr kumimoji="0" lang="de-DE"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Teams complete multiple timed “business sprints”: making strategic, financial, and operational decisions in response to live updates from the simulation engine. Mentors act as facilitators. </a:t>
            </a:r>
          </a:p>
          <a:p>
            <a:pPr marL="0" marR="0" lvl="0" indent="0" algn="l" defTabSz="17145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the end of the simulation Mentors/Facilitators and Participants come together for a final round of feedback and training assessment</a:t>
            </a:r>
            <a:endParaRPr lang="en-US" sz="1600"/>
          </a:p>
        </p:txBody>
      </p:sp>
    </p:spTree>
    <p:extLst>
      <p:ext uri="{BB962C8B-B14F-4D97-AF65-F5344CB8AC3E}">
        <p14:creationId xmlns:p14="http://schemas.microsoft.com/office/powerpoint/2010/main" val="5337248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15E1192-374A-FE91-80AD-9181626C5DF9}"/>
              </a:ext>
            </a:extLst>
          </p:cNvPr>
          <p:cNvSpPr txBox="1"/>
          <p:nvPr/>
        </p:nvSpPr>
        <p:spPr>
          <a:xfrm>
            <a:off x="696000" y="1471372"/>
            <a:ext cx="10800000" cy="3904082"/>
          </a:xfrm>
          <a:prstGeom prst="rect">
            <a:avLst/>
          </a:prstGeom>
          <a:noFill/>
        </p:spPr>
        <p:txBody>
          <a:bodyPr wrap="square">
            <a:spAutoFit/>
          </a:bodyPr>
          <a:lstStyle/>
          <a:p>
            <a:pPr>
              <a:lnSpc>
                <a:spcPct val="115000"/>
              </a:lnSpc>
              <a:spcAft>
                <a:spcPts val="800"/>
              </a:spcAft>
              <a:buNone/>
            </a:pPr>
            <a:r>
              <a:rPr lang="en-US" b="1" kern="100">
                <a:effectLst/>
                <a:ea typeface="Malgun Gothic" panose="020B0503020000020004" pitchFamily="34" charset="-127"/>
                <a:cs typeface="Times New Roman" panose="02020603050405020304" pitchFamily="18" charset="0"/>
              </a:rPr>
              <a:t>Your role is to help mentees:</a:t>
            </a:r>
            <a:endParaRPr lang="de-DE" b="1" kern="100">
              <a:effectLst/>
              <a:ea typeface="Malgun Gothic" panose="020B0503020000020004" pitchFamily="34" charset="-127"/>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Understand key concepts</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Connect learning to the project</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Stay on schedule</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Reflect on in</a:t>
            </a:r>
            <a:r>
              <a:rPr lang="en-US" sz="1600" kern="100">
                <a:ea typeface="Malgun Gothic" panose="020B0503020000020004" pitchFamily="34" charset="-127"/>
                <a:cs typeface="Times New Roman" panose="02020603050405020304" pitchFamily="18" charset="0"/>
              </a:rPr>
              <a:t>s</a:t>
            </a:r>
            <a:r>
              <a:rPr lang="en-US" sz="1600" kern="100">
                <a:effectLst/>
                <a:ea typeface="Malgun Gothic" panose="020B0503020000020004" pitchFamily="34" charset="-127"/>
                <a:cs typeface="Times New Roman" panose="02020603050405020304" pitchFamily="18" charset="0"/>
              </a:rPr>
              <a:t>ights</a:t>
            </a:r>
            <a:endParaRPr lang="de-DE" sz="1600" kern="100">
              <a:effectLst/>
              <a:ea typeface="Malgun Gothic" panose="020B0503020000020004" pitchFamily="34" charset="-127"/>
              <a:cs typeface="Times New Roman" panose="02020603050405020304" pitchFamily="18" charset="0"/>
            </a:endParaRPr>
          </a:p>
          <a:p>
            <a:pPr>
              <a:lnSpc>
                <a:spcPct val="115000"/>
              </a:lnSpc>
              <a:spcAft>
                <a:spcPts val="800"/>
              </a:spcAft>
              <a:buNone/>
            </a:pPr>
            <a:r>
              <a:rPr lang="en-US" sz="1600" kern="100">
                <a:effectLst/>
                <a:ea typeface="Malgun Gothic" panose="020B0503020000020004" pitchFamily="34" charset="-127"/>
                <a:cs typeface="Times New Roman" panose="02020603050405020304" pitchFamily="18" charset="0"/>
              </a:rPr>
              <a:t> </a:t>
            </a:r>
            <a:endParaRPr lang="de-DE" sz="1600" kern="100">
              <a:effectLst/>
              <a:ea typeface="Malgun Gothic" panose="020B0503020000020004" pitchFamily="34" charset="-127"/>
              <a:cs typeface="Times New Roman" panose="02020603050405020304" pitchFamily="18" charset="0"/>
            </a:endParaRPr>
          </a:p>
          <a:p>
            <a:pPr>
              <a:lnSpc>
                <a:spcPct val="115000"/>
              </a:lnSpc>
              <a:spcAft>
                <a:spcPts val="800"/>
              </a:spcAft>
              <a:buNone/>
            </a:pPr>
            <a:r>
              <a:rPr lang="en-US" b="1" kern="100">
                <a:effectLst/>
                <a:ea typeface="Malgun Gothic" panose="020B0503020000020004" pitchFamily="34" charset="-127"/>
                <a:cs typeface="Times New Roman" panose="02020603050405020304" pitchFamily="18" charset="0"/>
              </a:rPr>
              <a:t>Ask questions like:</a:t>
            </a:r>
            <a:endParaRPr lang="de-DE" b="1" kern="100">
              <a:effectLst/>
              <a:ea typeface="Malgun Gothic" panose="020B0503020000020004" pitchFamily="34" charset="-127"/>
              <a:cs typeface="Times New Roman" panose="02020603050405020304" pitchFamily="18" charset="0"/>
            </a:endParaRPr>
          </a:p>
          <a:p>
            <a:pPr>
              <a:lnSpc>
                <a:spcPct val="115000"/>
              </a:lnSpc>
              <a:spcAft>
                <a:spcPts val="800"/>
              </a:spcAft>
              <a:buNone/>
            </a:pPr>
            <a:r>
              <a:rPr lang="en-US" sz="1600" kern="100">
                <a:effectLst/>
                <a:ea typeface="Malgun Gothic" panose="020B0503020000020004" pitchFamily="34" charset="-127"/>
                <a:cs typeface="Times New Roman" panose="02020603050405020304" pitchFamily="18" charset="0"/>
              </a:rPr>
              <a:t> “What did you learn this week that helps your project”</a:t>
            </a:r>
            <a:endParaRPr lang="de-DE" sz="1600" kern="100">
              <a:effectLst/>
              <a:ea typeface="Malgun Gothic" panose="020B0503020000020004" pitchFamily="34" charset="-127"/>
              <a:cs typeface="Times New Roman" panose="02020603050405020304" pitchFamily="18" charset="0"/>
            </a:endParaRPr>
          </a:p>
          <a:p>
            <a:pPr>
              <a:lnSpc>
                <a:spcPct val="115000"/>
              </a:lnSpc>
              <a:spcAft>
                <a:spcPts val="800"/>
              </a:spcAft>
              <a:buNone/>
            </a:pPr>
            <a:r>
              <a:rPr lang="en-US" sz="1600" kern="100">
                <a:effectLst/>
                <a:ea typeface="Malgun Gothic" panose="020B0503020000020004" pitchFamily="34" charset="-127"/>
                <a:cs typeface="Times New Roman" panose="02020603050405020304" pitchFamily="18" charset="0"/>
              </a:rPr>
              <a:t> “What concept was confusing”</a:t>
            </a:r>
            <a:endParaRPr lang="de-DE" sz="1600" kern="100">
              <a:effectLst/>
              <a:ea typeface="Malgun Gothic" panose="020B0503020000020004" pitchFamily="34" charset="-127"/>
              <a:cs typeface="Times New Roman" panose="02020603050405020304" pitchFamily="18" charset="0"/>
            </a:endParaRPr>
          </a:p>
          <a:p>
            <a:pPr>
              <a:lnSpc>
                <a:spcPct val="115000"/>
              </a:lnSpc>
              <a:spcAft>
                <a:spcPts val="800"/>
              </a:spcAft>
              <a:buNone/>
            </a:pPr>
            <a:r>
              <a:rPr lang="en-US" sz="1600" kern="100">
                <a:effectLst/>
                <a:ea typeface="Malgun Gothic" panose="020B0503020000020004" pitchFamily="34" charset="-127"/>
                <a:cs typeface="Times New Roman" panose="02020603050405020304" pitchFamily="18" charset="0"/>
              </a:rPr>
              <a:t> “How can you apply this idea to your pitch deck”</a:t>
            </a:r>
            <a:endParaRPr lang="de-DE" sz="1600" kern="100">
              <a:effectLst/>
              <a:ea typeface="Malgun Gothic" panose="020B0503020000020004" pitchFamily="34" charset="-127"/>
              <a:cs typeface="Times New Roman" panose="02020603050405020304" pitchFamily="18" charset="0"/>
            </a:endParaRPr>
          </a:p>
        </p:txBody>
      </p:sp>
      <p:sp>
        <p:nvSpPr>
          <p:cNvPr id="4" name="Textfeld 3">
            <a:extLst>
              <a:ext uri="{FF2B5EF4-FFF2-40B4-BE49-F238E27FC236}">
                <a16:creationId xmlns:a16="http://schemas.microsoft.com/office/drawing/2014/main" id="{8FC21895-0269-CA88-3605-09686825438A}"/>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Supporting self-paced learning </a:t>
            </a:r>
          </a:p>
        </p:txBody>
      </p:sp>
      <p:pic>
        <p:nvPicPr>
          <p:cNvPr id="6" name="Grafik 5">
            <a:extLst>
              <a:ext uri="{FF2B5EF4-FFF2-40B4-BE49-F238E27FC236}">
                <a16:creationId xmlns:a16="http://schemas.microsoft.com/office/drawing/2014/main" id="{52ABDB85-EB4C-A996-60C5-BF78F0AAE5AD}"/>
              </a:ext>
            </a:extLst>
          </p:cNvPr>
          <p:cNvPicPr>
            <a:picLocks noChangeAspect="1"/>
          </p:cNvPicPr>
          <p:nvPr/>
        </p:nvPicPr>
        <p:blipFill>
          <a:blip r:embed="rId2"/>
          <a:stretch>
            <a:fillRect/>
          </a:stretch>
        </p:blipFill>
        <p:spPr>
          <a:xfrm>
            <a:off x="6672833" y="1694688"/>
            <a:ext cx="3624557" cy="4084008"/>
          </a:xfrm>
          <a:prstGeom prst="rect">
            <a:avLst/>
          </a:prstGeom>
        </p:spPr>
      </p:pic>
    </p:spTree>
    <p:extLst>
      <p:ext uri="{BB962C8B-B14F-4D97-AF65-F5344CB8AC3E}">
        <p14:creationId xmlns:p14="http://schemas.microsoft.com/office/powerpoint/2010/main" val="1942537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48D3545-D412-4CF7-8BF1-FFEBCF206608}"/>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Weekly pitch-deck development steps:</a:t>
            </a:r>
          </a:p>
        </p:txBody>
      </p:sp>
      <p:graphicFrame>
        <p:nvGraphicFramePr>
          <p:cNvPr id="6" name="Diagramm 5">
            <a:extLst>
              <a:ext uri="{FF2B5EF4-FFF2-40B4-BE49-F238E27FC236}">
                <a16:creationId xmlns:a16="http://schemas.microsoft.com/office/drawing/2014/main" id="{F73EED45-A9F9-D77A-6933-8CC0E9CB4B3A}"/>
              </a:ext>
            </a:extLst>
          </p:cNvPr>
          <p:cNvGraphicFramePr/>
          <p:nvPr>
            <p:extLst>
              <p:ext uri="{D42A27DB-BD31-4B8C-83A1-F6EECF244321}">
                <p14:modId xmlns:p14="http://schemas.microsoft.com/office/powerpoint/2010/main" val="1773784892"/>
              </p:ext>
            </p:extLst>
          </p:nvPr>
        </p:nvGraphicFramePr>
        <p:xfrm>
          <a:off x="622850" y="1162860"/>
          <a:ext cx="10799998" cy="5695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2316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e 8">
            <a:extLst>
              <a:ext uri="{FF2B5EF4-FFF2-40B4-BE49-F238E27FC236}">
                <a16:creationId xmlns:a16="http://schemas.microsoft.com/office/drawing/2014/main" id="{9987E85D-5ACE-CEE3-F3A9-646BBA4AD02B}"/>
              </a:ext>
            </a:extLst>
          </p:cNvPr>
          <p:cNvGraphicFramePr>
            <a:graphicFrameLocks noGrp="1"/>
          </p:cNvGraphicFramePr>
          <p:nvPr>
            <p:extLst>
              <p:ext uri="{D42A27DB-BD31-4B8C-83A1-F6EECF244321}">
                <p14:modId xmlns:p14="http://schemas.microsoft.com/office/powerpoint/2010/main" val="400756388"/>
              </p:ext>
            </p:extLst>
          </p:nvPr>
        </p:nvGraphicFramePr>
        <p:xfrm>
          <a:off x="696000" y="2043342"/>
          <a:ext cx="10799998" cy="3810000"/>
        </p:xfrm>
        <a:graphic>
          <a:graphicData uri="http://schemas.openxmlformats.org/drawingml/2006/table">
            <a:tbl>
              <a:tblPr firstRow="1" bandRow="1">
                <a:tableStyleId>{5940675A-B579-460E-94D1-54222C63F5DA}</a:tableStyleId>
              </a:tblPr>
              <a:tblGrid>
                <a:gridCol w="977352">
                  <a:extLst>
                    <a:ext uri="{9D8B030D-6E8A-4147-A177-3AD203B41FA5}">
                      <a16:colId xmlns:a16="http://schemas.microsoft.com/office/drawing/2014/main" val="3635222121"/>
                    </a:ext>
                  </a:extLst>
                </a:gridCol>
                <a:gridCol w="9822646">
                  <a:extLst>
                    <a:ext uri="{9D8B030D-6E8A-4147-A177-3AD203B41FA5}">
                      <a16:colId xmlns:a16="http://schemas.microsoft.com/office/drawing/2014/main" val="869616874"/>
                    </a:ext>
                  </a:extLst>
                </a:gridCol>
              </a:tblGrid>
              <a:tr h="0">
                <a:tc>
                  <a:txBody>
                    <a:bodyPr/>
                    <a:lstStyle/>
                    <a:p>
                      <a:pPr>
                        <a:spcBef>
                          <a:spcPts val="600"/>
                        </a:spcBef>
                        <a:spcAft>
                          <a:spcPts val="600"/>
                        </a:spcAft>
                      </a:pPr>
                      <a:r>
                        <a:rPr lang="en-US" sz="1600"/>
                        <a:t>0–10 min </a:t>
                      </a:r>
                    </a:p>
                  </a:txBody>
                  <a:tcPr/>
                </a:tc>
                <a:tc>
                  <a:txBody>
                    <a:bodyPr/>
                    <a:lstStyle/>
                    <a:p>
                      <a:pPr marL="0" marR="0" lvl="0" indent="0" algn="l" defTabSz="914411" rtl="0" eaLnBrk="1" fontAlgn="auto" latinLnBrk="0" hangingPunct="1">
                        <a:lnSpc>
                          <a:spcPct val="100000"/>
                        </a:lnSpc>
                        <a:spcBef>
                          <a:spcPts val="600"/>
                        </a:spcBef>
                        <a:spcAft>
                          <a:spcPts val="600"/>
                        </a:spcAft>
                        <a:buClrTx/>
                        <a:buSzTx/>
                        <a:buFontTx/>
                        <a:buNone/>
                        <a:tabLst/>
                        <a:defRPr/>
                      </a:pPr>
                      <a:r>
                        <a:rPr lang="en-US" sz="1600"/>
                        <a:t>Emotional Check‑In: “How are you arriving today” ;“One word for your week”</a:t>
                      </a:r>
                    </a:p>
                  </a:txBody>
                  <a:tcPr/>
                </a:tc>
                <a:extLst>
                  <a:ext uri="{0D108BD9-81ED-4DB2-BD59-A6C34878D82A}">
                    <a16:rowId xmlns:a16="http://schemas.microsoft.com/office/drawing/2014/main" val="4080008727"/>
                  </a:ext>
                </a:extLst>
              </a:tr>
              <a:tr h="0">
                <a:tc>
                  <a:txBody>
                    <a:bodyPr/>
                    <a:lstStyle/>
                    <a:p>
                      <a:pPr>
                        <a:spcBef>
                          <a:spcPts val="600"/>
                        </a:spcBef>
                        <a:spcAft>
                          <a:spcPts val="600"/>
                        </a:spcAft>
                      </a:pPr>
                      <a:r>
                        <a:rPr lang="en-US" sz="1600"/>
                        <a:t>10–20 min </a:t>
                      </a:r>
                    </a:p>
                  </a:txBody>
                  <a:tcPr/>
                </a:tc>
                <a:tc>
                  <a:txBody>
                    <a:bodyPr/>
                    <a:lstStyle/>
                    <a:p>
                      <a:pPr>
                        <a:spcBef>
                          <a:spcPts val="600"/>
                        </a:spcBef>
                        <a:spcAft>
                          <a:spcPts val="600"/>
                        </a:spcAft>
                      </a:pPr>
                      <a:r>
                        <a:rPr lang="en-US" sz="1600"/>
                        <a:t>Review Last Week’s Goals: What worked? What was challenging? What needs follow‑up?</a:t>
                      </a:r>
                    </a:p>
                  </a:txBody>
                  <a:tcPr/>
                </a:tc>
                <a:extLst>
                  <a:ext uri="{0D108BD9-81ED-4DB2-BD59-A6C34878D82A}">
                    <a16:rowId xmlns:a16="http://schemas.microsoft.com/office/drawing/2014/main" val="1267224232"/>
                  </a:ext>
                </a:extLst>
              </a:tr>
              <a:tr h="0">
                <a:tc>
                  <a:txBody>
                    <a:bodyPr/>
                    <a:lstStyle/>
                    <a:p>
                      <a:pPr>
                        <a:spcBef>
                          <a:spcPts val="600"/>
                        </a:spcBef>
                        <a:spcAft>
                          <a:spcPts val="600"/>
                        </a:spcAft>
                      </a:pPr>
                      <a:r>
                        <a:rPr lang="en-US" sz="1600"/>
                        <a:t>20–40 min </a:t>
                      </a:r>
                    </a:p>
                  </a:txBody>
                  <a:tcPr/>
                </a:tc>
                <a:tc>
                  <a:txBody>
                    <a:bodyPr/>
                    <a:lstStyle/>
                    <a:p>
                      <a:pPr>
                        <a:spcBef>
                          <a:spcPts val="600"/>
                        </a:spcBef>
                        <a:spcAft>
                          <a:spcPts val="600"/>
                        </a:spcAft>
                      </a:pPr>
                      <a:r>
                        <a:rPr lang="en-US" sz="1600"/>
                        <a:t>Project &amp; Pitch Deck Progress: Review weekly milestone. Clarify questions. Give feedback. Identify next steps.</a:t>
                      </a:r>
                    </a:p>
                  </a:txBody>
                  <a:tcPr/>
                </a:tc>
                <a:extLst>
                  <a:ext uri="{0D108BD9-81ED-4DB2-BD59-A6C34878D82A}">
                    <a16:rowId xmlns:a16="http://schemas.microsoft.com/office/drawing/2014/main" val="3894325348"/>
                  </a:ext>
                </a:extLst>
              </a:tr>
              <a:tr h="0">
                <a:tc>
                  <a:txBody>
                    <a:bodyPr/>
                    <a:lstStyle/>
                    <a:p>
                      <a:pPr>
                        <a:spcBef>
                          <a:spcPts val="600"/>
                        </a:spcBef>
                        <a:spcAft>
                          <a:spcPts val="600"/>
                        </a:spcAft>
                      </a:pPr>
                      <a:r>
                        <a:rPr lang="en-US" sz="1600"/>
                        <a:t>40–55 min </a:t>
                      </a:r>
                    </a:p>
                  </a:txBody>
                  <a:tcPr/>
                </a:tc>
                <a:tc>
                  <a:txBody>
                    <a:bodyPr/>
                    <a:lstStyle/>
                    <a:p>
                      <a:pPr>
                        <a:spcBef>
                          <a:spcPts val="600"/>
                        </a:spcBef>
                        <a:spcAft>
                          <a:spcPts val="600"/>
                        </a:spcAft>
                      </a:pPr>
                      <a:r>
                        <a:rPr lang="en-US" sz="1600"/>
                        <a:t>Learning Integration: Discuss key concepts from the online platform. Connect theory → project. Encourage reflection.</a:t>
                      </a:r>
                    </a:p>
                  </a:txBody>
                  <a:tcPr/>
                </a:tc>
                <a:extLst>
                  <a:ext uri="{0D108BD9-81ED-4DB2-BD59-A6C34878D82A}">
                    <a16:rowId xmlns:a16="http://schemas.microsoft.com/office/drawing/2014/main" val="573080241"/>
                  </a:ext>
                </a:extLst>
              </a:tr>
              <a:tr h="0">
                <a:tc>
                  <a:txBody>
                    <a:bodyPr/>
                    <a:lstStyle/>
                    <a:p>
                      <a:pPr>
                        <a:spcBef>
                          <a:spcPts val="600"/>
                        </a:spcBef>
                        <a:spcAft>
                          <a:spcPts val="600"/>
                        </a:spcAft>
                      </a:pPr>
                      <a:r>
                        <a:rPr lang="en-US" sz="1600"/>
                        <a:t>55–75 min </a:t>
                      </a:r>
                    </a:p>
                  </a:txBody>
                  <a:tcPr/>
                </a:tc>
                <a:tc>
                  <a:txBody>
                    <a:bodyPr/>
                    <a:lstStyle/>
                    <a:p>
                      <a:pPr>
                        <a:spcBef>
                          <a:spcPts val="600"/>
                        </a:spcBef>
                        <a:spcAft>
                          <a:spcPts val="600"/>
                        </a:spcAft>
                      </a:pPr>
                      <a:r>
                        <a:rPr lang="en-US" sz="1600"/>
                        <a:t>Teamwork &amp; Entrepreneursession support: Prepare for upcoming entrepreneur session. Clarify roles. Identify open questions. Strengthen communication.</a:t>
                      </a:r>
                    </a:p>
                  </a:txBody>
                  <a:tcPr/>
                </a:tc>
                <a:extLst>
                  <a:ext uri="{0D108BD9-81ED-4DB2-BD59-A6C34878D82A}">
                    <a16:rowId xmlns:a16="http://schemas.microsoft.com/office/drawing/2014/main" val="3012156129"/>
                  </a:ext>
                </a:extLst>
              </a:tr>
              <a:tr h="0">
                <a:tc>
                  <a:txBody>
                    <a:bodyPr/>
                    <a:lstStyle/>
                    <a:p>
                      <a:pPr>
                        <a:spcBef>
                          <a:spcPts val="600"/>
                        </a:spcBef>
                        <a:spcAft>
                          <a:spcPts val="600"/>
                        </a:spcAft>
                      </a:pPr>
                      <a:r>
                        <a:rPr lang="en-US" sz="1600"/>
                        <a:t>75–85 min </a:t>
                      </a:r>
                    </a:p>
                  </a:txBody>
                  <a:tcPr/>
                </a:tc>
                <a:tc>
                  <a:txBody>
                    <a:bodyPr/>
                    <a:lstStyle/>
                    <a:p>
                      <a:pPr marL="0" marR="0" lvl="0" indent="0" algn="l" defTabSz="914411" rtl="0" eaLnBrk="1" fontAlgn="auto" latinLnBrk="0" hangingPunct="1">
                        <a:lnSpc>
                          <a:spcPct val="100000"/>
                        </a:lnSpc>
                        <a:spcBef>
                          <a:spcPts val="600"/>
                        </a:spcBef>
                        <a:spcAft>
                          <a:spcPts val="600"/>
                        </a:spcAft>
                        <a:buClrTx/>
                        <a:buSzTx/>
                        <a:buFontTx/>
                        <a:buNone/>
                        <a:tabLst/>
                        <a:defRPr/>
                      </a:pPr>
                      <a:r>
                        <a:rPr lang="en-US" sz="1600"/>
                        <a:t>Planning &amp; Accountability: Set goals for next week. Identify risks. Agree on check‑ins.</a:t>
                      </a:r>
                    </a:p>
                  </a:txBody>
                  <a:tcPr/>
                </a:tc>
                <a:extLst>
                  <a:ext uri="{0D108BD9-81ED-4DB2-BD59-A6C34878D82A}">
                    <a16:rowId xmlns:a16="http://schemas.microsoft.com/office/drawing/2014/main" val="1417009693"/>
                  </a:ext>
                </a:extLst>
              </a:tr>
              <a:tr h="0">
                <a:tc>
                  <a:txBody>
                    <a:bodyPr/>
                    <a:lstStyle/>
                    <a:p>
                      <a:pPr>
                        <a:spcBef>
                          <a:spcPts val="600"/>
                        </a:spcBef>
                        <a:spcAft>
                          <a:spcPts val="600"/>
                        </a:spcAft>
                      </a:pPr>
                      <a:r>
                        <a:rPr lang="en-US" sz="1600"/>
                        <a:t>85–90 min </a:t>
                      </a:r>
                    </a:p>
                  </a:txBody>
                  <a:tcPr/>
                </a:tc>
                <a:tc>
                  <a:txBody>
                    <a:bodyPr/>
                    <a:lstStyle/>
                    <a:p>
                      <a:pPr>
                        <a:spcBef>
                          <a:spcPts val="600"/>
                        </a:spcBef>
                        <a:spcAft>
                          <a:spcPts val="600"/>
                        </a:spcAft>
                      </a:pPr>
                      <a:r>
                        <a:rPr lang="en-US" sz="1600"/>
                        <a:t>Closing: One insight and/or One commitment and/or One appreciation.</a:t>
                      </a:r>
                    </a:p>
                  </a:txBody>
                  <a:tcPr/>
                </a:tc>
                <a:extLst>
                  <a:ext uri="{0D108BD9-81ED-4DB2-BD59-A6C34878D82A}">
                    <a16:rowId xmlns:a16="http://schemas.microsoft.com/office/drawing/2014/main" val="1896677465"/>
                  </a:ext>
                </a:extLst>
              </a:tr>
            </a:tbl>
          </a:graphicData>
        </a:graphic>
      </p:graphicFrame>
      <p:sp>
        <p:nvSpPr>
          <p:cNvPr id="2" name="Textfeld 1">
            <a:extLst>
              <a:ext uri="{FF2B5EF4-FFF2-40B4-BE49-F238E27FC236}">
                <a16:creationId xmlns:a16="http://schemas.microsoft.com/office/drawing/2014/main" id="{A7804E04-53C1-FBDE-9B0C-99994AABD86D}"/>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Free Mentoring session 90 min outline</a:t>
            </a:r>
          </a:p>
        </p:txBody>
      </p:sp>
    </p:spTree>
    <p:extLst>
      <p:ext uri="{BB962C8B-B14F-4D97-AF65-F5344CB8AC3E}">
        <p14:creationId xmlns:p14="http://schemas.microsoft.com/office/powerpoint/2010/main" val="3282933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DBE90A0-10E5-8066-E73C-12F873A17334}"/>
              </a:ext>
            </a:extLst>
          </p:cNvPr>
          <p:cNvSpPr/>
          <p:nvPr/>
        </p:nvSpPr>
        <p:spPr>
          <a:xfrm>
            <a:off x="696000" y="1505771"/>
            <a:ext cx="10800000" cy="4647426"/>
          </a:xfrm>
          <a:prstGeom prst="rect">
            <a:avLst/>
          </a:prstGeom>
        </p:spPr>
        <p:txBody>
          <a:bodyPr wrap="square">
            <a:spAutoFit/>
          </a:bodyPr>
          <a:lstStyle/>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1: </a:t>
            </a:r>
            <a:r>
              <a:rPr lang="en-US" sz="1600">
                <a:solidFill>
                  <a:srgbClr val="000000"/>
                </a:solidFill>
                <a:ea typeface="Calibri" panose="020F0502020204030204" pitchFamily="34" charset="0"/>
                <a:cs typeface="Calibri" panose="020F0502020204030204" pitchFamily="34" charset="0"/>
              </a:rPr>
              <a:t>Building the relationship (not more than 1 minute) Greetings, small talk, happy to see you, how have you been, etc. </a:t>
            </a: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2A: </a:t>
            </a:r>
            <a:r>
              <a:rPr lang="en-US" sz="1600">
                <a:solidFill>
                  <a:srgbClr val="000000"/>
                </a:solidFill>
                <a:ea typeface="Calibri" panose="020F0502020204030204" pitchFamily="34" charset="0"/>
                <a:cs typeface="Calibri" panose="020F0502020204030204" pitchFamily="34" charset="0"/>
              </a:rPr>
              <a:t>Defining the scope (establish the topic for the session) Which topic do you want to talk about today</a:t>
            </a:r>
            <a:endParaRPr lang="de-DE" sz="1600">
              <a:solidFill>
                <a:srgbClr val="000000"/>
              </a:solidFill>
              <a:ea typeface="Calibri" panose="020F0502020204030204" pitchFamily="34" charset="0"/>
            </a:endParaRP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2B: </a:t>
            </a:r>
            <a:r>
              <a:rPr lang="en-US" sz="1600">
                <a:solidFill>
                  <a:srgbClr val="000000"/>
                </a:solidFill>
                <a:ea typeface="Calibri" panose="020F0502020204030204" pitchFamily="34" charset="0"/>
                <a:cs typeface="Calibri" panose="020F0502020204030204" pitchFamily="34" charset="0"/>
              </a:rPr>
              <a:t>Define the objective (establish the goal for the session) What would you like to achieve in this session? How would you know you have reached there? How will it feel whan you have reached there?</a:t>
            </a: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3A</a:t>
            </a:r>
            <a:r>
              <a:rPr lang="en-US" sz="1600">
                <a:solidFill>
                  <a:srgbClr val="000000"/>
                </a:solidFill>
                <a:ea typeface="Calibri" panose="020F0502020204030204" pitchFamily="34" charset="0"/>
                <a:cs typeface="Calibri" panose="020F0502020204030204" pitchFamily="34" charset="0"/>
              </a:rPr>
              <a:t>: Analyzing the problem: What about the topic troubles you? Causes you problems? Why? What happens? How do you react? </a:t>
            </a:r>
            <a:endParaRPr lang="de-DE" sz="1600">
              <a:solidFill>
                <a:srgbClr val="000000"/>
              </a:solidFill>
              <a:ea typeface="Calibri" panose="020F0502020204030204" pitchFamily="34" charset="0"/>
            </a:endParaRP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3B: </a:t>
            </a:r>
            <a:r>
              <a:rPr lang="en-US" sz="1600">
                <a:solidFill>
                  <a:srgbClr val="000000"/>
                </a:solidFill>
                <a:ea typeface="Calibri" panose="020F0502020204030204" pitchFamily="34" charset="0"/>
                <a:cs typeface="Calibri" panose="020F0502020204030204" pitchFamily="34" charset="0"/>
              </a:rPr>
              <a:t>Solution Finding Process/ “Unearthing” the solution What could be the cause? And what could be the cause behind this? Is it a structural issue? Behavioural? Attitude? Related to someone else, etc. </a:t>
            </a: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4A: </a:t>
            </a:r>
            <a:r>
              <a:rPr lang="en-US" sz="1600">
                <a:solidFill>
                  <a:srgbClr val="000000"/>
                </a:solidFill>
                <a:ea typeface="Calibri" panose="020F0502020204030204" pitchFamily="34" charset="0"/>
                <a:cs typeface="Calibri" panose="020F0502020204030204" pitchFamily="34" charset="0"/>
              </a:rPr>
              <a:t>Identifying the solution If you think about, what you ave just described, where do you feel this is going? Where do you want to go with this? Do you see an opportunity to make changes? What happens if you apply this…?</a:t>
            </a:r>
            <a:endParaRPr lang="de-DE" sz="1600">
              <a:solidFill>
                <a:srgbClr val="000000"/>
              </a:solidFill>
              <a:ea typeface="Calibri" panose="020F0502020204030204" pitchFamily="34" charset="0"/>
            </a:endParaRP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4B: </a:t>
            </a:r>
            <a:r>
              <a:rPr lang="en-US" sz="1600">
                <a:solidFill>
                  <a:srgbClr val="000000"/>
                </a:solidFill>
                <a:ea typeface="Calibri" panose="020F0502020204030204" pitchFamily="34" charset="0"/>
                <a:cs typeface="Calibri" panose="020F0502020204030204" pitchFamily="34" charset="0"/>
              </a:rPr>
              <a:t>Commitment to change What do you want to do next? Until when? What will it look like, once you have domne this? </a:t>
            </a:r>
          </a:p>
          <a:p>
            <a:pPr marL="6350" marR="6985" indent="-6350">
              <a:spcAft>
                <a:spcPts val="600"/>
              </a:spcAft>
            </a:pPr>
            <a:r>
              <a:rPr lang="en-US" sz="1600" b="1">
                <a:solidFill>
                  <a:srgbClr val="000000"/>
                </a:solidFill>
                <a:ea typeface="Calibri" panose="020F0502020204030204" pitchFamily="34" charset="0"/>
                <a:cs typeface="Calibri" panose="020F0502020204030204" pitchFamily="34" charset="0"/>
              </a:rPr>
              <a:t>Part 5: </a:t>
            </a:r>
            <a:r>
              <a:rPr lang="en-US" sz="1600">
                <a:solidFill>
                  <a:srgbClr val="000000"/>
                </a:solidFill>
                <a:ea typeface="Calibri" panose="020F0502020204030204" pitchFamily="34" charset="0"/>
                <a:cs typeface="Calibri" panose="020F0502020204030204" pitchFamily="34" charset="0"/>
              </a:rPr>
              <a:t>Let the mentee summarize the commitment and action plan. Tell me again, how you are planning to organize your next steps. Ensure it is specific by asking when? How? If necessary.</a:t>
            </a:r>
          </a:p>
          <a:p>
            <a:pPr marL="6350" marR="6985" indent="-6350">
              <a:spcAft>
                <a:spcPts val="15"/>
              </a:spcAft>
            </a:pPr>
            <a:r>
              <a:rPr lang="en-US" sz="1600" b="1">
                <a:solidFill>
                  <a:srgbClr val="000000"/>
                </a:solidFill>
                <a:ea typeface="Calibri" panose="020F0502020204030204" pitchFamily="34" charset="0"/>
                <a:cs typeface="Calibri" panose="020F0502020204030204" pitchFamily="34" charset="0"/>
              </a:rPr>
              <a:t>Part 6: </a:t>
            </a:r>
            <a:r>
              <a:rPr lang="en-US" sz="1600">
                <a:solidFill>
                  <a:srgbClr val="000000"/>
                </a:solidFill>
                <a:ea typeface="Calibri" panose="020F0502020204030204" pitchFamily="34" charset="0"/>
                <a:cs typeface="Calibri" panose="020F0502020204030204" pitchFamily="34" charset="0"/>
              </a:rPr>
              <a:t>Closing of session, Confirm the next meeting date and time and goal for the next session. See you on.. I am excited to hear about your experience/progress on… Looking forward to…</a:t>
            </a:r>
            <a:endParaRPr lang="de-DE" sz="1600">
              <a:solidFill>
                <a:srgbClr val="000000"/>
              </a:solidFill>
              <a:ea typeface="Calibri" panose="020F0502020204030204" pitchFamily="34" charset="0"/>
            </a:endParaRPr>
          </a:p>
        </p:txBody>
      </p:sp>
      <p:sp>
        <p:nvSpPr>
          <p:cNvPr id="8" name="Textfeld 7">
            <a:extLst>
              <a:ext uri="{FF2B5EF4-FFF2-40B4-BE49-F238E27FC236}">
                <a16:creationId xmlns:a16="http://schemas.microsoft.com/office/drawing/2014/main" id="{AE0A5C29-F598-6368-4686-661153B95B0D}"/>
              </a:ext>
            </a:extLst>
          </p:cNvPr>
          <p:cNvSpPr txBox="1"/>
          <p:nvPr/>
        </p:nvSpPr>
        <p:spPr>
          <a:xfrm>
            <a:off x="696000" y="534818"/>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Mentoring session dialogue outline</a:t>
            </a:r>
          </a:p>
        </p:txBody>
      </p:sp>
    </p:spTree>
    <p:extLst>
      <p:ext uri="{BB962C8B-B14F-4D97-AF65-F5344CB8AC3E}">
        <p14:creationId xmlns:p14="http://schemas.microsoft.com/office/powerpoint/2010/main" val="3425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3" end="3"/>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4" end="4"/>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5" end="5"/>
                                            </p:txEl>
                                          </p:spTgt>
                                        </p:tgtEl>
                                        <p:attrNameLst>
                                          <p:attrName>ppt_c</p:attrName>
                                        </p:attrNameLst>
                                      </p:cBhvr>
                                      <p:to>
                                        <a:schemeClr val="folHlink"/>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6" end="6"/>
                                            </p:txEl>
                                          </p:spTgt>
                                        </p:tgtEl>
                                        <p:attrNameLst>
                                          <p:attrName>ppt_c</p:attrName>
                                        </p:attrNameLst>
                                      </p:cBhvr>
                                      <p:to>
                                        <a:schemeClr val="folHlink"/>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7" end="7"/>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FB0E6-1589-49C4-6A52-BF5A72571479}"/>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912887B5-C82B-221B-F287-DAAA40EED2CC}"/>
              </a:ext>
            </a:extLst>
          </p:cNvPr>
          <p:cNvSpPr txBox="1"/>
          <p:nvPr/>
        </p:nvSpPr>
        <p:spPr>
          <a:xfrm>
            <a:off x="696000" y="809408"/>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									E-INTERNSHIP</a:t>
            </a:r>
          </a:p>
        </p:txBody>
      </p:sp>
      <p:pic>
        <p:nvPicPr>
          <p:cNvPr id="2" name="Picture 3">
            <a:extLst>
              <a:ext uri="{FF2B5EF4-FFF2-40B4-BE49-F238E27FC236}">
                <a16:creationId xmlns:a16="http://schemas.microsoft.com/office/drawing/2014/main" id="{ECE1071E-2DDA-80F5-07B1-7473B1E44616}"/>
              </a:ext>
            </a:extLst>
          </p:cNvPr>
          <p:cNvPicPr>
            <a:picLocks noChangeAspect="1"/>
          </p:cNvPicPr>
          <p:nvPr/>
        </p:nvPicPr>
        <p:blipFill>
          <a:blip r:embed="rId2"/>
          <a:srcRect r="1592"/>
          <a:stretch>
            <a:fillRect/>
          </a:stretch>
        </p:blipFill>
        <p:spPr>
          <a:xfrm flipH="1">
            <a:off x="8887076" y="4313272"/>
            <a:ext cx="3304924" cy="2662518"/>
          </a:xfrm>
          <a:prstGeom prst="rect">
            <a:avLst/>
          </a:prstGeom>
        </p:spPr>
      </p:pic>
      <p:pic>
        <p:nvPicPr>
          <p:cNvPr id="3" name="Picture 8">
            <a:extLst>
              <a:ext uri="{FF2B5EF4-FFF2-40B4-BE49-F238E27FC236}">
                <a16:creationId xmlns:a16="http://schemas.microsoft.com/office/drawing/2014/main" id="{A6E95DDE-F5B3-EAAA-8B13-609F69EB4DC8}"/>
              </a:ext>
            </a:extLst>
          </p:cNvPr>
          <p:cNvPicPr>
            <a:picLocks noChangeAspect="1"/>
          </p:cNvPicPr>
          <p:nvPr/>
        </p:nvPicPr>
        <p:blipFill>
          <a:blip r:embed="rId3">
            <a:duotone>
              <a:prstClr val="black"/>
              <a:schemeClr val="tx2">
                <a:tint val="45000"/>
                <a:satMod val="400000"/>
              </a:schemeClr>
            </a:duotone>
          </a:blip>
          <a:stretch>
            <a:fillRect/>
          </a:stretch>
        </p:blipFill>
        <p:spPr>
          <a:xfrm>
            <a:off x="1057931" y="782588"/>
            <a:ext cx="1109045" cy="646331"/>
          </a:xfrm>
          <a:prstGeom prst="rect">
            <a:avLst/>
          </a:prstGeom>
          <a:effectLst/>
        </p:spPr>
      </p:pic>
      <p:sp>
        <p:nvSpPr>
          <p:cNvPr id="8" name="Textfeld 7">
            <a:extLst>
              <a:ext uri="{FF2B5EF4-FFF2-40B4-BE49-F238E27FC236}">
                <a16:creationId xmlns:a16="http://schemas.microsoft.com/office/drawing/2014/main" id="{6DC8D4B7-A004-CE64-A8D2-9B761ECB8E09}"/>
              </a:ext>
            </a:extLst>
          </p:cNvPr>
          <p:cNvSpPr txBox="1"/>
          <p:nvPr/>
        </p:nvSpPr>
        <p:spPr>
          <a:xfrm>
            <a:off x="614921" y="1695794"/>
            <a:ext cx="10800000" cy="3508653"/>
          </a:xfrm>
          <a:prstGeom prst="rect">
            <a:avLst/>
          </a:prstGeom>
          <a:noFill/>
        </p:spPr>
        <p:txBody>
          <a:bodyPr wrap="square">
            <a:spAutoFit/>
          </a:bodyPr>
          <a:lstStyle/>
          <a:p>
            <a:pPr>
              <a:spcAft>
                <a:spcPts val="600"/>
              </a:spcAft>
            </a:pPr>
            <a:r>
              <a:rPr lang="en-US" sz="1600"/>
              <a:t>The AgriMocks E-internship is an </a:t>
            </a:r>
            <a:r>
              <a:rPr lang="en-US" sz="1600" i="0">
                <a:effectLst/>
              </a:rPr>
              <a:t>ERASMUS virtual exchange program</a:t>
            </a:r>
            <a:r>
              <a:rPr lang="en-US" sz="1600"/>
              <a:t>, co-funded bei the European Union and coordinated by the University of Applied Sciences Hochschule Weihenstephan-Triesdorf (HSWT), Germany, in collaboration with BizMetrics, South Africa, Entrepreneurship Development Institute (EDI), Ethiopia, Häme University of Applied Sciences (HAMK), Finland, Hawassa University, Ethiopia, </a:t>
            </a:r>
            <a:r>
              <a:rPr lang="en-US" sz="1600" i="0">
                <a:effectLst/>
              </a:rPr>
              <a:t>Kumasi Institute of Tropical Agriculture (KITA), Ghana, NICOSA, South Africa, University of the Freestate (UFS), South Africa, Université Gaston Berger (UGB), Senegal, and the Western Balkan Institute (WEBIN), Serbia. </a:t>
            </a:r>
          </a:p>
          <a:p>
            <a:pPr>
              <a:spcAft>
                <a:spcPts val="600"/>
              </a:spcAft>
            </a:pPr>
            <a:r>
              <a:rPr lang="en-US" sz="1600" i="0">
                <a:solidFill>
                  <a:srgbClr val="1D2125"/>
                </a:solidFill>
                <a:effectLst/>
              </a:rPr>
              <a:t>Until the </a:t>
            </a:r>
            <a:r>
              <a:rPr lang="en-US" sz="1600" b="0" i="0">
                <a:solidFill>
                  <a:srgbClr val="1D2125"/>
                </a:solidFill>
                <a:effectLst/>
              </a:rPr>
              <a:t>first quarter of 2028 it will serve </a:t>
            </a:r>
            <a:r>
              <a:rPr lang="en-US" sz="1600" i="0">
                <a:solidFill>
                  <a:srgbClr val="1D2125"/>
                </a:solidFill>
                <a:effectLst/>
              </a:rPr>
              <a:t>2500 young adults as an opportunity for international exchange and collaborative learning in an virtual company internship and mentorship setting. </a:t>
            </a:r>
          </a:p>
          <a:p>
            <a:pPr>
              <a:spcAft>
                <a:spcPts val="600"/>
              </a:spcAft>
            </a:pPr>
            <a:r>
              <a:rPr lang="en-US" sz="1600">
                <a:solidFill>
                  <a:srgbClr val="1D2125"/>
                </a:solidFill>
              </a:rPr>
              <a:t>The purpose of this handbook is to provide associated facilitators and mentors, who come on board the AgriMocks program as volunteers and network partners (FOPs) with a guideline to the program and resource materials. </a:t>
            </a:r>
            <a:endParaRPr lang="en-US" sz="1600" i="0">
              <a:solidFill>
                <a:srgbClr val="1D2125"/>
              </a:solidFill>
              <a:effectLst/>
            </a:endParaRPr>
          </a:p>
          <a:p>
            <a:pPr>
              <a:spcAft>
                <a:spcPts val="1800"/>
              </a:spcAft>
            </a:pPr>
            <a:r>
              <a:rPr lang="en-US" sz="1600"/>
              <a:t>I </a:t>
            </a:r>
            <a:r>
              <a:rPr lang="de-DE" sz="1600"/>
              <a:t>would like to thank the following organizations and associated individuals for their contributions:</a:t>
            </a:r>
            <a:endParaRPr lang="en-US" sz="1600"/>
          </a:p>
          <a:p>
            <a:pPr algn="l">
              <a:buNone/>
            </a:pPr>
            <a:endParaRPr lang="en-US" sz="1600" i="0">
              <a:solidFill>
                <a:srgbClr val="1D2125"/>
              </a:solidFill>
              <a:effectLst/>
            </a:endParaRPr>
          </a:p>
        </p:txBody>
      </p:sp>
      <p:pic>
        <p:nvPicPr>
          <p:cNvPr id="22" name="Grafik 21">
            <a:extLst>
              <a:ext uri="{FF2B5EF4-FFF2-40B4-BE49-F238E27FC236}">
                <a16:creationId xmlns:a16="http://schemas.microsoft.com/office/drawing/2014/main" id="{3EAF3B05-AE2A-5941-8DDB-0489C35CB3B3}"/>
              </a:ext>
            </a:extLst>
          </p:cNvPr>
          <p:cNvPicPr>
            <a:picLocks noChangeAspect="1"/>
          </p:cNvPicPr>
          <p:nvPr/>
        </p:nvPicPr>
        <p:blipFill>
          <a:blip r:embed="rId4"/>
          <a:stretch>
            <a:fillRect/>
          </a:stretch>
        </p:blipFill>
        <p:spPr>
          <a:xfrm>
            <a:off x="2638924" y="5989260"/>
            <a:ext cx="3358400" cy="657124"/>
          </a:xfrm>
          <a:prstGeom prst="rect">
            <a:avLst/>
          </a:prstGeom>
        </p:spPr>
      </p:pic>
      <p:pic>
        <p:nvPicPr>
          <p:cNvPr id="24" name="Grafik 23">
            <a:extLst>
              <a:ext uri="{FF2B5EF4-FFF2-40B4-BE49-F238E27FC236}">
                <a16:creationId xmlns:a16="http://schemas.microsoft.com/office/drawing/2014/main" id="{72017553-68C6-35BA-C15B-489594671746}"/>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58854" y="5243568"/>
            <a:ext cx="3222762" cy="2148508"/>
          </a:xfrm>
          <a:prstGeom prst="rect">
            <a:avLst/>
          </a:prstGeom>
        </p:spPr>
      </p:pic>
      <p:grpSp>
        <p:nvGrpSpPr>
          <p:cNvPr id="12" name="Gruppieren 11">
            <a:extLst>
              <a:ext uri="{FF2B5EF4-FFF2-40B4-BE49-F238E27FC236}">
                <a16:creationId xmlns:a16="http://schemas.microsoft.com/office/drawing/2014/main" id="{5DFAF9D6-6F5C-2A49-AF53-D997D11DC3E5}"/>
              </a:ext>
            </a:extLst>
          </p:cNvPr>
          <p:cNvGrpSpPr/>
          <p:nvPr/>
        </p:nvGrpSpPr>
        <p:grpSpPr>
          <a:xfrm>
            <a:off x="777079" y="4753360"/>
            <a:ext cx="10800000" cy="1117600"/>
            <a:chOff x="386650" y="3778031"/>
            <a:chExt cx="10884658" cy="1136065"/>
          </a:xfrm>
        </p:grpSpPr>
        <p:pic>
          <p:nvPicPr>
            <p:cNvPr id="14" name="Grafik 13">
              <a:extLst>
                <a:ext uri="{FF2B5EF4-FFF2-40B4-BE49-F238E27FC236}">
                  <a16:creationId xmlns:a16="http://schemas.microsoft.com/office/drawing/2014/main" id="{99C637D0-E98C-9F9B-88CF-669B0C4C567E}"/>
                </a:ext>
              </a:extLst>
            </p:cNvPr>
            <p:cNvPicPr>
              <a:picLocks noChangeAspect="1"/>
            </p:cNvPicPr>
            <p:nvPr/>
          </p:nvPicPr>
          <p:blipFill>
            <a:blip r:embed="rId6"/>
            <a:srcRect l="66332"/>
            <a:stretch>
              <a:fillRect/>
            </a:stretch>
          </p:blipFill>
          <p:spPr>
            <a:xfrm>
              <a:off x="2145672" y="3812588"/>
              <a:ext cx="1033335" cy="1080000"/>
            </a:xfrm>
            <a:prstGeom prst="rect">
              <a:avLst/>
            </a:prstGeom>
          </p:spPr>
        </p:pic>
        <p:pic>
          <p:nvPicPr>
            <p:cNvPr id="16" name="Grafik 15">
              <a:extLst>
                <a:ext uri="{FF2B5EF4-FFF2-40B4-BE49-F238E27FC236}">
                  <a16:creationId xmlns:a16="http://schemas.microsoft.com/office/drawing/2014/main" id="{8645119B-8D73-4073-7F3D-397727C5A844}"/>
                </a:ext>
              </a:extLst>
            </p:cNvPr>
            <p:cNvPicPr>
              <a:picLocks noChangeAspect="1"/>
            </p:cNvPicPr>
            <p:nvPr/>
          </p:nvPicPr>
          <p:blipFill>
            <a:blip r:embed="rId7"/>
            <a:srcRect l="59288"/>
            <a:stretch>
              <a:fillRect/>
            </a:stretch>
          </p:blipFill>
          <p:spPr>
            <a:xfrm>
              <a:off x="4261737" y="3812588"/>
              <a:ext cx="1004137" cy="997293"/>
            </a:xfrm>
            <a:prstGeom prst="rect">
              <a:avLst/>
            </a:prstGeom>
          </p:spPr>
        </p:pic>
        <p:pic>
          <p:nvPicPr>
            <p:cNvPr id="18" name="Grafik 17">
              <a:extLst>
                <a:ext uri="{FF2B5EF4-FFF2-40B4-BE49-F238E27FC236}">
                  <a16:creationId xmlns:a16="http://schemas.microsoft.com/office/drawing/2014/main" id="{4899B20F-5CF6-7588-F901-0327636D6AAC}"/>
                </a:ext>
              </a:extLst>
            </p:cNvPr>
            <p:cNvPicPr>
              <a:picLocks noChangeAspect="1"/>
            </p:cNvPicPr>
            <p:nvPr/>
          </p:nvPicPr>
          <p:blipFill>
            <a:blip r:embed="rId8"/>
            <a:srcRect l="57937"/>
            <a:stretch>
              <a:fillRect/>
            </a:stretch>
          </p:blipFill>
          <p:spPr>
            <a:xfrm>
              <a:off x="6257608" y="3942451"/>
              <a:ext cx="1095941" cy="820274"/>
            </a:xfrm>
            <a:prstGeom prst="rect">
              <a:avLst/>
            </a:prstGeom>
          </p:spPr>
        </p:pic>
        <p:pic>
          <p:nvPicPr>
            <p:cNvPr id="20" name="Grafik 19">
              <a:extLst>
                <a:ext uri="{FF2B5EF4-FFF2-40B4-BE49-F238E27FC236}">
                  <a16:creationId xmlns:a16="http://schemas.microsoft.com/office/drawing/2014/main" id="{D05AAA20-84D9-D213-869E-F14C890A0FCD}"/>
                </a:ext>
              </a:extLst>
            </p:cNvPr>
            <p:cNvPicPr>
              <a:picLocks noChangeAspect="1"/>
            </p:cNvPicPr>
            <p:nvPr/>
          </p:nvPicPr>
          <p:blipFill>
            <a:blip r:embed="rId9"/>
            <a:stretch>
              <a:fillRect/>
            </a:stretch>
          </p:blipFill>
          <p:spPr>
            <a:xfrm>
              <a:off x="8641933" y="3947394"/>
              <a:ext cx="2629375" cy="820274"/>
            </a:xfrm>
            <a:prstGeom prst="rect">
              <a:avLst/>
            </a:prstGeom>
          </p:spPr>
        </p:pic>
        <p:pic>
          <p:nvPicPr>
            <p:cNvPr id="5" name="Grafik 4">
              <a:extLst>
                <a:ext uri="{FF2B5EF4-FFF2-40B4-BE49-F238E27FC236}">
                  <a16:creationId xmlns:a16="http://schemas.microsoft.com/office/drawing/2014/main" id="{8B4BDA43-1800-1272-5247-1F9EF8B1D043}"/>
                </a:ext>
              </a:extLst>
            </p:cNvPr>
            <p:cNvPicPr>
              <a:picLocks noChangeAspect="1"/>
            </p:cNvPicPr>
            <p:nvPr/>
          </p:nvPicPr>
          <p:blipFill>
            <a:blip r:embed="rId7"/>
            <a:srcRect r="58104"/>
            <a:stretch>
              <a:fillRect/>
            </a:stretch>
          </p:blipFill>
          <p:spPr>
            <a:xfrm>
              <a:off x="3098790" y="3778031"/>
              <a:ext cx="1033335" cy="997293"/>
            </a:xfrm>
            <a:prstGeom prst="rect">
              <a:avLst/>
            </a:prstGeom>
          </p:spPr>
        </p:pic>
        <p:pic>
          <p:nvPicPr>
            <p:cNvPr id="6" name="Grafik 5">
              <a:extLst>
                <a:ext uri="{FF2B5EF4-FFF2-40B4-BE49-F238E27FC236}">
                  <a16:creationId xmlns:a16="http://schemas.microsoft.com/office/drawing/2014/main" id="{C8030F18-E3AC-1443-E55D-2F7E47B7239A}"/>
                </a:ext>
              </a:extLst>
            </p:cNvPr>
            <p:cNvPicPr>
              <a:picLocks noChangeAspect="1"/>
            </p:cNvPicPr>
            <p:nvPr/>
          </p:nvPicPr>
          <p:blipFill>
            <a:blip r:embed="rId10"/>
            <a:srcRect l="1363" t="192" r="41439" b="-192"/>
            <a:stretch>
              <a:fillRect/>
            </a:stretch>
          </p:blipFill>
          <p:spPr>
            <a:xfrm>
              <a:off x="386650" y="3835010"/>
              <a:ext cx="1753994" cy="1079086"/>
            </a:xfrm>
            <a:prstGeom prst="rect">
              <a:avLst/>
            </a:prstGeom>
          </p:spPr>
        </p:pic>
        <p:pic>
          <p:nvPicPr>
            <p:cNvPr id="10" name="Grafik 9">
              <a:extLst>
                <a:ext uri="{FF2B5EF4-FFF2-40B4-BE49-F238E27FC236}">
                  <a16:creationId xmlns:a16="http://schemas.microsoft.com/office/drawing/2014/main" id="{B8F08DF7-8A10-EC35-EB2C-5EC8C865263B}"/>
                </a:ext>
              </a:extLst>
            </p:cNvPr>
            <p:cNvPicPr>
              <a:picLocks noChangeAspect="1"/>
            </p:cNvPicPr>
            <p:nvPr/>
          </p:nvPicPr>
          <p:blipFill>
            <a:blip r:embed="rId11"/>
            <a:srcRect r="54431"/>
            <a:stretch>
              <a:fillRect/>
            </a:stretch>
          </p:blipFill>
          <p:spPr>
            <a:xfrm>
              <a:off x="5190540" y="3952293"/>
              <a:ext cx="1189043" cy="823031"/>
            </a:xfrm>
            <a:prstGeom prst="rect">
              <a:avLst/>
            </a:prstGeom>
          </p:spPr>
        </p:pic>
        <p:pic>
          <p:nvPicPr>
            <p:cNvPr id="15" name="Grafik 14">
              <a:extLst>
                <a:ext uri="{FF2B5EF4-FFF2-40B4-BE49-F238E27FC236}">
                  <a16:creationId xmlns:a16="http://schemas.microsoft.com/office/drawing/2014/main" id="{0340643B-D8C7-BD36-F7F6-65AFE866346E}"/>
                </a:ext>
              </a:extLst>
            </p:cNvPr>
            <p:cNvPicPr>
              <a:picLocks noChangeAspect="1"/>
            </p:cNvPicPr>
            <p:nvPr/>
          </p:nvPicPr>
          <p:blipFill>
            <a:blip r:embed="rId12"/>
            <a:stretch>
              <a:fillRect/>
            </a:stretch>
          </p:blipFill>
          <p:spPr>
            <a:xfrm>
              <a:off x="7571898" y="4011926"/>
              <a:ext cx="813505" cy="774142"/>
            </a:xfrm>
            <a:prstGeom prst="rect">
              <a:avLst/>
            </a:prstGeom>
          </p:spPr>
        </p:pic>
      </p:grpSp>
    </p:spTree>
    <p:extLst>
      <p:ext uri="{BB962C8B-B14F-4D97-AF65-F5344CB8AC3E}">
        <p14:creationId xmlns:p14="http://schemas.microsoft.com/office/powerpoint/2010/main" val="2062217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09187467-A4F8-132E-01BE-61430E3E26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8A4C167-FD15-128D-D696-004475B79386}"/>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75D4A758-1D26-9765-C471-AA3EE4A06BFD}"/>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D546E700-106F-8231-5C08-9C9F322559A2}"/>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62802F27-0DCC-0706-FC66-1DC3DD4A4814}"/>
                </a:ext>
              </a:extLst>
            </p:cNvPr>
            <p:cNvSpPr txBox="1"/>
            <p:nvPr/>
          </p:nvSpPr>
          <p:spPr>
            <a:xfrm>
              <a:off x="3117907" y="1331968"/>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Adult Learning</a:t>
              </a:r>
            </a:p>
            <a:p>
              <a:pPr algn="ctr" defTabSz="171450"/>
              <a:r>
                <a:rPr lang="en-US" sz="4400" b="1">
                  <a:solidFill>
                    <a:prstClr val="white"/>
                  </a:solidFill>
                  <a:latin typeface="Calibri" panose="020F0502020204030204" pitchFamily="34" charset="0"/>
                  <a:cs typeface="Calibri" panose="020F0502020204030204" pitchFamily="34" charset="0"/>
                </a:rPr>
                <a:t>&amp;</a:t>
              </a:r>
            </a:p>
            <a:p>
              <a:pPr algn="ctr" defTabSz="171450"/>
              <a:r>
                <a:rPr lang="en-US" sz="4400" b="1">
                  <a:solidFill>
                    <a:prstClr val="white"/>
                  </a:solidFill>
                  <a:latin typeface="Calibri" panose="020F0502020204030204" pitchFamily="34" charset="0"/>
                  <a:cs typeface="Calibri" panose="020F0502020204030204" pitchFamily="34" charset="0"/>
                </a:rPr>
                <a:t>Facilitation Basics</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4" name="Picture 8">
            <a:extLst>
              <a:ext uri="{FF2B5EF4-FFF2-40B4-BE49-F238E27FC236}">
                <a16:creationId xmlns:a16="http://schemas.microsoft.com/office/drawing/2014/main" id="{EE9C1EF8-7C5E-89D9-E6D4-538A3268426A}"/>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70955D51-60A7-3EA7-64B6-4C7FEF1E6D09}"/>
              </a:ext>
            </a:extLst>
          </p:cNvPr>
          <p:cNvGrpSpPr/>
          <p:nvPr/>
        </p:nvGrpSpPr>
        <p:grpSpPr>
          <a:xfrm>
            <a:off x="2621185" y="2402293"/>
            <a:ext cx="714550" cy="714550"/>
            <a:chOff x="-30428" y="463446"/>
            <a:chExt cx="714550" cy="714550"/>
          </a:xfrm>
          <a:solidFill>
            <a:srgbClr val="6BA31D"/>
          </a:solidFill>
        </p:grpSpPr>
        <p:sp>
          <p:nvSpPr>
            <p:cNvPr id="9" name="Ellipse 8">
              <a:extLst>
                <a:ext uri="{FF2B5EF4-FFF2-40B4-BE49-F238E27FC236}">
                  <a16:creationId xmlns:a16="http://schemas.microsoft.com/office/drawing/2014/main" id="{0B6AFA35-9AC5-D5F1-6DA1-449737A034E9}"/>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FE1351AC-DE26-2BB5-D6AE-027856530919}"/>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4 </a:t>
              </a:r>
              <a:endParaRPr lang="en-US" sz="2800" b="1">
                <a:latin typeface="+mj-lt"/>
              </a:endParaRPr>
            </a:p>
          </p:txBody>
        </p:sp>
      </p:grpSp>
      <p:grpSp>
        <p:nvGrpSpPr>
          <p:cNvPr id="11" name="Gruppieren 10">
            <a:extLst>
              <a:ext uri="{FF2B5EF4-FFF2-40B4-BE49-F238E27FC236}">
                <a16:creationId xmlns:a16="http://schemas.microsoft.com/office/drawing/2014/main" id="{372DC2E5-7189-7DF5-B93F-79DE88C059D0}"/>
              </a:ext>
            </a:extLst>
          </p:cNvPr>
          <p:cNvGrpSpPr/>
          <p:nvPr/>
        </p:nvGrpSpPr>
        <p:grpSpPr>
          <a:xfrm>
            <a:off x="93007" y="5601945"/>
            <a:ext cx="3222762" cy="980318"/>
            <a:chOff x="95510" y="5598902"/>
            <a:chExt cx="3222762" cy="980318"/>
          </a:xfrm>
        </p:grpSpPr>
        <p:pic>
          <p:nvPicPr>
            <p:cNvPr id="12" name="Grafik 11">
              <a:extLst>
                <a:ext uri="{FF2B5EF4-FFF2-40B4-BE49-F238E27FC236}">
                  <a16:creationId xmlns:a16="http://schemas.microsoft.com/office/drawing/2014/main" id="{95B06907-C33C-EB5F-4317-21E823D87E49}"/>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3" name="Grafik 12">
              <a:extLst>
                <a:ext uri="{FF2B5EF4-FFF2-40B4-BE49-F238E27FC236}">
                  <a16:creationId xmlns:a16="http://schemas.microsoft.com/office/drawing/2014/main" id="{38F3FB08-E25F-0E68-321D-FA8AAB6510AE}"/>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23909905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3D065D3-2ABD-B34A-2E17-42A1E8BF03EF}"/>
              </a:ext>
            </a:extLst>
          </p:cNvPr>
          <p:cNvSpPr txBox="1"/>
          <p:nvPr/>
        </p:nvSpPr>
        <p:spPr>
          <a:xfrm>
            <a:off x="631831" y="1402070"/>
            <a:ext cx="10800000" cy="4093428"/>
          </a:xfrm>
          <a:prstGeom prst="rect">
            <a:avLst/>
          </a:prstGeom>
          <a:noFill/>
        </p:spPr>
        <p:txBody>
          <a:bodyPr wrap="square">
            <a:spAutoFit/>
          </a:bodyPr>
          <a:lstStyle/>
          <a:p>
            <a:pPr>
              <a:spcAft>
                <a:spcPts val="600"/>
              </a:spcAft>
              <a:buNone/>
            </a:pPr>
            <a:r>
              <a:rPr lang="en-US" sz="1600" b="1" kern="100">
                <a:effectLst/>
                <a:ea typeface="Malgun Gothic" panose="020B0503020000020004" pitchFamily="34" charset="-127"/>
                <a:cs typeface="Times New Roman" panose="02020603050405020304" pitchFamily="18" charset="0"/>
              </a:rPr>
              <a:t>Young Adults in Transition often –</a:t>
            </a: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Are still forming professional identity</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Feel insecure about their skills</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Struggle with time management</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Fear making mistakes</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Are unsure how to communicate professionally</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May hesitate to speak in groups, especially if they perceive a language barrier</a:t>
            </a:r>
            <a:endParaRPr lang="de-DE" sz="1600" kern="100">
              <a:effectLst/>
              <a:ea typeface="Malgun Gothic" panose="020B0503020000020004" pitchFamily="34" charset="-127"/>
              <a:cs typeface="Times New Roman" panose="02020603050405020304" pitchFamily="18" charset="0"/>
            </a:endParaRPr>
          </a:p>
          <a:p>
            <a:pPr marL="285750" indent="-285750">
              <a:spcAft>
                <a:spcPts val="6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Come from diverse cultural backgrounds</a:t>
            </a:r>
            <a:endParaRPr lang="de-DE" sz="1600" kern="100">
              <a:effectLst/>
              <a:ea typeface="Malgun Gothic" panose="020B0503020000020004" pitchFamily="34" charset="-127"/>
              <a:cs typeface="Times New Roman" panose="02020603050405020304" pitchFamily="18" charset="0"/>
            </a:endParaRPr>
          </a:p>
          <a:p>
            <a:pPr>
              <a:spcAft>
                <a:spcPts val="600"/>
              </a:spcAft>
              <a:buNone/>
            </a:pPr>
            <a:r>
              <a:rPr lang="en-US" sz="1600" kern="100">
                <a:effectLst/>
                <a:ea typeface="Malgun Gothic" panose="020B0503020000020004" pitchFamily="34" charset="-127"/>
                <a:cs typeface="Times New Roman" panose="02020603050405020304" pitchFamily="18" charset="0"/>
              </a:rPr>
              <a:t> </a:t>
            </a:r>
            <a:r>
              <a:rPr lang="en-US" sz="1600" b="1" kern="100">
                <a:effectLst/>
                <a:ea typeface="Malgun Gothic" panose="020B0503020000020004" pitchFamily="34" charset="-127"/>
                <a:cs typeface="Times New Roman" panose="02020603050405020304" pitchFamily="18" charset="0"/>
              </a:rPr>
              <a:t>Your mentoring should be:</a:t>
            </a:r>
            <a:endParaRPr lang="de-DE" sz="1600" b="1"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Encouraging</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Non</a:t>
            </a:r>
            <a:r>
              <a:rPr lang="en-US" sz="1600" kern="100">
                <a:effectLst/>
                <a:ea typeface="Malgun Gothic" panose="020B0503020000020004" pitchFamily="34" charset="-127"/>
                <a:cs typeface="Cambria Math" panose="02040503050406030204" pitchFamily="18" charset="0"/>
              </a:rPr>
              <a:t>‑</a:t>
            </a:r>
            <a:r>
              <a:rPr lang="en-US" sz="1600" kern="100">
                <a:effectLst/>
                <a:ea typeface="Malgun Gothic" panose="020B0503020000020004" pitchFamily="34" charset="-127"/>
                <a:cs typeface="Times New Roman" panose="02020603050405020304" pitchFamily="18" charset="0"/>
              </a:rPr>
              <a:t>judgmental</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Patient</a:t>
            </a:r>
            <a:endParaRPr lang="de-DE" sz="1600" kern="100">
              <a:effectLst/>
              <a:ea typeface="Malgun Gothic" panose="020B0503020000020004" pitchFamily="34" charset="-127"/>
              <a:cs typeface="Times New Roman" panose="02020603050405020304" pitchFamily="18" charset="0"/>
            </a:endParaRPr>
          </a:p>
          <a:p>
            <a:pPr marL="285750" indent="-285750">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Clear</a:t>
            </a:r>
            <a:endParaRPr lang="de-DE" sz="1600" kern="100">
              <a:effectLst/>
              <a:ea typeface="Malgun Gothic" panose="020B0503020000020004" pitchFamily="34" charset="-127"/>
              <a:cs typeface="Times New Roman" panose="02020603050405020304" pitchFamily="18" charset="0"/>
            </a:endParaRPr>
          </a:p>
          <a:p>
            <a:pPr marL="285750" indent="-285750">
              <a:spcAft>
                <a:spcPts val="600"/>
              </a:spcAft>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Empowering</a:t>
            </a:r>
            <a:endParaRPr lang="de-DE" sz="1600" kern="100">
              <a:effectLst/>
              <a:ea typeface="Malgun Gothic" panose="020B0503020000020004" pitchFamily="34" charset="-127"/>
              <a:cs typeface="Times New Roman" panose="02020603050405020304" pitchFamily="18" charset="0"/>
            </a:endParaRPr>
          </a:p>
          <a:p>
            <a:pPr>
              <a:buNone/>
            </a:pPr>
            <a:r>
              <a:rPr lang="en-US" sz="1600" kern="100">
                <a:effectLst/>
                <a:ea typeface="Malgun Gothic" panose="020B0503020000020004" pitchFamily="34" charset="-127"/>
                <a:cs typeface="Times New Roman" panose="02020603050405020304" pitchFamily="18" charset="0"/>
              </a:rPr>
              <a:t> Your presence can make the difference between a participant thriving or dropping out.</a:t>
            </a:r>
            <a:endParaRPr lang="de-DE" sz="1600" kern="100">
              <a:effectLst/>
              <a:ea typeface="Malgun Gothic" panose="020B0503020000020004" pitchFamily="34" charset="-127"/>
              <a:cs typeface="Times New Roman" panose="02020603050405020304" pitchFamily="18" charset="0"/>
            </a:endParaRPr>
          </a:p>
        </p:txBody>
      </p:sp>
      <p:sp>
        <p:nvSpPr>
          <p:cNvPr id="4" name="Textfeld 3">
            <a:extLst>
              <a:ext uri="{FF2B5EF4-FFF2-40B4-BE49-F238E27FC236}">
                <a16:creationId xmlns:a16="http://schemas.microsoft.com/office/drawing/2014/main" id="{E27368FD-D0A4-3040-91FA-4C74AB7CB1CB}"/>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Who are you mentoring?</a:t>
            </a:r>
          </a:p>
        </p:txBody>
      </p:sp>
    </p:spTree>
    <p:extLst>
      <p:ext uri="{BB962C8B-B14F-4D97-AF65-F5344CB8AC3E}">
        <p14:creationId xmlns:p14="http://schemas.microsoft.com/office/powerpoint/2010/main" val="2291615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A6D178"/>
        </a:solidFill>
        <a:effectLst/>
      </p:bgPr>
    </p:bg>
    <p:spTree>
      <p:nvGrpSpPr>
        <p:cNvPr id="1" name=""/>
        <p:cNvGrpSpPr/>
        <p:nvPr/>
      </p:nvGrpSpPr>
      <p:grpSpPr>
        <a:xfrm>
          <a:off x="0" y="0"/>
          <a:ext cx="0" cy="0"/>
          <a:chOff x="0" y="0"/>
          <a:chExt cx="0" cy="0"/>
        </a:xfrm>
      </p:grpSpPr>
      <p:sp>
        <p:nvSpPr>
          <p:cNvPr id="7" name="TextBox 6"/>
          <p:cNvSpPr txBox="1"/>
          <p:nvPr/>
        </p:nvSpPr>
        <p:spPr>
          <a:xfrm>
            <a:off x="4389865" y="3538649"/>
            <a:ext cx="2230243"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1" i="0" u="none" strike="noStrike" kern="1200" cap="none" spc="0" normalizeH="0" baseline="0" noProof="0">
                <a:ln>
                  <a:noFill/>
                </a:ln>
                <a:solidFill>
                  <a:prstClr val="black"/>
                </a:solidFill>
                <a:effectLst/>
                <a:uLnTx/>
                <a:uFillTx/>
                <a:latin typeface="Calibri" panose="020F0502020204030204"/>
                <a:ea typeface="+mn-ea"/>
                <a:cs typeface="+mn-cs"/>
              </a:rPr>
              <a:t>Empathy</a:t>
            </a:r>
          </a:p>
        </p:txBody>
      </p:sp>
      <p:grpSp>
        <p:nvGrpSpPr>
          <p:cNvPr id="15" name="Group 14"/>
          <p:cNvGrpSpPr/>
          <p:nvPr/>
        </p:nvGrpSpPr>
        <p:grpSpPr>
          <a:xfrm>
            <a:off x="1280469" y="1517106"/>
            <a:ext cx="9838054" cy="4027387"/>
            <a:chOff x="-154827" y="2373726"/>
            <a:chExt cx="13316910" cy="5582103"/>
          </a:xfrm>
        </p:grpSpPr>
        <p:pic>
          <p:nvPicPr>
            <p:cNvPr id="2" name="Picture 1"/>
            <p:cNvPicPr>
              <a:picLocks noChangeAspect="1"/>
            </p:cNvPicPr>
            <p:nvPr/>
          </p:nvPicPr>
          <p:blipFill>
            <a:blip r:embed="rId3"/>
            <a:srcRect t="34954"/>
            <a:stretch>
              <a:fillRect/>
            </a:stretch>
          </p:blipFill>
          <p:spPr>
            <a:xfrm>
              <a:off x="-72812" y="2373726"/>
              <a:ext cx="12872690" cy="5582103"/>
            </a:xfrm>
            <a:prstGeom prst="rect">
              <a:avLst/>
            </a:prstGeom>
          </p:spPr>
        </p:pic>
        <p:sp>
          <p:nvSpPr>
            <p:cNvPr id="4" name="TextBox 3"/>
            <p:cNvSpPr txBox="1"/>
            <p:nvPr/>
          </p:nvSpPr>
          <p:spPr>
            <a:xfrm>
              <a:off x="-154827" y="5809525"/>
              <a:ext cx="4126900" cy="4692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a:solidFill>
                    <a:prstClr val="black"/>
                  </a:solidFill>
                  <a:latin typeface="Calibri" panose="020F0502020204030204"/>
                </a:rPr>
                <a:t>Inadequate p</a:t>
              </a:r>
              <a:r>
                <a:rPr kumimoji="0" lang="de-DE" sz="1600" b="1" i="0" u="none" strike="noStrike" kern="1200" cap="none" spc="0" normalizeH="0" baseline="0" noProof="0">
                  <a:ln>
                    <a:noFill/>
                  </a:ln>
                  <a:solidFill>
                    <a:prstClr val="black"/>
                  </a:solidFill>
                  <a:effectLst/>
                  <a:uLnTx/>
                  <a:uFillTx/>
                  <a:latin typeface="Calibri" panose="020F0502020204030204"/>
                  <a:ea typeface="+mn-ea"/>
                  <a:cs typeface="+mn-cs"/>
                </a:rPr>
                <a:t>roblem solving skills</a:t>
              </a:r>
            </a:p>
          </p:txBody>
        </p:sp>
        <p:sp>
          <p:nvSpPr>
            <p:cNvPr id="6" name="TextBox 5"/>
            <p:cNvSpPr txBox="1"/>
            <p:nvPr/>
          </p:nvSpPr>
          <p:spPr>
            <a:xfrm>
              <a:off x="318641" y="6292440"/>
              <a:ext cx="2892110" cy="4692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a:solidFill>
                    <a:prstClr val="black"/>
                  </a:solidFill>
                  <a:latin typeface="Calibri" panose="020F0502020204030204"/>
                </a:rPr>
                <a:t>Lacking a</a:t>
              </a:r>
              <a:r>
                <a:rPr kumimoji="0" lang="de-DE" sz="1600" b="1" i="0" u="none" strike="noStrike" kern="1200" cap="none" spc="0" normalizeH="0" baseline="0" noProof="0">
                  <a:ln>
                    <a:noFill/>
                  </a:ln>
                  <a:solidFill>
                    <a:prstClr val="black"/>
                  </a:solidFill>
                  <a:effectLst/>
                  <a:uLnTx/>
                  <a:uFillTx/>
                  <a:latin typeface="Calibri" panose="020F0502020204030204"/>
                  <a:ea typeface="+mn-ea"/>
                  <a:cs typeface="+mn-cs"/>
                </a:rPr>
                <a:t>daptability</a:t>
              </a:r>
            </a:p>
          </p:txBody>
        </p:sp>
        <p:sp>
          <p:nvSpPr>
            <p:cNvPr id="8" name="Rectangle 7"/>
            <p:cNvSpPr/>
            <p:nvPr/>
          </p:nvSpPr>
          <p:spPr>
            <a:xfrm>
              <a:off x="9375097" y="2723900"/>
              <a:ext cx="3786986" cy="81051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prstClr val="black"/>
                  </a:solidFill>
                  <a:effectLst/>
                  <a:uLnTx/>
                  <a:uFillTx/>
                  <a:latin typeface="Calibri" panose="020F0502020204030204"/>
                  <a:ea typeface="+mn-ea"/>
                  <a:cs typeface="+mn-cs"/>
                </a:rPr>
                <a:t>Need to learn how to give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prstClr val="black"/>
                  </a:solidFill>
                  <a:effectLst/>
                  <a:uLnTx/>
                  <a:uFillTx/>
                  <a:latin typeface="Calibri" panose="020F0502020204030204"/>
                  <a:ea typeface="+mn-ea"/>
                  <a:cs typeface="+mn-cs"/>
                </a:rPr>
                <a:t>receive constructive Feedback</a:t>
              </a:r>
            </a:p>
          </p:txBody>
        </p:sp>
      </p:grpSp>
      <p:sp>
        <p:nvSpPr>
          <p:cNvPr id="14" name="Rechteck 13">
            <a:extLst>
              <a:ext uri="{FF2B5EF4-FFF2-40B4-BE49-F238E27FC236}">
                <a16:creationId xmlns:a16="http://schemas.microsoft.com/office/drawing/2014/main" id="{43FD0B36-CD84-5D24-9674-8B20A798E9D5}"/>
              </a:ext>
            </a:extLst>
          </p:cNvPr>
          <p:cNvSpPr/>
          <p:nvPr/>
        </p:nvSpPr>
        <p:spPr>
          <a:xfrm>
            <a:off x="0" y="10501"/>
            <a:ext cx="12192000" cy="1649054"/>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What are the typical developmental needs and challenges of young adults?</a:t>
            </a:r>
          </a:p>
        </p:txBody>
      </p:sp>
      <p:sp>
        <p:nvSpPr>
          <p:cNvPr id="16" name="Rechteck 15">
            <a:extLst>
              <a:ext uri="{FF2B5EF4-FFF2-40B4-BE49-F238E27FC236}">
                <a16:creationId xmlns:a16="http://schemas.microsoft.com/office/drawing/2014/main" id="{E0A7F174-1F37-70F4-008F-D24461E015D0}"/>
              </a:ext>
            </a:extLst>
          </p:cNvPr>
          <p:cNvSpPr/>
          <p:nvPr/>
        </p:nvSpPr>
        <p:spPr>
          <a:xfrm>
            <a:off x="1280469" y="3100528"/>
            <a:ext cx="2954216" cy="1005601"/>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Need for confidence, identity, belonging</a:t>
            </a:r>
            <a:endParaRPr kumimoji="0" lang="en-US" sz="16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17" name="Rechteck 16">
            <a:extLst>
              <a:ext uri="{FF2B5EF4-FFF2-40B4-BE49-F238E27FC236}">
                <a16:creationId xmlns:a16="http://schemas.microsoft.com/office/drawing/2014/main" id="{76DE1A1A-BCDC-A95C-C62E-57247C31C764}"/>
              </a:ext>
            </a:extLst>
          </p:cNvPr>
          <p:cNvSpPr/>
          <p:nvPr/>
        </p:nvSpPr>
        <p:spPr>
          <a:xfrm>
            <a:off x="1976096" y="4699518"/>
            <a:ext cx="6205839" cy="781177"/>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Fear of failure, silence in groups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(intercultural</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communication barriers)</a:t>
            </a:r>
            <a:r>
              <a:rPr kumimoji="0" lang="de-DE" sz="16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overwhelm</a:t>
            </a:r>
            <a:endParaRPr kumimoji="0" lang="de-DE"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19" name="Rechteck 18">
            <a:extLst>
              <a:ext uri="{FF2B5EF4-FFF2-40B4-BE49-F238E27FC236}">
                <a16:creationId xmlns:a16="http://schemas.microsoft.com/office/drawing/2014/main" id="{722C018B-FF4C-33AB-EF63-844988D69789}"/>
              </a:ext>
            </a:extLst>
          </p:cNvPr>
          <p:cNvSpPr/>
          <p:nvPr/>
        </p:nvSpPr>
        <p:spPr>
          <a:xfrm>
            <a:off x="6309673" y="3701747"/>
            <a:ext cx="1872262" cy="1113437"/>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Lack of organizational and self-organizational skills</a:t>
            </a:r>
          </a:p>
        </p:txBody>
      </p:sp>
      <p:sp>
        <p:nvSpPr>
          <p:cNvPr id="20" name="Rechteck 19">
            <a:extLst>
              <a:ext uri="{FF2B5EF4-FFF2-40B4-BE49-F238E27FC236}">
                <a16:creationId xmlns:a16="http://schemas.microsoft.com/office/drawing/2014/main" id="{A957B1D7-202E-A394-0B64-679C72728865}"/>
              </a:ext>
            </a:extLst>
          </p:cNvPr>
          <p:cNvSpPr/>
          <p:nvPr/>
        </p:nvSpPr>
        <p:spPr>
          <a:xfrm>
            <a:off x="8242571" y="4867968"/>
            <a:ext cx="2954216" cy="781177"/>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Lack of experience</a:t>
            </a:r>
            <a:endParaRPr kumimoji="0" lang="de-DE"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21" name="Rechteck 20">
            <a:extLst>
              <a:ext uri="{FF2B5EF4-FFF2-40B4-BE49-F238E27FC236}">
                <a16:creationId xmlns:a16="http://schemas.microsoft.com/office/drawing/2014/main" id="{ADBEC0B2-DF4F-31B5-E001-AF670E396E78}"/>
              </a:ext>
            </a:extLst>
          </p:cNvPr>
          <p:cNvSpPr/>
          <p:nvPr/>
        </p:nvSpPr>
        <p:spPr>
          <a:xfrm>
            <a:off x="8420981" y="2376297"/>
            <a:ext cx="2299775" cy="754035"/>
          </a:xfrm>
          <a:prstGeom prst="rect">
            <a:avLst/>
          </a:prstGeom>
          <a:solidFill>
            <a:srgbClr val="A6D1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Need for learning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opportunities</a:t>
            </a:r>
            <a:endParaRPr kumimoji="0" lang="de-DE" sz="16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pic>
        <p:nvPicPr>
          <p:cNvPr id="22" name="Grafik 21">
            <a:extLst>
              <a:ext uri="{FF2B5EF4-FFF2-40B4-BE49-F238E27FC236}">
                <a16:creationId xmlns:a16="http://schemas.microsoft.com/office/drawing/2014/main" id="{CA24DBD6-F08A-529F-0B16-B31DB5857842}"/>
              </a:ext>
            </a:extLst>
          </p:cNvPr>
          <p:cNvPicPr>
            <a:picLocks noChangeAspect="1"/>
          </p:cNvPicPr>
          <p:nvPr/>
        </p:nvPicPr>
        <p:blipFill>
          <a:blip r:embed="rId4"/>
          <a:srcRect t="16931" b="62767"/>
          <a:stretch>
            <a:fillRect/>
          </a:stretch>
        </p:blipFill>
        <p:spPr>
          <a:xfrm>
            <a:off x="1216592" y="5524239"/>
            <a:ext cx="9134416" cy="1232754"/>
          </a:xfrm>
          <a:prstGeom prst="rect">
            <a:avLst/>
          </a:prstGeom>
        </p:spPr>
      </p:pic>
    </p:spTree>
    <p:extLst>
      <p:ext uri="{BB962C8B-B14F-4D97-AF65-F5344CB8AC3E}">
        <p14:creationId xmlns:p14="http://schemas.microsoft.com/office/powerpoint/2010/main" val="326459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9" grpId="0" animBg="1"/>
      <p:bldP spid="20" grpId="0" animBg="1"/>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D1E3DE3-2189-9D5C-D00F-35F29B1C9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
        <p:nvSpPr>
          <p:cNvPr id="4" name="Rechteck 3">
            <a:extLst>
              <a:ext uri="{FF2B5EF4-FFF2-40B4-BE49-F238E27FC236}">
                <a16:creationId xmlns:a16="http://schemas.microsoft.com/office/drawing/2014/main" id="{3C926A9B-66CD-468D-2F0A-F2281360CBF9}"/>
              </a:ext>
            </a:extLst>
          </p:cNvPr>
          <p:cNvSpPr/>
          <p:nvPr/>
        </p:nvSpPr>
        <p:spPr>
          <a:xfrm>
            <a:off x="9239693" y="0"/>
            <a:ext cx="2551814" cy="340242"/>
          </a:xfrm>
          <a:prstGeom prst="rect">
            <a:avLst/>
          </a:prstGeom>
          <a:solidFill>
            <a:srgbClr val="FF6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1734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E59805A-D807-C1BB-98B6-79404EFAC9CD}"/>
              </a:ext>
            </a:extLst>
          </p:cNvPr>
          <p:cNvPicPr>
            <a:picLocks noChangeAspect="1"/>
          </p:cNvPicPr>
          <p:nvPr/>
        </p:nvPicPr>
        <p:blipFill>
          <a:blip r:embed="rId2"/>
          <a:stretch>
            <a:fillRect/>
          </a:stretch>
        </p:blipFill>
        <p:spPr>
          <a:xfrm>
            <a:off x="782875" y="136874"/>
            <a:ext cx="10626249" cy="6584251"/>
          </a:xfrm>
          <a:prstGeom prst="rect">
            <a:avLst/>
          </a:prstGeom>
        </p:spPr>
      </p:pic>
      <p:sp>
        <p:nvSpPr>
          <p:cNvPr id="4" name="Rectangle 1">
            <a:extLst>
              <a:ext uri="{FF2B5EF4-FFF2-40B4-BE49-F238E27FC236}">
                <a16:creationId xmlns:a16="http://schemas.microsoft.com/office/drawing/2014/main" id="{A3843BD8-15A3-30EF-109B-7BBF6B434331}"/>
              </a:ext>
            </a:extLst>
          </p:cNvPr>
          <p:cNvSpPr/>
          <p:nvPr/>
        </p:nvSpPr>
        <p:spPr>
          <a:xfrm>
            <a:off x="2830748" y="0"/>
            <a:ext cx="595220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a:ln w="0"/>
                <a:effectLst>
                  <a:outerShdw blurRad="38100" dist="19050" dir="2700000" algn="tl" rotWithShape="0">
                    <a:schemeClr val="dk1">
                      <a:alpha val="40000"/>
                    </a:schemeClr>
                  </a:outerShdw>
                </a:effectLst>
                <a:latin typeface="One Stroke Script LET" pitchFamily="2" charset="0"/>
              </a:rPr>
              <a:t>HOW TO </a:t>
            </a:r>
            <a:r>
              <a:rPr lang="en-US" sz="5400" b="1">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One Stroke Script LET" pitchFamily="2" charset="0"/>
              </a:rPr>
              <a:t>THINK BETTER</a:t>
            </a:r>
          </a:p>
        </p:txBody>
      </p:sp>
    </p:spTree>
    <p:extLst>
      <p:ext uri="{BB962C8B-B14F-4D97-AF65-F5344CB8AC3E}">
        <p14:creationId xmlns:p14="http://schemas.microsoft.com/office/powerpoint/2010/main" val="2785335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9BE04AB-414A-5C2E-0C90-764793FEE296}"/>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Code of conduct</a:t>
            </a:r>
          </a:p>
        </p:txBody>
      </p:sp>
      <p:sp>
        <p:nvSpPr>
          <p:cNvPr id="6" name="Textfeld 5">
            <a:extLst>
              <a:ext uri="{FF2B5EF4-FFF2-40B4-BE49-F238E27FC236}">
                <a16:creationId xmlns:a16="http://schemas.microsoft.com/office/drawing/2014/main" id="{DF419F5B-BCE5-749D-AEE3-83A344D1CBC4}"/>
              </a:ext>
            </a:extLst>
          </p:cNvPr>
          <p:cNvSpPr txBox="1"/>
          <p:nvPr/>
        </p:nvSpPr>
        <p:spPr>
          <a:xfrm>
            <a:off x="696000" y="1447823"/>
            <a:ext cx="10800000" cy="369332"/>
          </a:xfrm>
          <a:prstGeom prst="rect">
            <a:avLst/>
          </a:prstGeom>
          <a:noFill/>
        </p:spPr>
        <p:txBody>
          <a:bodyPr wrap="square">
            <a:spAutoFit/>
          </a:bodyPr>
          <a:lstStyle/>
          <a:p>
            <a:pPr>
              <a:spcAft>
                <a:spcPts val="600"/>
              </a:spcAft>
            </a:pPr>
            <a:r>
              <a:rPr lang="en-US" b="1"/>
              <a:t>Let’s….</a:t>
            </a:r>
          </a:p>
        </p:txBody>
      </p:sp>
      <p:grpSp>
        <p:nvGrpSpPr>
          <p:cNvPr id="13" name="Gruppieren 12">
            <a:extLst>
              <a:ext uri="{FF2B5EF4-FFF2-40B4-BE49-F238E27FC236}">
                <a16:creationId xmlns:a16="http://schemas.microsoft.com/office/drawing/2014/main" id="{F17675D6-BD6B-4141-0B85-EE0D21B84F3A}"/>
              </a:ext>
            </a:extLst>
          </p:cNvPr>
          <p:cNvGrpSpPr/>
          <p:nvPr/>
        </p:nvGrpSpPr>
        <p:grpSpPr>
          <a:xfrm>
            <a:off x="696000" y="1993393"/>
            <a:ext cx="10800000" cy="4572000"/>
            <a:chOff x="2525280" y="2678589"/>
            <a:chExt cx="8276037" cy="3261643"/>
          </a:xfrm>
        </p:grpSpPr>
        <p:pic>
          <p:nvPicPr>
            <p:cNvPr id="8" name="Grafik 7">
              <a:extLst>
                <a:ext uri="{FF2B5EF4-FFF2-40B4-BE49-F238E27FC236}">
                  <a16:creationId xmlns:a16="http://schemas.microsoft.com/office/drawing/2014/main" id="{6061205D-02E5-0CAF-408A-CCA9B07D9320}"/>
                </a:ext>
              </a:extLst>
            </p:cNvPr>
            <p:cNvPicPr>
              <a:picLocks noChangeAspect="1"/>
            </p:cNvPicPr>
            <p:nvPr/>
          </p:nvPicPr>
          <p:blipFill>
            <a:blip r:embed="rId2"/>
            <a:stretch>
              <a:fillRect/>
            </a:stretch>
          </p:blipFill>
          <p:spPr>
            <a:xfrm>
              <a:off x="2525280" y="2678589"/>
              <a:ext cx="8276037" cy="3261643"/>
            </a:xfrm>
            <a:prstGeom prst="rect">
              <a:avLst/>
            </a:prstGeom>
          </p:spPr>
        </p:pic>
        <p:sp>
          <p:nvSpPr>
            <p:cNvPr id="9" name="Rechteck 8">
              <a:extLst>
                <a:ext uri="{FF2B5EF4-FFF2-40B4-BE49-F238E27FC236}">
                  <a16:creationId xmlns:a16="http://schemas.microsoft.com/office/drawing/2014/main" id="{52E329C4-F5F2-F6DA-F852-DC14D10EC6C6}"/>
                </a:ext>
              </a:extLst>
            </p:cNvPr>
            <p:cNvSpPr/>
            <p:nvPr/>
          </p:nvSpPr>
          <p:spPr>
            <a:xfrm rot="21306710">
              <a:off x="3066981" y="3419856"/>
              <a:ext cx="1527463" cy="1766455"/>
            </a:xfrm>
            <a:prstGeom prst="rect">
              <a:avLst/>
            </a:prstGeom>
            <a:solidFill>
              <a:srgbClr val="EC82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075" indent="-92075">
                <a:spcAft>
                  <a:spcPts val="600"/>
                </a:spcAft>
                <a:buFont typeface="Arial" panose="020B0604020202020204" pitchFamily="34" charset="0"/>
                <a:buChar char="•"/>
              </a:pPr>
              <a:r>
                <a:rPr lang="en-US" sz="1200"/>
                <a:t>create a safe space</a:t>
              </a:r>
            </a:p>
            <a:p>
              <a:pPr marL="92075" indent="-92075">
                <a:spcAft>
                  <a:spcPts val="600"/>
                </a:spcAft>
                <a:buFont typeface="Arial" panose="020B0604020202020204" pitchFamily="34" charset="0"/>
                <a:buChar char="•"/>
              </a:pPr>
              <a:r>
                <a:rPr lang="en-US" sz="1200"/>
                <a:t>be open to receiving thoughts and perspectives from everyone</a:t>
              </a:r>
            </a:p>
            <a:p>
              <a:pPr marL="92075" indent="-92075">
                <a:spcAft>
                  <a:spcPts val="600"/>
                </a:spcAft>
                <a:buFont typeface="Arial" panose="020B0604020202020204" pitchFamily="34" charset="0"/>
                <a:buChar char="•"/>
              </a:pPr>
              <a:r>
                <a:rPr lang="en-US" sz="1200"/>
                <a:t>treat others fairly and with respect</a:t>
              </a:r>
            </a:p>
          </p:txBody>
        </p:sp>
        <p:sp>
          <p:nvSpPr>
            <p:cNvPr id="10" name="Rechteck 9">
              <a:extLst>
                <a:ext uri="{FF2B5EF4-FFF2-40B4-BE49-F238E27FC236}">
                  <a16:creationId xmlns:a16="http://schemas.microsoft.com/office/drawing/2014/main" id="{281EC57B-CF76-3228-2BFF-32A851368D0A}"/>
                </a:ext>
              </a:extLst>
            </p:cNvPr>
            <p:cNvSpPr/>
            <p:nvPr/>
          </p:nvSpPr>
          <p:spPr>
            <a:xfrm rot="390081">
              <a:off x="5003594" y="3419651"/>
              <a:ext cx="1466075" cy="1821360"/>
            </a:xfrm>
            <a:prstGeom prst="rect">
              <a:avLst/>
            </a:prstGeom>
            <a:solidFill>
              <a:srgbClr val="CD6B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075" indent="-92075">
                <a:buFont typeface="Arial" panose="020B0604020202020204" pitchFamily="34" charset="0"/>
                <a:buChar char="•"/>
              </a:pPr>
              <a:r>
                <a:rPr lang="en-US" sz="1200"/>
                <a:t>help others feel valued and appreciated</a:t>
              </a:r>
            </a:p>
            <a:p>
              <a:pPr marL="92075" indent="-92075">
                <a:buFont typeface="Arial" panose="020B0604020202020204" pitchFamily="34" charset="0"/>
                <a:buChar char="•"/>
              </a:pPr>
              <a:r>
                <a:rPr lang="en-US" sz="1200"/>
                <a:t>discover instead of assume</a:t>
              </a:r>
            </a:p>
            <a:p>
              <a:pPr marL="92075" indent="-92075">
                <a:buFont typeface="Arial" panose="020B0604020202020204" pitchFamily="34" charset="0"/>
                <a:buChar char="•"/>
              </a:pPr>
              <a:r>
                <a:rPr lang="en-US" sz="1200"/>
                <a:t>create a sense of belonging </a:t>
              </a:r>
            </a:p>
            <a:p>
              <a:pPr marL="92075" indent="-92075">
                <a:buFont typeface="Arial" panose="020B0604020202020204" pitchFamily="34" charset="0"/>
                <a:buChar char="•"/>
              </a:pPr>
              <a:r>
                <a:rPr lang="en-US" sz="1200"/>
                <a:t>build and maintain trust </a:t>
              </a:r>
            </a:p>
          </p:txBody>
        </p:sp>
        <p:sp>
          <p:nvSpPr>
            <p:cNvPr id="11" name="Rechteck 10">
              <a:extLst>
                <a:ext uri="{FF2B5EF4-FFF2-40B4-BE49-F238E27FC236}">
                  <a16:creationId xmlns:a16="http://schemas.microsoft.com/office/drawing/2014/main" id="{693D69FC-79A9-21CF-DC80-D7E2B1D7E12F}"/>
                </a:ext>
              </a:extLst>
            </p:cNvPr>
            <p:cNvSpPr/>
            <p:nvPr/>
          </p:nvSpPr>
          <p:spPr>
            <a:xfrm>
              <a:off x="6903720" y="3429000"/>
              <a:ext cx="1499616" cy="1737360"/>
            </a:xfrm>
            <a:prstGeom prst="rect">
              <a:avLst/>
            </a:prstGeom>
            <a:solidFill>
              <a:srgbClr val="AF54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075" indent="-92075">
                <a:spcAft>
                  <a:spcPts val="600"/>
                </a:spcAft>
                <a:buFont typeface="Arial" panose="020B0604020202020204" pitchFamily="34" charset="0"/>
                <a:buChar char="•"/>
              </a:pPr>
              <a:r>
                <a:rPr lang="en-US" sz="1200"/>
                <a:t>ensure that our interactions are free from discrimination or favoritism</a:t>
              </a:r>
            </a:p>
            <a:p>
              <a:pPr marL="92075" indent="-92075">
                <a:spcAft>
                  <a:spcPts val="600"/>
                </a:spcAft>
                <a:buFont typeface="Arial" panose="020B0604020202020204" pitchFamily="34" charset="0"/>
                <a:buChar char="•"/>
              </a:pPr>
              <a:r>
                <a:rPr lang="en-US" sz="1200"/>
                <a:t>try to enable people to reach their full potential</a:t>
              </a:r>
            </a:p>
            <a:p>
              <a:pPr marL="92075" indent="-92075">
                <a:spcAft>
                  <a:spcPts val="600"/>
                </a:spcAft>
                <a:buFont typeface="Arial" panose="020B0604020202020204" pitchFamily="34" charset="0"/>
                <a:buChar char="•"/>
              </a:pPr>
              <a:r>
                <a:rPr lang="en-US" sz="1200"/>
                <a:t>strive to do what’s right, even when it isn’t easy</a:t>
              </a:r>
            </a:p>
          </p:txBody>
        </p:sp>
        <p:sp>
          <p:nvSpPr>
            <p:cNvPr id="12" name="Rechteck 11">
              <a:extLst>
                <a:ext uri="{FF2B5EF4-FFF2-40B4-BE49-F238E27FC236}">
                  <a16:creationId xmlns:a16="http://schemas.microsoft.com/office/drawing/2014/main" id="{72A2D140-0C1F-1CDC-696C-4DAC6AC3281B}"/>
                </a:ext>
              </a:extLst>
            </p:cNvPr>
            <p:cNvSpPr/>
            <p:nvPr/>
          </p:nvSpPr>
          <p:spPr>
            <a:xfrm rot="21045020">
              <a:off x="8942832" y="3357989"/>
              <a:ext cx="1499616" cy="1890189"/>
            </a:xfrm>
            <a:prstGeom prst="rect">
              <a:avLst/>
            </a:prstGeom>
            <a:solidFill>
              <a:srgbClr val="903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075" indent="-92075">
                <a:spcAft>
                  <a:spcPts val="600"/>
                </a:spcAft>
                <a:buFont typeface="Arial" panose="020B0604020202020204" pitchFamily="34" charset="0"/>
                <a:buChar char="•"/>
              </a:pPr>
              <a:r>
                <a:rPr lang="en-US" sz="1200"/>
                <a:t>back up our values with actions</a:t>
              </a:r>
            </a:p>
            <a:p>
              <a:pPr marL="92075" indent="-92075">
                <a:spcAft>
                  <a:spcPts val="600"/>
                </a:spcAft>
                <a:buFont typeface="Arial" panose="020B0604020202020204" pitchFamily="34" charset="0"/>
                <a:buChar char="•"/>
              </a:pPr>
              <a:r>
                <a:rPr lang="en-US" sz="1200"/>
                <a:t>maintain professional boundaries</a:t>
              </a:r>
            </a:p>
            <a:p>
              <a:pPr marL="92075" indent="-92075">
                <a:spcAft>
                  <a:spcPts val="600"/>
                </a:spcAft>
                <a:buFont typeface="Arial" panose="020B0604020202020204" pitchFamily="34" charset="0"/>
                <a:buChar char="•"/>
              </a:pPr>
              <a:r>
                <a:rPr lang="en-US" sz="1200"/>
                <a:t>encourage inclusion and respect</a:t>
              </a:r>
            </a:p>
            <a:p>
              <a:pPr marL="92075" indent="-92075">
                <a:spcAft>
                  <a:spcPts val="600"/>
                </a:spcAft>
                <a:buFont typeface="Arial" panose="020B0604020202020204" pitchFamily="34" charset="0"/>
                <a:buChar char="•"/>
              </a:pPr>
              <a:r>
                <a:rPr lang="en-US" sz="1200"/>
                <a:t>report concerns to the program management team</a:t>
              </a:r>
            </a:p>
          </p:txBody>
        </p:sp>
      </p:grpSp>
    </p:spTree>
    <p:extLst>
      <p:ext uri="{BB962C8B-B14F-4D97-AF65-F5344CB8AC3E}">
        <p14:creationId xmlns:p14="http://schemas.microsoft.com/office/powerpoint/2010/main" val="3212142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FDDEF78-1F38-7853-B4CE-0151CDB6E2CF}"/>
              </a:ext>
            </a:extLst>
          </p:cNvPr>
          <p:cNvPicPr>
            <a:picLocks noChangeAspect="1"/>
          </p:cNvPicPr>
          <p:nvPr/>
        </p:nvPicPr>
        <p:blipFill>
          <a:blip r:embed="rId3"/>
          <a:stretch>
            <a:fillRect/>
          </a:stretch>
        </p:blipFill>
        <p:spPr>
          <a:xfrm>
            <a:off x="-9326" y="-106326"/>
            <a:ext cx="5140031" cy="6964326"/>
          </a:xfrm>
          <a:prstGeom prst="rect">
            <a:avLst/>
          </a:prstGeom>
        </p:spPr>
      </p:pic>
      <p:pic>
        <p:nvPicPr>
          <p:cNvPr id="5" name="Grafik 4">
            <a:extLst>
              <a:ext uri="{FF2B5EF4-FFF2-40B4-BE49-F238E27FC236}">
                <a16:creationId xmlns:a16="http://schemas.microsoft.com/office/drawing/2014/main" id="{928A1D31-5ED7-DCD5-94E9-E19512B66D8A}"/>
              </a:ext>
            </a:extLst>
          </p:cNvPr>
          <p:cNvPicPr>
            <a:picLocks noChangeAspect="1"/>
          </p:cNvPicPr>
          <p:nvPr/>
        </p:nvPicPr>
        <p:blipFill>
          <a:blip r:embed="rId4"/>
          <a:stretch>
            <a:fillRect/>
          </a:stretch>
        </p:blipFill>
        <p:spPr>
          <a:xfrm>
            <a:off x="5130705" y="-233488"/>
            <a:ext cx="7050687" cy="3965516"/>
          </a:xfrm>
          <a:prstGeom prst="rect">
            <a:avLst/>
          </a:prstGeom>
        </p:spPr>
      </p:pic>
      <p:pic>
        <p:nvPicPr>
          <p:cNvPr id="7" name="Grafik 6">
            <a:extLst>
              <a:ext uri="{FF2B5EF4-FFF2-40B4-BE49-F238E27FC236}">
                <a16:creationId xmlns:a16="http://schemas.microsoft.com/office/drawing/2014/main" id="{BBD21875-D252-C331-0C0B-AE9336BBC75C}"/>
              </a:ext>
            </a:extLst>
          </p:cNvPr>
          <p:cNvPicPr>
            <a:picLocks noChangeAspect="1"/>
          </p:cNvPicPr>
          <p:nvPr/>
        </p:nvPicPr>
        <p:blipFill>
          <a:blip r:embed="rId5"/>
          <a:srcRect t="7618" b="-3047"/>
          <a:stretch>
            <a:fillRect/>
          </a:stretch>
        </p:blipFill>
        <p:spPr>
          <a:xfrm>
            <a:off x="5130705" y="3280074"/>
            <a:ext cx="7061295" cy="3789939"/>
          </a:xfrm>
          <a:prstGeom prst="rect">
            <a:avLst/>
          </a:prstGeom>
        </p:spPr>
      </p:pic>
    </p:spTree>
    <p:extLst>
      <p:ext uri="{BB962C8B-B14F-4D97-AF65-F5344CB8AC3E}">
        <p14:creationId xmlns:p14="http://schemas.microsoft.com/office/powerpoint/2010/main" val="2060389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2784E1C7-92EF-00D2-DA7C-7B43E2606B5D}"/>
              </a:ext>
            </a:extLst>
          </p:cNvPr>
          <p:cNvSpPr/>
          <p:nvPr/>
        </p:nvSpPr>
        <p:spPr>
          <a:xfrm>
            <a:off x="577887" y="1762048"/>
            <a:ext cx="10848340" cy="5497659"/>
          </a:xfrm>
          <a:prstGeom prst="rect">
            <a:avLst/>
          </a:prstGeom>
        </p:spPr>
        <p:txBody>
          <a:bodyPr wrap="square">
            <a:spAutoFit/>
          </a:bodyPr>
          <a:lstStyle/>
          <a:p>
            <a:pPr marL="342900" indent="-342900">
              <a:lnSpc>
                <a:spcPct val="115000"/>
              </a:lnSpc>
              <a:spcAft>
                <a:spcPts val="600"/>
              </a:spcAft>
              <a:tabLst>
                <a:tab pos="457200" algn="l"/>
              </a:tabLst>
            </a:pPr>
            <a:r>
              <a:rPr lang="en-US" b="1">
                <a:solidFill>
                  <a:srgbClr val="00B5C8"/>
                </a:solidFill>
                <a:ea typeface="Malgun Gothic" panose="020B0503020000020004" pitchFamily="34" charset="-127"/>
                <a:cs typeface="Times New Roman" panose="02020603050405020304" pitchFamily="18" charset="0"/>
              </a:rPr>
              <a:t>Focus on relationship</a:t>
            </a:r>
            <a:endParaRPr lang="de-DE" sz="1200" kern="100">
              <a:solidFill>
                <a:prstClr val="black"/>
              </a:solidFill>
              <a:ea typeface="Malgun Gothic" panose="020B0503020000020004" pitchFamily="34" charset="-127"/>
              <a:cs typeface="Times New Roman" panose="02020603050405020304" pitchFamily="18" charset="0"/>
            </a:endParaRPr>
          </a:p>
          <a:p>
            <a:pPr marL="356870"/>
            <a:r>
              <a:rPr lang="en-US" sz="1600">
                <a:solidFill>
                  <a:srgbClr val="000000"/>
                </a:solidFill>
                <a:ea typeface="Malgun Gothic" panose="020B0503020000020004" pitchFamily="34" charset="-127"/>
                <a:cs typeface="Times New Roman" panose="02020603050405020304" pitchFamily="18" charset="0"/>
              </a:rPr>
              <a:t>Mentorships need to be built on trust and respect. Mentoring sessions are confidential. </a:t>
            </a:r>
            <a:endParaRPr lang="de-DE" sz="1600" kern="100">
              <a:solidFill>
                <a:prstClr val="black"/>
              </a:solidFill>
              <a:ea typeface="Malgun Gothic" panose="020B0503020000020004" pitchFamily="34" charset="-127"/>
              <a:cs typeface="Times New Roman" panose="02020603050405020304" pitchFamily="18" charset="0"/>
            </a:endParaRPr>
          </a:p>
          <a:p>
            <a:pPr marL="356870">
              <a:spcAft>
                <a:spcPts val="600"/>
              </a:spcAft>
            </a:pPr>
            <a:r>
              <a:rPr lang="en-US" sz="1600">
                <a:solidFill>
                  <a:srgbClr val="000000"/>
                </a:solidFill>
                <a:ea typeface="Malgun Gothic" panose="020B0503020000020004" pitchFamily="34" charset="-127"/>
                <a:cs typeface="Times New Roman" panose="02020603050405020304" pitchFamily="18" charset="0"/>
              </a:rPr>
              <a:t>As a mentor, offer support rather than direction. </a:t>
            </a:r>
          </a:p>
          <a:p>
            <a:pPr marL="355600" indent="-355600"/>
            <a:r>
              <a:rPr lang="en-US" b="1">
                <a:solidFill>
                  <a:srgbClr val="00B5C8"/>
                </a:solidFill>
                <a:ea typeface="Malgun Gothic" panose="020B0503020000020004" pitchFamily="34" charset="-127"/>
                <a:cs typeface="Times New Roman" panose="02020603050405020304" pitchFamily="18" charset="0"/>
              </a:rPr>
              <a:t>Practice active listening - </a:t>
            </a:r>
            <a:r>
              <a:rPr lang="en-US">
                <a:solidFill>
                  <a:srgbClr val="00B5C8"/>
                </a:solidFill>
              </a:rPr>
              <a:t>People think best when they feel fully heard</a:t>
            </a:r>
          </a:p>
          <a:p>
            <a:pPr marL="742950" lvl="1" indent="-285750">
              <a:buFont typeface="Arial" panose="020B0604020202020204" pitchFamily="34" charset="0"/>
              <a:buChar char="•"/>
            </a:pPr>
            <a:r>
              <a:rPr lang="en-US" sz="1600" b="1"/>
              <a:t>Give full attention</a:t>
            </a:r>
            <a:r>
              <a:rPr lang="en-US" sz="1600"/>
              <a:t> – </a:t>
            </a:r>
            <a:r>
              <a:rPr lang="en-US" sz="1600">
                <a:ea typeface="Malgun Gothic" panose="020B0503020000020004" pitchFamily="34" charset="-127"/>
                <a:cs typeface="Times New Roman" panose="02020603050405020304" pitchFamily="18" charset="0"/>
              </a:rPr>
              <a:t>model professionalism, </a:t>
            </a:r>
            <a:r>
              <a:rPr lang="en-US" sz="1600"/>
              <a:t>no interruptions, no fixing, no steering.</a:t>
            </a:r>
          </a:p>
          <a:p>
            <a:pPr marL="742950" lvl="1" indent="-285750">
              <a:buFont typeface="Arial" panose="020B0604020202020204" pitchFamily="34" charset="0"/>
              <a:buChar char="•"/>
            </a:pPr>
            <a:r>
              <a:rPr lang="en-US" sz="1600" b="1"/>
              <a:t>Create ease</a:t>
            </a:r>
            <a:r>
              <a:rPr lang="en-US" sz="1600"/>
              <a:t> – slow down, remove pressure, allow silence.</a:t>
            </a:r>
          </a:p>
          <a:p>
            <a:pPr marL="742950" lvl="1" indent="-285750">
              <a:spcAft>
                <a:spcPts val="600"/>
              </a:spcAft>
              <a:buFont typeface="Arial" panose="020B0604020202020204" pitchFamily="34" charset="0"/>
              <a:buChar char="•"/>
            </a:pPr>
            <a:r>
              <a:rPr lang="en-US" sz="1600" b="1"/>
              <a:t>Ask liberating questions</a:t>
            </a:r>
            <a:r>
              <a:rPr lang="en-US" sz="1600"/>
              <a:t> – “What assumption might be limiting your thinking?”</a:t>
            </a:r>
            <a:endParaRPr lang="en-US" sz="1600">
              <a:solidFill>
                <a:srgbClr val="000000"/>
              </a:solidFill>
              <a:ea typeface="Malgun Gothic" panose="020B0503020000020004" pitchFamily="34" charset="-127"/>
              <a:cs typeface="Times New Roman" panose="02020603050405020304" pitchFamily="18" charset="0"/>
            </a:endParaRPr>
          </a:p>
          <a:p>
            <a:pPr marL="0" lvl="1"/>
            <a:r>
              <a:rPr lang="en-US" sz="1600">
                <a:solidFill>
                  <a:srgbClr val="000000"/>
                </a:solidFill>
                <a:ea typeface="Malgun Gothic" panose="020B0503020000020004" pitchFamily="34" charset="-127"/>
                <a:cs typeface="Times New Roman" panose="02020603050405020304" pitchFamily="18" charset="0"/>
              </a:rPr>
              <a:t>Mentors do not solve the mentees’ problems or offer solutions, nor do they do the work for the mentee. Instead, help your mentees to discover their own solutons. Make sure you are hearing correctly what they are saying so that they feel understood. Your role is to facilitate communication and teamwork by keeping mentees engaged and progressing.</a:t>
            </a:r>
          </a:p>
          <a:p>
            <a:pPr>
              <a:lnSpc>
                <a:spcPct val="115000"/>
              </a:lnSpc>
              <a:spcBef>
                <a:spcPts val="600"/>
              </a:spcBef>
              <a:spcAft>
                <a:spcPts val="600"/>
              </a:spcAft>
            </a:pPr>
            <a:r>
              <a:rPr lang="en-US" b="1">
                <a:solidFill>
                  <a:srgbClr val="00B5C8"/>
                </a:solidFill>
                <a:latin typeface="Calibri" panose="020F0502020204030204"/>
              </a:rPr>
              <a:t>Meet consistently and follow up</a:t>
            </a:r>
          </a:p>
          <a:p>
            <a:pPr marL="356870">
              <a:spcAft>
                <a:spcPts val="800"/>
              </a:spcAft>
            </a:pPr>
            <a:r>
              <a:rPr lang="en-US" sz="1600">
                <a:solidFill>
                  <a:prstClr val="black"/>
                </a:solidFill>
                <a:latin typeface="Calibri" panose="020F0502020204030204"/>
              </a:rPr>
              <a:t>Mentors must commit to 90 min online sessions per week six week in a row. Hold your mentees accountable. Mentors must also plan to attend a 1.5 hour review sessions per term to help improve the training. </a:t>
            </a:r>
          </a:p>
          <a:p>
            <a:pPr>
              <a:spcBef>
                <a:spcPts val="600"/>
              </a:spcBef>
              <a:spcAft>
                <a:spcPts val="600"/>
              </a:spcAft>
            </a:pPr>
            <a:r>
              <a:rPr lang="en-US" b="1">
                <a:solidFill>
                  <a:srgbClr val="F6821F"/>
                </a:solidFill>
                <a:latin typeface="Calibri" panose="020F0502020204030204"/>
              </a:rPr>
              <a:t>What a mentor does not need to do</a:t>
            </a:r>
          </a:p>
          <a:p>
            <a:pPr lvl="0"/>
            <a:r>
              <a:rPr lang="en-US" sz="1600">
                <a:solidFill>
                  <a:prstClr val="black"/>
                </a:solidFill>
                <a:latin typeface="Calibri" panose="020F0502020204030204"/>
              </a:rPr>
              <a:t>Mentors are not supposed to assist their mentees financially or with other resources than knowledge, information, wisdom, patience, networking opportunities, etc. Mentors do not need to </a:t>
            </a:r>
            <a:r>
              <a:rPr lang="de-DE" sz="1600"/>
              <a:t>solve mentees‘ personal problems, nor be</a:t>
            </a:r>
            <a:r>
              <a:rPr lang="de-DE"/>
              <a:t> </a:t>
            </a:r>
            <a:r>
              <a:rPr lang="de-DE" sz="1600"/>
              <a:t>available 24/7.</a:t>
            </a:r>
          </a:p>
          <a:p>
            <a:pPr marL="356870">
              <a:lnSpc>
                <a:spcPct val="115000"/>
              </a:lnSpc>
              <a:spcAft>
                <a:spcPts val="800"/>
              </a:spcAft>
            </a:pPr>
            <a:endParaRPr lang="de-DE" sz="1600">
              <a:solidFill>
                <a:prstClr val="black"/>
              </a:solidFill>
              <a:latin typeface="Calibri" panose="020F0502020204030204"/>
            </a:endParaRPr>
          </a:p>
          <a:p>
            <a:pPr marL="356870">
              <a:lnSpc>
                <a:spcPct val="115000"/>
              </a:lnSpc>
              <a:spcAft>
                <a:spcPts val="800"/>
              </a:spcAft>
            </a:pPr>
            <a:endParaRPr lang="de-DE" sz="1200" kern="100">
              <a:solidFill>
                <a:prstClr val="black"/>
              </a:solidFill>
              <a:ea typeface="Malgun Gothic" panose="020B0503020000020004" pitchFamily="34" charset="-127"/>
              <a:cs typeface="Times New Roman" panose="02020603050405020304" pitchFamily="18" charset="0"/>
            </a:endParaRPr>
          </a:p>
        </p:txBody>
      </p:sp>
      <p:sp>
        <p:nvSpPr>
          <p:cNvPr id="5" name="Rectangle 1">
            <a:extLst>
              <a:ext uri="{FF2B5EF4-FFF2-40B4-BE49-F238E27FC236}">
                <a16:creationId xmlns:a16="http://schemas.microsoft.com/office/drawing/2014/main" id="{9E75F39F-44D6-D24D-27DF-1C98C63CBC10}"/>
              </a:ext>
            </a:extLst>
          </p:cNvPr>
          <p:cNvSpPr/>
          <p:nvPr/>
        </p:nvSpPr>
        <p:spPr>
          <a:xfrm>
            <a:off x="4071136" y="804590"/>
            <a:ext cx="4855816" cy="769441"/>
          </a:xfrm>
          <a:prstGeom prst="rect">
            <a:avLst/>
          </a:prstGeom>
        </p:spPr>
        <p:txBody>
          <a:bodyPr wrap="none">
            <a:spAutoFit/>
          </a:bodyPr>
          <a:lstStyle/>
          <a:p>
            <a:r>
              <a:rPr lang="en-US" sz="4400" b="1">
                <a:solidFill>
                  <a:prstClr val="black"/>
                </a:solidFill>
                <a:latin typeface="Berlin Sans FB Demi" panose="020E0802020502020306" pitchFamily="34" charset="0"/>
              </a:rPr>
              <a:t>rules &amp; regulations</a:t>
            </a:r>
            <a:endParaRPr lang="de-DE" sz="4400">
              <a:solidFill>
                <a:prstClr val="black"/>
              </a:solidFill>
              <a:latin typeface="Calibri" panose="020F0502020204030204"/>
            </a:endParaRPr>
          </a:p>
        </p:txBody>
      </p:sp>
      <p:pic>
        <p:nvPicPr>
          <p:cNvPr id="6" name="Grafik 5">
            <a:extLst>
              <a:ext uri="{FF2B5EF4-FFF2-40B4-BE49-F238E27FC236}">
                <a16:creationId xmlns:a16="http://schemas.microsoft.com/office/drawing/2014/main" id="{9E52B397-6CD1-104A-589C-F5559C3E609D}"/>
              </a:ext>
            </a:extLst>
          </p:cNvPr>
          <p:cNvPicPr>
            <a:picLocks noChangeAspect="1"/>
          </p:cNvPicPr>
          <p:nvPr/>
        </p:nvPicPr>
        <p:blipFill>
          <a:blip r:embed="rId3"/>
          <a:stretch>
            <a:fillRect/>
          </a:stretch>
        </p:blipFill>
        <p:spPr>
          <a:xfrm>
            <a:off x="480421" y="978"/>
            <a:ext cx="3578310" cy="1594753"/>
          </a:xfrm>
          <a:prstGeom prst="rect">
            <a:avLst/>
          </a:prstGeom>
        </p:spPr>
      </p:pic>
    </p:spTree>
    <p:extLst>
      <p:ext uri="{BB962C8B-B14F-4D97-AF65-F5344CB8AC3E}">
        <p14:creationId xmlns:p14="http://schemas.microsoft.com/office/powerpoint/2010/main" val="157610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13D4B5A-D700-BE7D-BC2D-EFE125F2F200}"/>
              </a:ext>
            </a:extLst>
          </p:cNvPr>
          <p:cNvPicPr>
            <a:picLocks noChangeAspect="1"/>
          </p:cNvPicPr>
          <p:nvPr/>
        </p:nvPicPr>
        <p:blipFill>
          <a:blip r:embed="rId3"/>
          <a:stretch>
            <a:fillRect/>
          </a:stretch>
        </p:blipFill>
        <p:spPr>
          <a:xfrm>
            <a:off x="0" y="429"/>
            <a:ext cx="6096000" cy="3428572"/>
          </a:xfrm>
          <a:prstGeom prst="rect">
            <a:avLst/>
          </a:prstGeom>
        </p:spPr>
      </p:pic>
      <p:pic>
        <p:nvPicPr>
          <p:cNvPr id="5" name="Grafik 4">
            <a:extLst>
              <a:ext uri="{FF2B5EF4-FFF2-40B4-BE49-F238E27FC236}">
                <a16:creationId xmlns:a16="http://schemas.microsoft.com/office/drawing/2014/main" id="{54BB8C4A-394D-AFCD-1934-86CB877B410F}"/>
              </a:ext>
            </a:extLst>
          </p:cNvPr>
          <p:cNvPicPr>
            <a:picLocks noChangeAspect="1"/>
          </p:cNvPicPr>
          <p:nvPr/>
        </p:nvPicPr>
        <p:blipFill>
          <a:blip r:embed="rId4"/>
          <a:stretch>
            <a:fillRect/>
          </a:stretch>
        </p:blipFill>
        <p:spPr>
          <a:xfrm>
            <a:off x="6095999" y="429"/>
            <a:ext cx="6096001" cy="3428572"/>
          </a:xfrm>
          <a:prstGeom prst="rect">
            <a:avLst/>
          </a:prstGeom>
        </p:spPr>
      </p:pic>
      <p:pic>
        <p:nvPicPr>
          <p:cNvPr id="7" name="Grafik 6">
            <a:extLst>
              <a:ext uri="{FF2B5EF4-FFF2-40B4-BE49-F238E27FC236}">
                <a16:creationId xmlns:a16="http://schemas.microsoft.com/office/drawing/2014/main" id="{C9A114E8-7C26-36DC-B4D1-003CA15D3E4C}"/>
              </a:ext>
            </a:extLst>
          </p:cNvPr>
          <p:cNvPicPr>
            <a:picLocks noChangeAspect="1"/>
          </p:cNvPicPr>
          <p:nvPr/>
        </p:nvPicPr>
        <p:blipFill>
          <a:blip r:embed="rId5"/>
          <a:stretch>
            <a:fillRect/>
          </a:stretch>
        </p:blipFill>
        <p:spPr>
          <a:xfrm>
            <a:off x="0" y="3428999"/>
            <a:ext cx="6096001" cy="3428572"/>
          </a:xfrm>
          <a:prstGeom prst="rect">
            <a:avLst/>
          </a:prstGeom>
        </p:spPr>
      </p:pic>
      <p:pic>
        <p:nvPicPr>
          <p:cNvPr id="9" name="Grafik 8">
            <a:extLst>
              <a:ext uri="{FF2B5EF4-FFF2-40B4-BE49-F238E27FC236}">
                <a16:creationId xmlns:a16="http://schemas.microsoft.com/office/drawing/2014/main" id="{14A48ABF-BB3F-0CEE-9319-8B36A7C764D4}"/>
              </a:ext>
            </a:extLst>
          </p:cNvPr>
          <p:cNvPicPr>
            <a:picLocks noChangeAspect="1"/>
          </p:cNvPicPr>
          <p:nvPr/>
        </p:nvPicPr>
        <p:blipFill>
          <a:blip r:embed="rId6"/>
          <a:stretch>
            <a:fillRect/>
          </a:stretch>
        </p:blipFill>
        <p:spPr>
          <a:xfrm>
            <a:off x="6095998" y="3428998"/>
            <a:ext cx="6096002" cy="3428573"/>
          </a:xfrm>
          <a:prstGeom prst="rect">
            <a:avLst/>
          </a:prstGeom>
        </p:spPr>
      </p:pic>
      <p:pic>
        <p:nvPicPr>
          <p:cNvPr id="4" name="Grafik 3">
            <a:extLst>
              <a:ext uri="{FF2B5EF4-FFF2-40B4-BE49-F238E27FC236}">
                <a16:creationId xmlns:a16="http://schemas.microsoft.com/office/drawing/2014/main" id="{E1A6A4A7-993E-F6D9-D4F9-37A9F9BBBEE0}"/>
              </a:ext>
            </a:extLst>
          </p:cNvPr>
          <p:cNvPicPr>
            <a:picLocks noChangeAspect="1"/>
          </p:cNvPicPr>
          <p:nvPr/>
        </p:nvPicPr>
        <p:blipFill>
          <a:blip r:embed="rId7"/>
          <a:stretch>
            <a:fillRect/>
          </a:stretch>
        </p:blipFill>
        <p:spPr>
          <a:xfrm>
            <a:off x="4407269" y="207729"/>
            <a:ext cx="1821176" cy="554271"/>
          </a:xfrm>
          <a:prstGeom prst="rect">
            <a:avLst/>
          </a:prstGeom>
        </p:spPr>
      </p:pic>
      <p:pic>
        <p:nvPicPr>
          <p:cNvPr id="6" name="Grafik 5">
            <a:extLst>
              <a:ext uri="{FF2B5EF4-FFF2-40B4-BE49-F238E27FC236}">
                <a16:creationId xmlns:a16="http://schemas.microsoft.com/office/drawing/2014/main" id="{2F72E6EF-0D29-3ED0-F6D0-F8701845B93D}"/>
              </a:ext>
            </a:extLst>
          </p:cNvPr>
          <p:cNvPicPr>
            <a:picLocks noChangeAspect="1"/>
          </p:cNvPicPr>
          <p:nvPr/>
        </p:nvPicPr>
        <p:blipFill>
          <a:blip r:embed="rId7"/>
          <a:stretch>
            <a:fillRect/>
          </a:stretch>
        </p:blipFill>
        <p:spPr>
          <a:xfrm>
            <a:off x="10503269" y="207728"/>
            <a:ext cx="1821176" cy="554271"/>
          </a:xfrm>
          <a:prstGeom prst="rect">
            <a:avLst/>
          </a:prstGeom>
        </p:spPr>
      </p:pic>
      <p:pic>
        <p:nvPicPr>
          <p:cNvPr id="8" name="Grafik 7">
            <a:extLst>
              <a:ext uri="{FF2B5EF4-FFF2-40B4-BE49-F238E27FC236}">
                <a16:creationId xmlns:a16="http://schemas.microsoft.com/office/drawing/2014/main" id="{4F035F6F-FA6D-6234-3AF9-02A2C18E2C6D}"/>
              </a:ext>
            </a:extLst>
          </p:cNvPr>
          <p:cNvPicPr>
            <a:picLocks noChangeAspect="1"/>
          </p:cNvPicPr>
          <p:nvPr/>
        </p:nvPicPr>
        <p:blipFill>
          <a:blip r:embed="rId7"/>
          <a:stretch>
            <a:fillRect/>
          </a:stretch>
        </p:blipFill>
        <p:spPr>
          <a:xfrm>
            <a:off x="4407269" y="3636298"/>
            <a:ext cx="1821176" cy="554271"/>
          </a:xfrm>
          <a:prstGeom prst="rect">
            <a:avLst/>
          </a:prstGeom>
        </p:spPr>
      </p:pic>
      <p:pic>
        <p:nvPicPr>
          <p:cNvPr id="10" name="Grafik 9">
            <a:extLst>
              <a:ext uri="{FF2B5EF4-FFF2-40B4-BE49-F238E27FC236}">
                <a16:creationId xmlns:a16="http://schemas.microsoft.com/office/drawing/2014/main" id="{F9660D87-A99E-51C4-DEC0-D40FA6B7D533}"/>
              </a:ext>
            </a:extLst>
          </p:cNvPr>
          <p:cNvPicPr>
            <a:picLocks noChangeAspect="1"/>
          </p:cNvPicPr>
          <p:nvPr/>
        </p:nvPicPr>
        <p:blipFill>
          <a:blip r:embed="rId7"/>
          <a:stretch>
            <a:fillRect/>
          </a:stretch>
        </p:blipFill>
        <p:spPr>
          <a:xfrm>
            <a:off x="10503267" y="3636298"/>
            <a:ext cx="1821176" cy="554271"/>
          </a:xfrm>
          <a:prstGeom prst="rect">
            <a:avLst/>
          </a:prstGeom>
        </p:spPr>
      </p:pic>
    </p:spTree>
    <p:extLst>
      <p:ext uri="{BB962C8B-B14F-4D97-AF65-F5344CB8AC3E}">
        <p14:creationId xmlns:p14="http://schemas.microsoft.com/office/powerpoint/2010/main" val="3500590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512D330-AAFC-C57B-1E7D-3C21757ECA22}"/>
              </a:ext>
            </a:extLst>
          </p:cNvPr>
          <p:cNvPicPr>
            <a:picLocks noChangeAspect="1"/>
          </p:cNvPicPr>
          <p:nvPr/>
        </p:nvPicPr>
        <p:blipFill>
          <a:blip r:embed="rId2"/>
          <a:stretch>
            <a:fillRect/>
          </a:stretch>
        </p:blipFill>
        <p:spPr>
          <a:xfrm>
            <a:off x="6096000" y="428"/>
            <a:ext cx="6096000" cy="3428572"/>
          </a:xfrm>
          <a:prstGeom prst="rect">
            <a:avLst/>
          </a:prstGeom>
        </p:spPr>
      </p:pic>
      <p:pic>
        <p:nvPicPr>
          <p:cNvPr id="5" name="Grafik 4">
            <a:extLst>
              <a:ext uri="{FF2B5EF4-FFF2-40B4-BE49-F238E27FC236}">
                <a16:creationId xmlns:a16="http://schemas.microsoft.com/office/drawing/2014/main" id="{82563039-A1A0-6587-4A60-6CDA0157C722}"/>
              </a:ext>
            </a:extLst>
          </p:cNvPr>
          <p:cNvPicPr>
            <a:picLocks noChangeAspect="1"/>
          </p:cNvPicPr>
          <p:nvPr/>
        </p:nvPicPr>
        <p:blipFill>
          <a:blip r:embed="rId3"/>
          <a:stretch>
            <a:fillRect/>
          </a:stretch>
        </p:blipFill>
        <p:spPr>
          <a:xfrm>
            <a:off x="0" y="3429428"/>
            <a:ext cx="6096001" cy="3428572"/>
          </a:xfrm>
          <a:prstGeom prst="rect">
            <a:avLst/>
          </a:prstGeom>
        </p:spPr>
      </p:pic>
      <p:pic>
        <p:nvPicPr>
          <p:cNvPr id="7" name="Grafik 6">
            <a:extLst>
              <a:ext uri="{FF2B5EF4-FFF2-40B4-BE49-F238E27FC236}">
                <a16:creationId xmlns:a16="http://schemas.microsoft.com/office/drawing/2014/main" id="{B062D190-B5A0-7E4B-A608-79F217523A2C}"/>
              </a:ext>
            </a:extLst>
          </p:cNvPr>
          <p:cNvPicPr>
            <a:picLocks noChangeAspect="1"/>
          </p:cNvPicPr>
          <p:nvPr/>
        </p:nvPicPr>
        <p:blipFill>
          <a:blip r:embed="rId4"/>
          <a:stretch>
            <a:fillRect/>
          </a:stretch>
        </p:blipFill>
        <p:spPr>
          <a:xfrm>
            <a:off x="6095999" y="3435112"/>
            <a:ext cx="6096001" cy="3428572"/>
          </a:xfrm>
          <a:prstGeom prst="rect">
            <a:avLst/>
          </a:prstGeom>
        </p:spPr>
      </p:pic>
      <p:pic>
        <p:nvPicPr>
          <p:cNvPr id="9" name="Grafik 8">
            <a:extLst>
              <a:ext uri="{FF2B5EF4-FFF2-40B4-BE49-F238E27FC236}">
                <a16:creationId xmlns:a16="http://schemas.microsoft.com/office/drawing/2014/main" id="{DCA31E1E-16B3-BC29-F7E6-EF75DDF25039}"/>
              </a:ext>
            </a:extLst>
          </p:cNvPr>
          <p:cNvPicPr>
            <a:picLocks noChangeAspect="1"/>
          </p:cNvPicPr>
          <p:nvPr/>
        </p:nvPicPr>
        <p:blipFill>
          <a:blip r:embed="rId5"/>
          <a:stretch>
            <a:fillRect/>
          </a:stretch>
        </p:blipFill>
        <p:spPr>
          <a:xfrm>
            <a:off x="0" y="6540"/>
            <a:ext cx="6096001" cy="3428572"/>
          </a:xfrm>
          <a:prstGeom prst="rect">
            <a:avLst/>
          </a:prstGeom>
        </p:spPr>
      </p:pic>
      <p:pic>
        <p:nvPicPr>
          <p:cNvPr id="2" name="Grafik 1">
            <a:extLst>
              <a:ext uri="{FF2B5EF4-FFF2-40B4-BE49-F238E27FC236}">
                <a16:creationId xmlns:a16="http://schemas.microsoft.com/office/drawing/2014/main" id="{B0258CBB-3861-B771-7940-2569561183B2}"/>
              </a:ext>
            </a:extLst>
          </p:cNvPr>
          <p:cNvPicPr>
            <a:picLocks noChangeAspect="1"/>
          </p:cNvPicPr>
          <p:nvPr/>
        </p:nvPicPr>
        <p:blipFill>
          <a:blip r:embed="rId6"/>
          <a:stretch>
            <a:fillRect/>
          </a:stretch>
        </p:blipFill>
        <p:spPr>
          <a:xfrm>
            <a:off x="4419969" y="3662129"/>
            <a:ext cx="1821176" cy="554271"/>
          </a:xfrm>
          <a:prstGeom prst="rect">
            <a:avLst/>
          </a:prstGeom>
        </p:spPr>
      </p:pic>
      <p:pic>
        <p:nvPicPr>
          <p:cNvPr id="4" name="Grafik 3">
            <a:extLst>
              <a:ext uri="{FF2B5EF4-FFF2-40B4-BE49-F238E27FC236}">
                <a16:creationId xmlns:a16="http://schemas.microsoft.com/office/drawing/2014/main" id="{C50F67CD-5579-765A-533F-475DC4F8839B}"/>
              </a:ext>
            </a:extLst>
          </p:cNvPr>
          <p:cNvPicPr>
            <a:picLocks noChangeAspect="1"/>
          </p:cNvPicPr>
          <p:nvPr/>
        </p:nvPicPr>
        <p:blipFill>
          <a:blip r:embed="rId6"/>
          <a:stretch>
            <a:fillRect/>
          </a:stretch>
        </p:blipFill>
        <p:spPr>
          <a:xfrm>
            <a:off x="10592169" y="233129"/>
            <a:ext cx="1821176" cy="554271"/>
          </a:xfrm>
          <a:prstGeom prst="rect">
            <a:avLst/>
          </a:prstGeom>
        </p:spPr>
      </p:pic>
      <p:pic>
        <p:nvPicPr>
          <p:cNvPr id="6" name="Grafik 5">
            <a:extLst>
              <a:ext uri="{FF2B5EF4-FFF2-40B4-BE49-F238E27FC236}">
                <a16:creationId xmlns:a16="http://schemas.microsoft.com/office/drawing/2014/main" id="{63E10B6B-7132-1E4F-EF9F-357E97AAD834}"/>
              </a:ext>
            </a:extLst>
          </p:cNvPr>
          <p:cNvPicPr>
            <a:picLocks noChangeAspect="1"/>
          </p:cNvPicPr>
          <p:nvPr/>
        </p:nvPicPr>
        <p:blipFill>
          <a:blip r:embed="rId6"/>
          <a:stretch>
            <a:fillRect/>
          </a:stretch>
        </p:blipFill>
        <p:spPr>
          <a:xfrm>
            <a:off x="10515968" y="3664393"/>
            <a:ext cx="1821176" cy="554271"/>
          </a:xfrm>
          <a:prstGeom prst="rect">
            <a:avLst/>
          </a:prstGeom>
        </p:spPr>
      </p:pic>
      <p:sp>
        <p:nvSpPr>
          <p:cNvPr id="8" name="Textfeld 7">
            <a:extLst>
              <a:ext uri="{FF2B5EF4-FFF2-40B4-BE49-F238E27FC236}">
                <a16:creationId xmlns:a16="http://schemas.microsoft.com/office/drawing/2014/main" id="{1E89B932-C9CE-F31D-F30C-C289019A0EB1}"/>
              </a:ext>
            </a:extLst>
          </p:cNvPr>
          <p:cNvSpPr txBox="1"/>
          <p:nvPr/>
        </p:nvSpPr>
        <p:spPr>
          <a:xfrm>
            <a:off x="9266660" y="3754598"/>
            <a:ext cx="1549400" cy="369332"/>
          </a:xfrm>
          <a:prstGeom prst="rect">
            <a:avLst/>
          </a:prstGeom>
          <a:noFill/>
        </p:spPr>
        <p:txBody>
          <a:bodyPr wrap="square" rtlCol="0">
            <a:spAutoFit/>
          </a:bodyPr>
          <a:lstStyle/>
          <a:p>
            <a:r>
              <a:rPr lang="en-US" b="1">
                <a:solidFill>
                  <a:schemeClr val="bg1"/>
                </a:solidFill>
                <a:latin typeface="Aptos" panose="020B0004020202020204" pitchFamily="34" charset="0"/>
              </a:rPr>
              <a:t>….continued</a:t>
            </a:r>
          </a:p>
        </p:txBody>
      </p:sp>
    </p:spTree>
    <p:extLst>
      <p:ext uri="{BB962C8B-B14F-4D97-AF65-F5344CB8AC3E}">
        <p14:creationId xmlns:p14="http://schemas.microsoft.com/office/powerpoint/2010/main" val="1133574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5672D-5775-68C5-E618-1DEA304D8CD9}"/>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43873BF7-3731-FD5B-C278-B685F1F3B0E1}"/>
              </a:ext>
            </a:extLst>
          </p:cNvPr>
          <p:cNvSpPr txBox="1"/>
          <p:nvPr/>
        </p:nvSpPr>
        <p:spPr>
          <a:xfrm>
            <a:off x="696000" y="777322"/>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AGRI MOCKS Mission &amp; Vison Statements</a:t>
            </a:r>
          </a:p>
        </p:txBody>
      </p:sp>
      <p:pic>
        <p:nvPicPr>
          <p:cNvPr id="2" name="Picture 3">
            <a:extLst>
              <a:ext uri="{FF2B5EF4-FFF2-40B4-BE49-F238E27FC236}">
                <a16:creationId xmlns:a16="http://schemas.microsoft.com/office/drawing/2014/main" id="{B4420DED-1F47-BC15-3D55-DF7CEA89B440}"/>
              </a:ext>
            </a:extLst>
          </p:cNvPr>
          <p:cNvPicPr>
            <a:picLocks noChangeAspect="1"/>
          </p:cNvPicPr>
          <p:nvPr/>
        </p:nvPicPr>
        <p:blipFill>
          <a:blip r:embed="rId2"/>
          <a:stretch>
            <a:fillRect/>
          </a:stretch>
        </p:blipFill>
        <p:spPr>
          <a:xfrm flipH="1">
            <a:off x="8833600" y="4195482"/>
            <a:ext cx="3358400" cy="2662518"/>
          </a:xfrm>
          <a:prstGeom prst="rect">
            <a:avLst/>
          </a:prstGeom>
        </p:spPr>
      </p:pic>
      <p:pic>
        <p:nvPicPr>
          <p:cNvPr id="3" name="Picture 8">
            <a:extLst>
              <a:ext uri="{FF2B5EF4-FFF2-40B4-BE49-F238E27FC236}">
                <a16:creationId xmlns:a16="http://schemas.microsoft.com/office/drawing/2014/main" id="{B395FF8C-51E6-EC45-C5F7-CCC0E9959974}"/>
              </a:ext>
            </a:extLst>
          </p:cNvPr>
          <p:cNvPicPr>
            <a:picLocks noChangeAspect="1"/>
          </p:cNvPicPr>
          <p:nvPr/>
        </p:nvPicPr>
        <p:blipFill>
          <a:blip r:embed="rId3">
            <a:duotone>
              <a:prstClr val="black"/>
              <a:schemeClr val="tx2">
                <a:tint val="45000"/>
                <a:satMod val="400000"/>
              </a:schemeClr>
            </a:duotone>
          </a:blip>
          <a:stretch>
            <a:fillRect/>
          </a:stretch>
        </p:blipFill>
        <p:spPr>
          <a:xfrm>
            <a:off x="3918762" y="5811751"/>
            <a:ext cx="1350000" cy="786755"/>
          </a:xfrm>
          <a:prstGeom prst="rect">
            <a:avLst/>
          </a:prstGeom>
          <a:effectLst/>
        </p:spPr>
      </p:pic>
      <p:sp>
        <p:nvSpPr>
          <p:cNvPr id="8" name="Textfeld 7">
            <a:extLst>
              <a:ext uri="{FF2B5EF4-FFF2-40B4-BE49-F238E27FC236}">
                <a16:creationId xmlns:a16="http://schemas.microsoft.com/office/drawing/2014/main" id="{1A1DE052-DCE0-C4A4-D10C-609F77A9E9B4}"/>
              </a:ext>
            </a:extLst>
          </p:cNvPr>
          <p:cNvSpPr txBox="1"/>
          <p:nvPr/>
        </p:nvSpPr>
        <p:spPr>
          <a:xfrm>
            <a:off x="731520" y="1777298"/>
            <a:ext cx="10078720" cy="3416320"/>
          </a:xfrm>
          <a:prstGeom prst="rect">
            <a:avLst/>
          </a:prstGeom>
          <a:noFill/>
        </p:spPr>
        <p:txBody>
          <a:bodyPr wrap="square">
            <a:spAutoFit/>
          </a:bodyPr>
          <a:lstStyle/>
          <a:p>
            <a:pPr algn="l">
              <a:buNone/>
            </a:pPr>
            <a:r>
              <a:rPr lang="en-US" b="1" i="0">
                <a:solidFill>
                  <a:srgbClr val="1D2125"/>
                </a:solidFill>
                <a:effectLst/>
                <a:latin typeface="Source Sans 3"/>
              </a:rPr>
              <a:t>Mission Statement</a:t>
            </a:r>
            <a:endParaRPr lang="en-US" b="0" i="0">
              <a:solidFill>
                <a:srgbClr val="1D2125"/>
              </a:solidFill>
              <a:effectLst/>
              <a:latin typeface="Source Sans 3"/>
            </a:endParaRPr>
          </a:p>
          <a:p>
            <a:pPr algn="l">
              <a:buNone/>
            </a:pPr>
            <a:r>
              <a:rPr lang="en-US" b="0" i="0">
                <a:solidFill>
                  <a:srgbClr val="1D2125"/>
                </a:solidFill>
                <a:effectLst/>
                <a:latin typeface="Source Sans 3"/>
              </a:rPr>
              <a:t>To empower and equip unemployed and under-employed youths with skills in agriculture, climate-smart rural development, and entrepreneurship through innovative online training, intercultural exchange, and community engagement. We foster personal growth, civic participation, and career readiness by offering digital tools, mentoring, e-internships, and collaborative learning experiences grounded in values of trust, respect, and co-creation.</a:t>
            </a:r>
          </a:p>
          <a:p>
            <a:pPr algn="ctr">
              <a:buNone/>
            </a:pPr>
            <a:br>
              <a:rPr lang="en-US" b="0" i="0">
                <a:solidFill>
                  <a:srgbClr val="1D2125"/>
                </a:solidFill>
                <a:effectLst/>
                <a:latin typeface="Source Sans 3"/>
              </a:rPr>
            </a:br>
            <a:endParaRPr lang="en-US" b="0" i="0">
              <a:solidFill>
                <a:srgbClr val="1D2125"/>
              </a:solidFill>
              <a:effectLst/>
              <a:latin typeface="Source Sans 3"/>
            </a:endParaRPr>
          </a:p>
          <a:p>
            <a:pPr algn="l">
              <a:buNone/>
            </a:pPr>
            <a:r>
              <a:rPr lang="en-US" b="1" i="0">
                <a:solidFill>
                  <a:srgbClr val="1D2125"/>
                </a:solidFill>
                <a:effectLst/>
                <a:latin typeface="Source Sans 3"/>
              </a:rPr>
              <a:t>Vision Statement</a:t>
            </a:r>
            <a:endParaRPr lang="en-US" b="0" i="0">
              <a:solidFill>
                <a:srgbClr val="1D2125"/>
              </a:solidFill>
              <a:effectLst/>
              <a:latin typeface="Source Sans 3"/>
            </a:endParaRPr>
          </a:p>
          <a:p>
            <a:pPr algn="l">
              <a:buNone/>
            </a:pPr>
            <a:r>
              <a:rPr lang="en-US" b="0" i="0">
                <a:solidFill>
                  <a:srgbClr val="1D2125"/>
                </a:solidFill>
                <a:effectLst/>
                <a:latin typeface="Source Sans 3"/>
              </a:rPr>
              <a:t>A world where young people—regardless of background—are empowered with the skills, mindset, and opportunities to lead sustainable rural development, embrace intercultural collaboration, and contribute meaningfully to their communities and the global economy.</a:t>
            </a:r>
          </a:p>
        </p:txBody>
      </p:sp>
      <p:grpSp>
        <p:nvGrpSpPr>
          <p:cNvPr id="5" name="Gruppieren 4">
            <a:extLst>
              <a:ext uri="{FF2B5EF4-FFF2-40B4-BE49-F238E27FC236}">
                <a16:creationId xmlns:a16="http://schemas.microsoft.com/office/drawing/2014/main" id="{487C4E7D-A9E9-F7D2-E1C1-165A5FF9BF1F}"/>
              </a:ext>
            </a:extLst>
          </p:cNvPr>
          <p:cNvGrpSpPr/>
          <p:nvPr/>
        </p:nvGrpSpPr>
        <p:grpSpPr>
          <a:xfrm>
            <a:off x="696000" y="5709890"/>
            <a:ext cx="3222762" cy="980318"/>
            <a:chOff x="95510" y="5598902"/>
            <a:chExt cx="3222762" cy="980318"/>
          </a:xfrm>
        </p:grpSpPr>
        <p:pic>
          <p:nvPicPr>
            <p:cNvPr id="6" name="Grafik 5">
              <a:extLst>
                <a:ext uri="{FF2B5EF4-FFF2-40B4-BE49-F238E27FC236}">
                  <a16:creationId xmlns:a16="http://schemas.microsoft.com/office/drawing/2014/main" id="{4D352681-4314-6DB1-BBD2-92B8C0B9422A}"/>
                </a:ext>
              </a:extLst>
            </p:cNvPr>
            <p:cNvPicPr>
              <a:picLocks noChangeAspect="1"/>
            </p:cNvPicPr>
            <p:nvPr/>
          </p:nvPicPr>
          <p:blipFill>
            <a:blip r:embed="rId4"/>
            <a:stretch>
              <a:fillRect/>
            </a:stretch>
          </p:blipFill>
          <p:spPr>
            <a:xfrm>
              <a:off x="396882" y="5598902"/>
              <a:ext cx="2542252" cy="969348"/>
            </a:xfrm>
            <a:prstGeom prst="rect">
              <a:avLst/>
            </a:prstGeom>
          </p:spPr>
        </p:pic>
        <p:pic>
          <p:nvPicPr>
            <p:cNvPr id="9" name="Grafik 8">
              <a:extLst>
                <a:ext uri="{FF2B5EF4-FFF2-40B4-BE49-F238E27FC236}">
                  <a16:creationId xmlns:a16="http://schemas.microsoft.com/office/drawing/2014/main" id="{D35C5C64-F73C-3A58-CD05-BD5491E6FECC}"/>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28754849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FE2FD385-8C08-A8E0-C222-F3E7EAF00F9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5BEE57-EB80-84DF-81C3-6F27EE798917}"/>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8042E9FF-E65C-1CAC-6FC9-55C300D868B3}"/>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E0C92F6C-4094-6CD2-93FD-108CF60B992B}"/>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00FDE70B-F081-A355-C0BC-F7485E7E0A0A}"/>
                </a:ext>
              </a:extLst>
            </p:cNvPr>
            <p:cNvSpPr txBox="1"/>
            <p:nvPr/>
          </p:nvSpPr>
          <p:spPr>
            <a:xfrm>
              <a:off x="3117907" y="1658951"/>
              <a:ext cx="5956181" cy="1446550"/>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Communication Essentials</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4" name="Picture 8">
            <a:extLst>
              <a:ext uri="{FF2B5EF4-FFF2-40B4-BE49-F238E27FC236}">
                <a16:creationId xmlns:a16="http://schemas.microsoft.com/office/drawing/2014/main" id="{73951EF5-F169-0F75-B7AB-82545ABCB638}"/>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EF53D66C-3B6D-A5F7-59DA-F4C587684540}"/>
              </a:ext>
            </a:extLst>
          </p:cNvPr>
          <p:cNvGrpSpPr/>
          <p:nvPr/>
        </p:nvGrpSpPr>
        <p:grpSpPr>
          <a:xfrm>
            <a:off x="2621185" y="2402293"/>
            <a:ext cx="714550" cy="714550"/>
            <a:chOff x="-30428" y="463446"/>
            <a:chExt cx="714550" cy="714550"/>
          </a:xfrm>
          <a:solidFill>
            <a:srgbClr val="34861C"/>
          </a:solidFill>
        </p:grpSpPr>
        <p:sp>
          <p:nvSpPr>
            <p:cNvPr id="9" name="Ellipse 8">
              <a:extLst>
                <a:ext uri="{FF2B5EF4-FFF2-40B4-BE49-F238E27FC236}">
                  <a16:creationId xmlns:a16="http://schemas.microsoft.com/office/drawing/2014/main" id="{5C0FB392-2B2E-177D-B786-441ECF3EFA98}"/>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E9E343A3-00E6-2414-C28A-C50D24762F4C}"/>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latin typeface="+mj-lt"/>
                  <a:ea typeface="Malgun Gothic" panose="020B0503020000020004" pitchFamily="34" charset="-127"/>
                  <a:cs typeface="Times New Roman" panose="02020603050405020304" pitchFamily="18" charset="0"/>
                </a:rPr>
                <a:t>5</a:t>
              </a:r>
              <a:r>
                <a:rPr lang="en-US" sz="2800" b="1" kern="100">
                  <a:effectLst/>
                  <a:latin typeface="+mj-lt"/>
                  <a:ea typeface="Malgun Gothic" panose="020B0503020000020004" pitchFamily="34" charset="-127"/>
                  <a:cs typeface="Times New Roman" panose="02020603050405020304" pitchFamily="18" charset="0"/>
                </a:rPr>
                <a:t> </a:t>
              </a:r>
              <a:endParaRPr lang="en-US" sz="2800" b="1">
                <a:latin typeface="+mj-lt"/>
              </a:endParaRPr>
            </a:p>
          </p:txBody>
        </p:sp>
      </p:grpSp>
      <p:grpSp>
        <p:nvGrpSpPr>
          <p:cNvPr id="11" name="Gruppieren 10">
            <a:extLst>
              <a:ext uri="{FF2B5EF4-FFF2-40B4-BE49-F238E27FC236}">
                <a16:creationId xmlns:a16="http://schemas.microsoft.com/office/drawing/2014/main" id="{46D55060-ACC8-C0DF-1668-B50C0539B160}"/>
              </a:ext>
            </a:extLst>
          </p:cNvPr>
          <p:cNvGrpSpPr/>
          <p:nvPr/>
        </p:nvGrpSpPr>
        <p:grpSpPr>
          <a:xfrm>
            <a:off x="93007" y="5601945"/>
            <a:ext cx="3222762" cy="980318"/>
            <a:chOff x="95510" y="5598902"/>
            <a:chExt cx="3222762" cy="980318"/>
          </a:xfrm>
        </p:grpSpPr>
        <p:pic>
          <p:nvPicPr>
            <p:cNvPr id="12" name="Grafik 11">
              <a:extLst>
                <a:ext uri="{FF2B5EF4-FFF2-40B4-BE49-F238E27FC236}">
                  <a16:creationId xmlns:a16="http://schemas.microsoft.com/office/drawing/2014/main" id="{748E83FD-3D0F-BED3-666A-A5B14799E6B8}"/>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3" name="Grafik 12">
              <a:extLst>
                <a:ext uri="{FF2B5EF4-FFF2-40B4-BE49-F238E27FC236}">
                  <a16:creationId xmlns:a16="http://schemas.microsoft.com/office/drawing/2014/main" id="{39E0442D-08CC-3FD9-23F5-4D8F0F6A6F54}"/>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35804562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FDD7FE4-BD4C-645E-B3C9-D86F9632ADA4}"/>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Communication</a:t>
            </a:r>
          </a:p>
        </p:txBody>
      </p:sp>
      <p:sp>
        <p:nvSpPr>
          <p:cNvPr id="4" name="Textfeld 3">
            <a:extLst>
              <a:ext uri="{FF2B5EF4-FFF2-40B4-BE49-F238E27FC236}">
                <a16:creationId xmlns:a16="http://schemas.microsoft.com/office/drawing/2014/main" id="{DE92605B-5514-0506-F487-FD01B942EAEE}"/>
              </a:ext>
            </a:extLst>
          </p:cNvPr>
          <p:cNvSpPr txBox="1"/>
          <p:nvPr/>
        </p:nvSpPr>
        <p:spPr>
          <a:xfrm>
            <a:off x="589674" y="1313939"/>
            <a:ext cx="6097772" cy="1985159"/>
          </a:xfrm>
          <a:prstGeom prst="rect">
            <a:avLst/>
          </a:prstGeom>
          <a:noFill/>
        </p:spPr>
        <p:txBody>
          <a:bodyPr wrap="square">
            <a:spAutoFit/>
          </a:bodyPr>
          <a:lstStyle/>
          <a:p>
            <a:pPr marR="0" lvl="0" algn="l" defTabSz="914400" rtl="0" eaLnBrk="1" fontAlgn="auto" latinLnBrk="0" hangingPunct="1">
              <a:lnSpc>
                <a:spcPct val="150000"/>
              </a:lnSpc>
              <a:spcBef>
                <a:spcPts val="0"/>
              </a:spcBef>
              <a:spcAft>
                <a:spcPts val="0"/>
              </a:spcAft>
              <a:buClrTx/>
              <a:buSzTx/>
              <a:tabLst/>
              <a:defRPr/>
            </a:pPr>
            <a:r>
              <a:rPr kumimoji="0" lang="en-US" b="1" i="0" u="none" strike="noStrike" kern="1200" cap="none" spc="0" normalizeH="0" baseline="0" noProof="0">
                <a:ln>
                  <a:noFill/>
                </a:ln>
                <a:solidFill>
                  <a:prstClr val="black"/>
                </a:solidFill>
                <a:effectLst/>
                <a:uLnTx/>
                <a:uFillTx/>
                <a:ea typeface="+mn-ea"/>
                <a:cs typeface="+mn-cs"/>
              </a:rPr>
              <a:t>Modeling professional communication:</a:t>
            </a: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ea typeface="+mn-ea"/>
                <a:cs typeface="+mn-cs"/>
              </a:rPr>
              <a:t>Setting expectations early</a:t>
            </a:r>
            <a:endParaRPr kumimoji="0" lang="de-DE" sz="1600" b="0" i="0" u="none" strike="noStrike" kern="1200" cap="none" spc="0" normalizeH="0" baseline="0" noProof="0">
              <a:ln>
                <a:noFill/>
              </a:ln>
              <a:solidFill>
                <a:prstClr val="black"/>
              </a:solidFill>
              <a:effectLst/>
              <a:uLnTx/>
              <a:uFillTx/>
              <a:ea typeface="+mn-ea"/>
              <a:cs typeface="+mn-cs"/>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00" cap="none" spc="0" normalizeH="0" baseline="0" noProof="0">
                <a:ln>
                  <a:noFill/>
                </a:ln>
                <a:solidFill>
                  <a:prstClr val="black"/>
                </a:solidFill>
                <a:effectLst/>
                <a:uLnTx/>
                <a:uFillTx/>
                <a:ea typeface="Malgun Gothic" panose="020B0503020000020004" pitchFamily="34" charset="-127"/>
                <a:cs typeface="Times New Roman" panose="02020603050405020304" pitchFamily="18" charset="0"/>
              </a:rPr>
              <a:t>Teaching communication etiquette</a:t>
            </a:r>
            <a:endParaRPr kumimoji="0" lang="de-DE" sz="1600" b="0" i="0" u="none" strike="noStrike" kern="100" cap="none" spc="0" normalizeH="0" baseline="0" noProof="0">
              <a:ln>
                <a:noFill/>
              </a:ln>
              <a:solidFill>
                <a:prstClr val="black"/>
              </a:solidFill>
              <a:effectLst/>
              <a:uLnTx/>
              <a:uFillTx/>
              <a:ea typeface="Malgun Gothic" panose="020B0503020000020004" pitchFamily="34" charset="-127"/>
              <a:cs typeface="Times New Roman" panose="02020603050405020304" pitchFamily="18" charset="0"/>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ea typeface="+mn-ea"/>
                <a:cs typeface="+mn-cs"/>
              </a:rPr>
              <a:t>Modeling professional behavior</a:t>
            </a:r>
            <a:endParaRPr kumimoji="0" lang="de-DE" sz="1600" b="0" i="0" u="none" strike="noStrike" kern="1200" cap="none" spc="0" normalizeH="0" baseline="0" noProof="0">
              <a:ln>
                <a:noFill/>
              </a:ln>
              <a:solidFill>
                <a:prstClr val="black"/>
              </a:solidFill>
              <a:effectLst/>
              <a:uLnTx/>
              <a:uFillTx/>
              <a:ea typeface="+mn-ea"/>
              <a:cs typeface="+mn-cs"/>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ea typeface="+mn-ea"/>
                <a:cs typeface="+mn-cs"/>
              </a:rPr>
              <a:t>Encouraging quieter participants and equal participation</a:t>
            </a:r>
            <a:endParaRPr kumimoji="0" lang="de-DE" sz="1600" b="0" i="0" u="none" strike="noStrike" kern="1200" cap="none" spc="0" normalizeH="0" baseline="0" noProof="0">
              <a:ln>
                <a:noFill/>
              </a:ln>
              <a:solidFill>
                <a:prstClr val="black"/>
              </a:solidFill>
              <a:effectLst/>
              <a:uLnTx/>
              <a:uFillTx/>
              <a:ea typeface="+mn-ea"/>
              <a:cs typeface="+mn-cs"/>
            </a:endParaRP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ea typeface="+mn-ea"/>
                <a:cs typeface="+mn-cs"/>
              </a:rPr>
              <a:t>Helping mentees connect theory </a:t>
            </a:r>
            <a:r>
              <a:rPr kumimoji="0" lang="ko-KR" altLang="de-DE" sz="1600" b="0" i="0" u="none" strike="noStrike" kern="1200" cap="none" spc="0" normalizeH="0" baseline="0" noProof="0">
                <a:ln>
                  <a:noFill/>
                </a:ln>
                <a:solidFill>
                  <a:prstClr val="black"/>
                </a:solidFill>
                <a:effectLst/>
                <a:uLnTx/>
                <a:uFillTx/>
                <a:ea typeface="맑은 고딕" panose="020B0503020000020004" pitchFamily="34" charset="-127"/>
                <a:cs typeface="+mn-cs"/>
              </a:rPr>
              <a:t>→</a:t>
            </a:r>
            <a:r>
              <a:rPr kumimoji="0" lang="en-US" sz="1600" b="0" i="0" u="none" strike="noStrike" kern="1200" cap="none" spc="0" normalizeH="0" baseline="0" noProof="0">
                <a:ln>
                  <a:noFill/>
                </a:ln>
                <a:solidFill>
                  <a:prstClr val="black"/>
                </a:solidFill>
                <a:effectLst/>
                <a:uLnTx/>
                <a:uFillTx/>
                <a:ea typeface="+mn-ea"/>
                <a:cs typeface="+mn-cs"/>
              </a:rPr>
              <a:t> practice </a:t>
            </a:r>
            <a:r>
              <a:rPr kumimoji="0" lang="ko-KR" altLang="de-DE" sz="1600" b="0" i="0" u="none" strike="noStrike" kern="1200" cap="none" spc="0" normalizeH="0" baseline="0" noProof="0">
                <a:ln>
                  <a:noFill/>
                </a:ln>
                <a:solidFill>
                  <a:prstClr val="black"/>
                </a:solidFill>
                <a:effectLst/>
                <a:uLnTx/>
                <a:uFillTx/>
                <a:ea typeface="맑은 고딕" panose="020B0503020000020004" pitchFamily="34" charset="-127"/>
                <a:cs typeface="+mn-cs"/>
              </a:rPr>
              <a:t>→</a:t>
            </a:r>
            <a:r>
              <a:rPr kumimoji="0" lang="en-US" sz="1600" b="0" i="0" u="none" strike="noStrike" kern="1200" cap="none" spc="0" normalizeH="0" baseline="0" noProof="0">
                <a:ln>
                  <a:noFill/>
                </a:ln>
                <a:solidFill>
                  <a:prstClr val="black"/>
                </a:solidFill>
                <a:effectLst/>
                <a:uLnTx/>
                <a:uFillTx/>
                <a:ea typeface="+mn-ea"/>
                <a:cs typeface="+mn-cs"/>
              </a:rPr>
              <a:t> project</a:t>
            </a:r>
          </a:p>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ea typeface="+mn-ea"/>
                <a:cs typeface="+mn-cs"/>
              </a:rPr>
              <a:t>Helping mentees manage time</a:t>
            </a:r>
            <a:endParaRPr kumimoji="0" lang="de-DE" sz="1600" b="0" i="0" u="none" strike="noStrike" kern="1200" cap="none" spc="0" normalizeH="0" baseline="0" noProof="0">
              <a:ln>
                <a:noFill/>
              </a:ln>
              <a:solidFill>
                <a:prstClr val="black"/>
              </a:solidFill>
              <a:effectLst/>
              <a:uLnTx/>
              <a:uFillTx/>
              <a:ea typeface="+mn-ea"/>
              <a:cs typeface="+mn-cs"/>
            </a:endParaRPr>
          </a:p>
        </p:txBody>
      </p:sp>
      <p:pic>
        <p:nvPicPr>
          <p:cNvPr id="5" name="Grafik 4">
            <a:extLst>
              <a:ext uri="{FF2B5EF4-FFF2-40B4-BE49-F238E27FC236}">
                <a16:creationId xmlns:a16="http://schemas.microsoft.com/office/drawing/2014/main" id="{26F4A82F-07DD-18C5-DF88-3195C264CA85}"/>
              </a:ext>
            </a:extLst>
          </p:cNvPr>
          <p:cNvPicPr>
            <a:picLocks noChangeAspect="1"/>
          </p:cNvPicPr>
          <p:nvPr/>
        </p:nvPicPr>
        <p:blipFill>
          <a:blip r:embed="rId3"/>
          <a:stretch>
            <a:fillRect/>
          </a:stretch>
        </p:blipFill>
        <p:spPr>
          <a:xfrm>
            <a:off x="7974419" y="1273882"/>
            <a:ext cx="3521581" cy="1974940"/>
          </a:xfrm>
          <a:prstGeom prst="rect">
            <a:avLst/>
          </a:prstGeom>
        </p:spPr>
      </p:pic>
      <p:pic>
        <p:nvPicPr>
          <p:cNvPr id="7" name="Grafik 6">
            <a:extLst>
              <a:ext uri="{FF2B5EF4-FFF2-40B4-BE49-F238E27FC236}">
                <a16:creationId xmlns:a16="http://schemas.microsoft.com/office/drawing/2014/main" id="{E20AB2CE-9613-1A71-F2FD-DE10A0213068}"/>
              </a:ext>
            </a:extLst>
          </p:cNvPr>
          <p:cNvPicPr>
            <a:picLocks noChangeAspect="1"/>
          </p:cNvPicPr>
          <p:nvPr/>
        </p:nvPicPr>
        <p:blipFill>
          <a:blip r:embed="rId4"/>
          <a:srcRect l="9674" r="8770"/>
          <a:stretch>
            <a:fillRect/>
          </a:stretch>
        </p:blipFill>
        <p:spPr>
          <a:xfrm>
            <a:off x="696000" y="3450176"/>
            <a:ext cx="4971154" cy="3429297"/>
          </a:xfrm>
          <a:prstGeom prst="rect">
            <a:avLst/>
          </a:prstGeom>
        </p:spPr>
      </p:pic>
      <p:pic>
        <p:nvPicPr>
          <p:cNvPr id="9" name="Grafik 8">
            <a:extLst>
              <a:ext uri="{FF2B5EF4-FFF2-40B4-BE49-F238E27FC236}">
                <a16:creationId xmlns:a16="http://schemas.microsoft.com/office/drawing/2014/main" id="{D1C651E9-6285-9677-D715-DCDB333A0F35}"/>
              </a:ext>
            </a:extLst>
          </p:cNvPr>
          <p:cNvPicPr>
            <a:picLocks noChangeAspect="1"/>
          </p:cNvPicPr>
          <p:nvPr/>
        </p:nvPicPr>
        <p:blipFill>
          <a:blip r:embed="rId5"/>
          <a:srcRect l="16345" r="21119"/>
          <a:stretch>
            <a:fillRect/>
          </a:stretch>
        </p:blipFill>
        <p:spPr>
          <a:xfrm>
            <a:off x="5837275" y="3359843"/>
            <a:ext cx="3812610" cy="3429297"/>
          </a:xfrm>
          <a:prstGeom prst="rect">
            <a:avLst/>
          </a:prstGeom>
        </p:spPr>
      </p:pic>
      <p:sp>
        <p:nvSpPr>
          <p:cNvPr id="10" name="Textfeld 9">
            <a:extLst>
              <a:ext uri="{FF2B5EF4-FFF2-40B4-BE49-F238E27FC236}">
                <a16:creationId xmlns:a16="http://schemas.microsoft.com/office/drawing/2014/main" id="{FD4D34D7-43DB-CC2D-326A-B8DAD4E89CB6}"/>
              </a:ext>
            </a:extLst>
          </p:cNvPr>
          <p:cNvSpPr txBox="1"/>
          <p:nvPr/>
        </p:nvSpPr>
        <p:spPr>
          <a:xfrm>
            <a:off x="9820006" y="3786925"/>
            <a:ext cx="1620627" cy="2554545"/>
          </a:xfrm>
          <a:prstGeom prst="rect">
            <a:avLst/>
          </a:prstGeom>
          <a:noFill/>
        </p:spPr>
        <p:txBody>
          <a:bodyPr wrap="square" rtlCol="0">
            <a:spAutoFit/>
          </a:bodyPr>
          <a:lstStyle/>
          <a:p>
            <a:r>
              <a:rPr lang="en-US" sz="1600"/>
              <a:t>Depending on the relationship and prior experience with the speaker, the listener tends to prioritize one of the 4 layers of a communicated message. </a:t>
            </a:r>
          </a:p>
        </p:txBody>
      </p:sp>
    </p:spTree>
    <p:extLst>
      <p:ext uri="{BB962C8B-B14F-4D97-AF65-F5344CB8AC3E}">
        <p14:creationId xmlns:p14="http://schemas.microsoft.com/office/powerpoint/2010/main" val="4092550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A45B38D-A348-B6E1-0EF6-E5DC98A10F77}"/>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4 Types of Communicators</a:t>
            </a:r>
          </a:p>
        </p:txBody>
      </p:sp>
      <p:grpSp>
        <p:nvGrpSpPr>
          <p:cNvPr id="11" name="Gruppieren 10">
            <a:extLst>
              <a:ext uri="{FF2B5EF4-FFF2-40B4-BE49-F238E27FC236}">
                <a16:creationId xmlns:a16="http://schemas.microsoft.com/office/drawing/2014/main" id="{CA3A0719-45CD-F2E1-8877-74CD92E3B12E}"/>
              </a:ext>
            </a:extLst>
          </p:cNvPr>
          <p:cNvGrpSpPr/>
          <p:nvPr/>
        </p:nvGrpSpPr>
        <p:grpSpPr>
          <a:xfrm>
            <a:off x="6096000" y="2020186"/>
            <a:ext cx="5400000" cy="4321284"/>
            <a:chOff x="2315712" y="-168455"/>
            <a:chExt cx="8128000" cy="7415387"/>
          </a:xfrm>
        </p:grpSpPr>
        <p:graphicFrame>
          <p:nvGraphicFramePr>
            <p:cNvPr id="7" name="Diagramm 6">
              <a:extLst>
                <a:ext uri="{FF2B5EF4-FFF2-40B4-BE49-F238E27FC236}">
                  <a16:creationId xmlns:a16="http://schemas.microsoft.com/office/drawing/2014/main" id="{9F240935-9CC9-C50D-B699-5A5A5041AE75}"/>
                </a:ext>
              </a:extLst>
            </p:cNvPr>
            <p:cNvGraphicFramePr/>
            <p:nvPr>
              <p:extLst>
                <p:ext uri="{D42A27DB-BD31-4B8C-83A1-F6EECF244321}">
                  <p14:modId xmlns:p14="http://schemas.microsoft.com/office/powerpoint/2010/main" val="454002258"/>
                </p:ext>
              </p:extLst>
            </p:nvPr>
          </p:nvGraphicFramePr>
          <p:xfrm>
            <a:off x="2315712" y="-16845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m 9">
              <a:extLst>
                <a:ext uri="{FF2B5EF4-FFF2-40B4-BE49-F238E27FC236}">
                  <a16:creationId xmlns:a16="http://schemas.microsoft.com/office/drawing/2014/main" id="{85A30EC0-E9D9-3329-E682-51B9A8B32A91}"/>
                </a:ext>
              </a:extLst>
            </p:cNvPr>
            <p:cNvGraphicFramePr/>
            <p:nvPr>
              <p:extLst>
                <p:ext uri="{D42A27DB-BD31-4B8C-83A1-F6EECF244321}">
                  <p14:modId xmlns:p14="http://schemas.microsoft.com/office/powerpoint/2010/main" val="115112162"/>
                </p:ext>
              </p:extLst>
            </p:nvPr>
          </p:nvGraphicFramePr>
          <p:xfrm>
            <a:off x="2315712" y="1828265"/>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
        <p:nvSpPr>
          <p:cNvPr id="14" name="Textfeld 13">
            <a:extLst>
              <a:ext uri="{FF2B5EF4-FFF2-40B4-BE49-F238E27FC236}">
                <a16:creationId xmlns:a16="http://schemas.microsoft.com/office/drawing/2014/main" id="{224A9844-50AF-37E7-005A-1A2B7D048C89}"/>
              </a:ext>
            </a:extLst>
          </p:cNvPr>
          <p:cNvSpPr txBox="1"/>
          <p:nvPr/>
        </p:nvSpPr>
        <p:spPr>
          <a:xfrm>
            <a:off x="576438" y="1599938"/>
            <a:ext cx="5271469" cy="4524315"/>
          </a:xfrm>
          <a:prstGeom prst="rect">
            <a:avLst/>
          </a:prstGeom>
          <a:noFill/>
        </p:spPr>
        <p:txBody>
          <a:bodyPr wrap="square" rtlCol="0">
            <a:spAutoFit/>
          </a:bodyPr>
          <a:lstStyle/>
          <a:p>
            <a:r>
              <a:rPr lang="en-US" sz="1600"/>
              <a:t>To be able to model good and professional communication, it is important to reflect on one’s own communication style. Communicating in I-messages does not come naturally to most people and needs some practicing. </a:t>
            </a:r>
          </a:p>
          <a:p>
            <a:r>
              <a:rPr lang="en-US" sz="1600"/>
              <a:t>Facilitators and mentors should also help participants become more aware of their way of  communication and let them practice changing you-mesaages into I-messages. </a:t>
            </a:r>
          </a:p>
          <a:p>
            <a:r>
              <a:rPr lang="en-US" sz="1600"/>
              <a:t>Participants, who are regularly silent, might need encouragement to take control over certain situations to open up in a group setting. This requires a safe space and an atmosphere of trust and respect for all participants. </a:t>
            </a:r>
          </a:p>
          <a:p>
            <a:r>
              <a:rPr lang="en-US" sz="1600"/>
              <a:t>If in any case a participant communicates in a passive-aggressive manner, this should always raise a red flag. In that case the facilitator should stop the conversation and allow the participant to explain their position and emotions, and to manage a possible conflict situation. </a:t>
            </a:r>
          </a:p>
        </p:txBody>
      </p:sp>
    </p:spTree>
    <p:extLst>
      <p:ext uri="{BB962C8B-B14F-4D97-AF65-F5344CB8AC3E}">
        <p14:creationId xmlns:p14="http://schemas.microsoft.com/office/powerpoint/2010/main" val="1732634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9F204-9754-D8CF-8082-B185839BD35C}"/>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8B43A0BF-3976-F924-7CAE-4111ECB498B7}"/>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Asking Questions</a:t>
            </a:r>
          </a:p>
        </p:txBody>
      </p:sp>
      <p:pic>
        <p:nvPicPr>
          <p:cNvPr id="13" name="Grafik 12">
            <a:extLst>
              <a:ext uri="{FF2B5EF4-FFF2-40B4-BE49-F238E27FC236}">
                <a16:creationId xmlns:a16="http://schemas.microsoft.com/office/drawing/2014/main" id="{E3FB922E-C157-8BE4-8275-B116A3BFD8FE}"/>
              </a:ext>
            </a:extLst>
          </p:cNvPr>
          <p:cNvPicPr>
            <a:picLocks noChangeAspect="1"/>
          </p:cNvPicPr>
          <p:nvPr/>
        </p:nvPicPr>
        <p:blipFill>
          <a:blip r:embed="rId3"/>
          <a:stretch>
            <a:fillRect/>
          </a:stretch>
        </p:blipFill>
        <p:spPr>
          <a:xfrm>
            <a:off x="695999" y="3421229"/>
            <a:ext cx="2972625" cy="1852353"/>
          </a:xfrm>
          <a:prstGeom prst="rect">
            <a:avLst/>
          </a:prstGeom>
        </p:spPr>
      </p:pic>
      <p:pic>
        <p:nvPicPr>
          <p:cNvPr id="16" name="Grafik 15">
            <a:extLst>
              <a:ext uri="{FF2B5EF4-FFF2-40B4-BE49-F238E27FC236}">
                <a16:creationId xmlns:a16="http://schemas.microsoft.com/office/drawing/2014/main" id="{AA7E623E-CB9D-18B4-B28C-FB8EDE380FB6}"/>
              </a:ext>
            </a:extLst>
          </p:cNvPr>
          <p:cNvPicPr>
            <a:picLocks noChangeAspect="1"/>
          </p:cNvPicPr>
          <p:nvPr/>
        </p:nvPicPr>
        <p:blipFill>
          <a:blip r:embed="rId4"/>
          <a:stretch>
            <a:fillRect/>
          </a:stretch>
        </p:blipFill>
        <p:spPr>
          <a:xfrm>
            <a:off x="4068853" y="3421229"/>
            <a:ext cx="3083711" cy="1852353"/>
          </a:xfrm>
          <a:prstGeom prst="rect">
            <a:avLst/>
          </a:prstGeom>
        </p:spPr>
      </p:pic>
      <p:sp>
        <p:nvSpPr>
          <p:cNvPr id="3" name="Textfeld 2">
            <a:extLst>
              <a:ext uri="{FF2B5EF4-FFF2-40B4-BE49-F238E27FC236}">
                <a16:creationId xmlns:a16="http://schemas.microsoft.com/office/drawing/2014/main" id="{F521D2A5-8416-CDCB-7009-5A3440794A91}"/>
              </a:ext>
            </a:extLst>
          </p:cNvPr>
          <p:cNvSpPr txBox="1"/>
          <p:nvPr/>
        </p:nvSpPr>
        <p:spPr>
          <a:xfrm>
            <a:off x="695999" y="1366897"/>
            <a:ext cx="10719823" cy="2062103"/>
          </a:xfrm>
          <a:prstGeom prst="rect">
            <a:avLst/>
          </a:prstGeom>
          <a:noFill/>
        </p:spPr>
        <p:txBody>
          <a:bodyPr wrap="square" rtlCol="0">
            <a:spAutoFit/>
          </a:bodyPr>
          <a:lstStyle/>
          <a:p>
            <a:r>
              <a:rPr lang="en-US" sz="1600"/>
              <a:t>Asking good questions is one of the most important qualities of a good facilitator or mentor. The facilitator/mentor should always remember that the solution for any problem needs to be developed by the “problem-owner” themselves. The facilitator/mentor should not be the one offering solutions but instead guide the participant or team through the process of understanding their problem and digging for solutions by asking the right questions. </a:t>
            </a:r>
          </a:p>
          <a:p>
            <a:r>
              <a:rPr lang="en-US" sz="1600"/>
              <a:t>Questions are also a good way to create a space in which participants feel safe, welcome and heard. The way questions are asked determines the kind of answers that can be generated. In case that only a quick short answer is desired, a closed-ended question should be asked. In online meetings this can be important to avoid that a participant “high-jacks” the meeting. If however a more detailed elaboration is desired, the question has to be asked in a open-ended way.</a:t>
            </a:r>
          </a:p>
        </p:txBody>
      </p:sp>
      <p:pic>
        <p:nvPicPr>
          <p:cNvPr id="5" name="Grafik 4">
            <a:extLst>
              <a:ext uri="{FF2B5EF4-FFF2-40B4-BE49-F238E27FC236}">
                <a16:creationId xmlns:a16="http://schemas.microsoft.com/office/drawing/2014/main" id="{D81F199C-6342-1186-22E6-09888A33AAD8}"/>
              </a:ext>
            </a:extLst>
          </p:cNvPr>
          <p:cNvPicPr>
            <a:picLocks noChangeAspect="1"/>
          </p:cNvPicPr>
          <p:nvPr/>
        </p:nvPicPr>
        <p:blipFill>
          <a:blip r:embed="rId5"/>
          <a:stretch>
            <a:fillRect/>
          </a:stretch>
        </p:blipFill>
        <p:spPr>
          <a:xfrm>
            <a:off x="7552794" y="3429000"/>
            <a:ext cx="3164826" cy="1896290"/>
          </a:xfrm>
          <a:prstGeom prst="rect">
            <a:avLst/>
          </a:prstGeom>
        </p:spPr>
      </p:pic>
      <p:sp>
        <p:nvSpPr>
          <p:cNvPr id="6" name="Textfeld 5">
            <a:extLst>
              <a:ext uri="{FF2B5EF4-FFF2-40B4-BE49-F238E27FC236}">
                <a16:creationId xmlns:a16="http://schemas.microsoft.com/office/drawing/2014/main" id="{5BF3CC2F-920B-A4CA-1357-A87D957262CA}"/>
              </a:ext>
            </a:extLst>
          </p:cNvPr>
          <p:cNvSpPr txBox="1"/>
          <p:nvPr/>
        </p:nvSpPr>
        <p:spPr>
          <a:xfrm>
            <a:off x="655910" y="5483332"/>
            <a:ext cx="10800000" cy="1400383"/>
          </a:xfrm>
          <a:prstGeom prst="rect">
            <a:avLst/>
          </a:prstGeom>
          <a:noFill/>
        </p:spPr>
        <p:txBody>
          <a:bodyPr wrap="square" rtlCol="0">
            <a:spAutoFit/>
          </a:bodyPr>
          <a:lstStyle/>
          <a:p>
            <a:pPr>
              <a:spcAft>
                <a:spcPts val="600"/>
              </a:spcAft>
            </a:pPr>
            <a:r>
              <a:rPr lang="en-US" sz="1600"/>
              <a:t>Use powerful open-ended questions that promote reflection, like:</a:t>
            </a:r>
            <a:endParaRPr lang="de-DE" sz="1600"/>
          </a:p>
          <a:p>
            <a:pPr marL="285750" indent="-285750">
              <a:buFont typeface="Arial" panose="020B0604020202020204" pitchFamily="34" charset="0"/>
              <a:buChar char="•"/>
            </a:pPr>
            <a:r>
              <a:rPr lang="en-US" sz="1600"/>
              <a:t>“What do you think is the core issue here”</a:t>
            </a:r>
            <a:endParaRPr lang="de-DE" sz="1600"/>
          </a:p>
          <a:p>
            <a:pPr marL="285750" indent="-285750">
              <a:buFont typeface="Arial" panose="020B0604020202020204" pitchFamily="34" charset="0"/>
              <a:buChar char="•"/>
            </a:pPr>
            <a:r>
              <a:rPr lang="en-US" sz="1600"/>
              <a:t>“What would help you move forward”</a:t>
            </a:r>
            <a:endParaRPr lang="de-DE" sz="1600"/>
          </a:p>
          <a:p>
            <a:pPr marL="285750" indent="-285750">
              <a:buFont typeface="Arial" panose="020B0604020202020204" pitchFamily="34" charset="0"/>
              <a:buChar char="•"/>
            </a:pPr>
            <a:r>
              <a:rPr lang="en-US" sz="1600"/>
              <a:t>“What did you learn about yourself this week”</a:t>
            </a:r>
            <a:endParaRPr lang="de-DE" sz="1600"/>
          </a:p>
          <a:p>
            <a:endParaRPr lang="en-US" sz="1600"/>
          </a:p>
        </p:txBody>
      </p:sp>
    </p:spTree>
    <p:extLst>
      <p:ext uri="{BB962C8B-B14F-4D97-AF65-F5344CB8AC3E}">
        <p14:creationId xmlns:p14="http://schemas.microsoft.com/office/powerpoint/2010/main" val="9444881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62ABC-5397-C3A3-44FD-EE4203B40C20}"/>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9807ABFF-682F-0F53-0395-DFBE28811D86}"/>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nb-NO" sz="3600">
                <a:solidFill>
                  <a:prstClr val="white"/>
                </a:solidFill>
                <a:latin typeface="Aptos" panose="02110004020202020204"/>
              </a:rPr>
              <a:t>Assertive Listening in online settings </a:t>
            </a:r>
          </a:p>
        </p:txBody>
      </p:sp>
      <p:sp>
        <p:nvSpPr>
          <p:cNvPr id="3" name="Textfeld 2">
            <a:extLst>
              <a:ext uri="{FF2B5EF4-FFF2-40B4-BE49-F238E27FC236}">
                <a16:creationId xmlns:a16="http://schemas.microsoft.com/office/drawing/2014/main" id="{E8821896-6B96-0762-AB45-5BC3645B8970}"/>
              </a:ext>
            </a:extLst>
          </p:cNvPr>
          <p:cNvSpPr txBox="1"/>
          <p:nvPr/>
        </p:nvSpPr>
        <p:spPr>
          <a:xfrm>
            <a:off x="615210" y="1397447"/>
            <a:ext cx="10719823" cy="1323439"/>
          </a:xfrm>
          <a:prstGeom prst="rect">
            <a:avLst/>
          </a:prstGeom>
          <a:noFill/>
        </p:spPr>
        <p:txBody>
          <a:bodyPr wrap="square" rtlCol="0">
            <a:spAutoFit/>
          </a:bodyPr>
          <a:lstStyle/>
          <a:p>
            <a:r>
              <a:rPr lang="en-US" sz="1600"/>
              <a:t>Once a question is asked, the next step to a successful conversation and professional communication is “listening”. Only if a speaker feels heard and perceives the listener as truly interested in what is being said, will the speaker continue to open up and feel encouraged to disclose more information. Therefore, besides asking the right kind of questions, assertive listening is another important skill for facilitators and mentors. </a:t>
            </a:r>
          </a:p>
          <a:p>
            <a:endParaRPr lang="en-US" sz="1600"/>
          </a:p>
        </p:txBody>
      </p:sp>
      <p:pic>
        <p:nvPicPr>
          <p:cNvPr id="6" name="Grafik 5">
            <a:extLst>
              <a:ext uri="{FF2B5EF4-FFF2-40B4-BE49-F238E27FC236}">
                <a16:creationId xmlns:a16="http://schemas.microsoft.com/office/drawing/2014/main" id="{744BF46C-D182-B1B7-06CE-4E9C4DA67D84}"/>
              </a:ext>
            </a:extLst>
          </p:cNvPr>
          <p:cNvPicPr>
            <a:picLocks noChangeAspect="1"/>
          </p:cNvPicPr>
          <p:nvPr/>
        </p:nvPicPr>
        <p:blipFill>
          <a:blip r:embed="rId3"/>
          <a:stretch>
            <a:fillRect/>
          </a:stretch>
        </p:blipFill>
        <p:spPr>
          <a:xfrm>
            <a:off x="696000" y="2720887"/>
            <a:ext cx="2830613" cy="1861746"/>
          </a:xfrm>
          <a:prstGeom prst="rect">
            <a:avLst/>
          </a:prstGeom>
        </p:spPr>
      </p:pic>
      <p:sp>
        <p:nvSpPr>
          <p:cNvPr id="7" name="Textfeld 6">
            <a:extLst>
              <a:ext uri="{FF2B5EF4-FFF2-40B4-BE49-F238E27FC236}">
                <a16:creationId xmlns:a16="http://schemas.microsoft.com/office/drawing/2014/main" id="{8B4C2AF6-7945-9F53-DFE9-77EE055F749C}"/>
              </a:ext>
            </a:extLst>
          </p:cNvPr>
          <p:cNvSpPr txBox="1"/>
          <p:nvPr/>
        </p:nvSpPr>
        <p:spPr>
          <a:xfrm>
            <a:off x="3526614" y="2474102"/>
            <a:ext cx="7808420" cy="3077766"/>
          </a:xfrm>
          <a:prstGeom prst="rect">
            <a:avLst/>
          </a:prstGeom>
          <a:noFill/>
        </p:spPr>
        <p:txBody>
          <a:bodyPr wrap="square" rtlCol="0">
            <a:spAutoFit/>
          </a:bodyPr>
          <a:lstStyle/>
          <a:p>
            <a:r>
              <a:rPr lang="en-US" b="1"/>
              <a:t>How can  we practice active or assertive listening?</a:t>
            </a:r>
          </a:p>
          <a:p>
            <a:endParaRPr lang="en-US" sz="1600"/>
          </a:p>
          <a:p>
            <a:pPr marL="285750" indent="-285750">
              <a:buFont typeface="Arial" panose="020B0604020202020204" pitchFamily="34" charset="0"/>
              <a:buChar char="•"/>
            </a:pPr>
            <a:r>
              <a:rPr lang="en-US" sz="1600"/>
              <a:t>Listen fully – Be present, maintain eye contact, avoid interrupting, give full attention</a:t>
            </a:r>
            <a:r>
              <a:rPr lang="de-DE" sz="1600"/>
              <a:t> </a:t>
            </a:r>
            <a:r>
              <a:rPr lang="en-US" sz="1600"/>
              <a:t>and also pay attention to tone and emotion</a:t>
            </a:r>
          </a:p>
          <a:p>
            <a:pPr marL="285750" indent="-285750">
              <a:buFont typeface="Arial" panose="020B0604020202020204" pitchFamily="34" charset="0"/>
              <a:buChar char="•"/>
            </a:pPr>
            <a:r>
              <a:rPr lang="en-US" sz="1600"/>
              <a:t>Reflect back what you hear - “So what I’m hearing is…” or “It sounds like you’re feeling…”</a:t>
            </a:r>
          </a:p>
          <a:p>
            <a:pPr marL="285750" indent="-285750">
              <a:buFont typeface="Arial" panose="020B0604020202020204" pitchFamily="34" charset="0"/>
              <a:buChar char="•"/>
            </a:pPr>
            <a:r>
              <a:rPr lang="en-US" sz="1600"/>
              <a:t>Clarify - Ask questions that help you understand the deeper meaning, not just the surface words.</a:t>
            </a:r>
          </a:p>
          <a:p>
            <a:pPr marL="285750" indent="-285750">
              <a:buFont typeface="Arial" panose="020B0604020202020204" pitchFamily="34" charset="0"/>
              <a:buChar char="•"/>
            </a:pPr>
            <a:r>
              <a:rPr lang="en-US" sz="1600"/>
              <a:t>Validate emotions and feelings</a:t>
            </a:r>
            <a:endParaRPr lang="de-DE" sz="1600"/>
          </a:p>
          <a:p>
            <a:pPr marL="285750" indent="-285750">
              <a:buFont typeface="Arial" panose="020B0604020202020204" pitchFamily="34" charset="0"/>
              <a:buChar char="•"/>
            </a:pPr>
            <a:r>
              <a:rPr lang="en-US" sz="1600"/>
              <a:t>Avoid interrupting or “fixing” too quickly</a:t>
            </a:r>
            <a:endParaRPr lang="de-DE" sz="1600"/>
          </a:p>
          <a:p>
            <a:pPr marL="285750" indent="-285750">
              <a:buFont typeface="Arial" panose="020B0604020202020204" pitchFamily="34" charset="0"/>
              <a:buChar char="•"/>
            </a:pPr>
            <a:r>
              <a:rPr lang="en-US" sz="1600"/>
              <a:t>Stay respectful and calm - Assertive ≠ aggressive. You’re aiming for clarity, not dominance.</a:t>
            </a:r>
          </a:p>
        </p:txBody>
      </p:sp>
      <p:sp>
        <p:nvSpPr>
          <p:cNvPr id="8" name="Textfeld 7">
            <a:extLst>
              <a:ext uri="{FF2B5EF4-FFF2-40B4-BE49-F238E27FC236}">
                <a16:creationId xmlns:a16="http://schemas.microsoft.com/office/drawing/2014/main" id="{25144EC5-A5E6-8331-28F7-97D90BB9AB5B}"/>
              </a:ext>
            </a:extLst>
          </p:cNvPr>
          <p:cNvSpPr txBox="1"/>
          <p:nvPr/>
        </p:nvSpPr>
        <p:spPr>
          <a:xfrm>
            <a:off x="695999" y="5594400"/>
            <a:ext cx="10897899" cy="1077218"/>
          </a:xfrm>
          <a:prstGeom prst="rect">
            <a:avLst/>
          </a:prstGeom>
          <a:noFill/>
        </p:spPr>
        <p:txBody>
          <a:bodyPr wrap="square" rtlCol="0">
            <a:spAutoFit/>
          </a:bodyPr>
          <a:lstStyle/>
          <a:p>
            <a:r>
              <a:rPr lang="en-US" sz="1600" b="1"/>
              <a:t>Active Listening online </a:t>
            </a:r>
            <a:r>
              <a:rPr lang="en-US" sz="1600"/>
              <a:t>must be more intentional, more explicit, and more structured.</a:t>
            </a:r>
          </a:p>
          <a:p>
            <a:r>
              <a:rPr lang="en-US" sz="1600"/>
              <a:t>“Online, active listening is not just hearing the words — it’s compensating for everything we can’t see. It means showing the mentee that you are fully present, even through a screen.”. Presence must be visible. Understanding must be verbalized. Empathy must be explicit. Silence must be managed, not feared, and distractions must be reduced.</a:t>
            </a:r>
          </a:p>
        </p:txBody>
      </p:sp>
    </p:spTree>
    <p:extLst>
      <p:ext uri="{BB962C8B-B14F-4D97-AF65-F5344CB8AC3E}">
        <p14:creationId xmlns:p14="http://schemas.microsoft.com/office/powerpoint/2010/main" val="8531883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AB7FFF5-9F29-69C9-5085-9F6ECCFFD599}"/>
              </a:ext>
            </a:extLst>
          </p:cNvPr>
          <p:cNvPicPr>
            <a:picLocks noChangeAspect="1"/>
          </p:cNvPicPr>
          <p:nvPr/>
        </p:nvPicPr>
        <p:blipFill>
          <a:blip r:embed="rId2"/>
          <a:stretch>
            <a:fillRect/>
          </a:stretch>
        </p:blipFill>
        <p:spPr>
          <a:xfrm>
            <a:off x="428442" y="324292"/>
            <a:ext cx="5238711" cy="3571561"/>
          </a:xfrm>
          <a:prstGeom prst="rect">
            <a:avLst/>
          </a:prstGeom>
        </p:spPr>
      </p:pic>
      <p:sp>
        <p:nvSpPr>
          <p:cNvPr id="4" name="Textfeld 3">
            <a:extLst>
              <a:ext uri="{FF2B5EF4-FFF2-40B4-BE49-F238E27FC236}">
                <a16:creationId xmlns:a16="http://schemas.microsoft.com/office/drawing/2014/main" id="{AE24F694-CBDA-58B6-7799-CD7645732DE9}"/>
              </a:ext>
            </a:extLst>
          </p:cNvPr>
          <p:cNvSpPr txBox="1"/>
          <p:nvPr/>
        </p:nvSpPr>
        <p:spPr>
          <a:xfrm>
            <a:off x="5872312" y="547575"/>
            <a:ext cx="5891247" cy="2877711"/>
          </a:xfrm>
          <a:prstGeom prst="rect">
            <a:avLst/>
          </a:prstGeom>
          <a:noFill/>
        </p:spPr>
        <p:txBody>
          <a:bodyPr wrap="square" rtlCol="0">
            <a:spAutoFit/>
          </a:bodyPr>
          <a:lstStyle/>
          <a:p>
            <a:pPr>
              <a:spcAft>
                <a:spcPts val="600"/>
              </a:spcAft>
            </a:pPr>
            <a:r>
              <a:rPr lang="en-US" sz="1600"/>
              <a:t>Good feedback is kind, clear, specific, and actionable.</a:t>
            </a:r>
            <a:endParaRPr lang="de-DE" sz="1600"/>
          </a:p>
          <a:p>
            <a:r>
              <a:rPr lang="en-US" sz="1600"/>
              <a:t>Participants should be shown the video “Austin’s butterfly, which can be found in the zoom video library (see below) or on youtube </a:t>
            </a:r>
            <a:r>
              <a:rPr lang="en-US" sz="1600">
                <a:hlinkClick r:id="rId3"/>
              </a:rPr>
              <a:t>https://youtu.be/E_6PskE3zfQ?si=OwTp74MB3V0dUt-wse</a:t>
            </a:r>
            <a:endParaRPr lang="en-US" sz="1600"/>
          </a:p>
          <a:p>
            <a:endParaRPr lang="en-US" sz="1600"/>
          </a:p>
          <a:p>
            <a:r>
              <a:rPr lang="en-US" sz="1600"/>
              <a:t>The </a:t>
            </a:r>
            <a:r>
              <a:rPr lang="en-US" sz="1600" b="1"/>
              <a:t>5-finger-feedback method </a:t>
            </a:r>
            <a:r>
              <a:rPr lang="en-US" sz="1600"/>
              <a:t>should also be taught to participants by letting them draw the outline of their hand on a piece of paper, and adding the prompts as seen on the left. This can be kept as a reminder in front of them, when practicing feedback. Alternatively, the </a:t>
            </a:r>
            <a:r>
              <a:rPr lang="en-US" sz="1600" b="1"/>
              <a:t>3‑Part Feedback Model </a:t>
            </a:r>
            <a:r>
              <a:rPr lang="en-US" sz="1600"/>
              <a:t>may be used: </a:t>
            </a:r>
          </a:p>
          <a:p>
            <a:r>
              <a:rPr lang="en-US" sz="1600"/>
              <a:t>1. What’s strong, 2. What’s unclear, 3. What’s next?</a:t>
            </a:r>
            <a:endParaRPr lang="de-DE" sz="1600"/>
          </a:p>
        </p:txBody>
      </p:sp>
      <p:pic>
        <p:nvPicPr>
          <p:cNvPr id="6" name="Grafik 5">
            <a:extLst>
              <a:ext uri="{FF2B5EF4-FFF2-40B4-BE49-F238E27FC236}">
                <a16:creationId xmlns:a16="http://schemas.microsoft.com/office/drawing/2014/main" id="{4FC9398C-8559-B7CC-399E-2DE469F1B1DC}"/>
              </a:ext>
            </a:extLst>
          </p:cNvPr>
          <p:cNvPicPr>
            <a:picLocks noChangeAspect="1"/>
          </p:cNvPicPr>
          <p:nvPr/>
        </p:nvPicPr>
        <p:blipFill>
          <a:blip r:embed="rId4"/>
          <a:stretch>
            <a:fillRect/>
          </a:stretch>
        </p:blipFill>
        <p:spPr>
          <a:xfrm>
            <a:off x="148857" y="3895853"/>
            <a:ext cx="9081512" cy="2739674"/>
          </a:xfrm>
          <a:prstGeom prst="rect">
            <a:avLst/>
          </a:prstGeom>
        </p:spPr>
      </p:pic>
      <p:sp>
        <p:nvSpPr>
          <p:cNvPr id="7" name="Textfeld 6">
            <a:extLst>
              <a:ext uri="{FF2B5EF4-FFF2-40B4-BE49-F238E27FC236}">
                <a16:creationId xmlns:a16="http://schemas.microsoft.com/office/drawing/2014/main" id="{7247C7C9-F45E-DD95-EF8D-D265790B2939}"/>
              </a:ext>
            </a:extLst>
          </p:cNvPr>
          <p:cNvSpPr txBox="1"/>
          <p:nvPr/>
        </p:nvSpPr>
        <p:spPr>
          <a:xfrm>
            <a:off x="9601201" y="4460187"/>
            <a:ext cx="2162358" cy="1569660"/>
          </a:xfrm>
          <a:prstGeom prst="rect">
            <a:avLst/>
          </a:prstGeom>
          <a:noFill/>
        </p:spPr>
        <p:txBody>
          <a:bodyPr wrap="square" rtlCol="0">
            <a:spAutoFit/>
          </a:bodyPr>
          <a:lstStyle/>
          <a:p>
            <a:r>
              <a:rPr lang="en-US" sz="1600"/>
              <a:t>You can find videos saved to the zoom library under the more button and play them by clicking on the play icon.</a:t>
            </a:r>
          </a:p>
        </p:txBody>
      </p:sp>
      <p:sp>
        <p:nvSpPr>
          <p:cNvPr id="8" name="Ellipse 7">
            <a:extLst>
              <a:ext uri="{FF2B5EF4-FFF2-40B4-BE49-F238E27FC236}">
                <a16:creationId xmlns:a16="http://schemas.microsoft.com/office/drawing/2014/main" id="{14A01A50-5E19-07F4-3F7C-CC847FD09C95}"/>
              </a:ext>
            </a:extLst>
          </p:cNvPr>
          <p:cNvSpPr/>
          <p:nvPr/>
        </p:nvSpPr>
        <p:spPr>
          <a:xfrm>
            <a:off x="8293393" y="6050519"/>
            <a:ext cx="563525" cy="25990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lipse 8">
            <a:extLst>
              <a:ext uri="{FF2B5EF4-FFF2-40B4-BE49-F238E27FC236}">
                <a16:creationId xmlns:a16="http://schemas.microsoft.com/office/drawing/2014/main" id="{DFDA20C0-FD61-9840-4A67-5331B13C1C79}"/>
              </a:ext>
            </a:extLst>
          </p:cNvPr>
          <p:cNvSpPr/>
          <p:nvPr/>
        </p:nvSpPr>
        <p:spPr>
          <a:xfrm>
            <a:off x="8254410" y="5135737"/>
            <a:ext cx="563525" cy="25990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lipse 9">
            <a:extLst>
              <a:ext uri="{FF2B5EF4-FFF2-40B4-BE49-F238E27FC236}">
                <a16:creationId xmlns:a16="http://schemas.microsoft.com/office/drawing/2014/main" id="{654764DC-3B7D-E173-F6A1-621A8387EE19}"/>
              </a:ext>
            </a:extLst>
          </p:cNvPr>
          <p:cNvSpPr/>
          <p:nvPr/>
        </p:nvSpPr>
        <p:spPr>
          <a:xfrm>
            <a:off x="148857" y="4366420"/>
            <a:ext cx="648586" cy="37434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55934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73494AA-2AC0-636F-C04C-EEF8789ADC57}"/>
              </a:ext>
            </a:extLst>
          </p:cNvPr>
          <p:cNvPicPr>
            <a:picLocks noChangeAspect="1"/>
          </p:cNvPicPr>
          <p:nvPr/>
        </p:nvPicPr>
        <p:blipFill>
          <a:blip r:embed="rId2"/>
          <a:stretch>
            <a:fillRect/>
          </a:stretch>
        </p:blipFill>
        <p:spPr>
          <a:xfrm>
            <a:off x="170803" y="934932"/>
            <a:ext cx="7235131" cy="4069761"/>
          </a:xfrm>
          <a:prstGeom prst="rect">
            <a:avLst/>
          </a:prstGeom>
        </p:spPr>
      </p:pic>
      <p:sp>
        <p:nvSpPr>
          <p:cNvPr id="6" name="Textfeld 5">
            <a:extLst>
              <a:ext uri="{FF2B5EF4-FFF2-40B4-BE49-F238E27FC236}">
                <a16:creationId xmlns:a16="http://schemas.microsoft.com/office/drawing/2014/main" id="{C7534E12-E40B-3874-2DFF-D1999D1915D3}"/>
              </a:ext>
            </a:extLst>
          </p:cNvPr>
          <p:cNvSpPr txBox="1"/>
          <p:nvPr/>
        </p:nvSpPr>
        <p:spPr>
          <a:xfrm>
            <a:off x="7587916" y="934932"/>
            <a:ext cx="3774558" cy="2200602"/>
          </a:xfrm>
          <a:prstGeom prst="rect">
            <a:avLst/>
          </a:prstGeom>
          <a:noFill/>
        </p:spPr>
        <p:txBody>
          <a:bodyPr wrap="square" rtlCol="0">
            <a:spAutoFit/>
          </a:bodyPr>
          <a:lstStyle/>
          <a:p>
            <a:pPr>
              <a:spcAft>
                <a:spcPts val="600"/>
              </a:spcAft>
            </a:pPr>
            <a:r>
              <a:rPr lang="en-US" b="1">
                <a:latin typeface="Aptos" panose="020B0004020202020204" pitchFamily="34" charset="0"/>
              </a:rPr>
              <a:t>Supporting Intercultural Communication</a:t>
            </a:r>
          </a:p>
          <a:p>
            <a:pPr marL="285750" indent="-285750">
              <a:buFont typeface="Arial" panose="020B0604020202020204" pitchFamily="34" charset="0"/>
              <a:buChar char="•"/>
            </a:pPr>
            <a:r>
              <a:rPr lang="en-US" sz="1600">
                <a:latin typeface="Aptos" panose="020B0004020202020204" pitchFamily="34" charset="0"/>
              </a:rPr>
              <a:t>Normalize different communication styles</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Encourage curiosity, not judgment</a:t>
            </a:r>
          </a:p>
          <a:p>
            <a:pPr marL="285750" indent="-285750">
              <a:buFont typeface="Arial" panose="020B0604020202020204" pitchFamily="34" charset="0"/>
              <a:buChar char="•"/>
            </a:pPr>
            <a:r>
              <a:rPr lang="de-DE" sz="1600" kern="100">
                <a:latin typeface="Aptos" panose="020B0004020202020204" pitchFamily="34" charset="0"/>
                <a:ea typeface="Malgun Gothic" panose="020B0503020000020004" pitchFamily="34" charset="-127"/>
                <a:cs typeface="Times New Roman" panose="02020603050405020304" pitchFamily="18" charset="0"/>
              </a:rPr>
              <a:t>Encourage equal speaking time</a:t>
            </a:r>
          </a:p>
          <a:p>
            <a:pPr marL="285750" indent="-285750">
              <a:buFont typeface="Arial" panose="020B0604020202020204" pitchFamily="34" charset="0"/>
              <a:buChar char="•"/>
            </a:pPr>
            <a:r>
              <a:rPr lang="de-DE" sz="1600" kern="100">
                <a:latin typeface="Aptos" panose="020B0004020202020204" pitchFamily="34" charset="0"/>
                <a:ea typeface="Malgun Gothic" panose="020B0503020000020004" pitchFamily="34" charset="-127"/>
                <a:cs typeface="Times New Roman" panose="02020603050405020304" pitchFamily="18" charset="0"/>
              </a:rPr>
              <a:t>Assume positive intent</a:t>
            </a:r>
          </a:p>
          <a:p>
            <a:pPr marL="285750" indent="-285750">
              <a:buFont typeface="Arial" panose="020B0604020202020204" pitchFamily="34" charset="0"/>
              <a:buChar char="•"/>
            </a:pPr>
            <a:endParaRPr lang="de-DE" sz="1600">
              <a:latin typeface="Aptos" panose="020B0004020202020204" pitchFamily="34" charset="0"/>
            </a:endParaRPr>
          </a:p>
        </p:txBody>
      </p:sp>
      <p:sp>
        <p:nvSpPr>
          <p:cNvPr id="7" name="Textfeld 6">
            <a:extLst>
              <a:ext uri="{FF2B5EF4-FFF2-40B4-BE49-F238E27FC236}">
                <a16:creationId xmlns:a16="http://schemas.microsoft.com/office/drawing/2014/main" id="{180DF1B0-F969-0046-38A4-7206642E261F}"/>
              </a:ext>
            </a:extLst>
          </p:cNvPr>
          <p:cNvSpPr txBox="1"/>
          <p:nvPr/>
        </p:nvSpPr>
        <p:spPr>
          <a:xfrm>
            <a:off x="7550142" y="3408657"/>
            <a:ext cx="3850105" cy="2739211"/>
          </a:xfrm>
          <a:prstGeom prst="rect">
            <a:avLst/>
          </a:prstGeom>
          <a:noFill/>
        </p:spPr>
        <p:txBody>
          <a:bodyPr wrap="square" rtlCol="0">
            <a:spAutoFit/>
          </a:bodyPr>
          <a:lstStyle/>
          <a:p>
            <a:pPr>
              <a:spcAft>
                <a:spcPts val="600"/>
              </a:spcAft>
            </a:pPr>
            <a:r>
              <a:rPr lang="en-US" b="1">
                <a:latin typeface="Aptos" panose="020B0004020202020204" pitchFamily="34" charset="0"/>
              </a:rPr>
              <a:t>Encouraging Self‑Awareness</a:t>
            </a:r>
            <a:endParaRPr lang="de-DE" b="1">
              <a:latin typeface="Aptos" panose="020B0004020202020204" pitchFamily="34" charset="0"/>
            </a:endParaRPr>
          </a:p>
          <a:p>
            <a:pPr>
              <a:spcAft>
                <a:spcPts val="600"/>
              </a:spcAft>
            </a:pPr>
            <a:r>
              <a:rPr lang="en-US" sz="1600">
                <a:latin typeface="Aptos" panose="020B0004020202020204" pitchFamily="34" charset="0"/>
              </a:rPr>
              <a:t>Help mentees reflect on:</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Strengths</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Interests</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Values</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Work habits</a:t>
            </a:r>
            <a:endParaRPr lang="de-DE" sz="1600">
              <a:latin typeface="Aptos" panose="020B0004020202020204" pitchFamily="34" charset="0"/>
            </a:endParaRPr>
          </a:p>
          <a:p>
            <a:pPr marL="285750" indent="-285750">
              <a:buFont typeface="Arial" panose="020B0604020202020204" pitchFamily="34" charset="0"/>
              <a:buChar char="•"/>
            </a:pPr>
            <a:r>
              <a:rPr lang="en-US" sz="1600">
                <a:latin typeface="Aptos" panose="020B0004020202020204" pitchFamily="34" charset="0"/>
              </a:rPr>
              <a:t>Career aspirations</a:t>
            </a:r>
          </a:p>
          <a:p>
            <a:pPr marL="285750" indent="-285750">
              <a:buFont typeface="Arial" panose="020B0604020202020204" pitchFamily="34" charset="0"/>
              <a:buChar char="•"/>
            </a:pPr>
            <a:r>
              <a:rPr lang="de-DE" sz="1600" kern="100">
                <a:latin typeface="Aptos" panose="020B0004020202020204" pitchFamily="34" charset="0"/>
                <a:ea typeface="Malgun Gothic" panose="020B0503020000020004" pitchFamily="34" charset="-127"/>
                <a:cs typeface="Times New Roman" panose="02020603050405020304" pitchFamily="18" charset="0"/>
              </a:rPr>
              <a:t>Highlight strengths of diverse perspectives</a:t>
            </a:r>
          </a:p>
          <a:p>
            <a:pPr marL="285750" indent="-285750">
              <a:buFont typeface="Arial" panose="020B0604020202020204" pitchFamily="34" charset="0"/>
              <a:buChar char="•"/>
            </a:pPr>
            <a:endParaRPr lang="de-DE" sz="1600">
              <a:latin typeface="Aptos" panose="020B0004020202020204" pitchFamily="34" charset="0"/>
            </a:endParaRPr>
          </a:p>
        </p:txBody>
      </p:sp>
      <p:sp>
        <p:nvSpPr>
          <p:cNvPr id="9" name="Textfeld 8">
            <a:extLst>
              <a:ext uri="{FF2B5EF4-FFF2-40B4-BE49-F238E27FC236}">
                <a16:creationId xmlns:a16="http://schemas.microsoft.com/office/drawing/2014/main" id="{7E2C5E11-79A6-4E6C-2D86-24D70303B215}"/>
              </a:ext>
            </a:extLst>
          </p:cNvPr>
          <p:cNvSpPr txBox="1"/>
          <p:nvPr/>
        </p:nvSpPr>
        <p:spPr>
          <a:xfrm>
            <a:off x="740368" y="4910383"/>
            <a:ext cx="6096000" cy="1677382"/>
          </a:xfrm>
          <a:prstGeom prst="rect">
            <a:avLst/>
          </a:prstGeom>
          <a:noFill/>
        </p:spPr>
        <p:txBody>
          <a:bodyPr wrap="square">
            <a:spAutoFit/>
          </a:bodyPr>
          <a:lstStyle/>
          <a:p>
            <a:pPr>
              <a:spcAft>
                <a:spcPts val="600"/>
              </a:spcAft>
            </a:pPr>
            <a:r>
              <a:rPr lang="en-US" b="1">
                <a:latin typeface="Aptos" panose="020B0004020202020204" pitchFamily="34" charset="0"/>
              </a:rPr>
              <a:t>Dealing with Intercultural Miscommunication</a:t>
            </a:r>
          </a:p>
          <a:p>
            <a:pPr marL="285750" indent="-285750">
              <a:buFont typeface="Arial" panose="020B0604020202020204" pitchFamily="34" charset="0"/>
              <a:buChar char="•"/>
            </a:pPr>
            <a:r>
              <a:rPr lang="en-US" sz="1600">
                <a:latin typeface="Aptos" panose="020B0004020202020204" pitchFamily="34" charset="0"/>
              </a:rPr>
              <a:t>Encourage curiosity</a:t>
            </a:r>
          </a:p>
          <a:p>
            <a:pPr marL="285750" indent="-285750">
              <a:buFont typeface="Arial" panose="020B0604020202020204" pitchFamily="34" charset="0"/>
              <a:buChar char="•"/>
            </a:pPr>
            <a:r>
              <a:rPr lang="en-US" sz="1600">
                <a:latin typeface="Aptos" panose="020B0004020202020204" pitchFamily="34" charset="0"/>
              </a:rPr>
              <a:t>Clarify intentions</a:t>
            </a:r>
          </a:p>
          <a:p>
            <a:pPr marL="285750" indent="-285750">
              <a:buFont typeface="Arial" panose="020B0604020202020204" pitchFamily="34" charset="0"/>
              <a:buChar char="•"/>
            </a:pPr>
            <a:r>
              <a:rPr lang="en-US" sz="1600">
                <a:latin typeface="Aptos" panose="020B0004020202020204" pitchFamily="34" charset="0"/>
              </a:rPr>
              <a:t>Facilitate a respectful conversation</a:t>
            </a:r>
          </a:p>
          <a:p>
            <a:pPr marL="285750" indent="-285750">
              <a:buFont typeface="Arial" panose="020B0604020202020204" pitchFamily="34" charset="0"/>
              <a:buChar char="•"/>
            </a:pPr>
            <a:r>
              <a:rPr lang="en-US" sz="1600">
                <a:latin typeface="Aptos" panose="020B0004020202020204" pitchFamily="34" charset="0"/>
              </a:rPr>
              <a:t>Help clarify misunderstandings gently</a:t>
            </a:r>
            <a:endParaRPr lang="de-DE" sz="1600">
              <a:latin typeface="Aptos" panose="020B0004020202020204" pitchFamily="34" charset="0"/>
            </a:endParaRPr>
          </a:p>
          <a:p>
            <a:pPr marL="285750" indent="-285750">
              <a:buFont typeface="Arial" panose="020B0604020202020204" pitchFamily="34" charset="0"/>
              <a:buChar char="•"/>
            </a:pPr>
            <a:endParaRPr lang="en-US" sz="1600">
              <a:latin typeface="Aptos" panose="020B0004020202020204" pitchFamily="34" charset="0"/>
            </a:endParaRPr>
          </a:p>
        </p:txBody>
      </p:sp>
      <p:sp>
        <p:nvSpPr>
          <p:cNvPr id="3" name="Textfeld 2">
            <a:extLst>
              <a:ext uri="{FF2B5EF4-FFF2-40B4-BE49-F238E27FC236}">
                <a16:creationId xmlns:a16="http://schemas.microsoft.com/office/drawing/2014/main" id="{DFFF4280-A313-9CA1-C76D-FA67644178CF}"/>
              </a:ext>
            </a:extLst>
          </p:cNvPr>
          <p:cNvSpPr txBox="1"/>
          <p:nvPr/>
        </p:nvSpPr>
        <p:spPr>
          <a:xfrm>
            <a:off x="6313081" y="4778263"/>
            <a:ext cx="6097772" cy="395173"/>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de-DE" sz="1800" kern="100">
              <a:effectLst/>
              <a:latin typeface="Aptos" panose="020B0004020202020204" pitchFamily="34"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119970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C8C0793E-698F-A115-807D-E230A2BA5F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FE456A-62F2-958B-7CB4-A714453A7096}"/>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68CBA2B8-B40E-DF46-2683-E7018A74A50E}"/>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E648A66B-CFFB-8767-F843-27C159261414}"/>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E14CCB4B-7FFC-93E0-8167-82DD4EF404A6}"/>
                </a:ext>
              </a:extLst>
            </p:cNvPr>
            <p:cNvSpPr txBox="1"/>
            <p:nvPr/>
          </p:nvSpPr>
          <p:spPr>
            <a:xfrm>
              <a:off x="3117907" y="1336275"/>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Learner Engagement</a:t>
              </a:r>
            </a:p>
            <a:p>
              <a:pPr algn="ctr" defTabSz="171450"/>
              <a:r>
                <a:rPr lang="en-US" sz="4400" b="1">
                  <a:solidFill>
                    <a:prstClr val="white"/>
                  </a:solidFill>
                  <a:latin typeface="Calibri" panose="020F0502020204030204" pitchFamily="34" charset="0"/>
                  <a:cs typeface="Calibri" panose="020F0502020204030204" pitchFamily="34" charset="0"/>
                </a:rPr>
                <a:t>&amp;</a:t>
              </a:r>
            </a:p>
            <a:p>
              <a:pPr algn="ctr" defTabSz="171450"/>
              <a:r>
                <a:rPr lang="en-US" sz="4400" b="1">
                  <a:solidFill>
                    <a:prstClr val="white"/>
                  </a:solidFill>
                  <a:latin typeface="Calibri" panose="020F0502020204030204" pitchFamily="34" charset="0"/>
                  <a:cs typeface="Calibri" panose="020F0502020204030204" pitchFamily="34" charset="0"/>
                </a:rPr>
                <a:t>Retention</a:t>
              </a:r>
            </a:p>
          </p:txBody>
        </p:sp>
      </p:grpSp>
      <p:pic>
        <p:nvPicPr>
          <p:cNvPr id="14" name="Picture 8">
            <a:extLst>
              <a:ext uri="{FF2B5EF4-FFF2-40B4-BE49-F238E27FC236}">
                <a16:creationId xmlns:a16="http://schemas.microsoft.com/office/drawing/2014/main" id="{EA29FCAF-AC05-86A0-68A0-30F08EBD7B9B}"/>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E21A59CD-75CD-CED0-F38A-195CCFFA4C46}"/>
              </a:ext>
            </a:extLst>
          </p:cNvPr>
          <p:cNvGrpSpPr/>
          <p:nvPr/>
        </p:nvGrpSpPr>
        <p:grpSpPr>
          <a:xfrm>
            <a:off x="2621185" y="2402293"/>
            <a:ext cx="714550" cy="714550"/>
            <a:chOff x="-30428" y="463446"/>
            <a:chExt cx="714550" cy="714550"/>
          </a:xfrm>
          <a:solidFill>
            <a:srgbClr val="196B24"/>
          </a:solidFill>
        </p:grpSpPr>
        <p:sp>
          <p:nvSpPr>
            <p:cNvPr id="9" name="Ellipse 8">
              <a:extLst>
                <a:ext uri="{FF2B5EF4-FFF2-40B4-BE49-F238E27FC236}">
                  <a16:creationId xmlns:a16="http://schemas.microsoft.com/office/drawing/2014/main" id="{499FA697-CF06-C799-071D-6D6BDF92B390}"/>
                </a:ext>
              </a:extLst>
            </p:cNvPr>
            <p:cNvSpPr/>
            <p:nvPr/>
          </p:nvSpPr>
          <p:spPr>
            <a:xfrm>
              <a:off x="-30428" y="463446"/>
              <a:ext cx="714550" cy="714550"/>
            </a:xfrm>
            <a:prstGeom prst="ellipse">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562D6BE8-B987-F3CE-005A-AB577C3E32CD}"/>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6 </a:t>
              </a:r>
              <a:endParaRPr lang="en-US" sz="2800" b="1">
                <a:latin typeface="+mj-lt"/>
              </a:endParaRPr>
            </a:p>
          </p:txBody>
        </p:sp>
      </p:grpSp>
      <p:grpSp>
        <p:nvGrpSpPr>
          <p:cNvPr id="11" name="Gruppieren 10">
            <a:extLst>
              <a:ext uri="{FF2B5EF4-FFF2-40B4-BE49-F238E27FC236}">
                <a16:creationId xmlns:a16="http://schemas.microsoft.com/office/drawing/2014/main" id="{C3C5D67A-A697-A829-0EB4-5A691C664806}"/>
              </a:ext>
            </a:extLst>
          </p:cNvPr>
          <p:cNvGrpSpPr/>
          <p:nvPr/>
        </p:nvGrpSpPr>
        <p:grpSpPr>
          <a:xfrm>
            <a:off x="93007" y="5601945"/>
            <a:ext cx="3222762" cy="980318"/>
            <a:chOff x="95510" y="5598902"/>
            <a:chExt cx="3222762" cy="980318"/>
          </a:xfrm>
        </p:grpSpPr>
        <p:pic>
          <p:nvPicPr>
            <p:cNvPr id="12" name="Grafik 11">
              <a:extLst>
                <a:ext uri="{FF2B5EF4-FFF2-40B4-BE49-F238E27FC236}">
                  <a16:creationId xmlns:a16="http://schemas.microsoft.com/office/drawing/2014/main" id="{9A57742F-7DF8-1A97-F101-D929CD1FF7E4}"/>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3" name="Grafik 12">
              <a:extLst>
                <a:ext uri="{FF2B5EF4-FFF2-40B4-BE49-F238E27FC236}">
                  <a16:creationId xmlns:a16="http://schemas.microsoft.com/office/drawing/2014/main" id="{14A1D32C-4508-3A70-BFDB-F4117171BD66}"/>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41774051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6B90186-614B-87D2-BE2B-F4554F303172}"/>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3446" y="0"/>
            <a:ext cx="12191980" cy="6857990"/>
          </a:xfrm>
          <a:prstGeom prst="rect">
            <a:avLst/>
          </a:prstGeom>
        </p:spPr>
      </p:pic>
      <p:sp>
        <p:nvSpPr>
          <p:cNvPr id="20" name="Rectangle 1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feld 12">
            <a:extLst>
              <a:ext uri="{FF2B5EF4-FFF2-40B4-BE49-F238E27FC236}">
                <a16:creationId xmlns:a16="http://schemas.microsoft.com/office/drawing/2014/main" id="{3D8995D7-AC0F-68AD-3B3E-A9C13D35F322}"/>
              </a:ext>
            </a:extLst>
          </p:cNvPr>
          <p:cNvSpPr txBox="1"/>
          <p:nvPr/>
        </p:nvSpPr>
        <p:spPr>
          <a:xfrm>
            <a:off x="838200" y="191700"/>
            <a:ext cx="10515600" cy="100647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80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endParaRP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How to prevent drop-outs?</a:t>
            </a: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a:t>
            </a:r>
          </a:p>
        </p:txBody>
      </p:sp>
      <p:sp>
        <p:nvSpPr>
          <p:cNvPr id="22" name="Sechseck 21">
            <a:extLst>
              <a:ext uri="{FF2B5EF4-FFF2-40B4-BE49-F238E27FC236}">
                <a16:creationId xmlns:a16="http://schemas.microsoft.com/office/drawing/2014/main" id="{2E1E801B-0ACC-FAFB-9E7A-21E05D0A2D20}"/>
              </a:ext>
            </a:extLst>
          </p:cNvPr>
          <p:cNvSpPr/>
          <p:nvPr/>
        </p:nvSpPr>
        <p:spPr>
          <a:xfrm>
            <a:off x="838200" y="2614245"/>
            <a:ext cx="2880000" cy="2520000"/>
          </a:xfrm>
          <a:prstGeom prst="hexagon">
            <a:avLst/>
          </a:prstGeom>
          <a:solidFill>
            <a:srgbClr val="F6821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ptos" panose="02110004020202020204"/>
                <a:ea typeface="+mn-ea"/>
                <a:cs typeface="+mn-cs"/>
              </a:rPr>
              <a:t>Early warning signs of disengagement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Sechseck 22">
            <a:extLst>
              <a:ext uri="{FF2B5EF4-FFF2-40B4-BE49-F238E27FC236}">
                <a16:creationId xmlns:a16="http://schemas.microsoft.com/office/drawing/2014/main" id="{D3581BFC-259D-B34F-727D-36BC2FEE8FFD}"/>
              </a:ext>
            </a:extLst>
          </p:cNvPr>
          <p:cNvSpPr/>
          <p:nvPr/>
        </p:nvSpPr>
        <p:spPr>
          <a:xfrm>
            <a:off x="3192544" y="3939863"/>
            <a:ext cx="2880000" cy="2520000"/>
          </a:xfrm>
          <a:prstGeom prst="hexagon">
            <a:avLst/>
          </a:prstGeom>
          <a:solidFill>
            <a:srgbClr val="F682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Emotional signs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Low energy or flat tone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Irritation or defensiveness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“I don’t know” becoming frequent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Avoiding eye contact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Sechseck 23">
            <a:extLst>
              <a:ext uri="{FF2B5EF4-FFF2-40B4-BE49-F238E27FC236}">
                <a16:creationId xmlns:a16="http://schemas.microsoft.com/office/drawing/2014/main" id="{B9C790BC-BABB-F33D-881F-BF107BF0E477}"/>
              </a:ext>
            </a:extLst>
          </p:cNvPr>
          <p:cNvSpPr/>
          <p:nvPr/>
        </p:nvSpPr>
        <p:spPr>
          <a:xfrm>
            <a:off x="3204267" y="1319076"/>
            <a:ext cx="2880000" cy="2520000"/>
          </a:xfrm>
          <a:prstGeom prst="hexagon">
            <a:avLst/>
          </a:prstGeom>
          <a:solidFill>
            <a:srgbClr val="F682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Behavioral signs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white"/>
                </a:solidFill>
                <a:effectLst/>
                <a:uLnTx/>
                <a:uFillTx/>
                <a:latin typeface="Aptos" panose="02110004020202020204"/>
                <a:ea typeface="+mn-ea"/>
                <a:cs typeface="+mn-cs"/>
              </a:rPr>
              <a:t>Camera off often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Delayed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Short, one‑word 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Not volunteering ideas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Missing small tasks or deadlines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Not asking questions</a:t>
            </a:r>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Sechseck 25">
            <a:extLst>
              <a:ext uri="{FF2B5EF4-FFF2-40B4-BE49-F238E27FC236}">
                <a16:creationId xmlns:a16="http://schemas.microsoft.com/office/drawing/2014/main" id="{B38B8634-DC29-CDED-0054-26AF309A0678}"/>
              </a:ext>
            </a:extLst>
          </p:cNvPr>
          <p:cNvSpPr/>
          <p:nvPr/>
        </p:nvSpPr>
        <p:spPr>
          <a:xfrm>
            <a:off x="5535165" y="2637691"/>
            <a:ext cx="2880000" cy="2520000"/>
          </a:xfrm>
          <a:prstGeom prst="hexagon">
            <a:avLst/>
          </a:prstGeom>
          <a:solidFill>
            <a:srgbClr val="F682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Participation signs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Not contributing to team discussions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a:ln>
                  <a:noFill/>
                </a:ln>
                <a:solidFill>
                  <a:prstClr val="white"/>
                </a:solidFill>
                <a:effectLst/>
                <a:uLnTx/>
                <a:uFillTx/>
                <a:latin typeface="Aptos" panose="02110004020202020204"/>
                <a:ea typeface="+mn-ea"/>
                <a:cs typeface="+mn-cs"/>
              </a:rPr>
              <a:t>Letting others speak for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white"/>
                </a:solidFill>
                <a:effectLst/>
                <a:uLnTx/>
                <a:uFillTx/>
                <a:latin typeface="Aptos" panose="02110004020202020204"/>
                <a:ea typeface="+mn-ea"/>
                <a:cs typeface="+mn-cs"/>
              </a:rPr>
              <a:t>Turning up late or leaving early</a:t>
            </a:r>
            <a:endParaRPr kumimoji="0" lang="de-DE" sz="1200" b="0" i="0" u="none" strike="noStrike" kern="1200" cap="none" spc="0" normalizeH="0" baseline="0" noProof="0">
              <a:ln>
                <a:noFill/>
              </a:ln>
              <a:solidFill>
                <a:prstClr val="white"/>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white"/>
                </a:solidFill>
                <a:effectLst/>
                <a:uLnTx/>
                <a:uFillTx/>
                <a:latin typeface="Aptos" panose="02110004020202020204"/>
                <a:ea typeface="+mn-ea"/>
                <a:cs typeface="+mn-cs"/>
              </a:rPr>
              <a:t>Not engaging in chat or reactions</a:t>
            </a:r>
            <a:endParaRPr kumimoji="0" lang="de-DE" sz="12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Sechseck 1">
            <a:extLst>
              <a:ext uri="{FF2B5EF4-FFF2-40B4-BE49-F238E27FC236}">
                <a16:creationId xmlns:a16="http://schemas.microsoft.com/office/drawing/2014/main" id="{DF25C123-F13D-4187-BCA2-61DFEB657DFE}"/>
              </a:ext>
            </a:extLst>
          </p:cNvPr>
          <p:cNvSpPr/>
          <p:nvPr/>
        </p:nvSpPr>
        <p:spPr>
          <a:xfrm>
            <a:off x="7857425" y="3922371"/>
            <a:ext cx="2880000" cy="2520000"/>
          </a:xfrm>
          <a:prstGeom prst="hexagon">
            <a:avLst/>
          </a:prstGeom>
          <a:solidFill>
            <a:srgbClr val="F682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a:t>The team is stuck or shows weak pitch deck progress</a:t>
            </a:r>
            <a:endParaRPr lang="de-DE" sz="1400" b="1"/>
          </a:p>
          <a:p>
            <a:r>
              <a:rPr lang="en-US" sz="1200"/>
              <a:t>Help them define criteria</a:t>
            </a:r>
            <a:endParaRPr lang="de-DE" sz="1200"/>
          </a:p>
          <a:p>
            <a:r>
              <a:rPr lang="en-US" sz="1200"/>
              <a:t>Encourage brainstorming</a:t>
            </a:r>
            <a:endParaRPr lang="de-DE" sz="1200"/>
          </a:p>
          <a:p>
            <a:r>
              <a:rPr lang="en-US" sz="1200"/>
              <a:t>Guide them to a decision</a:t>
            </a:r>
            <a:endParaRPr lang="de-DE" sz="1200"/>
          </a:p>
          <a:p>
            <a:r>
              <a:rPr lang="en-US" sz="1200"/>
              <a:t>Introduce milestones</a:t>
            </a:r>
            <a:endParaRPr lang="de-DE" sz="1200"/>
          </a:p>
          <a:p>
            <a:r>
              <a:rPr lang="en-US" sz="1200"/>
              <a:t>Assign roles</a:t>
            </a:r>
            <a:endParaRPr lang="de-DE" sz="1200"/>
          </a:p>
          <a:p>
            <a:r>
              <a:rPr lang="en-US" sz="1200"/>
              <a:t>Provide structured feedback</a:t>
            </a:r>
            <a:endParaRPr lang="de-DE" sz="120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echseck 2">
            <a:extLst>
              <a:ext uri="{FF2B5EF4-FFF2-40B4-BE49-F238E27FC236}">
                <a16:creationId xmlns:a16="http://schemas.microsoft.com/office/drawing/2014/main" id="{D3E0661C-3120-8A42-625E-D994DA8704BD}"/>
              </a:ext>
            </a:extLst>
          </p:cNvPr>
          <p:cNvSpPr/>
          <p:nvPr/>
        </p:nvSpPr>
        <p:spPr>
          <a:xfrm>
            <a:off x="7845887" y="1331221"/>
            <a:ext cx="2880000" cy="2520000"/>
          </a:xfrm>
          <a:prstGeom prst="hexagon">
            <a:avLst/>
          </a:prstGeom>
          <a:solidFill>
            <a:srgbClr val="F682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15000"/>
              </a:lnSpc>
              <a:buSzPts val="1000"/>
              <a:tabLst>
                <a:tab pos="457200" algn="l"/>
              </a:tabLst>
            </a:pPr>
            <a:r>
              <a:rPr lang="de-DE" sz="1400" b="1" kern="100">
                <a:effectLst/>
                <a:latin typeface="Aptos" panose="020B0004020202020204" pitchFamily="34" charset="0"/>
                <a:ea typeface="Malgun Gothic" panose="020B0503020000020004" pitchFamily="34" charset="-127"/>
                <a:cs typeface="Times New Roman" panose="02020603050405020304" pitchFamily="18" charset="0"/>
              </a:rPr>
              <a:t>What to do?</a:t>
            </a:r>
          </a:p>
          <a:p>
            <a:pPr marL="180975" lvl="0" indent="-180975">
              <a:lnSpc>
                <a:spcPct val="115000"/>
              </a:lnSpc>
              <a:buSzPts val="1000"/>
              <a:buFont typeface="Symbol" panose="05050102010706020507" pitchFamily="18" charset="2"/>
              <a:buChar char=""/>
              <a:tabLst>
                <a:tab pos="457200" algn="l"/>
              </a:tabLst>
            </a:pPr>
            <a:r>
              <a:rPr lang="de-DE" sz="1200" kern="100">
                <a:effectLst/>
                <a:latin typeface="Aptos" panose="020B0004020202020204" pitchFamily="34" charset="0"/>
                <a:ea typeface="Malgun Gothic" panose="020B0503020000020004" pitchFamily="34" charset="-127"/>
                <a:cs typeface="Times New Roman" panose="02020603050405020304" pitchFamily="18" charset="0"/>
              </a:rPr>
              <a:t>Watch for silence, withdrawal</a:t>
            </a:r>
          </a:p>
          <a:p>
            <a:pPr marL="180975" lvl="0" indent="-180975">
              <a:lnSpc>
                <a:spcPct val="115000"/>
              </a:lnSpc>
              <a:buSzPts val="1000"/>
              <a:buFont typeface="Symbol" panose="05050102010706020507" pitchFamily="18" charset="2"/>
              <a:buChar char=""/>
              <a:tabLst>
                <a:tab pos="457200" algn="l"/>
              </a:tabLst>
            </a:pPr>
            <a:r>
              <a:rPr lang="de-DE" sz="1200" kern="100">
                <a:effectLst/>
                <a:latin typeface="Aptos" panose="020B0004020202020204" pitchFamily="34" charset="0"/>
                <a:ea typeface="Malgun Gothic" panose="020B0503020000020004" pitchFamily="34" charset="-127"/>
                <a:cs typeface="Times New Roman" panose="02020603050405020304" pitchFamily="18" charset="0"/>
              </a:rPr>
              <a:t>Reach out early</a:t>
            </a:r>
          </a:p>
          <a:p>
            <a:pPr marL="180975" lvl="0" indent="-180975">
              <a:lnSpc>
                <a:spcPct val="115000"/>
              </a:lnSpc>
              <a:buSzPts val="1000"/>
              <a:buFont typeface="Symbol" panose="05050102010706020507" pitchFamily="18" charset="2"/>
              <a:buChar char=""/>
              <a:tabLst>
                <a:tab pos="457200" algn="l"/>
              </a:tabLst>
            </a:pPr>
            <a:r>
              <a:rPr lang="de-DE" sz="1200" kern="100">
                <a:effectLst/>
                <a:latin typeface="Aptos" panose="020B0004020202020204" pitchFamily="34" charset="0"/>
                <a:ea typeface="Malgun Gothic" panose="020B0503020000020004" pitchFamily="34" charset="-127"/>
                <a:cs typeface="Times New Roman" panose="02020603050405020304" pitchFamily="18" charset="0"/>
              </a:rPr>
              <a:t>Encourage &amp; support</a:t>
            </a:r>
          </a:p>
          <a:p>
            <a:pPr marL="180975" lvl="0" indent="-180975">
              <a:lnSpc>
                <a:spcPct val="115000"/>
              </a:lnSpc>
              <a:buSzPts val="1000"/>
              <a:buFont typeface="Symbol" panose="05050102010706020507" pitchFamily="18" charset="2"/>
              <a:buChar char=""/>
              <a:tabLst>
                <a:tab pos="457200" algn="l"/>
              </a:tabLst>
            </a:pPr>
            <a:r>
              <a:rPr lang="de-DE" sz="1200" kern="100">
                <a:latin typeface="Aptos" panose="020B0004020202020204" pitchFamily="34" charset="0"/>
                <a:ea typeface="Malgun Gothic" panose="020B0503020000020004" pitchFamily="34" charset="-127"/>
                <a:cs typeface="Times New Roman" panose="02020603050405020304" pitchFamily="18" charset="0"/>
              </a:rPr>
              <a:t>Celebrate small wins</a:t>
            </a:r>
          </a:p>
          <a:p>
            <a:pPr marL="180975" lvl="0" indent="-180975">
              <a:lnSpc>
                <a:spcPct val="115000"/>
              </a:lnSpc>
              <a:buSzPts val="1000"/>
              <a:buFont typeface="Symbol" panose="05050102010706020507" pitchFamily="18" charset="2"/>
              <a:buChar char=""/>
              <a:tabLst>
                <a:tab pos="457200" algn="l"/>
              </a:tabLst>
            </a:pPr>
            <a:r>
              <a:rPr lang="de-DE" sz="1200" kern="100">
                <a:effectLst/>
                <a:latin typeface="Aptos" panose="020B0004020202020204" pitchFamily="34" charset="0"/>
                <a:ea typeface="Malgun Gothic" panose="020B0503020000020004" pitchFamily="34" charset="-127"/>
                <a:cs typeface="Times New Roman" panose="02020603050405020304" pitchFamily="18" charset="0"/>
              </a:rPr>
              <a:t>Keep mentees engaged</a:t>
            </a:r>
          </a:p>
          <a:p>
            <a:pPr marL="180975" lvl="0" indent="-180975">
              <a:lnSpc>
                <a:spcPct val="115000"/>
              </a:lnSpc>
              <a:buSzPts val="1000"/>
              <a:buFont typeface="Symbol" panose="05050102010706020507" pitchFamily="18" charset="2"/>
              <a:buChar char=""/>
              <a:tabLst>
                <a:tab pos="457200" algn="l"/>
              </a:tabLst>
            </a:pPr>
            <a:r>
              <a:rPr lang="de-DE" sz="1200" kern="100">
                <a:latin typeface="Aptos" panose="020B0004020202020204" pitchFamily="34" charset="0"/>
                <a:ea typeface="Malgun Gothic" panose="020B0503020000020004" pitchFamily="34" charset="-127"/>
                <a:cs typeface="Times New Roman" panose="02020603050405020304" pitchFamily="18" charset="0"/>
              </a:rPr>
              <a:t>Support time manage-ment &amp; self-regulation</a:t>
            </a:r>
            <a:endParaRPr lang="de-DE" sz="1200" kern="100">
              <a:effectLst/>
              <a:latin typeface="Aptos" panose="020B0004020202020204" pitchFamily="34" charset="0"/>
              <a:ea typeface="Malgun Gothic" panose="020B0503020000020004" pitchFamily="34" charset="-127"/>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76941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1C0562-0196-5F1E-DF3E-F237C9379B1E}"/>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C71C3442-74A5-C652-262F-D65B00FA1E05}"/>
              </a:ext>
            </a:extLst>
          </p:cNvPr>
          <p:cNvPicPr>
            <a:picLocks noChangeAspect="1"/>
          </p:cNvPicPr>
          <p:nvPr/>
        </p:nvPicPr>
        <p:blipFill>
          <a:blip r:embed="rId3">
            <a:duotone>
              <a:schemeClr val="bg2">
                <a:shade val="45000"/>
                <a:satMod val="135000"/>
              </a:schemeClr>
              <a:prstClr val="white"/>
            </a:duotone>
          </a:blip>
          <a:srcRect/>
          <a:stretch>
            <a:fillRect/>
          </a:stretch>
        </p:blipFill>
        <p:spPr>
          <a:xfrm>
            <a:off x="-308799" y="77353"/>
            <a:ext cx="12191980" cy="6857990"/>
          </a:xfrm>
          <a:prstGeom prst="rect">
            <a:avLst/>
          </a:prstGeom>
        </p:spPr>
      </p:pic>
      <p:sp>
        <p:nvSpPr>
          <p:cNvPr id="20" name="Rectangle 19">
            <a:extLst>
              <a:ext uri="{FF2B5EF4-FFF2-40B4-BE49-F238E27FC236}">
                <a16:creationId xmlns:a16="http://schemas.microsoft.com/office/drawing/2014/main" id="{F3789C83-50FB-50FA-52A8-C23013F20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feld 12">
            <a:extLst>
              <a:ext uri="{FF2B5EF4-FFF2-40B4-BE49-F238E27FC236}">
                <a16:creationId xmlns:a16="http://schemas.microsoft.com/office/drawing/2014/main" id="{400C57D5-1E44-A3F6-FC80-A9FD3E3D3011}"/>
              </a:ext>
            </a:extLst>
          </p:cNvPr>
          <p:cNvSpPr txBox="1"/>
          <p:nvPr/>
        </p:nvSpPr>
        <p:spPr>
          <a:xfrm>
            <a:off x="838200" y="191700"/>
            <a:ext cx="10515600" cy="100647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80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endParaRP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How to prevent drop-outs?</a:t>
            </a: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a:t>
            </a:r>
          </a:p>
        </p:txBody>
      </p:sp>
      <p:sp>
        <p:nvSpPr>
          <p:cNvPr id="22" name="Sechseck 21">
            <a:extLst>
              <a:ext uri="{FF2B5EF4-FFF2-40B4-BE49-F238E27FC236}">
                <a16:creationId xmlns:a16="http://schemas.microsoft.com/office/drawing/2014/main" id="{18996485-DE2B-BF97-4417-5F5A2667FA41}"/>
              </a:ext>
            </a:extLst>
          </p:cNvPr>
          <p:cNvSpPr/>
          <p:nvPr/>
        </p:nvSpPr>
        <p:spPr>
          <a:xfrm>
            <a:off x="556846" y="2579078"/>
            <a:ext cx="2880000" cy="2520000"/>
          </a:xfrm>
          <a:prstGeom prst="hexagon">
            <a:avLst/>
          </a:prstGeom>
          <a:solidFill>
            <a:srgbClr val="6CC06A">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How to Create Psychological Safety </a:t>
            </a: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Sechseck 22">
            <a:extLst>
              <a:ext uri="{FF2B5EF4-FFF2-40B4-BE49-F238E27FC236}">
                <a16:creationId xmlns:a16="http://schemas.microsoft.com/office/drawing/2014/main" id="{D714D00D-1ACA-A22F-7671-06877EB3D0F8}"/>
              </a:ext>
            </a:extLst>
          </p:cNvPr>
          <p:cNvSpPr/>
          <p:nvPr/>
        </p:nvSpPr>
        <p:spPr>
          <a:xfrm>
            <a:off x="2911190" y="3904696"/>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Normalize mistakes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“This stage is confusing for everyone.”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“You’re not behind — you’re learning.”</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Sechseck 23">
            <a:extLst>
              <a:ext uri="{FF2B5EF4-FFF2-40B4-BE49-F238E27FC236}">
                <a16:creationId xmlns:a16="http://schemas.microsoft.com/office/drawing/2014/main" id="{A20C0B73-3F24-170E-D8FD-D05A28495FA5}"/>
              </a:ext>
            </a:extLst>
          </p:cNvPr>
          <p:cNvSpPr/>
          <p:nvPr/>
        </p:nvSpPr>
        <p:spPr>
          <a:xfrm>
            <a:off x="2922913" y="1283909"/>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Model vulnerability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Mentors can say: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 don’t have all the answers either.”</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“It’s okay to be unsure — that’s part of learning.”</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Sechseck 24">
            <a:extLst>
              <a:ext uri="{FF2B5EF4-FFF2-40B4-BE49-F238E27FC236}">
                <a16:creationId xmlns:a16="http://schemas.microsoft.com/office/drawing/2014/main" id="{FB32D712-641E-C008-96AB-78A207BD7724}"/>
              </a:ext>
            </a:extLst>
          </p:cNvPr>
          <p:cNvSpPr/>
          <p:nvPr/>
        </p:nvSpPr>
        <p:spPr>
          <a:xfrm>
            <a:off x="5242088" y="5223311"/>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Validate contributions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“That’s a helpful point.”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“Thanks for sharing that — it adds a lot.”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Sechseck 25">
            <a:extLst>
              <a:ext uri="{FF2B5EF4-FFF2-40B4-BE49-F238E27FC236}">
                <a16:creationId xmlns:a16="http://schemas.microsoft.com/office/drawing/2014/main" id="{2537EA29-865E-A7C8-CDC3-A83EC8A10510}"/>
              </a:ext>
            </a:extLst>
          </p:cNvPr>
          <p:cNvSpPr/>
          <p:nvPr/>
        </p:nvSpPr>
        <p:spPr>
          <a:xfrm>
            <a:off x="5243961" y="2602524"/>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Set explicit norms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“All ideas are welcome.”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“We don’t interrupt.”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“Questions are a sign of engagement.”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Sechseck 26">
            <a:extLst>
              <a:ext uri="{FF2B5EF4-FFF2-40B4-BE49-F238E27FC236}">
                <a16:creationId xmlns:a16="http://schemas.microsoft.com/office/drawing/2014/main" id="{83B5F63E-EE2D-8250-EA9F-94C29A8B2C37}"/>
              </a:ext>
            </a:extLst>
          </p:cNvPr>
          <p:cNvSpPr/>
          <p:nvPr/>
        </p:nvSpPr>
        <p:spPr>
          <a:xfrm>
            <a:off x="7584709" y="3928142"/>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Use structured turn‑taking</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This prevents dominant voices from taking over:</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“Let’s hear from each person for 30 seconds.”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Sechseck 27">
            <a:extLst>
              <a:ext uri="{FF2B5EF4-FFF2-40B4-BE49-F238E27FC236}">
                <a16:creationId xmlns:a16="http://schemas.microsoft.com/office/drawing/2014/main" id="{6F379E84-5F9F-B437-F638-08633C9958BE}"/>
              </a:ext>
            </a:extLst>
          </p:cNvPr>
          <p:cNvSpPr/>
          <p:nvPr/>
        </p:nvSpPr>
        <p:spPr>
          <a:xfrm>
            <a:off x="9913800" y="2579078"/>
            <a:ext cx="2880000"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Psychological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safety online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must be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designed</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 not assumed.</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Sechseck 1">
            <a:extLst>
              <a:ext uri="{FF2B5EF4-FFF2-40B4-BE49-F238E27FC236}">
                <a16:creationId xmlns:a16="http://schemas.microsoft.com/office/drawing/2014/main" id="{3E6E6463-61F4-8247-238A-AB1E80E3654A}"/>
              </a:ext>
            </a:extLst>
          </p:cNvPr>
          <p:cNvSpPr/>
          <p:nvPr/>
        </p:nvSpPr>
        <p:spPr>
          <a:xfrm>
            <a:off x="7619752" y="1319078"/>
            <a:ext cx="2818661" cy="2520000"/>
          </a:xfrm>
          <a:prstGeom prst="hexagon">
            <a:avLst/>
          </a:prstGeom>
          <a:solidFill>
            <a:srgbClr val="6CC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Make the space predictable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Young adults feel safer when they know:</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the session structure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what’s expected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how long things take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Consistency builds trust.</a:t>
            </a: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2592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A8C96-EC52-F760-629A-3C4803EE2124}"/>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DEAB62CC-E1A5-DF40-6D5C-57F43DAC40E9}"/>
              </a:ext>
            </a:extLst>
          </p:cNvPr>
          <p:cNvSpPr txBox="1"/>
          <p:nvPr/>
        </p:nvSpPr>
        <p:spPr>
          <a:xfrm>
            <a:off x="696000" y="793222"/>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Welcome</a:t>
            </a:r>
          </a:p>
        </p:txBody>
      </p:sp>
      <p:sp>
        <p:nvSpPr>
          <p:cNvPr id="6" name="Textfeld 5">
            <a:extLst>
              <a:ext uri="{FF2B5EF4-FFF2-40B4-BE49-F238E27FC236}">
                <a16:creationId xmlns:a16="http://schemas.microsoft.com/office/drawing/2014/main" id="{70CB6D7D-DEEC-970E-CA43-2C1F43539122}"/>
              </a:ext>
            </a:extLst>
          </p:cNvPr>
          <p:cNvSpPr txBox="1"/>
          <p:nvPr/>
        </p:nvSpPr>
        <p:spPr>
          <a:xfrm>
            <a:off x="782320" y="1690863"/>
            <a:ext cx="10027919" cy="3476273"/>
          </a:xfrm>
          <a:prstGeom prst="rect">
            <a:avLst/>
          </a:prstGeom>
          <a:noFill/>
        </p:spPr>
        <p:txBody>
          <a:bodyPr wrap="square">
            <a:spAutoFit/>
          </a:bodyPr>
          <a:lstStyle/>
          <a:p>
            <a:pPr>
              <a:lnSpc>
                <a:spcPct val="115000"/>
              </a:lnSpc>
            </a:pPr>
            <a:r>
              <a:rPr lang="en-US" sz="1600" kern="100">
                <a:effectLst/>
                <a:ea typeface="Malgun Gothic" panose="020B0503020000020004" pitchFamily="34" charset="-127"/>
                <a:cs typeface="Times New Roman" panose="02020603050405020304" pitchFamily="18" charset="0"/>
              </a:rPr>
              <a:t>As a mentor in this program, you play a crucial role in helping young adults navigate a transformative 6</a:t>
            </a:r>
            <a:r>
              <a:rPr lang="en-US" sz="1600" kern="100">
                <a:effectLst/>
                <a:ea typeface="Malgun Gothic" panose="020B0503020000020004" pitchFamily="34" charset="-127"/>
                <a:cs typeface="Cambria Math" panose="02040503050406030204" pitchFamily="18" charset="0"/>
              </a:rPr>
              <a:t>‑</a:t>
            </a:r>
            <a:r>
              <a:rPr lang="en-US" sz="1600" kern="100">
                <a:effectLst/>
                <a:ea typeface="Malgun Gothic" panose="020B0503020000020004" pitchFamily="34" charset="-127"/>
                <a:cs typeface="Times New Roman" panose="02020603050405020304" pitchFamily="18" charset="0"/>
              </a:rPr>
              <a:t>week learning journey. You are not a teacher, supervisor, or evaluator. You are a coach, a guide, a role model, and a supportive partner in their growth.</a:t>
            </a:r>
            <a:r>
              <a:rPr lang="en-US" sz="1600" kern="100">
                <a:ea typeface="Malgun Gothic" panose="020B0503020000020004" pitchFamily="34" charset="-127"/>
                <a:cs typeface="Times New Roman" panose="02020603050405020304" pitchFamily="18" charset="0"/>
              </a:rPr>
              <a:t> You are the human anchor in a complex, multi</a:t>
            </a:r>
            <a:r>
              <a:rPr lang="en-US" sz="1600" kern="100">
                <a:ea typeface="Malgun Gothic" panose="020B0503020000020004" pitchFamily="34" charset="-127"/>
                <a:cs typeface="Cambria Math" panose="02040503050406030204" pitchFamily="18" charset="0"/>
              </a:rPr>
              <a:t>‑</a:t>
            </a:r>
            <a:r>
              <a:rPr lang="en-US" sz="1600" kern="100">
                <a:ea typeface="Malgun Gothic" panose="020B0503020000020004" pitchFamily="34" charset="-127"/>
                <a:cs typeface="Times New Roman" panose="02020603050405020304" pitchFamily="18" charset="0"/>
              </a:rPr>
              <a:t>layered learning experience.</a:t>
            </a:r>
            <a:endParaRPr lang="de-DE" sz="1600" kern="100">
              <a:ea typeface="Malgun Gothic" panose="020B0503020000020004" pitchFamily="34" charset="-127"/>
              <a:cs typeface="Times New Roman" panose="02020603050405020304" pitchFamily="18" charset="0"/>
            </a:endParaRPr>
          </a:p>
          <a:p>
            <a:pPr>
              <a:lnSpc>
                <a:spcPct val="115000"/>
              </a:lnSpc>
              <a:buNone/>
            </a:pPr>
            <a:r>
              <a:rPr lang="en-US" sz="1600" kern="100">
                <a:effectLst/>
                <a:ea typeface="Malgun Gothic" panose="020B0503020000020004" pitchFamily="34" charset="-127"/>
                <a:cs typeface="Times New Roman" panose="02020603050405020304" pitchFamily="18" charset="0"/>
              </a:rPr>
              <a:t> </a:t>
            </a:r>
            <a:endParaRPr lang="de-DE" sz="1600" kern="100">
              <a:effectLst/>
              <a:ea typeface="Malgun Gothic" panose="020B0503020000020004" pitchFamily="34" charset="-127"/>
              <a:cs typeface="Times New Roman" panose="02020603050405020304" pitchFamily="18" charset="0"/>
            </a:endParaRPr>
          </a:p>
          <a:p>
            <a:pPr>
              <a:lnSpc>
                <a:spcPct val="115000"/>
              </a:lnSpc>
              <a:buNone/>
            </a:pPr>
            <a:r>
              <a:rPr lang="en-US" sz="1600" b="1" kern="100">
                <a:effectLst/>
                <a:ea typeface="Malgun Gothic" panose="020B0503020000020004" pitchFamily="34" charset="-127"/>
                <a:cs typeface="Times New Roman" panose="02020603050405020304" pitchFamily="18" charset="0"/>
              </a:rPr>
              <a:t>Your purpose is to help participants:</a:t>
            </a:r>
            <a:endParaRPr lang="de-DE" sz="1600" b="1"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Build confidence and self</a:t>
            </a:r>
            <a:r>
              <a:rPr lang="en-US" sz="1600" kern="100">
                <a:effectLst/>
                <a:ea typeface="Malgun Gothic" panose="020B0503020000020004" pitchFamily="34" charset="-127"/>
                <a:cs typeface="Cambria Math" panose="02040503050406030204" pitchFamily="18" charset="0"/>
              </a:rPr>
              <a:t>‑</a:t>
            </a:r>
            <a:r>
              <a:rPr lang="en-US" sz="1600" kern="100">
                <a:effectLst/>
                <a:ea typeface="Malgun Gothic" panose="020B0503020000020004" pitchFamily="34" charset="-127"/>
                <a:cs typeface="Times New Roman" panose="02020603050405020304" pitchFamily="18" charset="0"/>
              </a:rPr>
              <a:t>awareness</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Develop teamwork and communication skills</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Navigate intercultural collaboration</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Engage with the entrepreneur’s challenge</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Apply online learning content to real project work</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Develop a pitch deck step</a:t>
            </a:r>
            <a:r>
              <a:rPr lang="en-US" sz="1600" kern="100">
                <a:effectLst/>
                <a:ea typeface="Malgun Gothic" panose="020B0503020000020004" pitchFamily="34" charset="-127"/>
                <a:cs typeface="Cambria Math" panose="02040503050406030204" pitchFamily="18" charset="0"/>
              </a:rPr>
              <a:t>‑</a:t>
            </a:r>
            <a:r>
              <a:rPr lang="en-US" sz="1600" kern="100">
                <a:effectLst/>
                <a:ea typeface="Malgun Gothic" panose="020B0503020000020004" pitchFamily="34" charset="-127"/>
                <a:cs typeface="Times New Roman" panose="02020603050405020304" pitchFamily="18" charset="0"/>
              </a:rPr>
              <a:t>by</a:t>
            </a:r>
            <a:r>
              <a:rPr lang="en-US" sz="1600" kern="100">
                <a:effectLst/>
                <a:ea typeface="Malgun Gothic" panose="020B0503020000020004" pitchFamily="34" charset="-127"/>
                <a:cs typeface="Cambria Math" panose="02040503050406030204" pitchFamily="18" charset="0"/>
              </a:rPr>
              <a:t>‑</a:t>
            </a:r>
            <a:r>
              <a:rPr lang="en-US" sz="1600" kern="100">
                <a:effectLst/>
                <a:ea typeface="Malgun Gothic" panose="020B0503020000020004" pitchFamily="34" charset="-127"/>
                <a:cs typeface="Times New Roman" panose="02020603050405020304" pitchFamily="18" charset="0"/>
              </a:rPr>
              <a:t>step</a:t>
            </a:r>
            <a:endParaRPr lang="de-DE" sz="1600" kern="100">
              <a:effectLst/>
              <a:ea typeface="Malgun Gothic" panose="020B0503020000020004" pitchFamily="34" charset="-127"/>
              <a:cs typeface="Times New Roman" panose="02020603050405020304" pitchFamily="18" charset="0"/>
            </a:endParaRPr>
          </a:p>
          <a:p>
            <a:pPr marL="285750" indent="-285750">
              <a:lnSpc>
                <a:spcPct val="115000"/>
              </a:lnSpc>
              <a:buFont typeface="Arial" panose="020B0604020202020204" pitchFamily="34" charset="0"/>
              <a:buChar char="•"/>
            </a:pPr>
            <a:r>
              <a:rPr lang="en-US" sz="1600" kern="100">
                <a:effectLst/>
                <a:ea typeface="Malgun Gothic" panose="020B0503020000020004" pitchFamily="34" charset="-127"/>
                <a:cs typeface="Times New Roman" panose="02020603050405020304" pitchFamily="18" charset="0"/>
              </a:rPr>
              <a:t>Stay motivated, organized, and on track</a:t>
            </a:r>
            <a:endParaRPr lang="de-DE" sz="1600" kern="100">
              <a:effectLst/>
              <a:ea typeface="Malgun Gothic" panose="020B0503020000020004" pitchFamily="34" charset="-127"/>
              <a:cs typeface="Times New Roman" panose="02020603050405020304" pitchFamily="18" charset="0"/>
            </a:endParaRPr>
          </a:p>
        </p:txBody>
      </p:sp>
      <p:pic>
        <p:nvPicPr>
          <p:cNvPr id="10" name="Grafik 9">
            <a:extLst>
              <a:ext uri="{FF2B5EF4-FFF2-40B4-BE49-F238E27FC236}">
                <a16:creationId xmlns:a16="http://schemas.microsoft.com/office/drawing/2014/main" id="{AE904EF4-F93F-50B0-DB18-BBA270B7A76A}"/>
              </a:ext>
            </a:extLst>
          </p:cNvPr>
          <p:cNvPicPr>
            <a:picLocks noChangeAspect="1"/>
          </p:cNvPicPr>
          <p:nvPr/>
        </p:nvPicPr>
        <p:blipFill>
          <a:blip r:embed="rId2"/>
          <a:stretch>
            <a:fillRect/>
          </a:stretch>
        </p:blipFill>
        <p:spPr>
          <a:xfrm>
            <a:off x="5764406" y="3242930"/>
            <a:ext cx="6427594" cy="3615070"/>
          </a:xfrm>
          <a:prstGeom prst="rect">
            <a:avLst/>
          </a:prstGeom>
        </p:spPr>
      </p:pic>
      <p:pic>
        <p:nvPicPr>
          <p:cNvPr id="2" name="Picture 8">
            <a:extLst>
              <a:ext uri="{FF2B5EF4-FFF2-40B4-BE49-F238E27FC236}">
                <a16:creationId xmlns:a16="http://schemas.microsoft.com/office/drawing/2014/main" id="{EBA3C17D-405E-FD3F-B5D0-55EF6AB2BC38}"/>
              </a:ext>
            </a:extLst>
          </p:cNvPr>
          <p:cNvPicPr>
            <a:picLocks noChangeAspect="1"/>
          </p:cNvPicPr>
          <p:nvPr/>
        </p:nvPicPr>
        <p:blipFill>
          <a:blip r:embed="rId3">
            <a:duotone>
              <a:prstClr val="black"/>
              <a:schemeClr val="tx2">
                <a:tint val="45000"/>
                <a:satMod val="400000"/>
              </a:schemeClr>
            </a:duotone>
          </a:blip>
          <a:stretch>
            <a:fillRect/>
          </a:stretch>
        </p:blipFill>
        <p:spPr>
          <a:xfrm>
            <a:off x="3918762" y="5811751"/>
            <a:ext cx="1350000" cy="786755"/>
          </a:xfrm>
          <a:prstGeom prst="rect">
            <a:avLst/>
          </a:prstGeom>
          <a:effectLst/>
        </p:spPr>
      </p:pic>
      <p:grpSp>
        <p:nvGrpSpPr>
          <p:cNvPr id="5" name="Gruppieren 4">
            <a:extLst>
              <a:ext uri="{FF2B5EF4-FFF2-40B4-BE49-F238E27FC236}">
                <a16:creationId xmlns:a16="http://schemas.microsoft.com/office/drawing/2014/main" id="{A470840E-2AED-09DC-E00F-3813CC460D33}"/>
              </a:ext>
            </a:extLst>
          </p:cNvPr>
          <p:cNvGrpSpPr/>
          <p:nvPr/>
        </p:nvGrpSpPr>
        <p:grpSpPr>
          <a:xfrm>
            <a:off x="696000" y="5709890"/>
            <a:ext cx="3222762" cy="980318"/>
            <a:chOff x="95510" y="5598902"/>
            <a:chExt cx="3222762" cy="980318"/>
          </a:xfrm>
        </p:grpSpPr>
        <p:pic>
          <p:nvPicPr>
            <p:cNvPr id="8" name="Grafik 7">
              <a:extLst>
                <a:ext uri="{FF2B5EF4-FFF2-40B4-BE49-F238E27FC236}">
                  <a16:creationId xmlns:a16="http://schemas.microsoft.com/office/drawing/2014/main" id="{668E77B8-48D2-9984-8C7F-CBB57BB16C0A}"/>
                </a:ext>
              </a:extLst>
            </p:cNvPr>
            <p:cNvPicPr>
              <a:picLocks noChangeAspect="1"/>
            </p:cNvPicPr>
            <p:nvPr/>
          </p:nvPicPr>
          <p:blipFill>
            <a:blip r:embed="rId4"/>
            <a:stretch>
              <a:fillRect/>
            </a:stretch>
          </p:blipFill>
          <p:spPr>
            <a:xfrm>
              <a:off x="396882" y="5598902"/>
              <a:ext cx="2542252" cy="969348"/>
            </a:xfrm>
            <a:prstGeom prst="rect">
              <a:avLst/>
            </a:prstGeom>
          </p:spPr>
        </p:pic>
        <p:pic>
          <p:nvPicPr>
            <p:cNvPr id="9" name="Grafik 8">
              <a:extLst>
                <a:ext uri="{FF2B5EF4-FFF2-40B4-BE49-F238E27FC236}">
                  <a16:creationId xmlns:a16="http://schemas.microsoft.com/office/drawing/2014/main" id="{9C54EC4C-C459-45B2-A348-D7593EF815EB}"/>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40007065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A0512-519D-0503-A6FD-68346C6DF151}"/>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629E43CC-2655-4AAB-1CA7-A34B6904CC21}"/>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3446" y="-203413"/>
            <a:ext cx="12191980" cy="6857990"/>
          </a:xfrm>
          <a:prstGeom prst="rect">
            <a:avLst/>
          </a:prstGeom>
        </p:spPr>
      </p:pic>
      <p:sp>
        <p:nvSpPr>
          <p:cNvPr id="20" name="Rectangle 19">
            <a:extLst>
              <a:ext uri="{FF2B5EF4-FFF2-40B4-BE49-F238E27FC236}">
                <a16:creationId xmlns:a16="http://schemas.microsoft.com/office/drawing/2014/main" id="{A6626B36-9EAA-4A02-BD3B-1887890200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feld 12">
            <a:extLst>
              <a:ext uri="{FF2B5EF4-FFF2-40B4-BE49-F238E27FC236}">
                <a16:creationId xmlns:a16="http://schemas.microsoft.com/office/drawing/2014/main" id="{D7E2DB02-6CD5-978A-FB3C-F85150D42F93}"/>
              </a:ext>
            </a:extLst>
          </p:cNvPr>
          <p:cNvSpPr txBox="1"/>
          <p:nvPr/>
        </p:nvSpPr>
        <p:spPr>
          <a:xfrm>
            <a:off x="838200" y="191700"/>
            <a:ext cx="10515600" cy="100647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80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endParaRP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How to prevent drop-outs?</a:t>
            </a: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a:t>
            </a:r>
          </a:p>
        </p:txBody>
      </p:sp>
      <p:sp>
        <p:nvSpPr>
          <p:cNvPr id="22" name="Sechseck 21">
            <a:extLst>
              <a:ext uri="{FF2B5EF4-FFF2-40B4-BE49-F238E27FC236}">
                <a16:creationId xmlns:a16="http://schemas.microsoft.com/office/drawing/2014/main" id="{0AAE7FCF-7157-53D3-4DE3-7FBA564A425F}"/>
              </a:ext>
            </a:extLst>
          </p:cNvPr>
          <p:cNvSpPr/>
          <p:nvPr/>
        </p:nvSpPr>
        <p:spPr>
          <a:xfrm>
            <a:off x="838200" y="2579076"/>
            <a:ext cx="2880000" cy="2520000"/>
          </a:xfrm>
          <a:prstGeom prst="hexagon">
            <a:avLst/>
          </a:prstGeom>
          <a:solidFill>
            <a:srgbClr val="10486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Handling disengagement or overwhelm</a:t>
            </a:r>
          </a:p>
        </p:txBody>
      </p:sp>
      <p:sp>
        <p:nvSpPr>
          <p:cNvPr id="23" name="Sechseck 22">
            <a:extLst>
              <a:ext uri="{FF2B5EF4-FFF2-40B4-BE49-F238E27FC236}">
                <a16:creationId xmlns:a16="http://schemas.microsoft.com/office/drawing/2014/main" id="{BCCFB7BA-0BBA-B3DC-C8CD-98343DD0401B}"/>
              </a:ext>
            </a:extLst>
          </p:cNvPr>
          <p:cNvSpPr/>
          <p:nvPr/>
        </p:nvSpPr>
        <p:spPr>
          <a:xfrm>
            <a:off x="3192544" y="3939863"/>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Break tasks into micro‑steps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“What’s one thing you can do in the next 24 hours”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“Let’s choose the smallest next action.”</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Sechseck 23">
            <a:extLst>
              <a:ext uri="{FF2B5EF4-FFF2-40B4-BE49-F238E27FC236}">
                <a16:creationId xmlns:a16="http://schemas.microsoft.com/office/drawing/2014/main" id="{1743B9EB-69AC-4A96-7F3B-0C88A19580CC}"/>
              </a:ext>
            </a:extLst>
          </p:cNvPr>
          <p:cNvSpPr/>
          <p:nvPr/>
        </p:nvSpPr>
        <p:spPr>
          <a:xfrm>
            <a:off x="3204267" y="1319076"/>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Slow down the pace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“Let’s take this one step at a time.”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“What’s the part that feels heaviest right now”</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Sechseck 24">
            <a:extLst>
              <a:ext uri="{FF2B5EF4-FFF2-40B4-BE49-F238E27FC236}">
                <a16:creationId xmlns:a16="http://schemas.microsoft.com/office/drawing/2014/main" id="{EFEC539F-E563-100B-A492-6714D7B972E6}"/>
              </a:ext>
            </a:extLst>
          </p:cNvPr>
          <p:cNvSpPr/>
          <p:nvPr/>
        </p:nvSpPr>
        <p:spPr>
          <a:xfrm>
            <a:off x="5523442" y="5258478"/>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Follow up with a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short message after the session: “You did well today.”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Sechseck 25">
            <a:extLst>
              <a:ext uri="{FF2B5EF4-FFF2-40B4-BE49-F238E27FC236}">
                <a16:creationId xmlns:a16="http://schemas.microsoft.com/office/drawing/2014/main" id="{84296C6D-FAE1-0D9B-F443-DA6B0CAD38CE}"/>
              </a:ext>
            </a:extLst>
          </p:cNvPr>
          <p:cNvSpPr/>
          <p:nvPr/>
        </p:nvSpPr>
        <p:spPr>
          <a:xfrm>
            <a:off x="5535165" y="2637691"/>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Reduce pressure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“You don’t need to be perfect — just present.”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“It’s okay to ask for help.”</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Sechseck 26">
            <a:extLst>
              <a:ext uri="{FF2B5EF4-FFF2-40B4-BE49-F238E27FC236}">
                <a16:creationId xmlns:a16="http://schemas.microsoft.com/office/drawing/2014/main" id="{539DDB9B-7808-BD5C-614F-29134D4DDBEB}"/>
              </a:ext>
            </a:extLst>
          </p:cNvPr>
          <p:cNvSpPr/>
          <p:nvPr/>
        </p:nvSpPr>
        <p:spPr>
          <a:xfrm>
            <a:off x="7866063" y="3963309"/>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Offer options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“Would you prefer to work on the problem statement or the user insights first”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“Do you want to speak now or type in the chat”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Sechseck 27">
            <a:extLst>
              <a:ext uri="{FF2B5EF4-FFF2-40B4-BE49-F238E27FC236}">
                <a16:creationId xmlns:a16="http://schemas.microsoft.com/office/drawing/2014/main" id="{DE3420E9-48D7-EB2E-8A67-A70385E05780}"/>
              </a:ext>
            </a:extLst>
          </p:cNvPr>
          <p:cNvSpPr/>
          <p:nvPr/>
        </p:nvSpPr>
        <p:spPr>
          <a:xfrm>
            <a:off x="7877786" y="1342522"/>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When a mentee is overwhelmed, mentors should avoid “fixing” and instead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co‑regulate</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echseck 2">
            <a:extLst>
              <a:ext uri="{FF2B5EF4-FFF2-40B4-BE49-F238E27FC236}">
                <a16:creationId xmlns:a16="http://schemas.microsoft.com/office/drawing/2014/main" id="{E7651A05-B55E-B47D-0E54-196796431AC1}"/>
              </a:ext>
            </a:extLst>
          </p:cNvPr>
          <p:cNvSpPr/>
          <p:nvPr/>
        </p:nvSpPr>
        <p:spPr>
          <a:xfrm>
            <a:off x="5546888" y="32129"/>
            <a:ext cx="2880000" cy="2520000"/>
          </a:xfrm>
          <a:prstGeom prst="hexagon">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Encourage peer support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Pair them with a supportive teammate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Let them co‑work in breakout rooms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87775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0EDD04-9535-F271-4B6B-671F200FDA17}"/>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BEB6380-145B-69E8-CE96-AAD45DD7F58B}"/>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B8A59FCA-6E1B-166C-D9B6-02F26666A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feld 12">
            <a:extLst>
              <a:ext uri="{FF2B5EF4-FFF2-40B4-BE49-F238E27FC236}">
                <a16:creationId xmlns:a16="http://schemas.microsoft.com/office/drawing/2014/main" id="{C5039408-802B-8CBD-08F1-DA12E1DB4F02}"/>
              </a:ext>
            </a:extLst>
          </p:cNvPr>
          <p:cNvSpPr txBox="1"/>
          <p:nvPr/>
        </p:nvSpPr>
        <p:spPr>
          <a:xfrm>
            <a:off x="838200" y="191700"/>
            <a:ext cx="10515600" cy="100647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80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endParaRP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How to prevent drop-outs?</a:t>
            </a: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a:t>
            </a:r>
          </a:p>
        </p:txBody>
      </p:sp>
      <p:sp>
        <p:nvSpPr>
          <p:cNvPr id="22" name="Sechseck 21">
            <a:extLst>
              <a:ext uri="{FF2B5EF4-FFF2-40B4-BE49-F238E27FC236}">
                <a16:creationId xmlns:a16="http://schemas.microsoft.com/office/drawing/2014/main" id="{8DED9A7A-DD76-C370-6012-381136D2D2AB}"/>
              </a:ext>
            </a:extLst>
          </p:cNvPr>
          <p:cNvSpPr/>
          <p:nvPr/>
        </p:nvSpPr>
        <p:spPr>
          <a:xfrm>
            <a:off x="838200" y="2579076"/>
            <a:ext cx="2880000" cy="2520000"/>
          </a:xfrm>
          <a:prstGeom prst="hexagon">
            <a:avLst/>
          </a:prstGeom>
          <a:solidFill>
            <a:srgbClr val="00B5C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How to Re‑Engage Mentees</a:t>
            </a: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Sechseck 22">
            <a:extLst>
              <a:ext uri="{FF2B5EF4-FFF2-40B4-BE49-F238E27FC236}">
                <a16:creationId xmlns:a16="http://schemas.microsoft.com/office/drawing/2014/main" id="{E5BBEEAD-85EC-4D5D-ACD5-79A1F9441902}"/>
              </a:ext>
            </a:extLst>
          </p:cNvPr>
          <p:cNvSpPr/>
          <p:nvPr/>
        </p:nvSpPr>
        <p:spPr>
          <a:xfrm>
            <a:off x="3192544" y="3939863"/>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Give them a meaningful role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People re‑engage when they feel needed:</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“Could you lead the next check‑in”</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“Would you summarize the team’s ideas”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Sechseck 23">
            <a:extLst>
              <a:ext uri="{FF2B5EF4-FFF2-40B4-BE49-F238E27FC236}">
                <a16:creationId xmlns:a16="http://schemas.microsoft.com/office/drawing/2014/main" id="{45C0953E-CFF3-1DC7-14F0-A49C72BB7B7E}"/>
              </a:ext>
            </a:extLst>
          </p:cNvPr>
          <p:cNvSpPr/>
          <p:nvPr/>
        </p:nvSpPr>
        <p:spPr>
          <a:xfrm>
            <a:off x="3204267" y="1319076"/>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Reach out privately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 short, warm message works wonders: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 noticed you seemed a bit quiet today. </a:t>
            </a: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How are you doing”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“Anything I can support you with this week”</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Sechseck 24">
            <a:extLst>
              <a:ext uri="{FF2B5EF4-FFF2-40B4-BE49-F238E27FC236}">
                <a16:creationId xmlns:a16="http://schemas.microsoft.com/office/drawing/2014/main" id="{9BEFD115-5AA2-FE1D-480C-002EC125449A}"/>
              </a:ext>
            </a:extLst>
          </p:cNvPr>
          <p:cNvSpPr/>
          <p:nvPr/>
        </p:nvSpPr>
        <p:spPr>
          <a:xfrm>
            <a:off x="5523442" y="5258478"/>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Celebrate small wins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Even tiny progress helps rebuild momentum.</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Sechseck 25">
            <a:extLst>
              <a:ext uri="{FF2B5EF4-FFF2-40B4-BE49-F238E27FC236}">
                <a16:creationId xmlns:a16="http://schemas.microsoft.com/office/drawing/2014/main" id="{5031F4AC-2F8A-D3DF-FBF6-DDDE70AB21D0}"/>
              </a:ext>
            </a:extLst>
          </p:cNvPr>
          <p:cNvSpPr/>
          <p:nvPr/>
        </p:nvSpPr>
        <p:spPr>
          <a:xfrm>
            <a:off x="5535165" y="2637691"/>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Young adults disengage when overwhelmed. </a:t>
            </a: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Mentors can say: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“Let’s pick one small thing you can do before next session.”</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 feels manageable right now”</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Sechseck 26">
            <a:extLst>
              <a:ext uri="{FF2B5EF4-FFF2-40B4-BE49-F238E27FC236}">
                <a16:creationId xmlns:a16="http://schemas.microsoft.com/office/drawing/2014/main" id="{37326327-EFAD-38A4-9E3F-2A8F3D11E10B}"/>
              </a:ext>
            </a:extLst>
          </p:cNvPr>
          <p:cNvSpPr/>
          <p:nvPr/>
        </p:nvSpPr>
        <p:spPr>
          <a:xfrm>
            <a:off x="7877786" y="3975032"/>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Reconnect them to purpose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 part of this project feels most interesting to you”</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 would you like to get out of this experience”</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Sechseck 27">
            <a:extLst>
              <a:ext uri="{FF2B5EF4-FFF2-40B4-BE49-F238E27FC236}">
                <a16:creationId xmlns:a16="http://schemas.microsoft.com/office/drawing/2014/main" id="{7DED3010-230E-64B9-F1BD-BBB01AF015B0}"/>
              </a:ext>
            </a:extLst>
          </p:cNvPr>
          <p:cNvSpPr/>
          <p:nvPr/>
        </p:nvSpPr>
        <p:spPr>
          <a:xfrm>
            <a:off x="7877786" y="1342522"/>
            <a:ext cx="2880000" cy="2520000"/>
          </a:xfrm>
          <a:prstGeom prst="hexagon">
            <a:avLst/>
          </a:prstGeom>
          <a:solidFill>
            <a:srgbClr val="00B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Re‑engagement is about </a:t>
            </a:r>
            <a:r>
              <a:rPr kumimoji="0" lang="en-US" sz="1800" b="0" i="1" u="none" strike="noStrike" kern="1200" cap="none" spc="0" normalizeH="0" baseline="0" noProof="0">
                <a:ln>
                  <a:noFill/>
                </a:ln>
                <a:solidFill>
                  <a:prstClr val="white"/>
                </a:solidFill>
                <a:effectLst/>
                <a:uLnTx/>
                <a:uFillTx/>
                <a:latin typeface="Aptos" panose="02110004020202020204"/>
                <a:ea typeface="+mn-ea"/>
                <a:cs typeface="+mn-cs"/>
              </a:rPr>
              <a:t>invitation</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 not pressure</a:t>
            </a:r>
          </a:p>
        </p:txBody>
      </p:sp>
    </p:spTree>
    <p:extLst>
      <p:ext uri="{BB962C8B-B14F-4D97-AF65-F5344CB8AC3E}">
        <p14:creationId xmlns:p14="http://schemas.microsoft.com/office/powerpoint/2010/main" val="1424817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C7E41E-2452-8E64-809F-691171B2D7AA}"/>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5544E9DA-9ED3-9E3B-3F2D-D304B82C88F9}"/>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614DE31F-4FBE-08BF-BA09-F60E53729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feld 12">
            <a:extLst>
              <a:ext uri="{FF2B5EF4-FFF2-40B4-BE49-F238E27FC236}">
                <a16:creationId xmlns:a16="http://schemas.microsoft.com/office/drawing/2014/main" id="{9A1E9817-0103-8740-4EE7-507179A7F92B}"/>
              </a:ext>
            </a:extLst>
          </p:cNvPr>
          <p:cNvSpPr txBox="1"/>
          <p:nvPr/>
        </p:nvSpPr>
        <p:spPr>
          <a:xfrm>
            <a:off x="838200" y="191700"/>
            <a:ext cx="10515600" cy="100647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80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endParaRP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How to prevent drop-outs?</a:t>
            </a:r>
          </a:p>
          <a:p>
            <a:pPr marL="0" marR="0" lvl="0" indent="0" algn="l" defTabSz="914400" rtl="0" eaLnBrk="1" fontAlgn="auto" latinLnBrk="0" hangingPunct="1">
              <a:lnSpc>
                <a:spcPct val="90000"/>
              </a:lnSpc>
              <a:spcBef>
                <a:spcPct val="0"/>
              </a:spcBef>
              <a:spcAft>
                <a:spcPts val="800"/>
              </a:spcAft>
              <a:buClrTx/>
              <a:buSzTx/>
              <a:buFontTx/>
              <a:buNone/>
              <a:tabLst/>
              <a:defRPr/>
            </a:pPr>
            <a:r>
              <a:rPr kumimoji="0" lang="en-US" sz="4400" b="0" i="0" u="none" strike="noStrike" kern="1200" cap="none" spc="0" normalizeH="0" baseline="0" noProof="0">
                <a:ln>
                  <a:noFill/>
                </a:ln>
                <a:solidFill>
                  <a:prstClr val="black"/>
                </a:solidFill>
                <a:effectLst/>
                <a:uLnTx/>
                <a:uFillTx/>
                <a:latin typeface="Berlin Sans FB Demi" panose="020E0802020502020306" pitchFamily="34" charset="0"/>
                <a:ea typeface="+mn-ea"/>
                <a:cs typeface="+mn-cs"/>
              </a:rPr>
              <a:t>  </a:t>
            </a:r>
          </a:p>
        </p:txBody>
      </p:sp>
      <p:sp>
        <p:nvSpPr>
          <p:cNvPr id="22" name="Sechseck 21">
            <a:extLst>
              <a:ext uri="{FF2B5EF4-FFF2-40B4-BE49-F238E27FC236}">
                <a16:creationId xmlns:a16="http://schemas.microsoft.com/office/drawing/2014/main" id="{68DC99D9-F9EB-F999-F506-4268018CFC05}"/>
              </a:ext>
            </a:extLst>
          </p:cNvPr>
          <p:cNvSpPr/>
          <p:nvPr/>
        </p:nvSpPr>
        <p:spPr>
          <a:xfrm>
            <a:off x="855785" y="2614245"/>
            <a:ext cx="2880000" cy="2520000"/>
          </a:xfrm>
          <a:prstGeom prst="hexagon">
            <a:avLst/>
          </a:prstGeom>
          <a:solidFill>
            <a:srgbClr val="747474">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How to run effective check‑ins</a:t>
            </a:r>
          </a:p>
        </p:txBody>
      </p:sp>
      <p:sp>
        <p:nvSpPr>
          <p:cNvPr id="23" name="Sechseck 22">
            <a:extLst>
              <a:ext uri="{FF2B5EF4-FFF2-40B4-BE49-F238E27FC236}">
                <a16:creationId xmlns:a16="http://schemas.microsoft.com/office/drawing/2014/main" id="{9603998D-D8CB-BA40-DD25-155FC349B6A4}"/>
              </a:ext>
            </a:extLst>
          </p:cNvPr>
          <p:cNvSpPr/>
          <p:nvPr/>
        </p:nvSpPr>
        <p:spPr>
          <a:xfrm>
            <a:off x="3192544" y="3939863"/>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Use visual or interactive tools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Emojis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Polls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Chat responses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Quick reactions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These lower the barrier for shy participants.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Sechseck 23">
            <a:extLst>
              <a:ext uri="{FF2B5EF4-FFF2-40B4-BE49-F238E27FC236}">
                <a16:creationId xmlns:a16="http://schemas.microsoft.com/office/drawing/2014/main" id="{194F3E78-E739-B6C9-E17C-C6735762365E}"/>
              </a:ext>
            </a:extLst>
          </p:cNvPr>
          <p:cNvSpPr/>
          <p:nvPr/>
        </p:nvSpPr>
        <p:spPr>
          <a:xfrm>
            <a:off x="3204267" y="1319076"/>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Keep them simple and fast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Examples: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“One word for your energy today.”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“What’s one thing on your mind as we start”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“On a scale of 1–5, how present do you feel right now</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Sechseck 24">
            <a:extLst>
              <a:ext uri="{FF2B5EF4-FFF2-40B4-BE49-F238E27FC236}">
                <a16:creationId xmlns:a16="http://schemas.microsoft.com/office/drawing/2014/main" id="{CD568AFF-BC4E-4C17-40E1-F6472BFC3F7D}"/>
              </a:ext>
            </a:extLst>
          </p:cNvPr>
          <p:cNvSpPr/>
          <p:nvPr/>
        </p:nvSpPr>
        <p:spPr>
          <a:xfrm>
            <a:off x="5523442" y="5223309"/>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Normalize all answers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white"/>
                </a:solidFill>
                <a:effectLst/>
                <a:uLnTx/>
                <a:uFillTx/>
                <a:latin typeface="Aptos" panose="02110004020202020204"/>
                <a:ea typeface="+mn-ea"/>
                <a:cs typeface="+mn-cs"/>
              </a:rPr>
              <a:t>“All numbers are welcome.” “Thanks for being honest.”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Sechseck 25">
            <a:extLst>
              <a:ext uri="{FF2B5EF4-FFF2-40B4-BE49-F238E27FC236}">
                <a16:creationId xmlns:a16="http://schemas.microsoft.com/office/drawing/2014/main" id="{39D96332-4C30-C052-8EB4-EE9058D4E371}"/>
              </a:ext>
            </a:extLst>
          </p:cNvPr>
          <p:cNvSpPr/>
          <p:nvPr/>
        </p:nvSpPr>
        <p:spPr>
          <a:xfrm>
            <a:off x="5535165" y="2637691"/>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Ask follow‑up questions</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If someone says “2/5”:</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“Thanks for sharing. Anything you need from us today”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Sechseck 26">
            <a:extLst>
              <a:ext uri="{FF2B5EF4-FFF2-40B4-BE49-F238E27FC236}">
                <a16:creationId xmlns:a16="http://schemas.microsoft.com/office/drawing/2014/main" id="{F5E86510-957C-BD96-D04F-527A6745AD23}"/>
              </a:ext>
            </a:extLst>
          </p:cNvPr>
          <p:cNvSpPr/>
          <p:nvPr/>
        </p:nvSpPr>
        <p:spPr>
          <a:xfrm>
            <a:off x="7866063" y="3963309"/>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Aptos" panose="02110004020202020204"/>
                <a:ea typeface="+mn-ea"/>
                <a:cs typeface="+mn-cs"/>
              </a:rPr>
              <a:t>Use check‑outs too</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“What’s one thing you’re taking away”</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“What’s one small step you’ll take next”</a:t>
            </a:r>
            <a:endParaRPr kumimoji="0" lang="de-DE" sz="14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Sechseck 27">
            <a:extLst>
              <a:ext uri="{FF2B5EF4-FFF2-40B4-BE49-F238E27FC236}">
                <a16:creationId xmlns:a16="http://schemas.microsoft.com/office/drawing/2014/main" id="{C1FB64C6-E8BD-B7EA-28C4-BD97CF08FD80}"/>
              </a:ext>
            </a:extLst>
          </p:cNvPr>
          <p:cNvSpPr/>
          <p:nvPr/>
        </p:nvSpPr>
        <p:spPr>
          <a:xfrm>
            <a:off x="7877786" y="1342522"/>
            <a:ext cx="2880000" cy="2520000"/>
          </a:xfrm>
          <a:prstGeom prst="hexagon">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Check‑ins are the mentor’s most powerful tool for reading the room.</a:t>
            </a: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43023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6AAE163-87C5-CAD5-61DF-86750694A329}"/>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nb-NO" sz="3600">
                <a:solidFill>
                  <a:prstClr val="white"/>
                </a:solidFill>
                <a:latin typeface="Aptos" panose="02110004020202020204"/>
              </a:rPr>
              <a:t>More Warm-up or Check-in exercises</a:t>
            </a:r>
          </a:p>
        </p:txBody>
      </p:sp>
      <p:sp>
        <p:nvSpPr>
          <p:cNvPr id="4" name="Textfeld 3">
            <a:extLst>
              <a:ext uri="{FF2B5EF4-FFF2-40B4-BE49-F238E27FC236}">
                <a16:creationId xmlns:a16="http://schemas.microsoft.com/office/drawing/2014/main" id="{BDDC2CE1-6BB4-9486-09A0-EA223999E756}"/>
              </a:ext>
            </a:extLst>
          </p:cNvPr>
          <p:cNvSpPr txBox="1"/>
          <p:nvPr/>
        </p:nvSpPr>
        <p:spPr>
          <a:xfrm>
            <a:off x="696000" y="1452985"/>
            <a:ext cx="10800000" cy="3785652"/>
          </a:xfrm>
          <a:prstGeom prst="rect">
            <a:avLst/>
          </a:prstGeom>
          <a:noFill/>
        </p:spPr>
        <p:txBody>
          <a:bodyPr wrap="square">
            <a:spAutoFit/>
          </a:bodyPr>
          <a:lstStyle/>
          <a:p>
            <a:pPr>
              <a:spcAft>
                <a:spcPts val="600"/>
              </a:spcAft>
            </a:pPr>
            <a:r>
              <a:rPr lang="de-DE"/>
              <a:t>When facilitating the Self Awareness sessions it is helpful to start with an ice.breaker to get the conversation going. This could be done with some light herted questions, that participants answer in turns. </a:t>
            </a:r>
          </a:p>
          <a:p>
            <a:pPr>
              <a:spcAft>
                <a:spcPts val="600"/>
              </a:spcAft>
            </a:pPr>
            <a:r>
              <a:rPr lang="de-DE" b="1"/>
              <a:t>Example questions </a:t>
            </a:r>
            <a:endParaRPr lang="de-DE"/>
          </a:p>
          <a:p>
            <a:pPr marL="285750" indent="-285750">
              <a:buFont typeface="Arial" panose="020B0604020202020204" pitchFamily="34" charset="0"/>
              <a:buChar char="•"/>
            </a:pPr>
            <a:r>
              <a:rPr lang="de-DE" sz="1600"/>
              <a:t>If you could describe your personality in an ice cream/soft drink/food flavor, which would it be and why? </a:t>
            </a:r>
          </a:p>
          <a:p>
            <a:pPr marL="285750" indent="-285750">
              <a:buFont typeface="Arial" panose="020B0604020202020204" pitchFamily="34" charset="0"/>
              <a:buChar char="•"/>
            </a:pPr>
            <a:r>
              <a:rPr lang="de-DE" sz="1600"/>
              <a:t>If you could be any animal, which would you be? </a:t>
            </a:r>
          </a:p>
          <a:p>
            <a:pPr marL="285750" indent="-285750">
              <a:buFont typeface="Arial" panose="020B0604020202020204" pitchFamily="34" charset="0"/>
              <a:buChar char="•"/>
            </a:pPr>
            <a:r>
              <a:rPr lang="de-DE" sz="1600"/>
              <a:t>If you won a million dollars, what would you do with it? </a:t>
            </a:r>
          </a:p>
          <a:p>
            <a:pPr marL="285750" indent="-285750">
              <a:buFont typeface="Arial" panose="020B0604020202020204" pitchFamily="34" charset="0"/>
              <a:buChar char="•"/>
            </a:pPr>
            <a:r>
              <a:rPr lang="de-DE" sz="1600"/>
              <a:t>What is the best thing somebody has ever said to you/about you (or quote that you have read)? </a:t>
            </a:r>
          </a:p>
          <a:p>
            <a:pPr marL="285750" indent="-285750">
              <a:buFont typeface="Arial" panose="020B0604020202020204" pitchFamily="34" charset="0"/>
              <a:buChar char="•"/>
            </a:pPr>
            <a:r>
              <a:rPr lang="de-DE" sz="1600"/>
              <a:t>If money, education and training was no problem, what would you do as your profession? </a:t>
            </a:r>
          </a:p>
          <a:p>
            <a:pPr marL="285750" indent="-285750">
              <a:buFont typeface="Arial" panose="020B0604020202020204" pitchFamily="34" charset="0"/>
              <a:buChar char="•"/>
            </a:pPr>
            <a:r>
              <a:rPr lang="de-DE" sz="1600"/>
              <a:t>Who was your hero growing up? </a:t>
            </a:r>
          </a:p>
          <a:p>
            <a:pPr marL="285750" indent="-285750">
              <a:buFont typeface="Arial" panose="020B0604020202020204" pitchFamily="34" charset="0"/>
              <a:buChar char="•"/>
            </a:pPr>
            <a:r>
              <a:rPr lang="de-DE" sz="1600"/>
              <a:t>Who is your favorite person in the world? </a:t>
            </a:r>
          </a:p>
          <a:p>
            <a:pPr marL="285750" indent="-285750">
              <a:buFont typeface="Arial" panose="020B0604020202020204" pitchFamily="34" charset="0"/>
              <a:buChar char="•"/>
            </a:pPr>
            <a:r>
              <a:rPr lang="de-DE" sz="1600"/>
              <a:t>If you were a vegetable/fruit which would you be? </a:t>
            </a:r>
          </a:p>
          <a:p>
            <a:pPr marL="285750" indent="-285750">
              <a:buFont typeface="Arial" panose="020B0604020202020204" pitchFamily="34" charset="0"/>
              <a:buChar char="•"/>
            </a:pPr>
            <a:r>
              <a:rPr lang="de-DE" sz="1600"/>
              <a:t>Would you rather start a colony on another planet or be the leader of a small country on Earth? </a:t>
            </a:r>
          </a:p>
          <a:p>
            <a:pPr marL="285750" indent="-285750">
              <a:buFont typeface="Arial" panose="020B0604020202020204" pitchFamily="34" charset="0"/>
              <a:buChar char="•"/>
            </a:pPr>
            <a:r>
              <a:rPr lang="de-DE" sz="1600"/>
              <a:t>If you could have any super power, which would it be?</a:t>
            </a:r>
          </a:p>
          <a:p>
            <a:pPr marL="285750" indent="-285750">
              <a:buFont typeface="Arial" panose="020B0604020202020204" pitchFamily="34" charset="0"/>
              <a:buChar char="•"/>
            </a:pPr>
            <a:r>
              <a:rPr lang="de-DE" sz="1600"/>
              <a:t>What skill or talent do you wish you had? </a:t>
            </a:r>
            <a:endParaRPr lang="en-US" sz="1600"/>
          </a:p>
        </p:txBody>
      </p:sp>
      <p:sp>
        <p:nvSpPr>
          <p:cNvPr id="6" name="Textfeld 5">
            <a:extLst>
              <a:ext uri="{FF2B5EF4-FFF2-40B4-BE49-F238E27FC236}">
                <a16:creationId xmlns:a16="http://schemas.microsoft.com/office/drawing/2014/main" id="{13E6D229-CBB9-E791-BF73-3270A2DD033D}"/>
              </a:ext>
            </a:extLst>
          </p:cNvPr>
          <p:cNvSpPr txBox="1"/>
          <p:nvPr/>
        </p:nvSpPr>
        <p:spPr>
          <a:xfrm>
            <a:off x="696000" y="5405015"/>
            <a:ext cx="10800000" cy="1107996"/>
          </a:xfrm>
          <a:prstGeom prst="rect">
            <a:avLst/>
          </a:prstGeom>
          <a:noFill/>
        </p:spPr>
        <p:txBody>
          <a:bodyPr wrap="square">
            <a:spAutoFit/>
          </a:bodyPr>
          <a:lstStyle/>
          <a:p>
            <a:r>
              <a:rPr lang="en-US" b="1"/>
              <a:t>Go on a Virtual Road Trip </a:t>
            </a:r>
          </a:p>
          <a:p>
            <a:r>
              <a:rPr lang="en-US" sz="1600"/>
              <a:t>If your paerticipants do not object they might turn on their camera and share their surroundings so that others get to explore a new part of the world! It is best to announce this the week before, so that everyone can be prepared to share confidently. </a:t>
            </a:r>
          </a:p>
        </p:txBody>
      </p:sp>
    </p:spTree>
    <p:extLst>
      <p:ext uri="{BB962C8B-B14F-4D97-AF65-F5344CB8AC3E}">
        <p14:creationId xmlns:p14="http://schemas.microsoft.com/office/powerpoint/2010/main" val="24500434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D6859FA-CD89-E596-E1A5-1EE589D9C442}"/>
              </a:ext>
            </a:extLst>
          </p:cNvPr>
          <p:cNvPicPr>
            <a:picLocks noChangeAspect="1"/>
          </p:cNvPicPr>
          <p:nvPr/>
        </p:nvPicPr>
        <p:blipFill>
          <a:blip r:embed="rId2"/>
          <a:stretch>
            <a:fillRect/>
          </a:stretch>
        </p:blipFill>
        <p:spPr>
          <a:xfrm>
            <a:off x="-124969" y="3439633"/>
            <a:ext cx="6096000" cy="3429000"/>
          </a:xfrm>
          <a:prstGeom prst="rect">
            <a:avLst/>
          </a:prstGeom>
        </p:spPr>
      </p:pic>
      <p:pic>
        <p:nvPicPr>
          <p:cNvPr id="5" name="Grafik 4">
            <a:extLst>
              <a:ext uri="{FF2B5EF4-FFF2-40B4-BE49-F238E27FC236}">
                <a16:creationId xmlns:a16="http://schemas.microsoft.com/office/drawing/2014/main" id="{DF4BFB06-4A83-E489-3CD5-A94C27823485}"/>
              </a:ext>
            </a:extLst>
          </p:cNvPr>
          <p:cNvPicPr>
            <a:picLocks noChangeAspect="1"/>
          </p:cNvPicPr>
          <p:nvPr/>
        </p:nvPicPr>
        <p:blipFill>
          <a:blip r:embed="rId3"/>
          <a:srcRect b="7875"/>
          <a:stretch>
            <a:fillRect/>
          </a:stretch>
        </p:blipFill>
        <p:spPr>
          <a:xfrm>
            <a:off x="6029990" y="10633"/>
            <a:ext cx="6095999" cy="3429000"/>
          </a:xfrm>
          <a:prstGeom prst="rect">
            <a:avLst/>
          </a:prstGeom>
        </p:spPr>
      </p:pic>
      <p:sp>
        <p:nvSpPr>
          <p:cNvPr id="6" name="Textfeld 5">
            <a:extLst>
              <a:ext uri="{FF2B5EF4-FFF2-40B4-BE49-F238E27FC236}">
                <a16:creationId xmlns:a16="http://schemas.microsoft.com/office/drawing/2014/main" id="{955E3317-9DCA-6D08-1E80-1E94ADA4FDAA}"/>
              </a:ext>
            </a:extLst>
          </p:cNvPr>
          <p:cNvSpPr txBox="1"/>
          <p:nvPr/>
        </p:nvSpPr>
        <p:spPr>
          <a:xfrm>
            <a:off x="6029991" y="3870251"/>
            <a:ext cx="5931638" cy="2308324"/>
          </a:xfrm>
          <a:prstGeom prst="rect">
            <a:avLst/>
          </a:prstGeom>
          <a:noFill/>
        </p:spPr>
        <p:txBody>
          <a:bodyPr wrap="square" rtlCol="0">
            <a:spAutoFit/>
          </a:bodyPr>
          <a:lstStyle/>
          <a:p>
            <a:r>
              <a:rPr lang="en-US" sz="1600"/>
              <a:t>Either include the image above as part of your presentation or pull it up as a whiteboard from the zuum whiteboard library, where it has been saved for your convenience Let participants annotate the picture by marking the figurine in the image that best represents their current feeling about any given situation. This can be used at the start and again at the end of the E-internship, it can be used midway to check on how participants feel about the atmosphere in the team, how they feel when receiving feedback, how they progress with their pitch deck, etc. </a:t>
            </a:r>
          </a:p>
        </p:txBody>
      </p:sp>
      <p:sp>
        <p:nvSpPr>
          <p:cNvPr id="4" name="Textfeld 3">
            <a:extLst>
              <a:ext uri="{FF2B5EF4-FFF2-40B4-BE49-F238E27FC236}">
                <a16:creationId xmlns:a16="http://schemas.microsoft.com/office/drawing/2014/main" id="{880AB28E-D0AD-156F-8B18-8AA2905C3587}"/>
              </a:ext>
            </a:extLst>
          </p:cNvPr>
          <p:cNvSpPr txBox="1"/>
          <p:nvPr/>
        </p:nvSpPr>
        <p:spPr>
          <a:xfrm>
            <a:off x="289654" y="196702"/>
            <a:ext cx="5622417" cy="3370153"/>
          </a:xfrm>
          <a:prstGeom prst="rect">
            <a:avLst/>
          </a:prstGeom>
          <a:noFill/>
        </p:spPr>
        <p:txBody>
          <a:bodyPr wrap="square">
            <a:spAutoFit/>
          </a:bodyPr>
          <a:lstStyle/>
          <a:p>
            <a:pPr>
              <a:spcAft>
                <a:spcPts val="600"/>
              </a:spcAft>
            </a:pPr>
            <a:r>
              <a:rPr lang="en-US" sz="1600"/>
              <a:t>To help participants to get to know each other and to create a light-hearted atmosphere at the beginning of a session you might play:  </a:t>
            </a:r>
          </a:p>
          <a:p>
            <a:r>
              <a:rPr lang="en-US" sz="1600" b="1"/>
              <a:t>Two Truths and a Lie/</a:t>
            </a:r>
            <a:r>
              <a:rPr lang="de-DE" sz="1600" b="1"/>
              <a:t>one Dream</a:t>
            </a:r>
            <a:r>
              <a:rPr lang="de-DE" sz="1600"/>
              <a:t> </a:t>
            </a:r>
            <a:endParaRPr lang="en-US" sz="1600" b="1"/>
          </a:p>
          <a:p>
            <a:r>
              <a:rPr lang="en-US" sz="1600"/>
              <a:t>Each participant shares three statements about themselves, of which one must be a lie and the other two are true. Alternatively, instead of a lie they might also state one dream they </a:t>
            </a:r>
            <a:r>
              <a:rPr lang="de-DE" sz="1600"/>
              <a:t>have always wished for, but have not yet obtained.</a:t>
            </a:r>
            <a:endParaRPr lang="en-US" sz="1600"/>
          </a:p>
          <a:p>
            <a:r>
              <a:rPr lang="en-US" sz="1600"/>
              <a:t>If you have enough time, the participant can be asked follow-up questions about each statement to try to detect which are the truths and which statement is the lie. Or the other participants simply make their guesses (with their reasoning behind their choice) and the correct answer is then revealed.  </a:t>
            </a:r>
          </a:p>
        </p:txBody>
      </p:sp>
    </p:spTree>
    <p:extLst>
      <p:ext uri="{BB962C8B-B14F-4D97-AF65-F5344CB8AC3E}">
        <p14:creationId xmlns:p14="http://schemas.microsoft.com/office/powerpoint/2010/main" val="4102719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1CB1833-3F9F-BC00-6A55-287200C58366}"/>
              </a:ext>
            </a:extLst>
          </p:cNvPr>
          <p:cNvSpPr txBox="1"/>
          <p:nvPr/>
        </p:nvSpPr>
        <p:spPr>
          <a:xfrm>
            <a:off x="696000" y="1530229"/>
            <a:ext cx="10800000" cy="5078313"/>
          </a:xfrm>
          <a:prstGeom prst="rect">
            <a:avLst/>
          </a:prstGeom>
          <a:noFill/>
        </p:spPr>
        <p:txBody>
          <a:bodyPr wrap="square">
            <a:spAutoFit/>
          </a:bodyPr>
          <a:lstStyle/>
          <a:p>
            <a:r>
              <a:rPr lang="en-US"/>
              <a:t>The AgriMocks program will regularly schedule review and evaluation sessions, which facilitators and mentors are requested to attend.</a:t>
            </a:r>
          </a:p>
          <a:p>
            <a:endParaRPr lang="en-US"/>
          </a:p>
          <a:p>
            <a:r>
              <a:rPr lang="en-US" b="1"/>
              <a:t>Issues to monitor are:</a:t>
            </a:r>
          </a:p>
          <a:p>
            <a:pPr marL="285750" indent="-285750">
              <a:buFont typeface="Arial" panose="020B0604020202020204" pitchFamily="34" charset="0"/>
              <a:buChar char="•"/>
            </a:pPr>
            <a:r>
              <a:rPr lang="en-US"/>
              <a:t>Any technical challenges using the program platform or relevant technology. </a:t>
            </a:r>
          </a:p>
          <a:p>
            <a:pPr marL="285750" indent="-285750">
              <a:buFont typeface="Arial" panose="020B0604020202020204" pitchFamily="34" charset="0"/>
              <a:buChar char="•"/>
            </a:pPr>
            <a:r>
              <a:rPr lang="en-US"/>
              <a:t>Any challenges engaging in program activities or conversations</a:t>
            </a:r>
          </a:p>
          <a:p>
            <a:pPr marL="285750" indent="-285750">
              <a:buFont typeface="Arial" panose="020B0604020202020204" pitchFamily="34" charset="0"/>
              <a:buChar char="•"/>
            </a:pPr>
            <a:r>
              <a:rPr lang="en-US"/>
              <a:t>Any challenges communicating with program management team</a:t>
            </a:r>
          </a:p>
          <a:p>
            <a:pPr marL="285750" indent="-285750">
              <a:buFont typeface="Arial" panose="020B0604020202020204" pitchFamily="34" charset="0"/>
              <a:buChar char="•"/>
            </a:pPr>
            <a:r>
              <a:rPr lang="en-US"/>
              <a:t>Any challenges communicating with mentees</a:t>
            </a:r>
          </a:p>
          <a:p>
            <a:pPr marL="285750" indent="-285750">
              <a:buFont typeface="Arial" panose="020B0604020202020204" pitchFamily="34" charset="0"/>
              <a:buChar char="•"/>
            </a:pPr>
            <a:r>
              <a:rPr lang="en-US"/>
              <a:t>Mentee engagement and retainment ratio</a:t>
            </a:r>
          </a:p>
          <a:p>
            <a:pPr marL="285750" indent="-285750">
              <a:buFont typeface="Arial" panose="020B0604020202020204" pitchFamily="34" charset="0"/>
              <a:buChar char="•"/>
            </a:pPr>
            <a:r>
              <a:rPr lang="en-US"/>
              <a:t>Any other structural obstacles that cause issues in program implementation</a:t>
            </a:r>
          </a:p>
          <a:p>
            <a:pPr marL="285750" indent="-285750">
              <a:buFont typeface="Arial" panose="020B0604020202020204" pitchFamily="34" charset="0"/>
              <a:buChar char="•"/>
            </a:pPr>
            <a:r>
              <a:rPr lang="en-US"/>
              <a:t>Any content or group related issues (regular difficulties to grasp concepts, complaints, conflicts, inappropriate behaviour, etc.)</a:t>
            </a:r>
          </a:p>
          <a:p>
            <a:pPr marL="285750" indent="-285750">
              <a:buFont typeface="Arial" panose="020B0604020202020204" pitchFamily="34" charset="0"/>
              <a:buChar char="•"/>
            </a:pPr>
            <a:r>
              <a:rPr lang="en-US"/>
              <a:t>Any important upcoming program dates, events, activities, or milestones</a:t>
            </a:r>
          </a:p>
          <a:p>
            <a:endParaRPr lang="en-US"/>
          </a:p>
          <a:p>
            <a:r>
              <a:rPr lang="de-DE"/>
              <a:t>The program managment team should regularly analyze data collected by the platform, which includes log-in and usage data, as well as the content of mentor mentee interactions, to ensure that participants are not sharing inappropriate information or otherwise violating program rules, and tpo identify issues that may need additional support, coaching, or encouragement to participate. </a:t>
            </a:r>
            <a:endParaRPr lang="en-US"/>
          </a:p>
        </p:txBody>
      </p:sp>
      <p:sp>
        <p:nvSpPr>
          <p:cNvPr id="4" name="Textfeld 3">
            <a:extLst>
              <a:ext uri="{FF2B5EF4-FFF2-40B4-BE49-F238E27FC236}">
                <a16:creationId xmlns:a16="http://schemas.microsoft.com/office/drawing/2014/main" id="{78479E8E-55B4-84B7-D285-33320955DDF5}"/>
              </a:ext>
            </a:extLst>
          </p:cNvPr>
          <p:cNvSpPr txBox="1"/>
          <p:nvPr/>
        </p:nvSpPr>
        <p:spPr>
          <a:xfrm>
            <a:off x="696000" y="516530"/>
            <a:ext cx="10800000" cy="646331"/>
          </a:xfrm>
          <a:prstGeom prst="rect">
            <a:avLst/>
          </a:prstGeom>
          <a:solidFill>
            <a:srgbClr val="19B4AF"/>
          </a:solidFill>
        </p:spPr>
        <p:txBody>
          <a:bodyPr wrap="square">
            <a:spAutoFit/>
          </a:bodyPr>
          <a:lstStyle/>
          <a:p>
            <a:pPr defTabSz="171450"/>
            <a:r>
              <a:rPr lang="nb-NO" sz="3600">
                <a:solidFill>
                  <a:prstClr val="white"/>
                </a:solidFill>
                <a:latin typeface="Aptos" panose="02110004020202020204"/>
              </a:rPr>
              <a:t>Monitoring &amp; Evaluation</a:t>
            </a:r>
          </a:p>
        </p:txBody>
      </p:sp>
    </p:spTree>
    <p:extLst>
      <p:ext uri="{BB962C8B-B14F-4D97-AF65-F5344CB8AC3E}">
        <p14:creationId xmlns:p14="http://schemas.microsoft.com/office/powerpoint/2010/main" val="4595575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12FEB4C-974C-90FD-917D-8F353C7809C2}"/>
              </a:ext>
            </a:extLst>
          </p:cNvPr>
          <p:cNvPicPr>
            <a:picLocks noChangeAspect="1"/>
          </p:cNvPicPr>
          <p:nvPr/>
        </p:nvPicPr>
        <p:blipFill>
          <a:blip r:embed="rId3"/>
          <a:stretch>
            <a:fillRect/>
          </a:stretch>
        </p:blipFill>
        <p:spPr>
          <a:xfrm>
            <a:off x="6096000" y="0"/>
            <a:ext cx="6096000" cy="3428572"/>
          </a:xfrm>
          <a:prstGeom prst="rect">
            <a:avLst/>
          </a:prstGeom>
        </p:spPr>
      </p:pic>
      <p:pic>
        <p:nvPicPr>
          <p:cNvPr id="5" name="Grafik 4">
            <a:extLst>
              <a:ext uri="{FF2B5EF4-FFF2-40B4-BE49-F238E27FC236}">
                <a16:creationId xmlns:a16="http://schemas.microsoft.com/office/drawing/2014/main" id="{1CCC3603-7BE3-6888-7E81-DE9F38C47263}"/>
              </a:ext>
            </a:extLst>
          </p:cNvPr>
          <p:cNvPicPr>
            <a:picLocks noChangeAspect="1"/>
          </p:cNvPicPr>
          <p:nvPr/>
        </p:nvPicPr>
        <p:blipFill>
          <a:blip r:embed="rId4"/>
          <a:stretch>
            <a:fillRect/>
          </a:stretch>
        </p:blipFill>
        <p:spPr>
          <a:xfrm>
            <a:off x="-1" y="0"/>
            <a:ext cx="6096001" cy="3428572"/>
          </a:xfrm>
          <a:prstGeom prst="rect">
            <a:avLst/>
          </a:prstGeom>
        </p:spPr>
      </p:pic>
      <p:sp>
        <p:nvSpPr>
          <p:cNvPr id="4" name="Textfeld 3">
            <a:extLst>
              <a:ext uri="{FF2B5EF4-FFF2-40B4-BE49-F238E27FC236}">
                <a16:creationId xmlns:a16="http://schemas.microsoft.com/office/drawing/2014/main" id="{0B1E907E-BA5F-523B-8CC0-067A12231993}"/>
              </a:ext>
            </a:extLst>
          </p:cNvPr>
          <p:cNvSpPr txBox="1"/>
          <p:nvPr/>
        </p:nvSpPr>
        <p:spPr>
          <a:xfrm>
            <a:off x="696000" y="3860733"/>
            <a:ext cx="10800000" cy="2569934"/>
          </a:xfrm>
          <a:prstGeom prst="rect">
            <a:avLst/>
          </a:prstGeom>
          <a:noFill/>
        </p:spPr>
        <p:txBody>
          <a:bodyPr wrap="square">
            <a:spAutoFit/>
          </a:bodyPr>
          <a:lstStyle/>
          <a:p>
            <a:pPr>
              <a:spcAft>
                <a:spcPts val="600"/>
              </a:spcAft>
            </a:pPr>
            <a:r>
              <a:rPr lang="en-US" b="1"/>
              <a:t>Your Impact</a:t>
            </a:r>
          </a:p>
          <a:p>
            <a:pPr>
              <a:spcAft>
                <a:spcPts val="600"/>
              </a:spcAft>
            </a:pPr>
            <a:r>
              <a:rPr lang="en-US" sz="1600"/>
              <a:t>By mentoring in this program, you are helping young adults:</a:t>
            </a:r>
          </a:p>
          <a:p>
            <a:pPr marL="285750" indent="-285750">
              <a:buFont typeface="Arial" panose="020B0604020202020204" pitchFamily="34" charset="0"/>
              <a:buChar char="•"/>
            </a:pPr>
            <a:r>
              <a:rPr lang="en-US" sz="1600"/>
              <a:t>Build confidence</a:t>
            </a:r>
          </a:p>
          <a:p>
            <a:pPr marL="285750" indent="-285750">
              <a:buFont typeface="Arial" panose="020B0604020202020204" pitchFamily="34" charset="0"/>
              <a:buChar char="•"/>
            </a:pPr>
            <a:r>
              <a:rPr lang="en-US" sz="1600"/>
              <a:t>Discover their strengths</a:t>
            </a:r>
          </a:p>
          <a:p>
            <a:pPr marL="285750" indent="-285750">
              <a:buFont typeface="Arial" panose="020B0604020202020204" pitchFamily="34" charset="0"/>
              <a:buChar char="•"/>
            </a:pPr>
            <a:r>
              <a:rPr lang="en-US" sz="1600"/>
              <a:t>Learn to collaborate across cultures</a:t>
            </a:r>
          </a:p>
          <a:p>
            <a:pPr marL="285750" indent="-285750">
              <a:buFont typeface="Arial" panose="020B0604020202020204" pitchFamily="34" charset="0"/>
              <a:buChar char="•"/>
            </a:pPr>
            <a:r>
              <a:rPr lang="en-US" sz="1600"/>
              <a:t>Develop entrepreneurial thinking</a:t>
            </a:r>
          </a:p>
          <a:p>
            <a:pPr marL="285750" indent="-285750">
              <a:buFont typeface="Arial" panose="020B0604020202020204" pitchFamily="34" charset="0"/>
              <a:buChar char="•"/>
            </a:pPr>
            <a:r>
              <a:rPr lang="en-US" sz="1600"/>
              <a:t>Create a meaningful project</a:t>
            </a:r>
          </a:p>
          <a:p>
            <a:pPr marL="285750" indent="-285750">
              <a:spcAft>
                <a:spcPts val="600"/>
              </a:spcAft>
              <a:buFont typeface="Arial" panose="020B0604020202020204" pitchFamily="34" charset="0"/>
              <a:buChar char="•"/>
            </a:pPr>
            <a:r>
              <a:rPr lang="en-US" sz="1600"/>
              <a:t>Take a step toward their future</a:t>
            </a:r>
          </a:p>
          <a:p>
            <a:r>
              <a:rPr lang="en-US" sz="1600"/>
              <a:t>Your presence matters more than you know!</a:t>
            </a:r>
          </a:p>
        </p:txBody>
      </p:sp>
      <p:pic>
        <p:nvPicPr>
          <p:cNvPr id="7" name="Grafik 6">
            <a:extLst>
              <a:ext uri="{FF2B5EF4-FFF2-40B4-BE49-F238E27FC236}">
                <a16:creationId xmlns:a16="http://schemas.microsoft.com/office/drawing/2014/main" id="{8D2B0E86-B105-4E1A-7881-A12E115F86D7}"/>
              </a:ext>
            </a:extLst>
          </p:cNvPr>
          <p:cNvPicPr>
            <a:picLocks noChangeAspect="1"/>
          </p:cNvPicPr>
          <p:nvPr/>
        </p:nvPicPr>
        <p:blipFill>
          <a:blip r:embed="rId5"/>
          <a:stretch>
            <a:fillRect/>
          </a:stretch>
        </p:blipFill>
        <p:spPr>
          <a:xfrm>
            <a:off x="6075219" y="3431051"/>
            <a:ext cx="6096528" cy="3429297"/>
          </a:xfrm>
          <a:prstGeom prst="rect">
            <a:avLst/>
          </a:prstGeom>
        </p:spPr>
      </p:pic>
      <p:grpSp>
        <p:nvGrpSpPr>
          <p:cNvPr id="2" name="Gruppieren 1">
            <a:extLst>
              <a:ext uri="{FF2B5EF4-FFF2-40B4-BE49-F238E27FC236}">
                <a16:creationId xmlns:a16="http://schemas.microsoft.com/office/drawing/2014/main" id="{B36EE48F-3CA6-DDDE-D672-A726CCDB5606}"/>
              </a:ext>
            </a:extLst>
          </p:cNvPr>
          <p:cNvGrpSpPr/>
          <p:nvPr/>
        </p:nvGrpSpPr>
        <p:grpSpPr>
          <a:xfrm>
            <a:off x="4687310" y="5877682"/>
            <a:ext cx="3222762" cy="980318"/>
            <a:chOff x="95510" y="5598902"/>
            <a:chExt cx="3222762" cy="980318"/>
          </a:xfrm>
        </p:grpSpPr>
        <p:pic>
          <p:nvPicPr>
            <p:cNvPr id="6" name="Grafik 5">
              <a:extLst>
                <a:ext uri="{FF2B5EF4-FFF2-40B4-BE49-F238E27FC236}">
                  <a16:creationId xmlns:a16="http://schemas.microsoft.com/office/drawing/2014/main" id="{AD1D1525-13F3-03EB-C026-861A8BAD7FBB}"/>
                </a:ext>
              </a:extLst>
            </p:cNvPr>
            <p:cNvPicPr>
              <a:picLocks noChangeAspect="1"/>
            </p:cNvPicPr>
            <p:nvPr/>
          </p:nvPicPr>
          <p:blipFill>
            <a:blip r:embed="rId6"/>
            <a:stretch>
              <a:fillRect/>
            </a:stretch>
          </p:blipFill>
          <p:spPr>
            <a:xfrm>
              <a:off x="396882" y="5598902"/>
              <a:ext cx="2542252" cy="969348"/>
            </a:xfrm>
            <a:prstGeom prst="rect">
              <a:avLst/>
            </a:prstGeom>
          </p:spPr>
        </p:pic>
        <p:pic>
          <p:nvPicPr>
            <p:cNvPr id="8" name="Grafik 7">
              <a:extLst>
                <a:ext uri="{FF2B5EF4-FFF2-40B4-BE49-F238E27FC236}">
                  <a16:creationId xmlns:a16="http://schemas.microsoft.com/office/drawing/2014/main" id="{612BE0BD-B382-44E2-1DC7-A3B81D78368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
        <p:nvSpPr>
          <p:cNvPr id="9" name="Rechteck 8">
            <a:extLst>
              <a:ext uri="{FF2B5EF4-FFF2-40B4-BE49-F238E27FC236}">
                <a16:creationId xmlns:a16="http://schemas.microsoft.com/office/drawing/2014/main" id="{790222AA-296D-3B31-E520-F78640F96C3B}"/>
              </a:ext>
            </a:extLst>
          </p:cNvPr>
          <p:cNvSpPr/>
          <p:nvPr/>
        </p:nvSpPr>
        <p:spPr>
          <a:xfrm>
            <a:off x="5430644" y="223023"/>
            <a:ext cx="644575" cy="7025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eck 9">
            <a:extLst>
              <a:ext uri="{FF2B5EF4-FFF2-40B4-BE49-F238E27FC236}">
                <a16:creationId xmlns:a16="http://schemas.microsoft.com/office/drawing/2014/main" id="{52EAB483-A775-FE9B-A51A-17C3F9C0C12E}"/>
              </a:ext>
            </a:extLst>
          </p:cNvPr>
          <p:cNvSpPr/>
          <p:nvPr/>
        </p:nvSpPr>
        <p:spPr>
          <a:xfrm>
            <a:off x="11496000" y="223023"/>
            <a:ext cx="644575" cy="7025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358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1DF6C56-AE84-C8F7-9428-4753AF5C5800}"/>
              </a:ext>
            </a:extLst>
          </p:cNvPr>
          <p:cNvSpPr txBox="1"/>
          <p:nvPr/>
        </p:nvSpPr>
        <p:spPr>
          <a:xfrm>
            <a:off x="696000" y="613771"/>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Understanding the Program Structure</a:t>
            </a:r>
          </a:p>
        </p:txBody>
      </p:sp>
      <p:pic>
        <p:nvPicPr>
          <p:cNvPr id="9" name="Grafik 8" descr="Marke 1 mit einfarbiger Füllung">
            <a:extLst>
              <a:ext uri="{FF2B5EF4-FFF2-40B4-BE49-F238E27FC236}">
                <a16:creationId xmlns:a16="http://schemas.microsoft.com/office/drawing/2014/main" id="{4DE20882-7C0A-C3E8-0016-FB4134A12C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32358" y="1853744"/>
            <a:ext cx="982114" cy="982114"/>
          </a:xfrm>
          <a:prstGeom prst="rect">
            <a:avLst/>
          </a:prstGeom>
        </p:spPr>
      </p:pic>
      <p:pic>
        <p:nvPicPr>
          <p:cNvPr id="11" name="Grafik 10" descr="Abzeichen mit einfarbiger Füllung">
            <a:extLst>
              <a:ext uri="{FF2B5EF4-FFF2-40B4-BE49-F238E27FC236}">
                <a16:creationId xmlns:a16="http://schemas.microsoft.com/office/drawing/2014/main" id="{3BB5E710-CAAF-00E7-A16D-D46F56D424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2987" y="1853743"/>
            <a:ext cx="982114" cy="982114"/>
          </a:xfrm>
          <a:prstGeom prst="rect">
            <a:avLst/>
          </a:prstGeom>
        </p:spPr>
      </p:pic>
      <p:pic>
        <p:nvPicPr>
          <p:cNvPr id="13" name="Grafik 12" descr="Marke 3 mit einfarbiger Füllung">
            <a:extLst>
              <a:ext uri="{FF2B5EF4-FFF2-40B4-BE49-F238E27FC236}">
                <a16:creationId xmlns:a16="http://schemas.microsoft.com/office/drawing/2014/main" id="{AC41F226-3B6A-81A3-F4D9-BD0BBEAB6F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93617" y="1853743"/>
            <a:ext cx="982114" cy="982114"/>
          </a:xfrm>
          <a:prstGeom prst="rect">
            <a:avLst/>
          </a:prstGeom>
        </p:spPr>
      </p:pic>
      <p:sp>
        <p:nvSpPr>
          <p:cNvPr id="14" name="Legende: mit Pfeil nach rechts 13">
            <a:extLst>
              <a:ext uri="{FF2B5EF4-FFF2-40B4-BE49-F238E27FC236}">
                <a16:creationId xmlns:a16="http://schemas.microsoft.com/office/drawing/2014/main" id="{58A4CA8D-51F5-9C32-C9F5-C9549B80E01A}"/>
              </a:ext>
            </a:extLst>
          </p:cNvPr>
          <p:cNvSpPr/>
          <p:nvPr/>
        </p:nvSpPr>
        <p:spPr>
          <a:xfrm>
            <a:off x="696000" y="2835858"/>
            <a:ext cx="4004764" cy="1088572"/>
          </a:xfrm>
          <a:prstGeom prst="rightArrowCallout">
            <a:avLst>
              <a:gd name="adj1" fmla="val 25000"/>
              <a:gd name="adj2" fmla="val 25000"/>
              <a:gd name="adj3" fmla="val 25000"/>
              <a:gd name="adj4" fmla="val 82120"/>
            </a:avLst>
          </a:prstGeom>
          <a:solidFill>
            <a:srgbClr val="19B4A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1600" b="1">
                <a:solidFill>
                  <a:schemeClr val="tx1"/>
                </a:solidFill>
              </a:rPr>
              <a:t>Self‑Paced Online Learning</a:t>
            </a:r>
          </a:p>
        </p:txBody>
      </p:sp>
      <p:sp>
        <p:nvSpPr>
          <p:cNvPr id="16" name="Legende: mit Pfeil nach rechts 15">
            <a:extLst>
              <a:ext uri="{FF2B5EF4-FFF2-40B4-BE49-F238E27FC236}">
                <a16:creationId xmlns:a16="http://schemas.microsoft.com/office/drawing/2014/main" id="{D2AB6685-5AD4-429B-7FB4-CAD02DEE183A}"/>
              </a:ext>
            </a:extLst>
          </p:cNvPr>
          <p:cNvSpPr/>
          <p:nvPr/>
        </p:nvSpPr>
        <p:spPr>
          <a:xfrm>
            <a:off x="4700764" y="2835857"/>
            <a:ext cx="3772585" cy="1088573"/>
          </a:xfrm>
          <a:prstGeom prst="rightArrowCallout">
            <a:avLst>
              <a:gd name="adj1" fmla="val 25000"/>
              <a:gd name="adj2" fmla="val 25000"/>
              <a:gd name="adj3" fmla="val 25000"/>
              <a:gd name="adj4" fmla="val 80805"/>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Entrepreneur Sessions (Team‑Based Problem Solving)</a:t>
            </a:r>
          </a:p>
        </p:txBody>
      </p:sp>
      <p:sp>
        <p:nvSpPr>
          <p:cNvPr id="18" name="Rechteck 17">
            <a:extLst>
              <a:ext uri="{FF2B5EF4-FFF2-40B4-BE49-F238E27FC236}">
                <a16:creationId xmlns:a16="http://schemas.microsoft.com/office/drawing/2014/main" id="{987EE7CD-7330-D99B-D0E3-E3815FDFAF17}"/>
              </a:ext>
            </a:extLst>
          </p:cNvPr>
          <p:cNvSpPr/>
          <p:nvPr/>
        </p:nvSpPr>
        <p:spPr>
          <a:xfrm>
            <a:off x="8473349" y="2835858"/>
            <a:ext cx="3022651" cy="108857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Weekly Mentoring Sessions (90 minutes)</a:t>
            </a:r>
          </a:p>
        </p:txBody>
      </p:sp>
      <p:sp>
        <p:nvSpPr>
          <p:cNvPr id="19" name="Legende: mit Pfeil nach rechts 18">
            <a:extLst>
              <a:ext uri="{FF2B5EF4-FFF2-40B4-BE49-F238E27FC236}">
                <a16:creationId xmlns:a16="http://schemas.microsoft.com/office/drawing/2014/main" id="{8A4B5979-D321-DECD-F367-85C1987A7ABE}"/>
              </a:ext>
            </a:extLst>
          </p:cNvPr>
          <p:cNvSpPr/>
          <p:nvPr/>
        </p:nvSpPr>
        <p:spPr>
          <a:xfrm>
            <a:off x="696000" y="4102389"/>
            <a:ext cx="4004764" cy="2314867"/>
          </a:xfrm>
          <a:prstGeom prst="rightArrowCallout">
            <a:avLst>
              <a:gd name="adj1" fmla="val 25000"/>
              <a:gd name="adj2" fmla="val 25000"/>
              <a:gd name="adj3" fmla="val 25000"/>
              <a:gd name="adj4" fmla="val 81855"/>
            </a:avLst>
          </a:prstGeom>
          <a:solidFill>
            <a:srgbClr val="19B4AF">
              <a:alpha val="5490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spcAft>
                <a:spcPts val="600"/>
              </a:spcAft>
            </a:pPr>
            <a:r>
              <a:rPr lang="en-US" sz="1600" b="1">
                <a:solidFill>
                  <a:schemeClr val="tx1"/>
                </a:solidFill>
              </a:rPr>
              <a:t>Participants complete modules on:</a:t>
            </a:r>
          </a:p>
          <a:p>
            <a:pPr marL="285750" lvl="0" indent="-285750">
              <a:buFont typeface="Arial" panose="020B0604020202020204" pitchFamily="34" charset="0"/>
              <a:buChar char="•"/>
            </a:pPr>
            <a:r>
              <a:rPr lang="en-US" sz="1600">
                <a:solidFill>
                  <a:schemeClr val="tx1"/>
                </a:solidFill>
              </a:rPr>
              <a:t>Career guidance</a:t>
            </a:r>
          </a:p>
          <a:p>
            <a:pPr marL="285750" lvl="0" indent="-285750">
              <a:buFont typeface="Arial" panose="020B0604020202020204" pitchFamily="34" charset="0"/>
              <a:buChar char="•"/>
            </a:pPr>
            <a:r>
              <a:rPr lang="en-US" sz="1600">
                <a:solidFill>
                  <a:schemeClr val="tx1"/>
                </a:solidFill>
              </a:rPr>
              <a:t>Innovation &amp; entrepreneurship</a:t>
            </a:r>
          </a:p>
          <a:p>
            <a:pPr marL="285750" lvl="0" indent="-285750">
              <a:buFont typeface="Arial" panose="020B0604020202020204" pitchFamily="34" charset="0"/>
              <a:buChar char="•"/>
            </a:pPr>
            <a:r>
              <a:rPr lang="en-US" sz="1600">
                <a:solidFill>
                  <a:schemeClr val="tx1"/>
                </a:solidFill>
              </a:rPr>
              <a:t>Business modeling</a:t>
            </a:r>
          </a:p>
          <a:p>
            <a:pPr marL="285750" lvl="0" indent="-285750">
              <a:buFont typeface="Arial" panose="020B0604020202020204" pitchFamily="34" charset="0"/>
              <a:buChar char="•"/>
            </a:pPr>
            <a:r>
              <a:rPr lang="en-US" sz="1600">
                <a:solidFill>
                  <a:schemeClr val="tx1"/>
                </a:solidFill>
              </a:rPr>
              <a:t>Project development</a:t>
            </a:r>
          </a:p>
          <a:p>
            <a:pPr marL="285750" lvl="0" indent="-285750">
              <a:buFont typeface="Arial" panose="020B0604020202020204" pitchFamily="34" charset="0"/>
              <a:buChar char="•"/>
            </a:pPr>
            <a:r>
              <a:rPr lang="en-US" sz="1600">
                <a:solidFill>
                  <a:schemeClr val="tx1"/>
                </a:solidFill>
              </a:rPr>
              <a:t>Civic engagement &amp; advocacy</a:t>
            </a:r>
          </a:p>
        </p:txBody>
      </p:sp>
      <p:sp>
        <p:nvSpPr>
          <p:cNvPr id="21" name="Legende: mit Pfeil nach rechts 20">
            <a:extLst>
              <a:ext uri="{FF2B5EF4-FFF2-40B4-BE49-F238E27FC236}">
                <a16:creationId xmlns:a16="http://schemas.microsoft.com/office/drawing/2014/main" id="{293A545F-BBFE-5C0F-60A4-BBC10B353F1F}"/>
              </a:ext>
            </a:extLst>
          </p:cNvPr>
          <p:cNvSpPr/>
          <p:nvPr/>
        </p:nvSpPr>
        <p:spPr>
          <a:xfrm>
            <a:off x="4700763" y="4102389"/>
            <a:ext cx="3772585" cy="2314867"/>
          </a:xfrm>
          <a:prstGeom prst="rightArrowCallout">
            <a:avLst>
              <a:gd name="adj1" fmla="val 25000"/>
              <a:gd name="adj2" fmla="val 25000"/>
              <a:gd name="adj3" fmla="val 25000"/>
              <a:gd name="adj4" fmla="val 79960"/>
            </a:avLst>
          </a:prstGeom>
          <a:solidFill>
            <a:srgbClr val="8ED973">
              <a:alpha val="5490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sz="1600" b="1">
                <a:solidFill>
                  <a:schemeClr val="tx1"/>
                </a:solidFill>
              </a:rPr>
              <a:t>Your role:</a:t>
            </a:r>
          </a:p>
          <a:p>
            <a:pPr marL="285750" indent="-285750">
              <a:buFont typeface="Arial" panose="020B0604020202020204" pitchFamily="34" charset="0"/>
              <a:buChar char="•"/>
            </a:pPr>
            <a:r>
              <a:rPr lang="en-US" sz="1600">
                <a:solidFill>
                  <a:schemeClr val="tx1"/>
                </a:solidFill>
              </a:rPr>
              <a:t>Help teams understand the challenge</a:t>
            </a:r>
          </a:p>
          <a:p>
            <a:pPr marL="285750" indent="-285750">
              <a:buFont typeface="Arial" panose="020B0604020202020204" pitchFamily="34" charset="0"/>
              <a:buChar char="•"/>
            </a:pPr>
            <a:r>
              <a:rPr lang="en-US" sz="1600">
                <a:solidFill>
                  <a:schemeClr val="tx1"/>
                </a:solidFill>
              </a:rPr>
              <a:t>Surface open questions</a:t>
            </a:r>
          </a:p>
          <a:p>
            <a:pPr marL="285750" indent="-285750">
              <a:buFont typeface="Arial" panose="020B0604020202020204" pitchFamily="34" charset="0"/>
              <a:buChar char="•"/>
            </a:pPr>
            <a:r>
              <a:rPr lang="en-US" sz="1600">
                <a:solidFill>
                  <a:schemeClr val="tx1"/>
                </a:solidFill>
              </a:rPr>
              <a:t>Support productive teamwork</a:t>
            </a:r>
          </a:p>
          <a:p>
            <a:pPr marL="285750" indent="-285750">
              <a:buFont typeface="Arial" panose="020B0604020202020204" pitchFamily="34" charset="0"/>
              <a:buChar char="•"/>
            </a:pPr>
            <a:r>
              <a:rPr lang="en-US" sz="1600">
                <a:solidFill>
                  <a:schemeClr val="tx1"/>
                </a:solidFill>
              </a:rPr>
              <a:t>Facilitate reflection after each session</a:t>
            </a:r>
          </a:p>
        </p:txBody>
      </p:sp>
      <p:sp>
        <p:nvSpPr>
          <p:cNvPr id="22" name="Rechteck 21">
            <a:extLst>
              <a:ext uri="{FF2B5EF4-FFF2-40B4-BE49-F238E27FC236}">
                <a16:creationId xmlns:a16="http://schemas.microsoft.com/office/drawing/2014/main" id="{C51F71CB-BB9E-464B-3644-EE988F4E30CB}"/>
              </a:ext>
            </a:extLst>
          </p:cNvPr>
          <p:cNvSpPr/>
          <p:nvPr/>
        </p:nvSpPr>
        <p:spPr>
          <a:xfrm>
            <a:off x="8473349" y="4093535"/>
            <a:ext cx="3022651" cy="2323721"/>
          </a:xfrm>
          <a:prstGeom prst="rect">
            <a:avLst/>
          </a:prstGeom>
          <a:solidFill>
            <a:srgbClr val="FFC000">
              <a:alpha val="5490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a:solidFill>
                  <a:schemeClr val="tx1"/>
                </a:solidFill>
              </a:rPr>
              <a:t>Your role:</a:t>
            </a:r>
          </a:p>
          <a:p>
            <a:pPr marL="285750" indent="-285750">
              <a:buFont typeface="Arial" panose="020B0604020202020204" pitchFamily="34" charset="0"/>
              <a:buChar char="•"/>
            </a:pPr>
            <a:r>
              <a:rPr lang="en-US" sz="1600">
                <a:solidFill>
                  <a:schemeClr val="tx1"/>
                </a:solidFill>
              </a:rPr>
              <a:t>Coach individuals and teams</a:t>
            </a:r>
          </a:p>
          <a:p>
            <a:pPr marL="285750" indent="-285750">
              <a:buFont typeface="Arial" panose="020B0604020202020204" pitchFamily="34" charset="0"/>
              <a:buChar char="•"/>
            </a:pPr>
            <a:r>
              <a:rPr lang="en-US" sz="1600">
                <a:solidFill>
                  <a:schemeClr val="tx1"/>
                </a:solidFill>
              </a:rPr>
              <a:t>Facilitate discussion</a:t>
            </a:r>
            <a:endParaRPr lang="de-DE" sz="1600">
              <a:solidFill>
                <a:schemeClr val="tx1"/>
              </a:solidFill>
            </a:endParaRPr>
          </a:p>
          <a:p>
            <a:pPr marL="285750" indent="-285750">
              <a:buFont typeface="Arial" panose="020B0604020202020204" pitchFamily="34" charset="0"/>
              <a:buChar char="•"/>
            </a:pPr>
            <a:r>
              <a:rPr lang="en-US" sz="1600">
                <a:solidFill>
                  <a:schemeClr val="tx1"/>
                </a:solidFill>
              </a:rPr>
              <a:t> Support teamwork</a:t>
            </a:r>
            <a:endParaRPr lang="de-DE" sz="1600">
              <a:solidFill>
                <a:schemeClr val="tx1"/>
              </a:solidFill>
            </a:endParaRPr>
          </a:p>
          <a:p>
            <a:pPr marL="285750" indent="-285750">
              <a:buFont typeface="Arial" panose="020B0604020202020204" pitchFamily="34" charset="0"/>
              <a:buChar char="•"/>
            </a:pPr>
            <a:r>
              <a:rPr lang="en-US" sz="1600">
                <a:solidFill>
                  <a:schemeClr val="tx1"/>
                </a:solidFill>
              </a:rPr>
              <a:t>Guide pitch deck development</a:t>
            </a:r>
            <a:endParaRPr lang="de-DE" sz="1600">
              <a:solidFill>
                <a:schemeClr val="tx1"/>
              </a:solidFill>
            </a:endParaRPr>
          </a:p>
          <a:p>
            <a:pPr marL="285750" indent="-285750">
              <a:buFont typeface="Arial" panose="020B0604020202020204" pitchFamily="34" charset="0"/>
              <a:buChar char="•"/>
            </a:pPr>
            <a:r>
              <a:rPr lang="en-US" sz="1600">
                <a:solidFill>
                  <a:schemeClr val="tx1"/>
                </a:solidFill>
              </a:rPr>
              <a:t> Monitor progress</a:t>
            </a:r>
            <a:endParaRPr lang="de-DE" sz="1600">
              <a:solidFill>
                <a:schemeClr val="tx1"/>
              </a:solidFill>
            </a:endParaRPr>
          </a:p>
          <a:p>
            <a:pPr marL="285750" indent="-285750">
              <a:buFont typeface="Arial" panose="020B0604020202020204" pitchFamily="34" charset="0"/>
              <a:buChar char="•"/>
            </a:pPr>
            <a:r>
              <a:rPr lang="en-US" sz="1600">
                <a:solidFill>
                  <a:schemeClr val="tx1"/>
                </a:solidFill>
              </a:rPr>
              <a:t> Prevent drop‑out</a:t>
            </a:r>
            <a:endParaRPr lang="de-DE" sz="1600">
              <a:solidFill>
                <a:schemeClr val="tx1"/>
              </a:solidFill>
            </a:endParaRPr>
          </a:p>
          <a:p>
            <a:pPr algn="ctr"/>
            <a:endParaRPr lang="en-US" sz="1600">
              <a:solidFill>
                <a:schemeClr val="tx1"/>
              </a:solidFill>
            </a:endParaRPr>
          </a:p>
        </p:txBody>
      </p:sp>
      <p:sp>
        <p:nvSpPr>
          <p:cNvPr id="24" name="Textfeld 23">
            <a:extLst>
              <a:ext uri="{FF2B5EF4-FFF2-40B4-BE49-F238E27FC236}">
                <a16:creationId xmlns:a16="http://schemas.microsoft.com/office/drawing/2014/main" id="{627B648B-BDB8-2AB9-D276-9553C7E6ED28}"/>
              </a:ext>
            </a:extLst>
          </p:cNvPr>
          <p:cNvSpPr txBox="1"/>
          <p:nvPr/>
        </p:nvSpPr>
        <p:spPr>
          <a:xfrm>
            <a:off x="696000" y="1438061"/>
            <a:ext cx="6097772" cy="338554"/>
          </a:xfrm>
          <a:prstGeom prst="rect">
            <a:avLst/>
          </a:prstGeom>
          <a:noFill/>
        </p:spPr>
        <p:txBody>
          <a:bodyPr wrap="square">
            <a:spAutoFit/>
          </a:bodyPr>
          <a:lstStyle/>
          <a:p>
            <a:r>
              <a:rPr lang="en-US" sz="1600"/>
              <a:t>The internship has three interconnected tiers:</a:t>
            </a:r>
          </a:p>
        </p:txBody>
      </p:sp>
    </p:spTree>
    <p:extLst>
      <p:ext uri="{BB962C8B-B14F-4D97-AF65-F5344CB8AC3E}">
        <p14:creationId xmlns:p14="http://schemas.microsoft.com/office/powerpoint/2010/main" val="111277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9B4AF"/>
        </a:solidFill>
        <a:effectLst/>
      </p:bgPr>
    </p:bg>
    <p:spTree>
      <p:nvGrpSpPr>
        <p:cNvPr id="1" name="">
          <a:extLst>
            <a:ext uri="{FF2B5EF4-FFF2-40B4-BE49-F238E27FC236}">
              <a16:creationId xmlns:a16="http://schemas.microsoft.com/office/drawing/2014/main" id="{AAFA87CA-4C95-BBBC-E47A-543ABD184B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498F2CC-B0A0-64E3-5EDA-13F52313A56E}"/>
              </a:ext>
            </a:extLst>
          </p:cNvPr>
          <p:cNvPicPr>
            <a:picLocks noChangeAspect="1"/>
          </p:cNvPicPr>
          <p:nvPr/>
        </p:nvPicPr>
        <p:blipFill>
          <a:blip r:embed="rId3"/>
          <a:stretch>
            <a:fillRect/>
          </a:stretch>
        </p:blipFill>
        <p:spPr>
          <a:xfrm flipH="1">
            <a:off x="3518637" y="0"/>
            <a:ext cx="8650426" cy="6858001"/>
          </a:xfrm>
          <a:prstGeom prst="rect">
            <a:avLst/>
          </a:prstGeom>
        </p:spPr>
      </p:pic>
      <p:grpSp>
        <p:nvGrpSpPr>
          <p:cNvPr id="3" name="Gruppieren 2">
            <a:extLst>
              <a:ext uri="{FF2B5EF4-FFF2-40B4-BE49-F238E27FC236}">
                <a16:creationId xmlns:a16="http://schemas.microsoft.com/office/drawing/2014/main" id="{DB78E283-12B2-0A38-C044-5AE91BC401FF}"/>
              </a:ext>
            </a:extLst>
          </p:cNvPr>
          <p:cNvGrpSpPr/>
          <p:nvPr/>
        </p:nvGrpSpPr>
        <p:grpSpPr>
          <a:xfrm>
            <a:off x="2774034" y="2586702"/>
            <a:ext cx="6643932" cy="2469391"/>
            <a:chOff x="2774034" y="1159102"/>
            <a:chExt cx="6643932" cy="2469391"/>
          </a:xfrm>
        </p:grpSpPr>
        <p:sp>
          <p:nvSpPr>
            <p:cNvPr id="6" name="Rounded Rectangle 12">
              <a:extLst>
                <a:ext uri="{FF2B5EF4-FFF2-40B4-BE49-F238E27FC236}">
                  <a16:creationId xmlns:a16="http://schemas.microsoft.com/office/drawing/2014/main" id="{D2082EB7-8266-845C-85A8-90B6E3EC6BF9}"/>
                </a:ext>
              </a:extLst>
            </p:cNvPr>
            <p:cNvSpPr/>
            <p:nvPr/>
          </p:nvSpPr>
          <p:spPr>
            <a:xfrm>
              <a:off x="2774034" y="1159102"/>
              <a:ext cx="6643932" cy="2469391"/>
            </a:xfrm>
            <a:prstGeom prst="roundRect">
              <a:avLst/>
            </a:prstGeom>
            <a:solidFill>
              <a:srgbClr val="FFB000"/>
            </a:solidFill>
            <a:ln>
              <a:noFill/>
            </a:ln>
            <a:effectLst>
              <a:outerShdw blurRad="217548" dist="311599" dir="2700000" algn="tl" rotWithShape="0">
                <a:prstClr val="black">
                  <a:alpha val="2656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71450"/>
              <a:endParaRPr lang="en-US" sz="1200">
                <a:solidFill>
                  <a:prstClr val="white"/>
                </a:solidFill>
                <a:latin typeface="Aptos" panose="02110004020202020204"/>
              </a:endParaRPr>
            </a:p>
          </p:txBody>
        </p:sp>
        <p:sp>
          <p:nvSpPr>
            <p:cNvPr id="7" name="TextBox 13">
              <a:extLst>
                <a:ext uri="{FF2B5EF4-FFF2-40B4-BE49-F238E27FC236}">
                  <a16:creationId xmlns:a16="http://schemas.microsoft.com/office/drawing/2014/main" id="{35F2583A-D63A-6045-76CA-0756F3BEBB8C}"/>
                </a:ext>
              </a:extLst>
            </p:cNvPr>
            <p:cNvSpPr txBox="1"/>
            <p:nvPr/>
          </p:nvSpPr>
          <p:spPr>
            <a:xfrm>
              <a:off x="3117907" y="1331968"/>
              <a:ext cx="5956181" cy="2123658"/>
            </a:xfrm>
            <a:prstGeom prst="rect">
              <a:avLst/>
            </a:prstGeom>
            <a:noFill/>
          </p:spPr>
          <p:txBody>
            <a:bodyPr wrap="square" rtlCol="0">
              <a:spAutoFit/>
            </a:bodyPr>
            <a:lstStyle/>
            <a:p>
              <a:pPr algn="ctr" defTabSz="171450"/>
              <a:r>
                <a:rPr lang="en-US" sz="4400" b="1">
                  <a:solidFill>
                    <a:prstClr val="white"/>
                  </a:solidFill>
                  <a:latin typeface="Calibri" panose="020F0502020204030204" pitchFamily="34" charset="0"/>
                  <a:cs typeface="Calibri" panose="020F0502020204030204" pitchFamily="34" charset="0"/>
                </a:rPr>
                <a:t>Introduction </a:t>
              </a:r>
            </a:p>
            <a:p>
              <a:pPr algn="ctr" defTabSz="171450"/>
              <a:r>
                <a:rPr lang="en-US" sz="4400" b="1">
                  <a:solidFill>
                    <a:prstClr val="white"/>
                  </a:solidFill>
                  <a:latin typeface="Calibri" panose="020F0502020204030204" pitchFamily="34" charset="0"/>
                  <a:cs typeface="Calibri" panose="020F0502020204030204" pitchFamily="34" charset="0"/>
                </a:rPr>
                <a:t>to </a:t>
              </a:r>
            </a:p>
            <a:p>
              <a:pPr algn="ctr" defTabSz="171450"/>
              <a:r>
                <a:rPr lang="en-US" sz="4400" b="1">
                  <a:solidFill>
                    <a:prstClr val="white"/>
                  </a:solidFill>
                  <a:latin typeface="Calibri" panose="020F0502020204030204" pitchFamily="34" charset="0"/>
                  <a:cs typeface="Calibri" panose="020F0502020204030204" pitchFamily="34" charset="0"/>
                </a:rPr>
                <a:t>Online Tools</a:t>
              </a:r>
              <a:endParaRPr lang="en-US" sz="4400" b="1" dirty="0">
                <a:solidFill>
                  <a:prstClr val="white"/>
                </a:solidFill>
                <a:latin typeface="Calibri" panose="020F0502020204030204" pitchFamily="34" charset="0"/>
                <a:cs typeface="Calibri" panose="020F0502020204030204" pitchFamily="34" charset="0"/>
              </a:endParaRPr>
            </a:p>
          </p:txBody>
        </p:sp>
      </p:grpSp>
      <p:pic>
        <p:nvPicPr>
          <p:cNvPr id="14" name="Picture 8">
            <a:extLst>
              <a:ext uri="{FF2B5EF4-FFF2-40B4-BE49-F238E27FC236}">
                <a16:creationId xmlns:a16="http://schemas.microsoft.com/office/drawing/2014/main" id="{C71891D0-F883-231E-E501-36E2E7B379C6}"/>
              </a:ext>
            </a:extLst>
          </p:cNvPr>
          <p:cNvPicPr>
            <a:picLocks noChangeAspect="1"/>
          </p:cNvPicPr>
          <p:nvPr/>
        </p:nvPicPr>
        <p:blipFill>
          <a:blip r:embed="rId4"/>
          <a:stretch>
            <a:fillRect/>
          </a:stretch>
        </p:blipFill>
        <p:spPr>
          <a:xfrm>
            <a:off x="4816567" y="859471"/>
            <a:ext cx="2558863" cy="1491258"/>
          </a:xfrm>
          <a:prstGeom prst="rect">
            <a:avLst/>
          </a:prstGeom>
          <a:effectLst/>
        </p:spPr>
      </p:pic>
      <p:grpSp>
        <p:nvGrpSpPr>
          <p:cNvPr id="8" name="Gruppieren 7">
            <a:extLst>
              <a:ext uri="{FF2B5EF4-FFF2-40B4-BE49-F238E27FC236}">
                <a16:creationId xmlns:a16="http://schemas.microsoft.com/office/drawing/2014/main" id="{6A30FCF1-B9BE-E0B4-56D3-36E0DE756D6E}"/>
              </a:ext>
            </a:extLst>
          </p:cNvPr>
          <p:cNvGrpSpPr/>
          <p:nvPr/>
        </p:nvGrpSpPr>
        <p:grpSpPr>
          <a:xfrm>
            <a:off x="2621185" y="2402293"/>
            <a:ext cx="714550" cy="714550"/>
            <a:chOff x="-30428" y="463446"/>
            <a:chExt cx="714550" cy="714550"/>
          </a:xfrm>
        </p:grpSpPr>
        <p:sp>
          <p:nvSpPr>
            <p:cNvPr id="9" name="Ellipse 8">
              <a:extLst>
                <a:ext uri="{FF2B5EF4-FFF2-40B4-BE49-F238E27FC236}">
                  <a16:creationId xmlns:a16="http://schemas.microsoft.com/office/drawing/2014/main" id="{826B6DF5-35D4-80E9-3046-CB5BE1F174AB}"/>
                </a:ext>
              </a:extLst>
            </p:cNvPr>
            <p:cNvSpPr/>
            <p:nvPr/>
          </p:nvSpPr>
          <p:spPr>
            <a:xfrm>
              <a:off x="-30428" y="463446"/>
              <a:ext cx="714550" cy="714550"/>
            </a:xfrm>
            <a:prstGeom prst="ellipse">
              <a:avLst/>
            </a:prstGeom>
            <a:solidFill>
              <a:srgbClr val="E0A61D"/>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800" b="1">
                <a:latin typeface="+mj-lt"/>
              </a:endParaRPr>
            </a:p>
          </p:txBody>
        </p:sp>
        <p:sp>
          <p:nvSpPr>
            <p:cNvPr id="10" name="Ellipse 4">
              <a:extLst>
                <a:ext uri="{FF2B5EF4-FFF2-40B4-BE49-F238E27FC236}">
                  <a16:creationId xmlns:a16="http://schemas.microsoft.com/office/drawing/2014/main" id="{47D7F615-35E8-6B86-B10B-3F1D64F07CD7}"/>
                </a:ext>
              </a:extLst>
            </p:cNvPr>
            <p:cNvSpPr txBox="1"/>
            <p:nvPr/>
          </p:nvSpPr>
          <p:spPr>
            <a:xfrm>
              <a:off x="74215" y="568089"/>
              <a:ext cx="505264" cy="5052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2800" b="1" kern="100">
                  <a:effectLst/>
                  <a:latin typeface="+mj-lt"/>
                  <a:ea typeface="Malgun Gothic" panose="020B0503020000020004" pitchFamily="34" charset="-127"/>
                  <a:cs typeface="Times New Roman" panose="02020603050405020304" pitchFamily="18" charset="0"/>
                </a:rPr>
                <a:t>2 </a:t>
              </a:r>
              <a:endParaRPr lang="en-US" sz="2800" b="1">
                <a:latin typeface="+mj-lt"/>
              </a:endParaRPr>
            </a:p>
          </p:txBody>
        </p:sp>
      </p:grpSp>
      <p:grpSp>
        <p:nvGrpSpPr>
          <p:cNvPr id="12" name="Gruppieren 11">
            <a:extLst>
              <a:ext uri="{FF2B5EF4-FFF2-40B4-BE49-F238E27FC236}">
                <a16:creationId xmlns:a16="http://schemas.microsoft.com/office/drawing/2014/main" id="{1439D0B8-4C85-342C-4EF3-21E8531FD9A1}"/>
              </a:ext>
            </a:extLst>
          </p:cNvPr>
          <p:cNvGrpSpPr/>
          <p:nvPr/>
        </p:nvGrpSpPr>
        <p:grpSpPr>
          <a:xfrm>
            <a:off x="93007" y="5601945"/>
            <a:ext cx="3222762" cy="980318"/>
            <a:chOff x="95510" y="5598902"/>
            <a:chExt cx="3222762" cy="980318"/>
          </a:xfrm>
        </p:grpSpPr>
        <p:pic>
          <p:nvPicPr>
            <p:cNvPr id="13" name="Grafik 12">
              <a:extLst>
                <a:ext uri="{FF2B5EF4-FFF2-40B4-BE49-F238E27FC236}">
                  <a16:creationId xmlns:a16="http://schemas.microsoft.com/office/drawing/2014/main" id="{15D826A2-162C-4B98-9B3E-071E2A2735AA}"/>
                </a:ext>
              </a:extLst>
            </p:cNvPr>
            <p:cNvPicPr>
              <a:picLocks noChangeAspect="1"/>
            </p:cNvPicPr>
            <p:nvPr/>
          </p:nvPicPr>
          <p:blipFill>
            <a:blip r:embed="rId5"/>
            <a:stretch>
              <a:fillRect/>
            </a:stretch>
          </p:blipFill>
          <p:spPr>
            <a:xfrm>
              <a:off x="396882" y="5598902"/>
              <a:ext cx="2542252" cy="969348"/>
            </a:xfrm>
            <a:prstGeom prst="rect">
              <a:avLst/>
            </a:prstGeom>
          </p:spPr>
        </p:pic>
        <p:pic>
          <p:nvPicPr>
            <p:cNvPr id="15" name="Grafik 14">
              <a:extLst>
                <a:ext uri="{FF2B5EF4-FFF2-40B4-BE49-F238E27FC236}">
                  <a16:creationId xmlns:a16="http://schemas.microsoft.com/office/drawing/2014/main" id="{32B2362A-2A4B-EFA9-6EC1-702E69DE894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27598" r="2506" b="28378"/>
            <a:stretch>
              <a:fillRect/>
            </a:stretch>
          </p:blipFill>
          <p:spPr>
            <a:xfrm>
              <a:off x="95510" y="5609063"/>
              <a:ext cx="3222762" cy="970157"/>
            </a:xfrm>
            <a:prstGeom prst="rect">
              <a:avLst/>
            </a:prstGeom>
          </p:spPr>
        </p:pic>
      </p:grpSp>
    </p:spTree>
    <p:extLst>
      <p:ext uri="{BB962C8B-B14F-4D97-AF65-F5344CB8AC3E}">
        <p14:creationId xmlns:p14="http://schemas.microsoft.com/office/powerpoint/2010/main" val="304802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8880F04-E3EB-A63B-2AEB-94BD4982111F}"/>
              </a:ext>
            </a:extLst>
          </p:cNvPr>
          <p:cNvSpPr txBox="1"/>
          <p:nvPr/>
        </p:nvSpPr>
        <p:spPr>
          <a:xfrm>
            <a:off x="696000" y="791825"/>
            <a:ext cx="10800000" cy="646331"/>
          </a:xfrm>
          <a:prstGeom prst="rect">
            <a:avLst/>
          </a:prstGeom>
          <a:solidFill>
            <a:srgbClr val="19B4AF"/>
          </a:solidFill>
        </p:spPr>
        <p:txBody>
          <a:bodyPr wrap="square">
            <a:spAutoFit/>
          </a:bodyPr>
          <a:lstStyle/>
          <a:p>
            <a:pPr defTabSz="171450"/>
            <a:r>
              <a:rPr lang="en-US" sz="3600">
                <a:solidFill>
                  <a:prstClr val="white"/>
                </a:solidFill>
                <a:latin typeface="Aptos" panose="02110004020202020204"/>
              </a:rPr>
              <a:t>Introduction to ZOOM Tools</a:t>
            </a:r>
          </a:p>
        </p:txBody>
      </p:sp>
      <p:pic>
        <p:nvPicPr>
          <p:cNvPr id="3" name="Grafik 2">
            <a:extLst>
              <a:ext uri="{FF2B5EF4-FFF2-40B4-BE49-F238E27FC236}">
                <a16:creationId xmlns:a16="http://schemas.microsoft.com/office/drawing/2014/main" id="{18C9C026-9D01-391C-8FEA-EE91C843286D}"/>
              </a:ext>
            </a:extLst>
          </p:cNvPr>
          <p:cNvPicPr>
            <a:picLocks noChangeAspect="1"/>
          </p:cNvPicPr>
          <p:nvPr/>
        </p:nvPicPr>
        <p:blipFill>
          <a:blip r:embed="rId2"/>
          <a:stretch>
            <a:fillRect/>
          </a:stretch>
        </p:blipFill>
        <p:spPr>
          <a:xfrm>
            <a:off x="696000" y="1801801"/>
            <a:ext cx="7183579" cy="1800381"/>
          </a:xfrm>
          <a:prstGeom prst="rect">
            <a:avLst/>
          </a:prstGeom>
        </p:spPr>
      </p:pic>
      <p:sp>
        <p:nvSpPr>
          <p:cNvPr id="4" name="Textfeld 3">
            <a:extLst>
              <a:ext uri="{FF2B5EF4-FFF2-40B4-BE49-F238E27FC236}">
                <a16:creationId xmlns:a16="http://schemas.microsoft.com/office/drawing/2014/main" id="{F5D4C4E3-3DEB-58DB-12CF-7D6977A1CAF5}"/>
              </a:ext>
            </a:extLst>
          </p:cNvPr>
          <p:cNvSpPr txBox="1"/>
          <p:nvPr/>
        </p:nvSpPr>
        <p:spPr>
          <a:xfrm>
            <a:off x="8054109" y="1735592"/>
            <a:ext cx="3537527" cy="1815882"/>
          </a:xfrm>
          <a:prstGeom prst="rect">
            <a:avLst/>
          </a:prstGeom>
          <a:noFill/>
        </p:spPr>
        <p:txBody>
          <a:bodyPr wrap="square" rtlCol="0">
            <a:spAutoFit/>
          </a:bodyPr>
          <a:lstStyle/>
          <a:p>
            <a:r>
              <a:rPr lang="en-US" sz="1600"/>
              <a:t>If you haven’t done so yet, we advise you do download the ZOOM app to create a ZOOM workspace on your desktop. This will help you integrate zoom meetings into your calendar, join meetings and create whiteboards, polls, etc. before a meeting. </a:t>
            </a:r>
          </a:p>
        </p:txBody>
      </p:sp>
      <p:pic>
        <p:nvPicPr>
          <p:cNvPr id="6" name="Grafik 5">
            <a:extLst>
              <a:ext uri="{FF2B5EF4-FFF2-40B4-BE49-F238E27FC236}">
                <a16:creationId xmlns:a16="http://schemas.microsoft.com/office/drawing/2014/main" id="{DE60BD6A-E521-B362-651D-6F397920A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000" y="3844781"/>
            <a:ext cx="3940655" cy="2713037"/>
          </a:xfrm>
          <a:prstGeom prst="rect">
            <a:avLst/>
          </a:prstGeom>
        </p:spPr>
      </p:pic>
      <p:pic>
        <p:nvPicPr>
          <p:cNvPr id="10" name="Grafik 9">
            <a:extLst>
              <a:ext uri="{FF2B5EF4-FFF2-40B4-BE49-F238E27FC236}">
                <a16:creationId xmlns:a16="http://schemas.microsoft.com/office/drawing/2014/main" id="{2AD87492-9513-D14E-6168-CF4CFE3A8E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7487" y="3848910"/>
            <a:ext cx="3213565" cy="2708908"/>
          </a:xfrm>
          <a:prstGeom prst="rect">
            <a:avLst/>
          </a:prstGeom>
        </p:spPr>
      </p:pic>
      <p:sp>
        <p:nvSpPr>
          <p:cNvPr id="11" name="Textfeld 10">
            <a:extLst>
              <a:ext uri="{FF2B5EF4-FFF2-40B4-BE49-F238E27FC236}">
                <a16:creationId xmlns:a16="http://schemas.microsoft.com/office/drawing/2014/main" id="{EBACF568-6E10-2271-F79C-10B59509182E}"/>
              </a:ext>
            </a:extLst>
          </p:cNvPr>
          <p:cNvSpPr txBox="1"/>
          <p:nvPr/>
        </p:nvSpPr>
        <p:spPr>
          <a:xfrm>
            <a:off x="4966610" y="4047137"/>
            <a:ext cx="3076670" cy="2554545"/>
          </a:xfrm>
          <a:prstGeom prst="rect">
            <a:avLst/>
          </a:prstGeom>
          <a:noFill/>
        </p:spPr>
        <p:txBody>
          <a:bodyPr wrap="square" rtlCol="0">
            <a:spAutoFit/>
          </a:bodyPr>
          <a:lstStyle/>
          <a:p>
            <a:r>
              <a:rPr lang="en-US" sz="1600"/>
              <a:t>In your ZOOM worksplace you can </a:t>
            </a:r>
          </a:p>
          <a:p>
            <a:pPr marL="285750" indent="-285750">
              <a:buFont typeface="Arial" panose="020B0604020202020204" pitchFamily="34" charset="0"/>
              <a:buChar char="•"/>
            </a:pPr>
            <a:r>
              <a:rPr lang="en-US" sz="1600"/>
              <a:t>join meetings</a:t>
            </a:r>
          </a:p>
          <a:p>
            <a:pPr marL="285750" indent="-285750">
              <a:buFont typeface="Arial" panose="020B0604020202020204" pitchFamily="34" charset="0"/>
              <a:buChar char="•"/>
            </a:pPr>
            <a:r>
              <a:rPr lang="en-US" sz="1600"/>
              <a:t>see schedules meetings</a:t>
            </a:r>
          </a:p>
          <a:p>
            <a:pPr marL="285750" indent="-285750">
              <a:buFont typeface="Arial" panose="020B0604020202020204" pitchFamily="34" charset="0"/>
              <a:buChar char="•"/>
            </a:pPr>
            <a:r>
              <a:rPr lang="en-US" sz="1600"/>
              <a:t>review &amp; create polls/quizzes</a:t>
            </a:r>
          </a:p>
          <a:p>
            <a:pPr marL="285750" indent="-285750">
              <a:buFont typeface="Arial" panose="020B0604020202020204" pitchFamily="34" charset="0"/>
              <a:buChar char="•"/>
            </a:pPr>
            <a:r>
              <a:rPr lang="en-US" sz="1600"/>
              <a:t>find &amp; create whiteboards</a:t>
            </a:r>
          </a:p>
          <a:p>
            <a:pPr marL="285750" indent="-285750">
              <a:buFont typeface="Arial" panose="020B0604020202020204" pitchFamily="34" charset="0"/>
              <a:buChar char="•"/>
            </a:pPr>
            <a:endParaRPr lang="en-US" sz="1600"/>
          </a:p>
          <a:p>
            <a:r>
              <a:rPr lang="en-US" sz="1600"/>
              <a:t>Once you click on join meeting, enter the meeting ID in the mask as well as your name. </a:t>
            </a:r>
          </a:p>
        </p:txBody>
      </p:sp>
      <p:cxnSp>
        <p:nvCxnSpPr>
          <p:cNvPr id="13" name="Gerade Verbindung mit Pfeil 12">
            <a:extLst>
              <a:ext uri="{FF2B5EF4-FFF2-40B4-BE49-F238E27FC236}">
                <a16:creationId xmlns:a16="http://schemas.microsoft.com/office/drawing/2014/main" id="{61F2BF22-9A7F-3F00-238A-53518D7B269F}"/>
              </a:ext>
            </a:extLst>
          </p:cNvPr>
          <p:cNvCxnSpPr>
            <a:cxnSpLocks/>
          </p:cNvCxnSpPr>
          <p:nvPr/>
        </p:nvCxnSpPr>
        <p:spPr>
          <a:xfrm flipH="1">
            <a:off x="3411585" y="4721945"/>
            <a:ext cx="1752407" cy="3294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0A41BC40-7AC8-47C0-4415-20D2C6710B33}"/>
              </a:ext>
            </a:extLst>
          </p:cNvPr>
          <p:cNvCxnSpPr>
            <a:cxnSpLocks/>
          </p:cNvCxnSpPr>
          <p:nvPr/>
        </p:nvCxnSpPr>
        <p:spPr>
          <a:xfrm flipH="1">
            <a:off x="2366241" y="4495655"/>
            <a:ext cx="2757439" cy="763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7B256202-C75D-29E8-3B09-2D6D9EC78F9E}"/>
              </a:ext>
            </a:extLst>
          </p:cNvPr>
          <p:cNvCxnSpPr>
            <a:cxnSpLocks/>
          </p:cNvCxnSpPr>
          <p:nvPr/>
        </p:nvCxnSpPr>
        <p:spPr>
          <a:xfrm flipH="1" flipV="1">
            <a:off x="932873" y="5201299"/>
            <a:ext cx="4303760" cy="2534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Gerade Verbindung mit Pfeil 21">
            <a:extLst>
              <a:ext uri="{FF2B5EF4-FFF2-40B4-BE49-F238E27FC236}">
                <a16:creationId xmlns:a16="http://schemas.microsoft.com/office/drawing/2014/main" id="{C9C10E77-EE73-42C8-0E42-09131577571E}"/>
              </a:ext>
            </a:extLst>
          </p:cNvPr>
          <p:cNvCxnSpPr>
            <a:cxnSpLocks/>
          </p:cNvCxnSpPr>
          <p:nvPr/>
        </p:nvCxnSpPr>
        <p:spPr>
          <a:xfrm flipV="1">
            <a:off x="7813964" y="4721945"/>
            <a:ext cx="1025236" cy="9861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7239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ttiertes Gla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7642</Words>
  <Application>Microsoft Office PowerPoint</Application>
  <PresentationFormat>Breitbild</PresentationFormat>
  <Paragraphs>746</Paragraphs>
  <Slides>66</Slides>
  <Notes>30</Notes>
  <HiddenSlides>0</HiddenSlides>
  <MMClips>0</MMClips>
  <ScaleCrop>false</ScaleCrop>
  <HeadingPairs>
    <vt:vector size="6" baseType="variant">
      <vt:variant>
        <vt:lpstr>Verwendete Schriftarten</vt:lpstr>
      </vt:variant>
      <vt:variant>
        <vt:i4>11</vt:i4>
      </vt:variant>
      <vt:variant>
        <vt:lpstr>Design</vt:lpstr>
      </vt:variant>
      <vt:variant>
        <vt:i4>3</vt:i4>
      </vt:variant>
      <vt:variant>
        <vt:lpstr>Folientitel</vt:lpstr>
      </vt:variant>
      <vt:variant>
        <vt:i4>66</vt:i4>
      </vt:variant>
    </vt:vector>
  </HeadingPairs>
  <TitlesOfParts>
    <vt:vector size="80" baseType="lpstr">
      <vt:lpstr>Malgun Gothic</vt:lpstr>
      <vt:lpstr>Malgun Gothic</vt:lpstr>
      <vt:lpstr>One Stroke Script LET</vt:lpstr>
      <vt:lpstr>Source Sans 3</vt:lpstr>
      <vt:lpstr>Aptos</vt:lpstr>
      <vt:lpstr>Aptos Display</vt:lpstr>
      <vt:lpstr>Arial</vt:lpstr>
      <vt:lpstr>Berlin Sans FB Demi</vt:lpstr>
      <vt:lpstr>Calibri</vt:lpstr>
      <vt:lpstr>Calibri Light</vt:lpstr>
      <vt:lpstr>Symbol</vt:lpstr>
      <vt:lpstr>Office Theme</vt:lpstr>
      <vt:lpstr>1_Office Theme</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HSWT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hswt</dc:creator>
  <cp:lastModifiedBy>hswt</cp:lastModifiedBy>
  <cp:revision>26</cp:revision>
  <dcterms:created xsi:type="dcterms:W3CDTF">2026-05-29T06:53:05Z</dcterms:created>
  <dcterms:modified xsi:type="dcterms:W3CDTF">2026-06-19T10:33:18Z</dcterms:modified>
</cp:coreProperties>
</file>