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267" r:id="rId3"/>
    <p:sldId id="266" r:id="rId4"/>
    <p:sldId id="268" r:id="rId5"/>
    <p:sldId id="269" r:id="rId6"/>
    <p:sldId id="353" r:id="rId7"/>
    <p:sldId id="309" r:id="rId8"/>
    <p:sldId id="310" r:id="rId9"/>
    <p:sldId id="257" r:id="rId10"/>
    <p:sldId id="272" r:id="rId11"/>
    <p:sldId id="271" r:id="rId12"/>
    <p:sldId id="273" r:id="rId13"/>
    <p:sldId id="274" r:id="rId14"/>
    <p:sldId id="275" r:id="rId15"/>
    <p:sldId id="278" r:id="rId16"/>
    <p:sldId id="276" r:id="rId17"/>
    <p:sldId id="277"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270" r:id="rId40"/>
    <p:sldId id="258" r:id="rId41"/>
    <p:sldId id="373" r:id="rId42"/>
    <p:sldId id="259" r:id="rId43"/>
    <p:sldId id="300" r:id="rId44"/>
    <p:sldId id="260" r:id="rId45"/>
    <p:sldId id="301" r:id="rId46"/>
    <p:sldId id="302" r:id="rId47"/>
    <p:sldId id="303" r:id="rId48"/>
    <p:sldId id="261" r:id="rId49"/>
    <p:sldId id="305" r:id="rId50"/>
    <p:sldId id="304" r:id="rId51"/>
    <p:sldId id="262" r:id="rId52"/>
    <p:sldId id="306" r:id="rId53"/>
    <p:sldId id="307" r:id="rId54"/>
    <p:sldId id="263" r:id="rId55"/>
    <p:sldId id="264" r:id="rId56"/>
    <p:sldId id="265" r:id="rId57"/>
    <p:sldId id="308" r:id="rId58"/>
    <p:sldId id="311" r:id="rId59"/>
    <p:sldId id="312" r:id="rId60"/>
    <p:sldId id="313" r:id="rId61"/>
    <p:sldId id="314" r:id="rId62"/>
    <p:sldId id="315" r:id="rId63"/>
    <p:sldId id="316" r:id="rId64"/>
    <p:sldId id="318" r:id="rId65"/>
    <p:sldId id="317" r:id="rId66"/>
    <p:sldId id="319" r:id="rId67"/>
    <p:sldId id="321" r:id="rId68"/>
    <p:sldId id="320"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5" r:id="rId82"/>
    <p:sldId id="336" r:id="rId83"/>
    <p:sldId id="337" r:id="rId84"/>
    <p:sldId id="338" r:id="rId85"/>
    <p:sldId id="340" r:id="rId86"/>
    <p:sldId id="341" r:id="rId87"/>
    <p:sldId id="342" r:id="rId88"/>
    <p:sldId id="343" r:id="rId89"/>
    <p:sldId id="339" r:id="rId90"/>
    <p:sldId id="344" r:id="rId91"/>
    <p:sldId id="345" r:id="rId92"/>
    <p:sldId id="346" r:id="rId93"/>
    <p:sldId id="347" r:id="rId94"/>
    <p:sldId id="348" r:id="rId95"/>
    <p:sldId id="349" r:id="rId96"/>
    <p:sldId id="350" r:id="rId97"/>
    <p:sldId id="351" r:id="rId98"/>
    <p:sldId id="352" r:id="rId99"/>
    <p:sldId id="354" r:id="rId100"/>
    <p:sldId id="358" r:id="rId101"/>
    <p:sldId id="355" r:id="rId102"/>
    <p:sldId id="356" r:id="rId103"/>
    <p:sldId id="357" r:id="rId104"/>
    <p:sldId id="359" r:id="rId105"/>
    <p:sldId id="360" r:id="rId106"/>
    <p:sldId id="361" r:id="rId107"/>
    <p:sldId id="362" r:id="rId108"/>
    <p:sldId id="364" r:id="rId109"/>
    <p:sldId id="363" r:id="rId110"/>
    <p:sldId id="366" r:id="rId111"/>
    <p:sldId id="365" r:id="rId112"/>
    <p:sldId id="367" r:id="rId113"/>
    <p:sldId id="368" r:id="rId114"/>
    <p:sldId id="369" r:id="rId115"/>
    <p:sldId id="370" r:id="rId116"/>
    <p:sldId id="371" r:id="rId117"/>
    <p:sldId id="372" r:id="rId1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C7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94660"/>
  </p:normalViewPr>
  <p:slideViewPr>
    <p:cSldViewPr snapToGrid="0">
      <p:cViewPr varScale="1">
        <p:scale>
          <a:sx n="75" d="100"/>
          <a:sy n="75" d="100"/>
        </p:scale>
        <p:origin x="97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5T09:17:46.013"/>
    </inkml:context>
    <inkml:brush xml:id="br0">
      <inkml:brushProperty name="width" value="0.035" units="cm"/>
      <inkml:brushProperty name="height" value="0.035" units="cm"/>
      <inkml:brushProperty name="color" value="#E71224"/>
    </inkml:brush>
  </inkml:definitions>
  <inkml:trace contextRef="#ctx0" brushRef="#br0">1260 344 24575,'0'-9'0,"-1"0"0,0 0 0,0 0 0,-1 0 0,0 0 0,-1 1 0,0-1 0,0 1 0,-1 0 0,0 0 0,0 0 0,-1 0 0,0 1 0,-1 0 0,1 0 0,-1 0 0,0 1 0,-11-9 0,-11-6 0,0 1 0,-2 2 0,-47-23 0,8 4 0,55 30 0,-1 0 0,1 1 0,-1 1 0,0 0 0,-1 1 0,1 1 0,-23-2 0,-114 1 0,95 5 0,-23-2 0,-305 5 0,373-4 0,0 1 0,0 0 0,1 1 0,-1 0 0,-19 6 0,28-7 0,1 0 0,-1 1 0,1-1 0,-1 0 0,1 1 0,0 0 0,-1 0 0,1-1 0,0 1 0,0 1 0,0-1 0,0 0 0,1 0 0,-1 1 0,0-1 0,1 1 0,0-1 0,0 1 0,0 0 0,0-1 0,0 1 0,0 0 0,1 0 0,-1-1 0,1 1 0,0 0 0,0 5 0,9 107 0,1 1 0,-10-105 0,0 11 0,0-1 0,2 1 0,4 22 0,-4-38 0,0 0 0,-1 1 0,2-1 0,-1 0 0,1 0 0,0-1 0,0 1 0,1 0 0,-1-1 0,1 0 0,0 0 0,1 0 0,-1 0 0,10 6 0,171 112 0,-150-105 0,0-2 0,38 12 0,-16-7 0,-32-12 0,0-1 0,1-2 0,-1 0 0,1-2 0,1-1 0,-1-1 0,0-1 0,1-1 0,-1-1 0,35-7 0,-45 3 0,0-1 0,-1 0 0,0-1 0,0 0 0,-1-2 0,0 0 0,21-17 0,10-4 0,-18 11 0,0-2 0,-1 0 0,-1-2 0,-1 0 0,-1-2 0,38-53 0,-53 66 0,-2 0 0,0-1 0,0 0 0,-1-1 0,-1 1 0,0-1 0,-1 0 0,2-14 0,1 5-1365,0 5-5461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3A057-23FA-434E-86EA-063408A1DA2F}" type="datetimeFigureOut">
              <a:rPr lang="de-DE" smtClean="0"/>
              <a:t>16.05.2025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3C9C4-AB11-4FE1-8047-CDF9533F6BAC}" type="slidenum">
              <a:rPr lang="de-DE" smtClean="0"/>
              <a:t>‹Nr.›</a:t>
            </a:fld>
            <a:endParaRPr lang="de-DE" dirty="0"/>
          </a:p>
        </p:txBody>
      </p:sp>
    </p:spTree>
    <p:extLst>
      <p:ext uri="{BB962C8B-B14F-4D97-AF65-F5344CB8AC3E}">
        <p14:creationId xmlns:p14="http://schemas.microsoft.com/office/powerpoint/2010/main" val="203862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8E1CC-EE00-90F9-85C1-5A36200AE7A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6CFCA70-3216-286B-3608-DEE84B1756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7C1946F-EB2F-1002-E6A5-A7A2D1BBCC5C}"/>
              </a:ext>
            </a:extLst>
          </p:cNvPr>
          <p:cNvSpPr>
            <a:spLocks noGrp="1"/>
          </p:cNvSpPr>
          <p:nvPr>
            <p:ph type="dt" sz="half" idx="10"/>
          </p:nvPr>
        </p:nvSpPr>
        <p:spPr/>
        <p:txBody>
          <a:bodyPr/>
          <a:lstStyle/>
          <a:p>
            <a:fld id="{FEE0A822-2E08-4E43-8895-3DED29597DEB}" type="datetime1">
              <a:rPr lang="de-DE" smtClean="0"/>
              <a:t>16.05.2025</a:t>
            </a:fld>
            <a:endParaRPr lang="de-DE" dirty="0"/>
          </a:p>
        </p:txBody>
      </p:sp>
      <p:sp>
        <p:nvSpPr>
          <p:cNvPr id="5" name="Fußzeilenplatzhalter 4">
            <a:extLst>
              <a:ext uri="{FF2B5EF4-FFF2-40B4-BE49-F238E27FC236}">
                <a16:creationId xmlns:a16="http://schemas.microsoft.com/office/drawing/2014/main" id="{962B1857-B6BE-3DB5-3EC3-26ACF0A66BDC}"/>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2C64A78C-FF26-C2F8-A2F7-B50A26B415DD}"/>
              </a:ext>
            </a:extLst>
          </p:cNvPr>
          <p:cNvSpPr>
            <a:spLocks noGrp="1"/>
          </p:cNvSpPr>
          <p:nvPr>
            <p:ph type="sldNum" sz="quarter" idx="12"/>
          </p:nvPr>
        </p:nvSpPr>
        <p:spPr/>
        <p:txBody>
          <a:bodyPr/>
          <a:lstStyle/>
          <a:p>
            <a:fld id="{B0338755-EC09-452E-8EBB-101AC093DB14}" type="slidenum">
              <a:rPr lang="de-DE" smtClean="0"/>
              <a:t>‹Nr.›</a:t>
            </a:fld>
            <a:endParaRPr lang="de-DE" dirty="0"/>
          </a:p>
        </p:txBody>
      </p:sp>
    </p:spTree>
    <p:extLst>
      <p:ext uri="{BB962C8B-B14F-4D97-AF65-F5344CB8AC3E}">
        <p14:creationId xmlns:p14="http://schemas.microsoft.com/office/powerpoint/2010/main" val="3519289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B559FA-3E4A-E08B-9885-99B1150354C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B71599D-DB27-F07F-68D8-947C7BAEDE5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3837F1-2652-1E3B-53BC-FB9E7FC23B69}"/>
              </a:ext>
            </a:extLst>
          </p:cNvPr>
          <p:cNvSpPr>
            <a:spLocks noGrp="1"/>
          </p:cNvSpPr>
          <p:nvPr>
            <p:ph type="dt" sz="half" idx="10"/>
          </p:nvPr>
        </p:nvSpPr>
        <p:spPr/>
        <p:txBody>
          <a:bodyPr/>
          <a:lstStyle/>
          <a:p>
            <a:fld id="{3D6FC401-3E9C-4DE3-9E3A-BBF03C122602}" type="datetime1">
              <a:rPr lang="de-DE" smtClean="0"/>
              <a:t>16.05.2025</a:t>
            </a:fld>
            <a:endParaRPr lang="de-DE" dirty="0"/>
          </a:p>
        </p:txBody>
      </p:sp>
      <p:sp>
        <p:nvSpPr>
          <p:cNvPr id="5" name="Fußzeilenplatzhalter 4">
            <a:extLst>
              <a:ext uri="{FF2B5EF4-FFF2-40B4-BE49-F238E27FC236}">
                <a16:creationId xmlns:a16="http://schemas.microsoft.com/office/drawing/2014/main" id="{63D509F5-2594-0594-EDF7-06D8487E842E}"/>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6175ED69-9D2E-BDEC-46C9-4576DDDDF7DF}"/>
              </a:ext>
            </a:extLst>
          </p:cNvPr>
          <p:cNvSpPr>
            <a:spLocks noGrp="1"/>
          </p:cNvSpPr>
          <p:nvPr>
            <p:ph type="sldNum" sz="quarter" idx="12"/>
          </p:nvPr>
        </p:nvSpPr>
        <p:spPr/>
        <p:txBody>
          <a:bodyPr/>
          <a:lstStyle/>
          <a:p>
            <a:fld id="{B0338755-EC09-452E-8EBB-101AC093DB14}" type="slidenum">
              <a:rPr lang="de-DE" smtClean="0"/>
              <a:t>‹Nr.›</a:t>
            </a:fld>
            <a:endParaRPr lang="de-DE" dirty="0"/>
          </a:p>
        </p:txBody>
      </p:sp>
    </p:spTree>
    <p:extLst>
      <p:ext uri="{BB962C8B-B14F-4D97-AF65-F5344CB8AC3E}">
        <p14:creationId xmlns:p14="http://schemas.microsoft.com/office/powerpoint/2010/main" val="278177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044F13-8DAE-B7FD-B997-DEF94B93C28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09D6776-E684-DEDF-7459-B4BE68CA6D6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8D08F96-8099-4E46-B046-2CA98912E0B4}"/>
              </a:ext>
            </a:extLst>
          </p:cNvPr>
          <p:cNvSpPr>
            <a:spLocks noGrp="1"/>
          </p:cNvSpPr>
          <p:nvPr>
            <p:ph type="dt" sz="half" idx="10"/>
          </p:nvPr>
        </p:nvSpPr>
        <p:spPr/>
        <p:txBody>
          <a:bodyPr/>
          <a:lstStyle/>
          <a:p>
            <a:fld id="{5528C4A4-3A59-4B4C-9B68-35516ACC3A6D}" type="datetime1">
              <a:rPr lang="de-DE" smtClean="0"/>
              <a:t>16.05.2025</a:t>
            </a:fld>
            <a:endParaRPr lang="de-DE" dirty="0"/>
          </a:p>
        </p:txBody>
      </p:sp>
      <p:sp>
        <p:nvSpPr>
          <p:cNvPr id="5" name="Fußzeilenplatzhalter 4">
            <a:extLst>
              <a:ext uri="{FF2B5EF4-FFF2-40B4-BE49-F238E27FC236}">
                <a16:creationId xmlns:a16="http://schemas.microsoft.com/office/drawing/2014/main" id="{607F93D2-5EAC-0618-60A0-8ACEE42064D1}"/>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4F751534-879E-6B7C-4399-2A3DD33B4A21}"/>
              </a:ext>
            </a:extLst>
          </p:cNvPr>
          <p:cNvSpPr>
            <a:spLocks noGrp="1"/>
          </p:cNvSpPr>
          <p:nvPr>
            <p:ph type="sldNum" sz="quarter" idx="12"/>
          </p:nvPr>
        </p:nvSpPr>
        <p:spPr/>
        <p:txBody>
          <a:bodyPr/>
          <a:lstStyle/>
          <a:p>
            <a:fld id="{B0338755-EC09-452E-8EBB-101AC093DB14}" type="slidenum">
              <a:rPr lang="de-DE" smtClean="0"/>
              <a:t>‹Nr.›</a:t>
            </a:fld>
            <a:endParaRPr lang="de-DE" dirty="0"/>
          </a:p>
        </p:txBody>
      </p:sp>
    </p:spTree>
    <p:extLst>
      <p:ext uri="{BB962C8B-B14F-4D97-AF65-F5344CB8AC3E}">
        <p14:creationId xmlns:p14="http://schemas.microsoft.com/office/powerpoint/2010/main" val="343844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753449-5D6C-079A-7AC9-87C426CC92B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A28B607-AC44-15AE-F4DA-034E81513C2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01B814E-FD72-F320-259D-742F3720805F}"/>
              </a:ext>
            </a:extLst>
          </p:cNvPr>
          <p:cNvSpPr>
            <a:spLocks noGrp="1"/>
          </p:cNvSpPr>
          <p:nvPr>
            <p:ph type="dt" sz="half" idx="10"/>
          </p:nvPr>
        </p:nvSpPr>
        <p:spPr/>
        <p:txBody>
          <a:bodyPr/>
          <a:lstStyle/>
          <a:p>
            <a:fld id="{F074B858-D9A1-474C-9A44-299A374B7909}" type="datetime1">
              <a:rPr lang="de-DE" smtClean="0"/>
              <a:t>16.05.2025</a:t>
            </a:fld>
            <a:endParaRPr lang="de-DE" dirty="0"/>
          </a:p>
        </p:txBody>
      </p:sp>
      <p:sp>
        <p:nvSpPr>
          <p:cNvPr id="5" name="Fußzeilenplatzhalter 4">
            <a:extLst>
              <a:ext uri="{FF2B5EF4-FFF2-40B4-BE49-F238E27FC236}">
                <a16:creationId xmlns:a16="http://schemas.microsoft.com/office/drawing/2014/main" id="{4D0EA919-4FCA-6EC2-D9AE-19A93F0392F2}"/>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D784F944-176F-A1AE-343F-C02B30D8FE2B}"/>
              </a:ext>
            </a:extLst>
          </p:cNvPr>
          <p:cNvSpPr>
            <a:spLocks noGrp="1"/>
          </p:cNvSpPr>
          <p:nvPr>
            <p:ph type="sldNum" sz="quarter" idx="12"/>
          </p:nvPr>
        </p:nvSpPr>
        <p:spPr/>
        <p:txBody>
          <a:bodyPr/>
          <a:lstStyle/>
          <a:p>
            <a:fld id="{B0338755-EC09-452E-8EBB-101AC093DB14}" type="slidenum">
              <a:rPr lang="de-DE" smtClean="0"/>
              <a:t>‹Nr.›</a:t>
            </a:fld>
            <a:endParaRPr lang="de-DE" dirty="0"/>
          </a:p>
        </p:txBody>
      </p:sp>
    </p:spTree>
    <p:extLst>
      <p:ext uri="{BB962C8B-B14F-4D97-AF65-F5344CB8AC3E}">
        <p14:creationId xmlns:p14="http://schemas.microsoft.com/office/powerpoint/2010/main" val="110923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A9166-BCC1-10CA-C01B-0134A7B9D4B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08DAB57-F65B-4CB4-BB15-A84B11C6EA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C5847DA-FB0A-9648-8173-0B9FF5794243}"/>
              </a:ext>
            </a:extLst>
          </p:cNvPr>
          <p:cNvSpPr>
            <a:spLocks noGrp="1"/>
          </p:cNvSpPr>
          <p:nvPr>
            <p:ph type="dt" sz="half" idx="10"/>
          </p:nvPr>
        </p:nvSpPr>
        <p:spPr/>
        <p:txBody>
          <a:bodyPr/>
          <a:lstStyle/>
          <a:p>
            <a:fld id="{17E4726C-673F-4C64-9038-E63EF5717707}" type="datetime1">
              <a:rPr lang="de-DE" smtClean="0"/>
              <a:t>16.05.2025</a:t>
            </a:fld>
            <a:endParaRPr lang="de-DE" dirty="0"/>
          </a:p>
        </p:txBody>
      </p:sp>
      <p:sp>
        <p:nvSpPr>
          <p:cNvPr id="5" name="Fußzeilenplatzhalter 4">
            <a:extLst>
              <a:ext uri="{FF2B5EF4-FFF2-40B4-BE49-F238E27FC236}">
                <a16:creationId xmlns:a16="http://schemas.microsoft.com/office/drawing/2014/main" id="{CE21A2A1-5DCA-CAB0-BAFC-860F8EFB8DB3}"/>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0995EBA7-55FC-55C2-4E9D-E3074913BF95}"/>
              </a:ext>
            </a:extLst>
          </p:cNvPr>
          <p:cNvSpPr>
            <a:spLocks noGrp="1"/>
          </p:cNvSpPr>
          <p:nvPr>
            <p:ph type="sldNum" sz="quarter" idx="12"/>
          </p:nvPr>
        </p:nvSpPr>
        <p:spPr/>
        <p:txBody>
          <a:bodyPr/>
          <a:lstStyle/>
          <a:p>
            <a:fld id="{B0338755-EC09-452E-8EBB-101AC093DB14}" type="slidenum">
              <a:rPr lang="de-DE" smtClean="0"/>
              <a:t>‹Nr.›</a:t>
            </a:fld>
            <a:endParaRPr lang="de-DE" dirty="0"/>
          </a:p>
        </p:txBody>
      </p:sp>
    </p:spTree>
    <p:extLst>
      <p:ext uri="{BB962C8B-B14F-4D97-AF65-F5344CB8AC3E}">
        <p14:creationId xmlns:p14="http://schemas.microsoft.com/office/powerpoint/2010/main" val="26282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DC47B-6C35-E838-CFEC-5D0F879978B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DCFC41E-2340-AFDF-5B15-9BADCFB520E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5B28084-D473-B6D0-2A6C-482D3401629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3456A5C-95D6-D78B-A978-9EE27B4CCAF1}"/>
              </a:ext>
            </a:extLst>
          </p:cNvPr>
          <p:cNvSpPr>
            <a:spLocks noGrp="1"/>
          </p:cNvSpPr>
          <p:nvPr>
            <p:ph type="dt" sz="half" idx="10"/>
          </p:nvPr>
        </p:nvSpPr>
        <p:spPr/>
        <p:txBody>
          <a:bodyPr/>
          <a:lstStyle/>
          <a:p>
            <a:fld id="{2F3C9510-1887-4E3B-8DCF-A65B8E265572}" type="datetime1">
              <a:rPr lang="de-DE" smtClean="0"/>
              <a:t>16.05.2025</a:t>
            </a:fld>
            <a:endParaRPr lang="de-DE" dirty="0"/>
          </a:p>
        </p:txBody>
      </p:sp>
      <p:sp>
        <p:nvSpPr>
          <p:cNvPr id="6" name="Fußzeilenplatzhalter 5">
            <a:extLst>
              <a:ext uri="{FF2B5EF4-FFF2-40B4-BE49-F238E27FC236}">
                <a16:creationId xmlns:a16="http://schemas.microsoft.com/office/drawing/2014/main" id="{C9F4448C-AABA-3FB8-5AE1-4C6BA10156E6}"/>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B6FC6835-AE83-DD67-437C-D8D23139B04F}"/>
              </a:ext>
            </a:extLst>
          </p:cNvPr>
          <p:cNvSpPr>
            <a:spLocks noGrp="1"/>
          </p:cNvSpPr>
          <p:nvPr>
            <p:ph type="sldNum" sz="quarter" idx="12"/>
          </p:nvPr>
        </p:nvSpPr>
        <p:spPr/>
        <p:txBody>
          <a:bodyPr/>
          <a:lstStyle/>
          <a:p>
            <a:fld id="{B0338755-EC09-452E-8EBB-101AC093DB14}" type="slidenum">
              <a:rPr lang="de-DE" smtClean="0"/>
              <a:t>‹Nr.›</a:t>
            </a:fld>
            <a:endParaRPr lang="de-DE" dirty="0"/>
          </a:p>
        </p:txBody>
      </p:sp>
    </p:spTree>
    <p:extLst>
      <p:ext uri="{BB962C8B-B14F-4D97-AF65-F5344CB8AC3E}">
        <p14:creationId xmlns:p14="http://schemas.microsoft.com/office/powerpoint/2010/main" val="3691254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B691E-45CD-BE14-0813-A88D24A1C55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B85844F-38E1-3C7F-0C17-13DE38C86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71DE631-5F37-2017-2E13-A68FC237588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9F8E783-9465-0327-ABDE-6A81A0337D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1400E8C-99FA-0BA9-EE51-B02919D20ED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1583E814-9ACA-ED99-5C7C-B56810BC20CB}"/>
              </a:ext>
            </a:extLst>
          </p:cNvPr>
          <p:cNvSpPr>
            <a:spLocks noGrp="1"/>
          </p:cNvSpPr>
          <p:nvPr>
            <p:ph type="dt" sz="half" idx="10"/>
          </p:nvPr>
        </p:nvSpPr>
        <p:spPr/>
        <p:txBody>
          <a:bodyPr/>
          <a:lstStyle/>
          <a:p>
            <a:fld id="{2E32AE82-04B8-45D2-8E20-01F3BDE1ABC2}" type="datetime1">
              <a:rPr lang="de-DE" smtClean="0"/>
              <a:t>16.05.2025</a:t>
            </a:fld>
            <a:endParaRPr lang="de-DE" dirty="0"/>
          </a:p>
        </p:txBody>
      </p:sp>
      <p:sp>
        <p:nvSpPr>
          <p:cNvPr id="8" name="Fußzeilenplatzhalter 7">
            <a:extLst>
              <a:ext uri="{FF2B5EF4-FFF2-40B4-BE49-F238E27FC236}">
                <a16:creationId xmlns:a16="http://schemas.microsoft.com/office/drawing/2014/main" id="{1FAE5AC8-C4E9-F0F7-215B-0724ED74F022}"/>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76C7953C-50AA-B90E-8A5B-7110669CD5B8}"/>
              </a:ext>
            </a:extLst>
          </p:cNvPr>
          <p:cNvSpPr>
            <a:spLocks noGrp="1"/>
          </p:cNvSpPr>
          <p:nvPr>
            <p:ph type="sldNum" sz="quarter" idx="12"/>
          </p:nvPr>
        </p:nvSpPr>
        <p:spPr/>
        <p:txBody>
          <a:bodyPr/>
          <a:lstStyle/>
          <a:p>
            <a:fld id="{B0338755-EC09-452E-8EBB-101AC093DB14}" type="slidenum">
              <a:rPr lang="de-DE" smtClean="0"/>
              <a:t>‹Nr.›</a:t>
            </a:fld>
            <a:endParaRPr lang="de-DE" dirty="0"/>
          </a:p>
        </p:txBody>
      </p:sp>
    </p:spTree>
    <p:extLst>
      <p:ext uri="{BB962C8B-B14F-4D97-AF65-F5344CB8AC3E}">
        <p14:creationId xmlns:p14="http://schemas.microsoft.com/office/powerpoint/2010/main" val="2703070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0BDABE-0337-2B71-4A2D-4EA963F7DA3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D7A26FB-3FD0-3988-0FD8-07D9599C4278}"/>
              </a:ext>
            </a:extLst>
          </p:cNvPr>
          <p:cNvSpPr>
            <a:spLocks noGrp="1"/>
          </p:cNvSpPr>
          <p:nvPr>
            <p:ph type="dt" sz="half" idx="10"/>
          </p:nvPr>
        </p:nvSpPr>
        <p:spPr/>
        <p:txBody>
          <a:bodyPr/>
          <a:lstStyle/>
          <a:p>
            <a:fld id="{2966946F-D478-4E73-A96B-0092ABF84FEA}" type="datetime1">
              <a:rPr lang="de-DE" smtClean="0"/>
              <a:t>16.05.2025</a:t>
            </a:fld>
            <a:endParaRPr lang="de-DE" dirty="0"/>
          </a:p>
        </p:txBody>
      </p:sp>
      <p:sp>
        <p:nvSpPr>
          <p:cNvPr id="4" name="Fußzeilenplatzhalter 3">
            <a:extLst>
              <a:ext uri="{FF2B5EF4-FFF2-40B4-BE49-F238E27FC236}">
                <a16:creationId xmlns:a16="http://schemas.microsoft.com/office/drawing/2014/main" id="{A841E08D-E8C2-DF7E-51F6-378553F976CA}"/>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6841114E-6745-3237-2AE5-AFB096E9C0A7}"/>
              </a:ext>
            </a:extLst>
          </p:cNvPr>
          <p:cNvSpPr>
            <a:spLocks noGrp="1"/>
          </p:cNvSpPr>
          <p:nvPr>
            <p:ph type="sldNum" sz="quarter" idx="12"/>
          </p:nvPr>
        </p:nvSpPr>
        <p:spPr/>
        <p:txBody>
          <a:bodyPr/>
          <a:lstStyle/>
          <a:p>
            <a:fld id="{B0338755-EC09-452E-8EBB-101AC093DB14}" type="slidenum">
              <a:rPr lang="de-DE" smtClean="0"/>
              <a:t>‹Nr.›</a:t>
            </a:fld>
            <a:endParaRPr lang="de-DE" dirty="0"/>
          </a:p>
        </p:txBody>
      </p:sp>
    </p:spTree>
    <p:extLst>
      <p:ext uri="{BB962C8B-B14F-4D97-AF65-F5344CB8AC3E}">
        <p14:creationId xmlns:p14="http://schemas.microsoft.com/office/powerpoint/2010/main" val="1174572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E4BC0D7-8BA5-A8C8-9E1D-C86F4576E62A}"/>
              </a:ext>
            </a:extLst>
          </p:cNvPr>
          <p:cNvSpPr>
            <a:spLocks noGrp="1"/>
          </p:cNvSpPr>
          <p:nvPr>
            <p:ph type="dt" sz="half" idx="10"/>
          </p:nvPr>
        </p:nvSpPr>
        <p:spPr/>
        <p:txBody>
          <a:bodyPr/>
          <a:lstStyle/>
          <a:p>
            <a:fld id="{5FABB3F1-118A-4847-A402-D6488E25B158}" type="datetime1">
              <a:rPr lang="de-DE" smtClean="0"/>
              <a:t>16.05.2025</a:t>
            </a:fld>
            <a:endParaRPr lang="de-DE" dirty="0"/>
          </a:p>
        </p:txBody>
      </p:sp>
      <p:sp>
        <p:nvSpPr>
          <p:cNvPr id="3" name="Fußzeilenplatzhalter 2">
            <a:extLst>
              <a:ext uri="{FF2B5EF4-FFF2-40B4-BE49-F238E27FC236}">
                <a16:creationId xmlns:a16="http://schemas.microsoft.com/office/drawing/2014/main" id="{5E2F7D60-1A08-F55B-3A42-E4CDB4F6FE05}"/>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DAA5FC7D-D32E-1AB1-20D9-2DE7DEBA8C82}"/>
              </a:ext>
            </a:extLst>
          </p:cNvPr>
          <p:cNvSpPr>
            <a:spLocks noGrp="1"/>
          </p:cNvSpPr>
          <p:nvPr>
            <p:ph type="sldNum" sz="quarter" idx="12"/>
          </p:nvPr>
        </p:nvSpPr>
        <p:spPr/>
        <p:txBody>
          <a:bodyPr/>
          <a:lstStyle/>
          <a:p>
            <a:fld id="{B0338755-EC09-452E-8EBB-101AC093DB14}" type="slidenum">
              <a:rPr lang="de-DE" smtClean="0"/>
              <a:t>‹Nr.›</a:t>
            </a:fld>
            <a:endParaRPr lang="de-DE" dirty="0"/>
          </a:p>
        </p:txBody>
      </p:sp>
    </p:spTree>
    <p:extLst>
      <p:ext uri="{BB962C8B-B14F-4D97-AF65-F5344CB8AC3E}">
        <p14:creationId xmlns:p14="http://schemas.microsoft.com/office/powerpoint/2010/main" val="295483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6C625-9545-6FA8-C740-F8DD419C894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63FC0AD-9C9E-0FE9-C0A6-F9C9E19AB8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D2B7A13-6130-86B1-EA29-50601E503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3F473E3-B5EF-65C4-8A22-7D6B55B09C53}"/>
              </a:ext>
            </a:extLst>
          </p:cNvPr>
          <p:cNvSpPr>
            <a:spLocks noGrp="1"/>
          </p:cNvSpPr>
          <p:nvPr>
            <p:ph type="dt" sz="half" idx="10"/>
          </p:nvPr>
        </p:nvSpPr>
        <p:spPr/>
        <p:txBody>
          <a:bodyPr/>
          <a:lstStyle/>
          <a:p>
            <a:fld id="{90C7DD4F-F66B-4705-AE48-3A5464CDDD45}" type="datetime1">
              <a:rPr lang="de-DE" smtClean="0"/>
              <a:t>16.05.2025</a:t>
            </a:fld>
            <a:endParaRPr lang="de-DE" dirty="0"/>
          </a:p>
        </p:txBody>
      </p:sp>
      <p:sp>
        <p:nvSpPr>
          <p:cNvPr id="6" name="Fußzeilenplatzhalter 5">
            <a:extLst>
              <a:ext uri="{FF2B5EF4-FFF2-40B4-BE49-F238E27FC236}">
                <a16:creationId xmlns:a16="http://schemas.microsoft.com/office/drawing/2014/main" id="{55E391E3-668C-02C1-F7B1-DAF62FEE3FC2}"/>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B12C3A89-12F9-AFE7-CD75-F34E5BF25772}"/>
              </a:ext>
            </a:extLst>
          </p:cNvPr>
          <p:cNvSpPr>
            <a:spLocks noGrp="1"/>
          </p:cNvSpPr>
          <p:nvPr>
            <p:ph type="sldNum" sz="quarter" idx="12"/>
          </p:nvPr>
        </p:nvSpPr>
        <p:spPr/>
        <p:txBody>
          <a:bodyPr/>
          <a:lstStyle/>
          <a:p>
            <a:fld id="{B0338755-EC09-452E-8EBB-101AC093DB14}" type="slidenum">
              <a:rPr lang="de-DE" smtClean="0"/>
              <a:t>‹Nr.›</a:t>
            </a:fld>
            <a:endParaRPr lang="de-DE" dirty="0"/>
          </a:p>
        </p:txBody>
      </p:sp>
    </p:spTree>
    <p:extLst>
      <p:ext uri="{BB962C8B-B14F-4D97-AF65-F5344CB8AC3E}">
        <p14:creationId xmlns:p14="http://schemas.microsoft.com/office/powerpoint/2010/main" val="4092567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7ACF3-71DD-F273-5D0E-4DE2E9054D2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A8E60B7-7BB1-38E4-B79C-F253EDB67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F80D3A43-AD51-A400-8816-72C47364C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6D3A5BA-BBAF-DF8C-6D88-C5E2091DE202}"/>
              </a:ext>
            </a:extLst>
          </p:cNvPr>
          <p:cNvSpPr>
            <a:spLocks noGrp="1"/>
          </p:cNvSpPr>
          <p:nvPr>
            <p:ph type="dt" sz="half" idx="10"/>
          </p:nvPr>
        </p:nvSpPr>
        <p:spPr/>
        <p:txBody>
          <a:bodyPr/>
          <a:lstStyle/>
          <a:p>
            <a:fld id="{8EB31864-BA63-49B6-84D7-193F867E0621}" type="datetime1">
              <a:rPr lang="de-DE" smtClean="0"/>
              <a:t>16.05.2025</a:t>
            </a:fld>
            <a:endParaRPr lang="de-DE" dirty="0"/>
          </a:p>
        </p:txBody>
      </p:sp>
      <p:sp>
        <p:nvSpPr>
          <p:cNvPr id="6" name="Fußzeilenplatzhalter 5">
            <a:extLst>
              <a:ext uri="{FF2B5EF4-FFF2-40B4-BE49-F238E27FC236}">
                <a16:creationId xmlns:a16="http://schemas.microsoft.com/office/drawing/2014/main" id="{AAE8C968-F5CD-588C-EB2A-D052BC6839B6}"/>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EED553D4-7789-505E-4E98-AA2D12A9E65F}"/>
              </a:ext>
            </a:extLst>
          </p:cNvPr>
          <p:cNvSpPr>
            <a:spLocks noGrp="1"/>
          </p:cNvSpPr>
          <p:nvPr>
            <p:ph type="sldNum" sz="quarter" idx="12"/>
          </p:nvPr>
        </p:nvSpPr>
        <p:spPr/>
        <p:txBody>
          <a:bodyPr/>
          <a:lstStyle/>
          <a:p>
            <a:fld id="{B0338755-EC09-452E-8EBB-101AC093DB14}" type="slidenum">
              <a:rPr lang="de-DE" smtClean="0"/>
              <a:t>‹Nr.›</a:t>
            </a:fld>
            <a:endParaRPr lang="de-DE" dirty="0"/>
          </a:p>
        </p:txBody>
      </p:sp>
    </p:spTree>
    <p:extLst>
      <p:ext uri="{BB962C8B-B14F-4D97-AF65-F5344CB8AC3E}">
        <p14:creationId xmlns:p14="http://schemas.microsoft.com/office/powerpoint/2010/main" val="1039917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27A7BDE-F542-B457-AEF2-6E72205ED7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858089A-1E55-694D-68CE-03DF3A73A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E237956-557E-4309-3F5E-EF57DA26B0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D92E01-53A5-40EC-ABA3-20CF88C1F599}" type="datetime1">
              <a:rPr lang="de-DE" smtClean="0"/>
              <a:t>16.05.2025</a:t>
            </a:fld>
            <a:endParaRPr lang="de-DE" dirty="0"/>
          </a:p>
        </p:txBody>
      </p:sp>
      <p:sp>
        <p:nvSpPr>
          <p:cNvPr id="5" name="Fußzeilenplatzhalter 4">
            <a:extLst>
              <a:ext uri="{FF2B5EF4-FFF2-40B4-BE49-F238E27FC236}">
                <a16:creationId xmlns:a16="http://schemas.microsoft.com/office/drawing/2014/main" id="{3A7F81A2-FF13-B340-E350-1E921CE2D9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dirty="0"/>
          </a:p>
        </p:txBody>
      </p:sp>
      <p:sp>
        <p:nvSpPr>
          <p:cNvPr id="6" name="Foliennummernplatzhalter 5">
            <a:extLst>
              <a:ext uri="{FF2B5EF4-FFF2-40B4-BE49-F238E27FC236}">
                <a16:creationId xmlns:a16="http://schemas.microsoft.com/office/drawing/2014/main" id="{C0B84F8A-8FA9-B5C3-B4BC-93526458EC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338755-EC09-452E-8EBB-101AC093DB14}" type="slidenum">
              <a:rPr lang="de-DE" smtClean="0"/>
              <a:t>‹Nr.›</a:t>
            </a:fld>
            <a:endParaRPr lang="de-DE" dirty="0"/>
          </a:p>
        </p:txBody>
      </p:sp>
    </p:spTree>
    <p:extLst>
      <p:ext uri="{BB962C8B-B14F-4D97-AF65-F5344CB8AC3E}">
        <p14:creationId xmlns:p14="http://schemas.microsoft.com/office/powerpoint/2010/main" val="101926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53.jpg"/></Relationships>
</file>

<file path=ppt/slides/_rels/slide10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55.jpg"/></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png"/></Relationships>
</file>

<file path=ppt/slides/_rels/slide1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11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5.png"/></Relationships>
</file>

<file path=ppt/slides/_rels/slide1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3.png"/><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5.png"/><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6.png"/><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60.png"/><Relationship Id="rId5" Type="http://schemas.openxmlformats.org/officeDocument/2006/relationships/customXml" Target="../ink/ink1.xml"/><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5.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99.emf"/><Relationship Id="rId4" Type="http://schemas.openxmlformats.org/officeDocument/2006/relationships/image" Target="../media/image98.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98.jpeg"/><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bmoodle.hswt.de/course/view.php?id=3551"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108.png"/></Relationships>
</file>

<file path=ppt/slides/_rels/slide92.xml.rels><?xml version="1.0" encoding="UTF-8" standalone="yes"?>
<Relationships xmlns="http://schemas.openxmlformats.org/package/2006/relationships"><Relationship Id="rId8" Type="http://schemas.openxmlformats.org/officeDocument/2006/relationships/hyperlink" Target="https://wbmoodle.hswt.de/mod/book/view.php?id=176223&amp;chapterid=7371" TargetMode="External"/><Relationship Id="rId13" Type="http://schemas.openxmlformats.org/officeDocument/2006/relationships/hyperlink" Target="https://wbmoodle.hswt.de/mod/book/view.php?id=176223&amp;chapterid=7379" TargetMode="External"/><Relationship Id="rId3" Type="http://schemas.openxmlformats.org/officeDocument/2006/relationships/hyperlink" Target="https://wbmoodle.hswt.de/mod/book/view.php?id=176223&amp;chapterid=7362" TargetMode="External"/><Relationship Id="rId7" Type="http://schemas.openxmlformats.org/officeDocument/2006/relationships/hyperlink" Target="https://wbmoodle.hswt.de/mod/book/view.php?id=176223&amp;chapterid=7367" TargetMode="External"/><Relationship Id="rId12" Type="http://schemas.openxmlformats.org/officeDocument/2006/relationships/hyperlink" Target="https://wbmoodle.hswt.de/mod/book/view.php?id=176223&amp;chapterid=7378" TargetMode="Externa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hyperlink" Target="https://wbmoodle.hswt.de/mod/book/view.php?id=176223&amp;chapterid=7366" TargetMode="External"/><Relationship Id="rId11" Type="http://schemas.openxmlformats.org/officeDocument/2006/relationships/hyperlink" Target="https://wbmoodle.hswt.de/mod/book/view.php?id=176223&amp;chapterid=7377" TargetMode="External"/><Relationship Id="rId5" Type="http://schemas.openxmlformats.org/officeDocument/2006/relationships/hyperlink" Target="https://wbmoodle.hswt.de/mod/book/view.php?id=176223&amp;chapterid=7365" TargetMode="External"/><Relationship Id="rId15" Type="http://schemas.openxmlformats.org/officeDocument/2006/relationships/hyperlink" Target="https://wbmoodle.hswt.de/mod/book/view.php?id=176223&amp;chapterid=7381" TargetMode="External"/><Relationship Id="rId10" Type="http://schemas.openxmlformats.org/officeDocument/2006/relationships/hyperlink" Target="https://wbmoodle.hswt.de/mod/book/view.php?id=176223&amp;chapterid=7375" TargetMode="External"/><Relationship Id="rId4" Type="http://schemas.openxmlformats.org/officeDocument/2006/relationships/hyperlink" Target="https://wbmoodle.hswt.de/mod/book/view.php?id=176223&amp;chapterid=7364" TargetMode="External"/><Relationship Id="rId9" Type="http://schemas.openxmlformats.org/officeDocument/2006/relationships/hyperlink" Target="https://wbmoodle.hswt.de/mod/book/view.php?id=176223&amp;chapterid=7373" TargetMode="External"/><Relationship Id="rId14" Type="http://schemas.openxmlformats.org/officeDocument/2006/relationships/hyperlink" Target="https://wbmoodle.hswt.de/mod/book/view.php?id=176223&amp;chapterid=7380"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C198F-2BA9-65A6-1ABE-D95C69895ABD}"/>
              </a:ext>
            </a:extLst>
          </p:cNvPr>
          <p:cNvSpPr>
            <a:spLocks noGrp="1"/>
          </p:cNvSpPr>
          <p:nvPr>
            <p:ph type="ctrTitle"/>
          </p:nvPr>
        </p:nvSpPr>
        <p:spPr>
          <a:xfrm>
            <a:off x="1656800" y="1135369"/>
            <a:ext cx="9144000" cy="3938750"/>
          </a:xfrm>
        </p:spPr>
        <p:txBody>
          <a:bodyPr>
            <a:normAutofit/>
          </a:bodyPr>
          <a:lstStyle/>
          <a:p>
            <a:pPr>
              <a:lnSpc>
                <a:spcPct val="100000"/>
              </a:lnSpc>
            </a:pPr>
            <a:r>
              <a:rPr lang="en-US" sz="2000" noProof="0" dirty="0">
                <a:ea typeface="Calibri" panose="020F0502020204030204" pitchFamily="34" charset="0"/>
              </a:rPr>
              <a:t>ERASMUS-EDU-2024-VIRT-EXCH, </a:t>
            </a:r>
            <a:r>
              <a:rPr lang="en-US" sz="2000" noProof="0" dirty="0">
                <a:ea typeface="Times New Roman" panose="02020603050405020304" pitchFamily="18" charset="0"/>
              </a:rPr>
              <a:t>ERASMUS-LS, 101193598</a:t>
            </a:r>
            <a:br>
              <a:rPr lang="en-US" sz="2000" noProof="0" dirty="0">
                <a:ea typeface="Times New Roman" panose="02020603050405020304" pitchFamily="18" charset="0"/>
              </a:rPr>
            </a:br>
            <a:br>
              <a:rPr lang="en-US" sz="1100" b="1" noProof="0" dirty="0">
                <a:latin typeface="Arial" panose="020B0604020202020204" pitchFamily="34" charset="0"/>
                <a:ea typeface="Times New Roman" panose="02020603050405020304" pitchFamily="18" charset="0"/>
              </a:rPr>
            </a:br>
            <a:r>
              <a:rPr lang="en-US" sz="5400" noProof="0" dirty="0"/>
              <a:t>AGRI-MOCKS</a:t>
            </a:r>
            <a:br>
              <a:rPr lang="en-US" sz="5400" noProof="0" dirty="0"/>
            </a:br>
            <a:r>
              <a:rPr lang="en-US" sz="5400" noProof="0" dirty="0"/>
              <a:t>Project e-Management</a:t>
            </a:r>
            <a:br>
              <a:rPr lang="en-US" sz="5400" noProof="0" dirty="0"/>
            </a:br>
            <a:r>
              <a:rPr lang="en-US" sz="5400" noProof="0" dirty="0"/>
              <a:t>Handbook</a:t>
            </a:r>
            <a:br>
              <a:rPr lang="en-US" noProof="0" dirty="0"/>
            </a:br>
            <a:br>
              <a:rPr lang="en-US" sz="1100" noProof="0" dirty="0"/>
            </a:br>
            <a:r>
              <a:rPr lang="en-US" sz="2000" noProof="0" dirty="0"/>
              <a:t>May 2025</a:t>
            </a:r>
            <a:br>
              <a:rPr lang="en-US" noProof="0" dirty="0"/>
            </a:br>
            <a:r>
              <a:rPr lang="en-US" sz="2000" noProof="0" dirty="0"/>
              <a:t>Author: Anja Weber - HSWT </a:t>
            </a:r>
          </a:p>
        </p:txBody>
      </p:sp>
      <p:pic>
        <p:nvPicPr>
          <p:cNvPr id="12" name="Grafik 11">
            <a:extLst>
              <a:ext uri="{FF2B5EF4-FFF2-40B4-BE49-F238E27FC236}">
                <a16:creationId xmlns:a16="http://schemas.microsoft.com/office/drawing/2014/main" id="{629F881C-90C5-E102-55C9-94FF3145CA25}"/>
              </a:ext>
            </a:extLst>
          </p:cNvPr>
          <p:cNvPicPr>
            <a:picLocks noChangeAspect="1"/>
          </p:cNvPicPr>
          <p:nvPr/>
        </p:nvPicPr>
        <p:blipFill>
          <a:blip r:embed="rId2"/>
          <a:stretch>
            <a:fillRect/>
          </a:stretch>
        </p:blipFill>
        <p:spPr>
          <a:xfrm>
            <a:off x="837454" y="4298240"/>
            <a:ext cx="287103" cy="440908"/>
          </a:xfrm>
          <a:prstGeom prst="rect">
            <a:avLst/>
          </a:prstGeom>
        </p:spPr>
      </p:pic>
      <p:pic>
        <p:nvPicPr>
          <p:cNvPr id="10" name="Grafik 9">
            <a:extLst>
              <a:ext uri="{FF2B5EF4-FFF2-40B4-BE49-F238E27FC236}">
                <a16:creationId xmlns:a16="http://schemas.microsoft.com/office/drawing/2014/main" id="{2D710CD6-F933-48DE-165A-8CAAB11A8D16}"/>
              </a:ext>
            </a:extLst>
          </p:cNvPr>
          <p:cNvPicPr>
            <a:picLocks noChangeAspect="1"/>
          </p:cNvPicPr>
          <p:nvPr/>
        </p:nvPicPr>
        <p:blipFill>
          <a:blip r:embed="rId3"/>
          <a:stretch>
            <a:fillRect/>
          </a:stretch>
        </p:blipFill>
        <p:spPr>
          <a:xfrm>
            <a:off x="1395980" y="4018610"/>
            <a:ext cx="1465593" cy="960216"/>
          </a:xfrm>
          <a:prstGeom prst="rect">
            <a:avLst/>
          </a:prstGeom>
        </p:spPr>
      </p:pic>
      <p:pic>
        <p:nvPicPr>
          <p:cNvPr id="8" name="Grafik 7">
            <a:extLst>
              <a:ext uri="{FF2B5EF4-FFF2-40B4-BE49-F238E27FC236}">
                <a16:creationId xmlns:a16="http://schemas.microsoft.com/office/drawing/2014/main" id="{88B89BA0-5841-42B8-0F09-E80DAFB0962F}"/>
              </a:ext>
            </a:extLst>
          </p:cNvPr>
          <p:cNvPicPr>
            <a:picLocks noChangeAspect="1"/>
          </p:cNvPicPr>
          <p:nvPr/>
        </p:nvPicPr>
        <p:blipFill>
          <a:blip r:embed="rId4"/>
          <a:stretch>
            <a:fillRect/>
          </a:stretch>
        </p:blipFill>
        <p:spPr>
          <a:xfrm>
            <a:off x="544639" y="5735637"/>
            <a:ext cx="2261294" cy="688220"/>
          </a:xfrm>
          <a:prstGeom prst="rect">
            <a:avLst/>
          </a:prstGeom>
        </p:spPr>
      </p:pic>
      <p:pic>
        <p:nvPicPr>
          <p:cNvPr id="6" name="Grafik 5">
            <a:extLst>
              <a:ext uri="{FF2B5EF4-FFF2-40B4-BE49-F238E27FC236}">
                <a16:creationId xmlns:a16="http://schemas.microsoft.com/office/drawing/2014/main" id="{A4BA1DC0-F721-5201-4A3F-D159667B31AB}"/>
              </a:ext>
            </a:extLst>
          </p:cNvPr>
          <p:cNvPicPr>
            <a:picLocks noChangeAspect="1"/>
          </p:cNvPicPr>
          <p:nvPr/>
        </p:nvPicPr>
        <p:blipFill>
          <a:blip r:embed="rId5"/>
          <a:stretch>
            <a:fillRect/>
          </a:stretch>
        </p:blipFill>
        <p:spPr>
          <a:xfrm>
            <a:off x="1002439" y="4593665"/>
            <a:ext cx="1376580" cy="1376580"/>
          </a:xfrm>
          <a:prstGeom prst="rect">
            <a:avLst/>
          </a:prstGeom>
        </p:spPr>
      </p:pic>
      <p:cxnSp>
        <p:nvCxnSpPr>
          <p:cNvPr id="14" name="Gerader Verbinder 13">
            <a:extLst>
              <a:ext uri="{FF2B5EF4-FFF2-40B4-BE49-F238E27FC236}">
                <a16:creationId xmlns:a16="http://schemas.microsoft.com/office/drawing/2014/main" id="{7994C0E0-A292-8DC1-01B8-61B538E83C78}"/>
              </a:ext>
            </a:extLst>
          </p:cNvPr>
          <p:cNvCxnSpPr/>
          <p:nvPr/>
        </p:nvCxnSpPr>
        <p:spPr>
          <a:xfrm>
            <a:off x="896446" y="4729124"/>
            <a:ext cx="0" cy="864000"/>
          </a:xfrm>
          <a:prstGeom prst="line">
            <a:avLst/>
          </a:prstGeom>
          <a:ln w="47625"/>
        </p:spPr>
        <p:style>
          <a:lnRef idx="2">
            <a:schemeClr val="dk1"/>
          </a:lnRef>
          <a:fillRef idx="0">
            <a:schemeClr val="dk1"/>
          </a:fillRef>
          <a:effectRef idx="1">
            <a:schemeClr val="dk1"/>
          </a:effectRef>
          <a:fontRef idx="minor">
            <a:schemeClr val="tx1"/>
          </a:fontRef>
        </p:style>
      </p:cxnSp>
      <p:cxnSp>
        <p:nvCxnSpPr>
          <p:cNvPr id="15" name="Gerader Verbinder 14">
            <a:extLst>
              <a:ext uri="{FF2B5EF4-FFF2-40B4-BE49-F238E27FC236}">
                <a16:creationId xmlns:a16="http://schemas.microsoft.com/office/drawing/2014/main" id="{A5630543-E500-3F2A-B76C-8235AA8BA797}"/>
              </a:ext>
            </a:extLst>
          </p:cNvPr>
          <p:cNvCxnSpPr/>
          <p:nvPr/>
        </p:nvCxnSpPr>
        <p:spPr>
          <a:xfrm>
            <a:off x="2474851" y="4871637"/>
            <a:ext cx="0" cy="864000"/>
          </a:xfrm>
          <a:prstGeom prst="line">
            <a:avLst/>
          </a:prstGeom>
          <a:ln w="47625"/>
        </p:spPr>
        <p:style>
          <a:lnRef idx="2">
            <a:schemeClr val="dk1"/>
          </a:lnRef>
          <a:fillRef idx="0">
            <a:schemeClr val="dk1"/>
          </a:fillRef>
          <a:effectRef idx="1">
            <a:schemeClr val="dk1"/>
          </a:effectRef>
          <a:fontRef idx="minor">
            <a:schemeClr val="tx1"/>
          </a:fontRef>
        </p:style>
      </p:cxnSp>
      <p:cxnSp>
        <p:nvCxnSpPr>
          <p:cNvPr id="16" name="Gerader Verbinder 15">
            <a:extLst>
              <a:ext uri="{FF2B5EF4-FFF2-40B4-BE49-F238E27FC236}">
                <a16:creationId xmlns:a16="http://schemas.microsoft.com/office/drawing/2014/main" id="{5A7AE9C5-4A43-F012-10CC-21462776D145}"/>
              </a:ext>
            </a:extLst>
          </p:cNvPr>
          <p:cNvCxnSpPr>
            <a:cxnSpLocks/>
          </p:cNvCxnSpPr>
          <p:nvPr/>
        </p:nvCxnSpPr>
        <p:spPr>
          <a:xfrm flipH="1">
            <a:off x="986905" y="4462742"/>
            <a:ext cx="811742" cy="0"/>
          </a:xfrm>
          <a:prstGeom prst="line">
            <a:avLst/>
          </a:prstGeom>
          <a:ln w="47625"/>
        </p:spPr>
        <p:style>
          <a:lnRef idx="2">
            <a:schemeClr val="dk1"/>
          </a:lnRef>
          <a:fillRef idx="0">
            <a:schemeClr val="dk1"/>
          </a:fillRef>
          <a:effectRef idx="1">
            <a:schemeClr val="dk1"/>
          </a:effectRef>
          <a:fontRef idx="minor">
            <a:schemeClr val="tx1"/>
          </a:fontRef>
        </p:style>
      </p:cxnSp>
      <p:pic>
        <p:nvPicPr>
          <p:cNvPr id="2072" name="Picture 33">
            <a:extLst>
              <a:ext uri="{FF2B5EF4-FFF2-40B4-BE49-F238E27FC236}">
                <a16:creationId xmlns:a16="http://schemas.microsoft.com/office/drawing/2014/main" id="{5B7C1E9A-9804-4A73-62CE-513417B49A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774" y="270387"/>
            <a:ext cx="715963"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32">
            <a:extLst>
              <a:ext uri="{FF2B5EF4-FFF2-40B4-BE49-F238E27FC236}">
                <a16:creationId xmlns:a16="http://schemas.microsoft.com/office/drawing/2014/main" id="{58D49CF8-DC8F-208F-7651-6BC0D89BE2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912" y="278324"/>
            <a:ext cx="762000" cy="71596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31">
            <a:extLst>
              <a:ext uri="{FF2B5EF4-FFF2-40B4-BE49-F238E27FC236}">
                <a16:creationId xmlns:a16="http://schemas.microsoft.com/office/drawing/2014/main" id="{1297749C-04B2-ABE3-FF53-1A210BD1C2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0912" y="264454"/>
            <a:ext cx="715963" cy="715962"/>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34">
            <a:extLst>
              <a:ext uri="{FF2B5EF4-FFF2-40B4-BE49-F238E27FC236}">
                <a16:creationId xmlns:a16="http://schemas.microsoft.com/office/drawing/2014/main" id="{B8C227F8-1003-1859-618E-11779E771C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6875" y="281426"/>
            <a:ext cx="6096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35">
            <a:extLst>
              <a:ext uri="{FF2B5EF4-FFF2-40B4-BE49-F238E27FC236}">
                <a16:creationId xmlns:a16="http://schemas.microsoft.com/office/drawing/2014/main" id="{FF627267-A3DF-BAC2-719C-A700DB0F25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6475" y="278324"/>
            <a:ext cx="708025"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36">
            <a:extLst>
              <a:ext uri="{FF2B5EF4-FFF2-40B4-BE49-F238E27FC236}">
                <a16:creationId xmlns:a16="http://schemas.microsoft.com/office/drawing/2014/main" id="{A732F2BD-482E-3EC3-BD76-3AED66DF58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54500" y="256874"/>
            <a:ext cx="693738"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37">
            <a:extLst>
              <a:ext uri="{FF2B5EF4-FFF2-40B4-BE49-F238E27FC236}">
                <a16:creationId xmlns:a16="http://schemas.microsoft.com/office/drawing/2014/main" id="{6A9CE208-907E-8205-068E-7A0DE5DEDE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62525" y="260485"/>
            <a:ext cx="663575"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38">
            <a:extLst>
              <a:ext uri="{FF2B5EF4-FFF2-40B4-BE49-F238E27FC236}">
                <a16:creationId xmlns:a16="http://schemas.microsoft.com/office/drawing/2014/main" id="{F857FD23-5636-89BA-FA79-99E2A6156B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2431" y="256874"/>
            <a:ext cx="769938"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39">
            <a:extLst>
              <a:ext uri="{FF2B5EF4-FFF2-40B4-BE49-F238E27FC236}">
                <a16:creationId xmlns:a16="http://schemas.microsoft.com/office/drawing/2014/main" id="{98040A11-B331-D7A6-26EF-64F37232A21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44174" y="244376"/>
            <a:ext cx="693738"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40">
            <a:extLst>
              <a:ext uri="{FF2B5EF4-FFF2-40B4-BE49-F238E27FC236}">
                <a16:creationId xmlns:a16="http://schemas.microsoft.com/office/drawing/2014/main" id="{92DA39C7-9D83-A2D7-20B4-259A5CC334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50867" r="65892"/>
          <a:stretch>
            <a:fillRect/>
          </a:stretch>
        </p:blipFill>
        <p:spPr bwMode="auto">
          <a:xfrm>
            <a:off x="7037912" y="256874"/>
            <a:ext cx="746125"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41">
            <a:extLst>
              <a:ext uri="{FF2B5EF4-FFF2-40B4-BE49-F238E27FC236}">
                <a16:creationId xmlns:a16="http://schemas.microsoft.com/office/drawing/2014/main" id="{C3EBDB45-9AED-9A92-1386-9B2808EAF91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5">
            <a:extLst>
              <a:ext uri="{FF2B5EF4-FFF2-40B4-BE49-F238E27FC236}">
                <a16:creationId xmlns:a16="http://schemas.microsoft.com/office/drawing/2014/main" id="{FA74D898-8413-FDD5-11D0-59D454852E45}"/>
              </a:ext>
            </a:extLst>
          </p:cNvPr>
          <p:cNvSpPr>
            <a:spLocks noChangeArrowheads="1"/>
          </p:cNvSpPr>
          <p:nvPr/>
        </p:nvSpPr>
        <p:spPr bwMode="auto">
          <a:xfrm>
            <a:off x="476774" y="-186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2" name="Rectangle 26">
            <a:extLst>
              <a:ext uri="{FF2B5EF4-FFF2-40B4-BE49-F238E27FC236}">
                <a16:creationId xmlns:a16="http://schemas.microsoft.com/office/drawing/2014/main" id="{353E012A-8E3F-6360-5C63-5F588ED922EE}"/>
              </a:ext>
            </a:extLst>
          </p:cNvPr>
          <p:cNvSpPr>
            <a:spLocks noChangeArrowheads="1"/>
          </p:cNvSpPr>
          <p:nvPr/>
        </p:nvSpPr>
        <p:spPr bwMode="auto">
          <a:xfrm>
            <a:off x="248174" y="75570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4" name="Textfeld 23">
            <a:extLst>
              <a:ext uri="{FF2B5EF4-FFF2-40B4-BE49-F238E27FC236}">
                <a16:creationId xmlns:a16="http://schemas.microsoft.com/office/drawing/2014/main" id="{ABF1D191-49F1-74F0-6208-6F77CE6FE230}"/>
              </a:ext>
            </a:extLst>
          </p:cNvPr>
          <p:cNvSpPr txBox="1"/>
          <p:nvPr/>
        </p:nvSpPr>
        <p:spPr>
          <a:xfrm>
            <a:off x="3043225" y="5479583"/>
            <a:ext cx="8444945" cy="600164"/>
          </a:xfrm>
          <a:prstGeom prst="rect">
            <a:avLst/>
          </a:prstGeom>
          <a:noFill/>
        </p:spPr>
        <p:txBody>
          <a:bodyPr wrap="square">
            <a:spAutoFit/>
          </a:bodyPr>
          <a:lstStyle/>
          <a:p>
            <a:r>
              <a:rPr lang="en-US" sz="1100" b="0" i="0" noProof="0" dirty="0">
                <a:solidFill>
                  <a:srgbClr val="1D2125"/>
                </a:solidFill>
                <a:effectLst/>
                <a:latin typeface="MV Boli" panose="02000500030200090000" pitchFamily="2" charset="0"/>
                <a:cs typeface="MV Boli" panose="02000500030200090000" pitchFamily="2"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100" noProof="0" dirty="0">
              <a:latin typeface="MV Boli" panose="02000500030200090000" pitchFamily="2" charset="0"/>
              <a:cs typeface="MV Boli" panose="02000500030200090000" pitchFamily="2" charset="0"/>
            </a:endParaRPr>
          </a:p>
        </p:txBody>
      </p:sp>
      <p:sp>
        <p:nvSpPr>
          <p:cNvPr id="3" name="Foliennummernplatzhalter 2">
            <a:extLst>
              <a:ext uri="{FF2B5EF4-FFF2-40B4-BE49-F238E27FC236}">
                <a16:creationId xmlns:a16="http://schemas.microsoft.com/office/drawing/2014/main" id="{906FF4AE-CAF7-92E2-A3F1-9BA78B9FD599}"/>
              </a:ext>
            </a:extLst>
          </p:cNvPr>
          <p:cNvSpPr>
            <a:spLocks noGrp="1"/>
          </p:cNvSpPr>
          <p:nvPr>
            <p:ph type="sldNum" sz="quarter" idx="12"/>
          </p:nvPr>
        </p:nvSpPr>
        <p:spPr/>
        <p:txBody>
          <a:bodyPr/>
          <a:lstStyle/>
          <a:p>
            <a:fld id="{B0338755-EC09-452E-8EBB-101AC093DB14}" type="slidenum">
              <a:rPr lang="en-US" noProof="0" smtClean="0"/>
              <a:t>1</a:t>
            </a:fld>
            <a:endParaRPr lang="en-US" noProof="0" dirty="0"/>
          </a:p>
        </p:txBody>
      </p:sp>
    </p:spTree>
    <p:extLst>
      <p:ext uri="{BB962C8B-B14F-4D97-AF65-F5344CB8AC3E}">
        <p14:creationId xmlns:p14="http://schemas.microsoft.com/office/powerpoint/2010/main" val="354425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22A6D-2779-3446-1ECC-261E5C7EE63A}"/>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A291A25C-6F48-D4A3-E08C-EA4D0211489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65EF1394-E119-5B60-2122-A6524B54C26C}"/>
              </a:ext>
            </a:extLst>
          </p:cNvPr>
          <p:cNvSpPr>
            <a:spLocks noChangeArrowheads="1"/>
          </p:cNvSpPr>
          <p:nvPr/>
        </p:nvSpPr>
        <p:spPr bwMode="auto">
          <a:xfrm>
            <a:off x="6400800" y="5506006"/>
            <a:ext cx="23368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noProof="0" dirty="0">
                <a:solidFill>
                  <a:srgbClr val="C00000"/>
                </a:solidFill>
              </a:rPr>
              <a:t>Click on ‚Preferences‘</a:t>
            </a:r>
          </a:p>
        </p:txBody>
      </p:sp>
      <p:sp>
        <p:nvSpPr>
          <p:cNvPr id="6" name="Rectangle 23">
            <a:extLst>
              <a:ext uri="{FF2B5EF4-FFF2-40B4-BE49-F238E27FC236}">
                <a16:creationId xmlns:a16="http://schemas.microsoft.com/office/drawing/2014/main" id="{0440B494-1935-D98E-6999-55D95BDE28E7}"/>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28D7A551-6B94-2A27-782B-F50BF2FE6521}"/>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42DE22B3-C58B-69A4-E053-9D30D7517C06}"/>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5B20C6F7-7B3E-BD3C-E559-A7374D67E261}"/>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C03CBBD3-384D-9451-157F-CDB499FA96E7}"/>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B9E657AC-7FF5-4391-1614-7119F8325FBE}"/>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6253DC5E-F55E-A0D8-6C0A-F2D7D29C8A0A}"/>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B327BDFC-F793-6E98-2C03-66396FC3EAF0}"/>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F91FB312-EF7A-4750-4B17-929021BA3F63}"/>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44CFD2BD-7722-9222-7CCE-191230FC0AD9}"/>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60EF08A0-8289-88F9-A2F4-9DE70C8F25DC}"/>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7BC2D4D8-746A-010F-8360-FB2659272B4C}"/>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8D2F508B-C0D9-6166-FE6E-7535CE580742}"/>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0CEC636D-099F-D56E-86E5-615A846E5F25}"/>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24CDE3A0-FEC1-E251-BD5C-768DC75CE9E3}"/>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0161ADF0-A8F5-6733-2495-FAD2B4BFA2BD}"/>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54C903FB-CB1D-4B82-3C00-F4D29AE9963B}"/>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68E5C115-FE67-BF0D-D324-A3DA16832AA5}"/>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69DECE7F-A661-579E-F420-23DD0A325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DA811818-9331-00A4-3A43-F21914FB90FC}"/>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Change your personal settings:</a:t>
            </a:r>
          </a:p>
        </p:txBody>
      </p:sp>
      <p:pic>
        <p:nvPicPr>
          <p:cNvPr id="4" name="Grafik 3">
            <a:extLst>
              <a:ext uri="{FF2B5EF4-FFF2-40B4-BE49-F238E27FC236}">
                <a16:creationId xmlns:a16="http://schemas.microsoft.com/office/drawing/2014/main" id="{C9B8E244-D56D-BACD-47FA-8FD4E481D0AE}"/>
              </a:ext>
            </a:extLst>
          </p:cNvPr>
          <p:cNvPicPr>
            <a:picLocks noChangeAspect="1"/>
          </p:cNvPicPr>
          <p:nvPr/>
        </p:nvPicPr>
        <p:blipFill>
          <a:blip r:embed="rId3"/>
          <a:stretch>
            <a:fillRect/>
          </a:stretch>
        </p:blipFill>
        <p:spPr>
          <a:xfrm>
            <a:off x="0" y="1643436"/>
            <a:ext cx="12192000" cy="3571127"/>
          </a:xfrm>
          <a:prstGeom prst="rect">
            <a:avLst/>
          </a:prstGeom>
        </p:spPr>
      </p:pic>
      <p:pic>
        <p:nvPicPr>
          <p:cNvPr id="23" name="Grafik 22">
            <a:extLst>
              <a:ext uri="{FF2B5EF4-FFF2-40B4-BE49-F238E27FC236}">
                <a16:creationId xmlns:a16="http://schemas.microsoft.com/office/drawing/2014/main" id="{35F0CECD-1631-001B-57CE-DF80D7975F1D}"/>
              </a:ext>
            </a:extLst>
          </p:cNvPr>
          <p:cNvPicPr>
            <a:picLocks noChangeAspect="1"/>
          </p:cNvPicPr>
          <p:nvPr/>
        </p:nvPicPr>
        <p:blipFill>
          <a:blip r:embed="rId4"/>
          <a:stretch>
            <a:fillRect/>
          </a:stretch>
        </p:blipFill>
        <p:spPr>
          <a:xfrm>
            <a:off x="9404325" y="2227897"/>
            <a:ext cx="1767840" cy="2456437"/>
          </a:xfrm>
          <a:prstGeom prst="rect">
            <a:avLst/>
          </a:prstGeom>
        </p:spPr>
      </p:pic>
      <p:cxnSp>
        <p:nvCxnSpPr>
          <p:cNvPr id="29" name="Gerade Verbindung mit Pfeil 28">
            <a:extLst>
              <a:ext uri="{FF2B5EF4-FFF2-40B4-BE49-F238E27FC236}">
                <a16:creationId xmlns:a16="http://schemas.microsoft.com/office/drawing/2014/main" id="{13D6136A-24A9-39AC-C8C2-B745C5A26EE9}"/>
              </a:ext>
            </a:extLst>
          </p:cNvPr>
          <p:cNvCxnSpPr>
            <a:cxnSpLocks/>
          </p:cNvCxnSpPr>
          <p:nvPr/>
        </p:nvCxnSpPr>
        <p:spPr>
          <a:xfrm flipV="1">
            <a:off x="7741920" y="3992880"/>
            <a:ext cx="1818640" cy="14935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C1B3A733-0BF5-A39F-BF38-0FF48FA8D690}"/>
              </a:ext>
            </a:extLst>
          </p:cNvPr>
          <p:cNvSpPr>
            <a:spLocks noGrp="1"/>
          </p:cNvSpPr>
          <p:nvPr>
            <p:ph type="sldNum" sz="quarter" idx="12"/>
          </p:nvPr>
        </p:nvSpPr>
        <p:spPr/>
        <p:txBody>
          <a:bodyPr/>
          <a:lstStyle/>
          <a:p>
            <a:fld id="{B0338755-EC09-452E-8EBB-101AC093DB14}" type="slidenum">
              <a:rPr lang="en-US" noProof="0" smtClean="0"/>
              <a:t>10</a:t>
            </a:fld>
            <a:endParaRPr lang="en-US" noProof="0" dirty="0"/>
          </a:p>
        </p:txBody>
      </p:sp>
    </p:spTree>
    <p:extLst>
      <p:ext uri="{BB962C8B-B14F-4D97-AF65-F5344CB8AC3E}">
        <p14:creationId xmlns:p14="http://schemas.microsoft.com/office/powerpoint/2010/main" val="300418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C1A7C8A-4FC7-2265-0E69-83717A899A83}"/>
              </a:ext>
            </a:extLst>
          </p:cNvPr>
          <p:cNvPicPr>
            <a:picLocks noChangeAspect="1"/>
          </p:cNvPicPr>
          <p:nvPr/>
        </p:nvPicPr>
        <p:blipFill>
          <a:blip r:embed="rId2"/>
          <a:stretch>
            <a:fillRect/>
          </a:stretch>
        </p:blipFill>
        <p:spPr>
          <a:xfrm>
            <a:off x="1828776" y="1278341"/>
            <a:ext cx="8534448" cy="4842240"/>
          </a:xfrm>
          <a:prstGeom prst="rect">
            <a:avLst/>
          </a:prstGeom>
        </p:spPr>
      </p:pic>
      <p:grpSp>
        <p:nvGrpSpPr>
          <p:cNvPr id="3" name="Gruppieren 2">
            <a:extLst>
              <a:ext uri="{FF2B5EF4-FFF2-40B4-BE49-F238E27FC236}">
                <a16:creationId xmlns:a16="http://schemas.microsoft.com/office/drawing/2014/main" id="{035595A2-9EF5-22AC-4FA7-EA916DC2D11D}"/>
              </a:ext>
            </a:extLst>
          </p:cNvPr>
          <p:cNvGrpSpPr/>
          <p:nvPr/>
        </p:nvGrpSpPr>
        <p:grpSpPr>
          <a:xfrm>
            <a:off x="345440" y="228228"/>
            <a:ext cx="11090885" cy="6305723"/>
            <a:chOff x="345440" y="228228"/>
            <a:chExt cx="11090885" cy="6305723"/>
          </a:xfrm>
        </p:grpSpPr>
        <p:sp>
          <p:nvSpPr>
            <p:cNvPr id="4" name="Textfeld 3">
              <a:extLst>
                <a:ext uri="{FF2B5EF4-FFF2-40B4-BE49-F238E27FC236}">
                  <a16:creationId xmlns:a16="http://schemas.microsoft.com/office/drawing/2014/main" id="{63CA94AE-78E1-8C4D-4432-F4CE2CA4D97C}"/>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5" name="Picture 41">
              <a:extLst>
                <a:ext uri="{FF2B5EF4-FFF2-40B4-BE49-F238E27FC236}">
                  <a16:creationId xmlns:a16="http://schemas.microsoft.com/office/drawing/2014/main" id="{F401F46E-DD2F-3657-A2B2-0FB2013EE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feld 5">
            <a:extLst>
              <a:ext uri="{FF2B5EF4-FFF2-40B4-BE49-F238E27FC236}">
                <a16:creationId xmlns:a16="http://schemas.microsoft.com/office/drawing/2014/main" id="{E9435375-9CDE-900D-4B46-37569EBF8491}"/>
              </a:ext>
            </a:extLst>
          </p:cNvPr>
          <p:cNvSpPr txBox="1"/>
          <p:nvPr/>
        </p:nvSpPr>
        <p:spPr>
          <a:xfrm>
            <a:off x="806245" y="737419"/>
            <a:ext cx="6803595" cy="369332"/>
          </a:xfrm>
          <a:prstGeom prst="rect">
            <a:avLst/>
          </a:prstGeom>
          <a:noFill/>
        </p:spPr>
        <p:txBody>
          <a:bodyPr wrap="square" rtlCol="0">
            <a:spAutoFit/>
          </a:bodyPr>
          <a:lstStyle/>
          <a:p>
            <a:r>
              <a:rPr lang="en-US" b="1" noProof="0" dirty="0">
                <a:latin typeface="+mj-lt"/>
              </a:rPr>
              <a:t>Developing the Proto Persona of our expected participants:</a:t>
            </a:r>
          </a:p>
        </p:txBody>
      </p:sp>
      <p:sp>
        <p:nvSpPr>
          <p:cNvPr id="7" name="Foliennummernplatzhalter 6">
            <a:extLst>
              <a:ext uri="{FF2B5EF4-FFF2-40B4-BE49-F238E27FC236}">
                <a16:creationId xmlns:a16="http://schemas.microsoft.com/office/drawing/2014/main" id="{DB483329-101B-3ABC-B599-1E84B55E7320}"/>
              </a:ext>
            </a:extLst>
          </p:cNvPr>
          <p:cNvSpPr>
            <a:spLocks noGrp="1"/>
          </p:cNvSpPr>
          <p:nvPr>
            <p:ph type="sldNum" sz="quarter" idx="12"/>
          </p:nvPr>
        </p:nvSpPr>
        <p:spPr/>
        <p:txBody>
          <a:bodyPr/>
          <a:lstStyle/>
          <a:p>
            <a:fld id="{B0338755-EC09-452E-8EBB-101AC093DB14}" type="slidenum">
              <a:rPr lang="en-US" noProof="0" smtClean="0"/>
              <a:t>100</a:t>
            </a:fld>
            <a:endParaRPr lang="en-US" noProof="0" dirty="0"/>
          </a:p>
        </p:txBody>
      </p:sp>
    </p:spTree>
    <p:extLst>
      <p:ext uri="{BB962C8B-B14F-4D97-AF65-F5344CB8AC3E}">
        <p14:creationId xmlns:p14="http://schemas.microsoft.com/office/powerpoint/2010/main" val="23077376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75CD7-E026-663F-87F4-8E80871A0C95}"/>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162AD709-6C6C-217B-7355-BBEC52982E3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76DAC633-0817-5C24-BC80-B07FB93A58C2}"/>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2D9DD43A-A7D3-E036-78DA-D60FEB6E0F5F}"/>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47514862-A946-560C-B1E6-F0ED2C2E0712}"/>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F7032147-96FD-5D83-8D09-CA57734440E7}"/>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4BDE48CE-D6B1-2564-9EAB-88EF3AEB4259}"/>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B777E9B1-5203-0D54-4CDC-77267A2C1282}"/>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7E72BCCD-4840-CDFB-C22F-BA8A3DFA663D}"/>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64CACD8B-7967-D420-9DC5-230645CB8148}"/>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2323B425-D361-1AF6-6DAB-98F6B3F3844E}"/>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20BEB986-EA7A-B78B-56E1-202896AB8FC2}"/>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0C9C6743-B9BE-1F85-B5E0-EB26AB5BB291}"/>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C43269A0-1203-16CB-6F6C-C4ACA76ABAE6}"/>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968175D6-24CA-EE86-FE5D-F505A63D9074}"/>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5CD2F25F-4839-E239-E08B-A34F7099661F}"/>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80E24F59-FD84-0300-A2D8-1B3FF4A1F2F5}"/>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DD2B87E4-D6E6-B627-99FE-07F433A275BB}"/>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843B356F-075D-98C6-D844-9E2C5F3C490F}"/>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95C703D0-FEEB-42EB-FC43-EC1EE5443841}"/>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F5F4FEE3-6336-AFDA-25F3-C1FF23FF814F}"/>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3F25D7CB-C8F6-8D57-5628-5433C7FCB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Grafik 22" descr="Ein Bild, das Text, Screenshot, Schrift enthält.&#10;&#10;KI-generierte Inhalte können fehlerhaft sein.">
            <a:extLst>
              <a:ext uri="{FF2B5EF4-FFF2-40B4-BE49-F238E27FC236}">
                <a16:creationId xmlns:a16="http://schemas.microsoft.com/office/drawing/2014/main" id="{7D24DA3A-329E-E116-80C6-F44C8907C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93" y="0"/>
            <a:ext cx="5300373" cy="6858000"/>
          </a:xfrm>
          <a:prstGeom prst="rect">
            <a:avLst/>
          </a:prstGeom>
        </p:spPr>
      </p:pic>
      <p:pic>
        <p:nvPicPr>
          <p:cNvPr id="30" name="Grafik 29" descr="Ein Bild, das Text, Screenshot, Schrift, Dokument enthält.&#10;&#10;KI-generierte Inhalte können fehlerhaft sein.">
            <a:extLst>
              <a:ext uri="{FF2B5EF4-FFF2-40B4-BE49-F238E27FC236}">
                <a16:creationId xmlns:a16="http://schemas.microsoft.com/office/drawing/2014/main" id="{96BDB453-F6C6-24FA-2835-E3C6B8058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959" y="0"/>
            <a:ext cx="5300373" cy="6858000"/>
          </a:xfrm>
          <a:prstGeom prst="rect">
            <a:avLst/>
          </a:prstGeom>
        </p:spPr>
      </p:pic>
      <p:sp>
        <p:nvSpPr>
          <p:cNvPr id="2" name="Foliennummernplatzhalter 1">
            <a:extLst>
              <a:ext uri="{FF2B5EF4-FFF2-40B4-BE49-F238E27FC236}">
                <a16:creationId xmlns:a16="http://schemas.microsoft.com/office/drawing/2014/main" id="{DFCE8931-047B-C08E-DE0A-12548765F097}"/>
              </a:ext>
            </a:extLst>
          </p:cNvPr>
          <p:cNvSpPr>
            <a:spLocks noGrp="1"/>
          </p:cNvSpPr>
          <p:nvPr>
            <p:ph type="sldNum" sz="quarter" idx="12"/>
          </p:nvPr>
        </p:nvSpPr>
        <p:spPr/>
        <p:txBody>
          <a:bodyPr/>
          <a:lstStyle/>
          <a:p>
            <a:fld id="{B0338755-EC09-452E-8EBB-101AC093DB14}" type="slidenum">
              <a:rPr lang="en-US" noProof="0" smtClean="0"/>
              <a:t>101</a:t>
            </a:fld>
            <a:endParaRPr lang="en-US" noProof="0" dirty="0"/>
          </a:p>
        </p:txBody>
      </p:sp>
    </p:spTree>
    <p:extLst>
      <p:ext uri="{BB962C8B-B14F-4D97-AF65-F5344CB8AC3E}">
        <p14:creationId xmlns:p14="http://schemas.microsoft.com/office/powerpoint/2010/main" val="31744562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6E5CC-4145-D9BB-A103-31B9D91FE738}"/>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0BBC542B-FAED-D22F-899A-A1BB49BB2E1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E0F0E56F-3172-74E3-7030-DBC7FDF18C46}"/>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CE250EBD-2AA4-F926-22BA-AEE1EEB39C33}"/>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9336C802-5CB9-C378-3DCB-4D9DF8ED0180}"/>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BE10818B-D0BA-D1C3-6CCA-DF565BB17B1C}"/>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35DB7D3A-34AE-83F0-8123-A7E5C54B6B05}"/>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625BAE39-0E81-9470-B996-3242329E3E50}"/>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E33D88C5-B920-EAD6-9F01-C82F7732E2B8}"/>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86C70FD1-35E1-FF81-8BE4-967665E40DF3}"/>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1ED84AF8-F9AA-0603-A7A9-7F3681198F00}"/>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A5AF8C26-1C0B-A372-6EEA-527EB8200106}"/>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2CFEA289-E21B-A58D-0858-86ADD266846B}"/>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549221CF-605C-843E-F8FF-34E38D166F1C}"/>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004C9506-3463-F6E2-1390-7C45CAEC668F}"/>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DFC0DCCF-250F-2051-2E9F-26F9306ED2BE}"/>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772F8143-816B-DE0A-2F9D-9D58E0B0D109}"/>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AD355829-A356-B185-8694-5289EF55893C}"/>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0554D62A-82F0-DDAC-B2BC-750075A63E22}"/>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8B890C7F-774D-737F-8933-D59B2F7B959B}"/>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7C60776D-C086-19EB-1241-1D9D86FD7970}"/>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02963964-62B8-DB05-9DD2-B522B8E45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Grafik 22">
            <a:extLst>
              <a:ext uri="{FF2B5EF4-FFF2-40B4-BE49-F238E27FC236}">
                <a16:creationId xmlns:a16="http://schemas.microsoft.com/office/drawing/2014/main" id="{04ACD269-E1A5-3044-FC07-9553A71652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8293" y="0"/>
            <a:ext cx="5300372" cy="6858000"/>
          </a:xfrm>
          <a:prstGeom prst="rect">
            <a:avLst/>
          </a:prstGeom>
        </p:spPr>
      </p:pic>
      <p:pic>
        <p:nvPicPr>
          <p:cNvPr id="30" name="Grafik 29">
            <a:extLst>
              <a:ext uri="{FF2B5EF4-FFF2-40B4-BE49-F238E27FC236}">
                <a16:creationId xmlns:a16="http://schemas.microsoft.com/office/drawing/2014/main" id="{06B71A05-EF90-024B-7EA0-899AEC8B11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6959" y="0"/>
            <a:ext cx="5300372" cy="6858000"/>
          </a:xfrm>
          <a:prstGeom prst="rect">
            <a:avLst/>
          </a:prstGeom>
        </p:spPr>
      </p:pic>
      <p:sp>
        <p:nvSpPr>
          <p:cNvPr id="2" name="Foliennummernplatzhalter 1">
            <a:extLst>
              <a:ext uri="{FF2B5EF4-FFF2-40B4-BE49-F238E27FC236}">
                <a16:creationId xmlns:a16="http://schemas.microsoft.com/office/drawing/2014/main" id="{FA7F3D75-180C-488D-7749-8D253EDC3A14}"/>
              </a:ext>
            </a:extLst>
          </p:cNvPr>
          <p:cNvSpPr>
            <a:spLocks noGrp="1"/>
          </p:cNvSpPr>
          <p:nvPr>
            <p:ph type="sldNum" sz="quarter" idx="12"/>
          </p:nvPr>
        </p:nvSpPr>
        <p:spPr/>
        <p:txBody>
          <a:bodyPr/>
          <a:lstStyle/>
          <a:p>
            <a:fld id="{B0338755-EC09-452E-8EBB-101AC093DB14}" type="slidenum">
              <a:rPr lang="en-US" noProof="0" smtClean="0"/>
              <a:t>102</a:t>
            </a:fld>
            <a:endParaRPr lang="en-US" noProof="0" dirty="0"/>
          </a:p>
        </p:txBody>
      </p:sp>
    </p:spTree>
    <p:extLst>
      <p:ext uri="{BB962C8B-B14F-4D97-AF65-F5344CB8AC3E}">
        <p14:creationId xmlns:p14="http://schemas.microsoft.com/office/powerpoint/2010/main" val="7816509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EA1B0D91-294A-9C19-FC11-FC31E6370AD6}"/>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E1D0C1FF-4DF7-FFA2-A671-A72732B1B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CC3B7F76-0499-F84D-7C88-4BDA06DF3AAC}"/>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6" name="Grafik 5">
            <a:extLst>
              <a:ext uri="{FF2B5EF4-FFF2-40B4-BE49-F238E27FC236}">
                <a16:creationId xmlns:a16="http://schemas.microsoft.com/office/drawing/2014/main" id="{95538A75-E910-F57D-C49C-19C2F2C42CA7}"/>
              </a:ext>
            </a:extLst>
          </p:cNvPr>
          <p:cNvPicPr>
            <a:picLocks noChangeAspect="1"/>
          </p:cNvPicPr>
          <p:nvPr/>
        </p:nvPicPr>
        <p:blipFill>
          <a:blip r:embed="rId3"/>
          <a:stretch>
            <a:fillRect/>
          </a:stretch>
        </p:blipFill>
        <p:spPr>
          <a:xfrm>
            <a:off x="755675" y="1814791"/>
            <a:ext cx="10559924" cy="4326236"/>
          </a:xfrm>
          <a:prstGeom prst="rect">
            <a:avLst/>
          </a:prstGeom>
        </p:spPr>
      </p:pic>
      <p:sp>
        <p:nvSpPr>
          <p:cNvPr id="7" name="Textfeld 6">
            <a:extLst>
              <a:ext uri="{FF2B5EF4-FFF2-40B4-BE49-F238E27FC236}">
                <a16:creationId xmlns:a16="http://schemas.microsoft.com/office/drawing/2014/main" id="{0FA8D20D-A35A-9367-D920-0DDCDF759204}"/>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Adding more activities or resources to wbmoodle:</a:t>
            </a:r>
          </a:p>
        </p:txBody>
      </p:sp>
      <p:sp>
        <p:nvSpPr>
          <p:cNvPr id="5" name="Textfeld 4">
            <a:extLst>
              <a:ext uri="{FF2B5EF4-FFF2-40B4-BE49-F238E27FC236}">
                <a16:creationId xmlns:a16="http://schemas.microsoft.com/office/drawing/2014/main" id="{C61C36B5-7154-5C3B-1EAA-E2952181BB85}"/>
              </a:ext>
            </a:extLst>
          </p:cNvPr>
          <p:cNvSpPr txBox="1"/>
          <p:nvPr/>
        </p:nvSpPr>
        <p:spPr>
          <a:xfrm>
            <a:off x="4206837" y="2395231"/>
            <a:ext cx="4683163" cy="2031325"/>
          </a:xfrm>
          <a:prstGeom prst="rect">
            <a:avLst/>
          </a:prstGeom>
          <a:noFill/>
        </p:spPr>
        <p:txBody>
          <a:bodyPr wrap="square" rtlCol="0">
            <a:spAutoFit/>
          </a:bodyPr>
          <a:lstStyle/>
          <a:p>
            <a:r>
              <a:rPr lang="en-US" noProof="0" dirty="0">
                <a:solidFill>
                  <a:srgbClr val="C00000"/>
                </a:solidFill>
              </a:rPr>
              <a:t>All consortium members have editor rights on the wbmoodle platform. That means:</a:t>
            </a:r>
          </a:p>
          <a:p>
            <a:endParaRPr lang="en-US" noProof="0" dirty="0">
              <a:solidFill>
                <a:srgbClr val="C00000"/>
              </a:solidFill>
            </a:endParaRPr>
          </a:p>
          <a:p>
            <a:pPr marL="342900" indent="-342900">
              <a:buAutoNum type="arabicPeriod"/>
            </a:pPr>
            <a:r>
              <a:rPr lang="en-US" noProof="0" dirty="0">
                <a:solidFill>
                  <a:srgbClr val="C00000"/>
                </a:solidFill>
              </a:rPr>
              <a:t>You can change to ‚Edit mode‘ </a:t>
            </a:r>
          </a:p>
          <a:p>
            <a:pPr marL="342900" indent="-342900">
              <a:buAutoNum type="arabicPeriod"/>
            </a:pPr>
            <a:r>
              <a:rPr lang="en-US" noProof="0" dirty="0">
                <a:solidFill>
                  <a:srgbClr val="C00000"/>
                </a:solidFill>
              </a:rPr>
              <a:t>In ‚Edit mode you can make changes to the platform</a:t>
            </a:r>
          </a:p>
          <a:p>
            <a:pPr marL="342900" indent="-342900">
              <a:buAutoNum type="arabicPeriod"/>
            </a:pPr>
            <a:r>
              <a:rPr lang="en-US" noProof="0" dirty="0">
                <a:solidFill>
                  <a:srgbClr val="C00000"/>
                </a:solidFill>
              </a:rPr>
              <a:t>You can add more sections</a:t>
            </a:r>
          </a:p>
        </p:txBody>
      </p:sp>
      <p:cxnSp>
        <p:nvCxnSpPr>
          <p:cNvPr id="9" name="Gerade Verbindung mit Pfeil 8">
            <a:extLst>
              <a:ext uri="{FF2B5EF4-FFF2-40B4-BE49-F238E27FC236}">
                <a16:creationId xmlns:a16="http://schemas.microsoft.com/office/drawing/2014/main" id="{DA0C5494-3A4B-DDA6-87CB-04549633901B}"/>
              </a:ext>
            </a:extLst>
          </p:cNvPr>
          <p:cNvCxnSpPr>
            <a:cxnSpLocks/>
          </p:cNvCxnSpPr>
          <p:nvPr/>
        </p:nvCxnSpPr>
        <p:spPr>
          <a:xfrm flipV="1">
            <a:off x="7691120" y="2529840"/>
            <a:ext cx="3119120" cy="8810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Gerade Verbindung mit Pfeil 10">
            <a:extLst>
              <a:ext uri="{FF2B5EF4-FFF2-40B4-BE49-F238E27FC236}">
                <a16:creationId xmlns:a16="http://schemas.microsoft.com/office/drawing/2014/main" id="{0231A259-237F-BF47-4ADF-F0E9CDFEF58C}"/>
              </a:ext>
            </a:extLst>
          </p:cNvPr>
          <p:cNvCxnSpPr>
            <a:cxnSpLocks/>
          </p:cNvCxnSpPr>
          <p:nvPr/>
        </p:nvCxnSpPr>
        <p:spPr>
          <a:xfrm flipH="1">
            <a:off x="2712720" y="4426556"/>
            <a:ext cx="2722880" cy="12325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Foliennummernplatzhalter 7">
            <a:extLst>
              <a:ext uri="{FF2B5EF4-FFF2-40B4-BE49-F238E27FC236}">
                <a16:creationId xmlns:a16="http://schemas.microsoft.com/office/drawing/2014/main" id="{07007914-AA4D-0048-BC83-1B587C655E86}"/>
              </a:ext>
            </a:extLst>
          </p:cNvPr>
          <p:cNvSpPr>
            <a:spLocks noGrp="1"/>
          </p:cNvSpPr>
          <p:nvPr>
            <p:ph type="sldNum" sz="quarter" idx="12"/>
          </p:nvPr>
        </p:nvSpPr>
        <p:spPr/>
        <p:txBody>
          <a:bodyPr/>
          <a:lstStyle/>
          <a:p>
            <a:fld id="{B0338755-EC09-452E-8EBB-101AC093DB14}" type="slidenum">
              <a:rPr lang="en-US" noProof="0" smtClean="0"/>
              <a:t>103</a:t>
            </a:fld>
            <a:endParaRPr lang="en-US" noProof="0" dirty="0"/>
          </a:p>
        </p:txBody>
      </p:sp>
    </p:spTree>
    <p:extLst>
      <p:ext uri="{BB962C8B-B14F-4D97-AF65-F5344CB8AC3E}">
        <p14:creationId xmlns:p14="http://schemas.microsoft.com/office/powerpoint/2010/main" val="17621913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49CD1-2630-0982-0D90-3BF06AC75D19}"/>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89A45AC2-61FA-1C84-74AE-F0D4E2EB8CC7}"/>
              </a:ext>
            </a:extLst>
          </p:cNvPr>
          <p:cNvPicPr>
            <a:picLocks noChangeAspect="1"/>
          </p:cNvPicPr>
          <p:nvPr/>
        </p:nvPicPr>
        <p:blipFill>
          <a:blip r:embed="rId2"/>
          <a:stretch>
            <a:fillRect/>
          </a:stretch>
        </p:blipFill>
        <p:spPr>
          <a:xfrm>
            <a:off x="5961671" y="1077558"/>
            <a:ext cx="3863675" cy="5456393"/>
          </a:xfrm>
          <a:prstGeom prst="rect">
            <a:avLst/>
          </a:prstGeom>
        </p:spPr>
      </p:pic>
      <p:grpSp>
        <p:nvGrpSpPr>
          <p:cNvPr id="2" name="Gruppieren 1">
            <a:extLst>
              <a:ext uri="{FF2B5EF4-FFF2-40B4-BE49-F238E27FC236}">
                <a16:creationId xmlns:a16="http://schemas.microsoft.com/office/drawing/2014/main" id="{F0272805-82E3-245F-35B3-55B9B80E83FE}"/>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BA717646-2883-ABDF-C986-C4B3977EA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DE18861F-117F-7970-E14C-28460241D5F4}"/>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5899B38C-B087-41D8-CD39-A923864D00DF}"/>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Available activities or resources on wbmoodle:</a:t>
            </a:r>
          </a:p>
        </p:txBody>
      </p:sp>
      <p:sp>
        <p:nvSpPr>
          <p:cNvPr id="5" name="Textfeld 4">
            <a:extLst>
              <a:ext uri="{FF2B5EF4-FFF2-40B4-BE49-F238E27FC236}">
                <a16:creationId xmlns:a16="http://schemas.microsoft.com/office/drawing/2014/main" id="{9675C841-CFAB-5E5F-CED6-2F597AA29EC1}"/>
              </a:ext>
            </a:extLst>
          </p:cNvPr>
          <p:cNvSpPr txBox="1"/>
          <p:nvPr/>
        </p:nvSpPr>
        <p:spPr>
          <a:xfrm>
            <a:off x="806245" y="1596788"/>
            <a:ext cx="4683163" cy="1477328"/>
          </a:xfrm>
          <a:prstGeom prst="rect">
            <a:avLst/>
          </a:prstGeom>
          <a:noFill/>
        </p:spPr>
        <p:txBody>
          <a:bodyPr wrap="square" rtlCol="0">
            <a:spAutoFit/>
          </a:bodyPr>
          <a:lstStyle/>
          <a:p>
            <a:r>
              <a:rPr lang="en-US" noProof="0" dirty="0">
                <a:solidFill>
                  <a:srgbClr val="C00000"/>
                </a:solidFill>
              </a:rPr>
              <a:t>In ‚Edit mode‘ you will find the option</a:t>
            </a:r>
          </a:p>
          <a:p>
            <a:r>
              <a:rPr lang="en-US" noProof="0" dirty="0">
                <a:solidFill>
                  <a:srgbClr val="C00000"/>
                </a:solidFill>
              </a:rPr>
              <a:t>‚+ Add and activity or resource‘</a:t>
            </a:r>
          </a:p>
          <a:p>
            <a:r>
              <a:rPr lang="en-US" noProof="0" dirty="0">
                <a:solidFill>
                  <a:srgbClr val="C00000"/>
                </a:solidFill>
              </a:rPr>
              <a:t>At the bottom of each chapter.</a:t>
            </a:r>
          </a:p>
          <a:p>
            <a:r>
              <a:rPr lang="en-US" noProof="0" dirty="0">
                <a:solidFill>
                  <a:srgbClr val="C00000"/>
                </a:solidFill>
              </a:rPr>
              <a:t>Once you click on it, a window as shown on the right opens. </a:t>
            </a:r>
          </a:p>
        </p:txBody>
      </p:sp>
      <p:cxnSp>
        <p:nvCxnSpPr>
          <p:cNvPr id="11" name="Gerade Verbindung mit Pfeil 10">
            <a:extLst>
              <a:ext uri="{FF2B5EF4-FFF2-40B4-BE49-F238E27FC236}">
                <a16:creationId xmlns:a16="http://schemas.microsoft.com/office/drawing/2014/main" id="{9FA71D4C-7C92-B677-D2BA-97288AFE8DCB}"/>
              </a:ext>
            </a:extLst>
          </p:cNvPr>
          <p:cNvCxnSpPr>
            <a:cxnSpLocks/>
          </p:cNvCxnSpPr>
          <p:nvPr/>
        </p:nvCxnSpPr>
        <p:spPr>
          <a:xfrm>
            <a:off x="2590800" y="2885440"/>
            <a:ext cx="3370871" cy="1886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feld 13">
            <a:extLst>
              <a:ext uri="{FF2B5EF4-FFF2-40B4-BE49-F238E27FC236}">
                <a16:creationId xmlns:a16="http://schemas.microsoft.com/office/drawing/2014/main" id="{9A59A101-8D96-D907-C958-52CBBF71E9FB}"/>
              </a:ext>
            </a:extLst>
          </p:cNvPr>
          <p:cNvSpPr txBox="1"/>
          <p:nvPr/>
        </p:nvSpPr>
        <p:spPr>
          <a:xfrm>
            <a:off x="806244" y="3564153"/>
            <a:ext cx="4683163" cy="1754326"/>
          </a:xfrm>
          <a:prstGeom prst="rect">
            <a:avLst/>
          </a:prstGeom>
          <a:noFill/>
        </p:spPr>
        <p:txBody>
          <a:bodyPr wrap="square" rtlCol="0">
            <a:spAutoFit/>
          </a:bodyPr>
          <a:lstStyle/>
          <a:p>
            <a:r>
              <a:rPr lang="en-US" noProof="0" dirty="0">
                <a:solidFill>
                  <a:srgbClr val="C00000"/>
                </a:solidFill>
              </a:rPr>
              <a:t>From there you can select any moodle functionality, like ‚file‘, ‚folder‘, etc.</a:t>
            </a:r>
          </a:p>
          <a:p>
            <a:r>
              <a:rPr lang="en-US" noProof="0" dirty="0">
                <a:solidFill>
                  <a:srgbClr val="C00000"/>
                </a:solidFill>
              </a:rPr>
              <a:t>By clicking on the little ‚i‘-icon underneath each option, you can learn more about these functionalities to see if they serve your purpose. </a:t>
            </a:r>
          </a:p>
        </p:txBody>
      </p:sp>
      <p:cxnSp>
        <p:nvCxnSpPr>
          <p:cNvPr id="15" name="Gerade Verbindung mit Pfeil 14">
            <a:extLst>
              <a:ext uri="{FF2B5EF4-FFF2-40B4-BE49-F238E27FC236}">
                <a16:creationId xmlns:a16="http://schemas.microsoft.com/office/drawing/2014/main" id="{A8B2DCEF-51ED-2B2A-D590-8402E9586C87}"/>
              </a:ext>
            </a:extLst>
          </p:cNvPr>
          <p:cNvCxnSpPr>
            <a:cxnSpLocks/>
          </p:cNvCxnSpPr>
          <p:nvPr/>
        </p:nvCxnSpPr>
        <p:spPr>
          <a:xfrm flipV="1">
            <a:off x="5110480" y="4043367"/>
            <a:ext cx="1310640" cy="276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Foliennummernplatzhalter 5">
            <a:extLst>
              <a:ext uri="{FF2B5EF4-FFF2-40B4-BE49-F238E27FC236}">
                <a16:creationId xmlns:a16="http://schemas.microsoft.com/office/drawing/2014/main" id="{9B152445-F9D5-6A62-ACC9-ED7375529B21}"/>
              </a:ext>
            </a:extLst>
          </p:cNvPr>
          <p:cNvSpPr>
            <a:spLocks noGrp="1"/>
          </p:cNvSpPr>
          <p:nvPr>
            <p:ph type="sldNum" sz="quarter" idx="12"/>
          </p:nvPr>
        </p:nvSpPr>
        <p:spPr/>
        <p:txBody>
          <a:bodyPr/>
          <a:lstStyle/>
          <a:p>
            <a:fld id="{B0338755-EC09-452E-8EBB-101AC093DB14}" type="slidenum">
              <a:rPr lang="en-US" noProof="0" smtClean="0"/>
              <a:t>104</a:t>
            </a:fld>
            <a:endParaRPr lang="en-US" noProof="0" dirty="0"/>
          </a:p>
        </p:txBody>
      </p:sp>
    </p:spTree>
    <p:extLst>
      <p:ext uri="{BB962C8B-B14F-4D97-AF65-F5344CB8AC3E}">
        <p14:creationId xmlns:p14="http://schemas.microsoft.com/office/powerpoint/2010/main" val="38939675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1E42A-DF65-29E4-CBF0-D2755A8AE07B}"/>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70BFB9A8-06AF-32AA-56A6-3F42639258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61671" y="857445"/>
            <a:ext cx="3863675" cy="5323783"/>
          </a:xfrm>
          <a:prstGeom prst="rect">
            <a:avLst/>
          </a:prstGeom>
        </p:spPr>
      </p:pic>
      <p:grpSp>
        <p:nvGrpSpPr>
          <p:cNvPr id="2" name="Gruppieren 1">
            <a:extLst>
              <a:ext uri="{FF2B5EF4-FFF2-40B4-BE49-F238E27FC236}">
                <a16:creationId xmlns:a16="http://schemas.microsoft.com/office/drawing/2014/main" id="{CCCDE58A-F4A3-621E-BB73-23653D72904D}"/>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33049B46-E334-DB90-8202-B7F3099DC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D2C4F943-846B-60F3-0A75-A2F7C3E8C050}"/>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8534816B-D304-A6C5-7ADB-3DBD74CAD9E5}"/>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Setting up a new folder on wbmoodle:</a:t>
            </a:r>
          </a:p>
        </p:txBody>
      </p:sp>
      <p:sp>
        <p:nvSpPr>
          <p:cNvPr id="5" name="Textfeld 4">
            <a:extLst>
              <a:ext uri="{FF2B5EF4-FFF2-40B4-BE49-F238E27FC236}">
                <a16:creationId xmlns:a16="http://schemas.microsoft.com/office/drawing/2014/main" id="{FAF204C5-2463-B6DB-F129-249863C31425}"/>
              </a:ext>
            </a:extLst>
          </p:cNvPr>
          <p:cNvSpPr txBox="1"/>
          <p:nvPr/>
        </p:nvSpPr>
        <p:spPr>
          <a:xfrm>
            <a:off x="806245" y="1596788"/>
            <a:ext cx="4683163" cy="1200329"/>
          </a:xfrm>
          <a:prstGeom prst="rect">
            <a:avLst/>
          </a:prstGeom>
          <a:noFill/>
        </p:spPr>
        <p:txBody>
          <a:bodyPr wrap="square" rtlCol="0">
            <a:spAutoFit/>
          </a:bodyPr>
          <a:lstStyle/>
          <a:p>
            <a:r>
              <a:rPr lang="en-US" noProof="0" dirty="0">
                <a:solidFill>
                  <a:srgbClr val="C00000"/>
                </a:solidFill>
              </a:rPr>
              <a:t>Once you select an option from the above mentioned window, e.g. ‚folder‘, a mask will pop up, where you have to create that activity, by giving it a title and deciding on its settings.  </a:t>
            </a:r>
          </a:p>
        </p:txBody>
      </p:sp>
      <p:cxnSp>
        <p:nvCxnSpPr>
          <p:cNvPr id="11" name="Gerade Verbindung mit Pfeil 10">
            <a:extLst>
              <a:ext uri="{FF2B5EF4-FFF2-40B4-BE49-F238E27FC236}">
                <a16:creationId xmlns:a16="http://schemas.microsoft.com/office/drawing/2014/main" id="{2CA9FD10-2F61-9EA4-1AE6-B0CAD299ADFB}"/>
              </a:ext>
            </a:extLst>
          </p:cNvPr>
          <p:cNvCxnSpPr>
            <a:cxnSpLocks/>
          </p:cNvCxnSpPr>
          <p:nvPr/>
        </p:nvCxnSpPr>
        <p:spPr>
          <a:xfrm>
            <a:off x="5489407" y="2052320"/>
            <a:ext cx="1602273" cy="711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feld 13">
            <a:extLst>
              <a:ext uri="{FF2B5EF4-FFF2-40B4-BE49-F238E27FC236}">
                <a16:creationId xmlns:a16="http://schemas.microsoft.com/office/drawing/2014/main" id="{B173EED4-3A3E-B4D3-D1DF-C15722AC5AC6}"/>
              </a:ext>
            </a:extLst>
          </p:cNvPr>
          <p:cNvSpPr txBox="1"/>
          <p:nvPr/>
        </p:nvSpPr>
        <p:spPr>
          <a:xfrm>
            <a:off x="806244" y="3287154"/>
            <a:ext cx="4683163" cy="2585323"/>
          </a:xfrm>
          <a:prstGeom prst="rect">
            <a:avLst/>
          </a:prstGeom>
          <a:noFill/>
        </p:spPr>
        <p:txBody>
          <a:bodyPr wrap="square" rtlCol="0">
            <a:spAutoFit/>
          </a:bodyPr>
          <a:lstStyle/>
          <a:p>
            <a:r>
              <a:rPr lang="en-US" noProof="0" dirty="0">
                <a:solidFill>
                  <a:srgbClr val="C00000"/>
                </a:solidFill>
              </a:rPr>
              <a:t>All fields marked with a red ! Are mandatory and need to be filled. </a:t>
            </a:r>
          </a:p>
          <a:p>
            <a:r>
              <a:rPr lang="en-US" noProof="0" dirty="0">
                <a:solidFill>
                  <a:srgbClr val="C00000"/>
                </a:solidFill>
              </a:rPr>
              <a:t>Other settings are usually pre-set by default. </a:t>
            </a:r>
          </a:p>
          <a:p>
            <a:endParaRPr lang="en-US" noProof="0" dirty="0">
              <a:solidFill>
                <a:srgbClr val="C00000"/>
              </a:solidFill>
            </a:endParaRPr>
          </a:p>
          <a:p>
            <a:r>
              <a:rPr lang="en-US" noProof="0" dirty="0">
                <a:solidFill>
                  <a:srgbClr val="C00000"/>
                </a:solidFill>
              </a:rPr>
              <a:t>Once you finish setting up your activity always remember to click on the ‚Save and return to course‘ or ‚Save and display‘ button.</a:t>
            </a:r>
          </a:p>
          <a:p>
            <a:r>
              <a:rPr lang="en-US" noProof="0" dirty="0">
                <a:solidFill>
                  <a:srgbClr val="C00000"/>
                </a:solidFill>
              </a:rPr>
              <a:t>The second option will show you the new activity that you set up. </a:t>
            </a:r>
          </a:p>
        </p:txBody>
      </p:sp>
      <p:cxnSp>
        <p:nvCxnSpPr>
          <p:cNvPr id="15" name="Gerade Verbindung mit Pfeil 14">
            <a:extLst>
              <a:ext uri="{FF2B5EF4-FFF2-40B4-BE49-F238E27FC236}">
                <a16:creationId xmlns:a16="http://schemas.microsoft.com/office/drawing/2014/main" id="{14B7227E-9C0A-924B-22C4-5DED655F38F9}"/>
              </a:ext>
            </a:extLst>
          </p:cNvPr>
          <p:cNvCxnSpPr>
            <a:cxnSpLocks/>
          </p:cNvCxnSpPr>
          <p:nvPr/>
        </p:nvCxnSpPr>
        <p:spPr>
          <a:xfrm>
            <a:off x="4647543" y="5130800"/>
            <a:ext cx="2444137" cy="7315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Foliennummernplatzhalter 5">
            <a:extLst>
              <a:ext uri="{FF2B5EF4-FFF2-40B4-BE49-F238E27FC236}">
                <a16:creationId xmlns:a16="http://schemas.microsoft.com/office/drawing/2014/main" id="{20047799-B569-A7FE-7BB2-A57BA762A9D9}"/>
              </a:ext>
            </a:extLst>
          </p:cNvPr>
          <p:cNvSpPr>
            <a:spLocks noGrp="1"/>
          </p:cNvSpPr>
          <p:nvPr>
            <p:ph type="sldNum" sz="quarter" idx="12"/>
          </p:nvPr>
        </p:nvSpPr>
        <p:spPr/>
        <p:txBody>
          <a:bodyPr/>
          <a:lstStyle/>
          <a:p>
            <a:fld id="{B0338755-EC09-452E-8EBB-101AC093DB14}" type="slidenum">
              <a:rPr lang="en-US" noProof="0" smtClean="0"/>
              <a:t>105</a:t>
            </a:fld>
            <a:endParaRPr lang="en-US" noProof="0" dirty="0"/>
          </a:p>
        </p:txBody>
      </p:sp>
    </p:spTree>
    <p:extLst>
      <p:ext uri="{BB962C8B-B14F-4D97-AF65-F5344CB8AC3E}">
        <p14:creationId xmlns:p14="http://schemas.microsoft.com/office/powerpoint/2010/main" val="33210042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9B23F-DC9A-7009-18B0-B161FE1F187A}"/>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428ED08B-EFF6-8537-7DA9-2A06B02A39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02311" y="1254473"/>
            <a:ext cx="3863675" cy="3403485"/>
          </a:xfrm>
          <a:prstGeom prst="rect">
            <a:avLst/>
          </a:prstGeom>
        </p:spPr>
      </p:pic>
      <p:grpSp>
        <p:nvGrpSpPr>
          <p:cNvPr id="2" name="Gruppieren 1">
            <a:extLst>
              <a:ext uri="{FF2B5EF4-FFF2-40B4-BE49-F238E27FC236}">
                <a16:creationId xmlns:a16="http://schemas.microsoft.com/office/drawing/2014/main" id="{EB8A8804-42E8-B2B4-4B98-D2E4387BD373}"/>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3A02E9EE-545E-1B0E-D827-F1E4C51E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605BA3DB-CF94-9A9F-B065-38FC089034E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B404155A-FB70-325D-3FC0-59023E9F79C6}"/>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Settings you might want to change:</a:t>
            </a:r>
          </a:p>
        </p:txBody>
      </p:sp>
      <p:sp>
        <p:nvSpPr>
          <p:cNvPr id="5" name="Textfeld 4">
            <a:extLst>
              <a:ext uri="{FF2B5EF4-FFF2-40B4-BE49-F238E27FC236}">
                <a16:creationId xmlns:a16="http://schemas.microsoft.com/office/drawing/2014/main" id="{0ED7DBDB-36CA-3715-7E3A-83A8AD508CE5}"/>
              </a:ext>
            </a:extLst>
          </p:cNvPr>
          <p:cNvSpPr txBox="1"/>
          <p:nvPr/>
        </p:nvSpPr>
        <p:spPr>
          <a:xfrm>
            <a:off x="806244" y="1781967"/>
            <a:ext cx="4683163" cy="923330"/>
          </a:xfrm>
          <a:prstGeom prst="rect">
            <a:avLst/>
          </a:prstGeom>
          <a:noFill/>
        </p:spPr>
        <p:txBody>
          <a:bodyPr wrap="square" rtlCol="0">
            <a:spAutoFit/>
          </a:bodyPr>
          <a:lstStyle/>
          <a:p>
            <a:r>
              <a:rPr lang="en-US" noProof="0" dirty="0">
                <a:solidFill>
                  <a:srgbClr val="C00000"/>
                </a:solidFill>
              </a:rPr>
              <a:t>You can unselect e.g. the ‚Force download of files‘ box, if you want to enable viewing files without downloading. </a:t>
            </a:r>
          </a:p>
        </p:txBody>
      </p:sp>
      <p:cxnSp>
        <p:nvCxnSpPr>
          <p:cNvPr id="11" name="Gerade Verbindung mit Pfeil 10">
            <a:extLst>
              <a:ext uri="{FF2B5EF4-FFF2-40B4-BE49-F238E27FC236}">
                <a16:creationId xmlns:a16="http://schemas.microsoft.com/office/drawing/2014/main" id="{EB388BDE-9F40-A81E-16E9-39D85E48785B}"/>
              </a:ext>
            </a:extLst>
          </p:cNvPr>
          <p:cNvCxnSpPr>
            <a:cxnSpLocks/>
          </p:cNvCxnSpPr>
          <p:nvPr/>
        </p:nvCxnSpPr>
        <p:spPr>
          <a:xfrm>
            <a:off x="5262880" y="2243632"/>
            <a:ext cx="2519680" cy="4928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feld 13">
            <a:extLst>
              <a:ext uri="{FF2B5EF4-FFF2-40B4-BE49-F238E27FC236}">
                <a16:creationId xmlns:a16="http://schemas.microsoft.com/office/drawing/2014/main" id="{C9D584ED-FC21-1447-1698-5F8F13EF900E}"/>
              </a:ext>
            </a:extLst>
          </p:cNvPr>
          <p:cNvSpPr txBox="1"/>
          <p:nvPr/>
        </p:nvSpPr>
        <p:spPr>
          <a:xfrm>
            <a:off x="806244" y="3130707"/>
            <a:ext cx="4683163" cy="646331"/>
          </a:xfrm>
          <a:prstGeom prst="rect">
            <a:avLst/>
          </a:prstGeom>
          <a:noFill/>
        </p:spPr>
        <p:txBody>
          <a:bodyPr wrap="square" rtlCol="0">
            <a:spAutoFit/>
          </a:bodyPr>
          <a:lstStyle/>
          <a:p>
            <a:r>
              <a:rPr lang="en-US" noProof="0" dirty="0">
                <a:solidFill>
                  <a:srgbClr val="C00000"/>
                </a:solidFill>
              </a:rPr>
              <a:t>You can also change ‚Force language‘ to English (en). </a:t>
            </a:r>
          </a:p>
        </p:txBody>
      </p:sp>
      <p:cxnSp>
        <p:nvCxnSpPr>
          <p:cNvPr id="15" name="Gerade Verbindung mit Pfeil 14">
            <a:extLst>
              <a:ext uri="{FF2B5EF4-FFF2-40B4-BE49-F238E27FC236}">
                <a16:creationId xmlns:a16="http://schemas.microsoft.com/office/drawing/2014/main" id="{829885AE-D606-5E95-CD5B-C647A097169F}"/>
              </a:ext>
            </a:extLst>
          </p:cNvPr>
          <p:cNvCxnSpPr>
            <a:cxnSpLocks/>
          </p:cNvCxnSpPr>
          <p:nvPr/>
        </p:nvCxnSpPr>
        <p:spPr>
          <a:xfrm>
            <a:off x="4450080" y="3594883"/>
            <a:ext cx="3068320" cy="771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Foliennummernplatzhalter 5">
            <a:extLst>
              <a:ext uri="{FF2B5EF4-FFF2-40B4-BE49-F238E27FC236}">
                <a16:creationId xmlns:a16="http://schemas.microsoft.com/office/drawing/2014/main" id="{6BE24832-05EC-F397-6188-522CECB0CC06}"/>
              </a:ext>
            </a:extLst>
          </p:cNvPr>
          <p:cNvSpPr>
            <a:spLocks noGrp="1"/>
          </p:cNvSpPr>
          <p:nvPr>
            <p:ph type="sldNum" sz="quarter" idx="12"/>
          </p:nvPr>
        </p:nvSpPr>
        <p:spPr/>
        <p:txBody>
          <a:bodyPr/>
          <a:lstStyle/>
          <a:p>
            <a:fld id="{B0338755-EC09-452E-8EBB-101AC093DB14}" type="slidenum">
              <a:rPr lang="en-US" noProof="0" smtClean="0"/>
              <a:t>106</a:t>
            </a:fld>
            <a:endParaRPr lang="en-US" noProof="0" dirty="0"/>
          </a:p>
        </p:txBody>
      </p:sp>
    </p:spTree>
    <p:extLst>
      <p:ext uri="{BB962C8B-B14F-4D97-AF65-F5344CB8AC3E}">
        <p14:creationId xmlns:p14="http://schemas.microsoft.com/office/powerpoint/2010/main" val="14591190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4E58D-ED8B-AD4F-E71D-47925B8AE5B9}"/>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ABC84418-D9E4-F204-F1E7-6A34B0B81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16993" y="1106751"/>
            <a:ext cx="4714857" cy="4866108"/>
          </a:xfrm>
          <a:prstGeom prst="rect">
            <a:avLst/>
          </a:prstGeom>
        </p:spPr>
      </p:pic>
      <p:grpSp>
        <p:nvGrpSpPr>
          <p:cNvPr id="2" name="Gruppieren 1">
            <a:extLst>
              <a:ext uri="{FF2B5EF4-FFF2-40B4-BE49-F238E27FC236}">
                <a16:creationId xmlns:a16="http://schemas.microsoft.com/office/drawing/2014/main" id="{865AD24D-C91A-77CA-CBE6-E2971E7D370C}"/>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E9C26345-520B-AD75-142D-1C03655F0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55B91830-2986-8124-A879-7D9E22E7FA6D}"/>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5AFEC29E-D673-3A8B-4407-AF936F95031D}"/>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Restricting access to a folder in wbmoodle:</a:t>
            </a:r>
          </a:p>
        </p:txBody>
      </p:sp>
      <p:sp>
        <p:nvSpPr>
          <p:cNvPr id="5" name="Textfeld 4">
            <a:extLst>
              <a:ext uri="{FF2B5EF4-FFF2-40B4-BE49-F238E27FC236}">
                <a16:creationId xmlns:a16="http://schemas.microsoft.com/office/drawing/2014/main" id="{2B0D0790-F4DA-822C-0422-939AADD34E0E}"/>
              </a:ext>
            </a:extLst>
          </p:cNvPr>
          <p:cNvSpPr txBox="1"/>
          <p:nvPr/>
        </p:nvSpPr>
        <p:spPr>
          <a:xfrm>
            <a:off x="806244" y="1781967"/>
            <a:ext cx="4683163" cy="923330"/>
          </a:xfrm>
          <a:prstGeom prst="rect">
            <a:avLst/>
          </a:prstGeom>
          <a:noFill/>
        </p:spPr>
        <p:txBody>
          <a:bodyPr wrap="square" rtlCol="0">
            <a:spAutoFit/>
          </a:bodyPr>
          <a:lstStyle/>
          <a:p>
            <a:r>
              <a:rPr lang="en-US" noProof="0" dirty="0">
                <a:solidFill>
                  <a:srgbClr val="C00000"/>
                </a:solidFill>
              </a:rPr>
              <a:t>To make contents of a folder e.g. available only to a certain group, you can change the settings under ‚Restrict access‘ </a:t>
            </a:r>
          </a:p>
        </p:txBody>
      </p:sp>
      <p:pic>
        <p:nvPicPr>
          <p:cNvPr id="12" name="Grafik 11">
            <a:extLst>
              <a:ext uri="{FF2B5EF4-FFF2-40B4-BE49-F238E27FC236}">
                <a16:creationId xmlns:a16="http://schemas.microsoft.com/office/drawing/2014/main" id="{7FF4C23F-5DA9-F86F-2220-62D3E7E0F696}"/>
              </a:ext>
            </a:extLst>
          </p:cNvPr>
          <p:cNvPicPr>
            <a:picLocks noChangeAspect="1"/>
          </p:cNvPicPr>
          <p:nvPr/>
        </p:nvPicPr>
        <p:blipFill>
          <a:blip r:embed="rId4"/>
          <a:stretch>
            <a:fillRect/>
          </a:stretch>
        </p:blipFill>
        <p:spPr>
          <a:xfrm>
            <a:off x="1080649" y="2801343"/>
            <a:ext cx="2796782" cy="1158340"/>
          </a:xfrm>
          <a:prstGeom prst="rect">
            <a:avLst/>
          </a:prstGeom>
        </p:spPr>
      </p:pic>
      <p:pic>
        <p:nvPicPr>
          <p:cNvPr id="17" name="Grafik 16">
            <a:extLst>
              <a:ext uri="{FF2B5EF4-FFF2-40B4-BE49-F238E27FC236}">
                <a16:creationId xmlns:a16="http://schemas.microsoft.com/office/drawing/2014/main" id="{55A5FAD3-463A-8424-34D4-7FAEC46E109E}"/>
              </a:ext>
            </a:extLst>
          </p:cNvPr>
          <p:cNvPicPr>
            <a:picLocks noChangeAspect="1"/>
          </p:cNvPicPr>
          <p:nvPr/>
        </p:nvPicPr>
        <p:blipFill>
          <a:blip r:embed="rId5"/>
          <a:stretch>
            <a:fillRect/>
          </a:stretch>
        </p:blipFill>
        <p:spPr>
          <a:xfrm>
            <a:off x="4253115" y="2569353"/>
            <a:ext cx="2819644" cy="3551228"/>
          </a:xfrm>
          <a:prstGeom prst="rect">
            <a:avLst/>
          </a:prstGeom>
        </p:spPr>
      </p:pic>
      <p:sp>
        <p:nvSpPr>
          <p:cNvPr id="18" name="Textfeld 17">
            <a:extLst>
              <a:ext uri="{FF2B5EF4-FFF2-40B4-BE49-F238E27FC236}">
                <a16:creationId xmlns:a16="http://schemas.microsoft.com/office/drawing/2014/main" id="{6B5473B8-C3A2-2FB6-7653-609B4E7E1A46}"/>
              </a:ext>
            </a:extLst>
          </p:cNvPr>
          <p:cNvSpPr txBox="1"/>
          <p:nvPr/>
        </p:nvSpPr>
        <p:spPr>
          <a:xfrm>
            <a:off x="806244" y="4034848"/>
            <a:ext cx="3071188" cy="1754326"/>
          </a:xfrm>
          <a:prstGeom prst="rect">
            <a:avLst/>
          </a:prstGeom>
          <a:noFill/>
        </p:spPr>
        <p:txBody>
          <a:bodyPr wrap="square" rtlCol="0">
            <a:spAutoFit/>
          </a:bodyPr>
          <a:lstStyle/>
          <a:p>
            <a:pPr marL="342900" indent="-342900">
              <a:buAutoNum type="arabicPeriod"/>
            </a:pPr>
            <a:r>
              <a:rPr lang="en-US" noProof="0" dirty="0">
                <a:solidFill>
                  <a:srgbClr val="C00000"/>
                </a:solidFill>
              </a:rPr>
              <a:t>Click on ‚Add restriction‘</a:t>
            </a:r>
          </a:p>
          <a:p>
            <a:pPr marL="342900" indent="-342900">
              <a:buAutoNum type="arabicPeriod"/>
            </a:pPr>
            <a:r>
              <a:rPr lang="en-US" noProof="0" dirty="0">
                <a:solidFill>
                  <a:srgbClr val="C00000"/>
                </a:solidFill>
              </a:rPr>
              <a:t>Select ‚Group‘</a:t>
            </a:r>
          </a:p>
          <a:p>
            <a:pPr marL="342900" indent="-342900">
              <a:buAutoNum type="arabicPeriod"/>
            </a:pPr>
            <a:r>
              <a:rPr lang="en-US" noProof="0" dirty="0">
                <a:solidFill>
                  <a:srgbClr val="C00000"/>
                </a:solidFill>
              </a:rPr>
              <a:t>From the pop-up window select the group to which you want to give access to the folder</a:t>
            </a:r>
          </a:p>
        </p:txBody>
      </p:sp>
      <p:cxnSp>
        <p:nvCxnSpPr>
          <p:cNvPr id="19" name="Gerade Verbindung mit Pfeil 18">
            <a:extLst>
              <a:ext uri="{FF2B5EF4-FFF2-40B4-BE49-F238E27FC236}">
                <a16:creationId xmlns:a16="http://schemas.microsoft.com/office/drawing/2014/main" id="{4D49118D-66EB-15F3-8A2A-2DEAA30BE29E}"/>
              </a:ext>
            </a:extLst>
          </p:cNvPr>
          <p:cNvCxnSpPr>
            <a:cxnSpLocks/>
          </p:cNvCxnSpPr>
          <p:nvPr/>
        </p:nvCxnSpPr>
        <p:spPr>
          <a:xfrm flipV="1">
            <a:off x="3048000" y="4034848"/>
            <a:ext cx="1574800" cy="4761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Foliennummernplatzhalter 5">
            <a:extLst>
              <a:ext uri="{FF2B5EF4-FFF2-40B4-BE49-F238E27FC236}">
                <a16:creationId xmlns:a16="http://schemas.microsoft.com/office/drawing/2014/main" id="{2AB05FFD-D4C4-CAD0-E62A-8BAA42E52589}"/>
              </a:ext>
            </a:extLst>
          </p:cNvPr>
          <p:cNvSpPr>
            <a:spLocks noGrp="1"/>
          </p:cNvSpPr>
          <p:nvPr>
            <p:ph type="sldNum" sz="quarter" idx="12"/>
          </p:nvPr>
        </p:nvSpPr>
        <p:spPr/>
        <p:txBody>
          <a:bodyPr/>
          <a:lstStyle/>
          <a:p>
            <a:fld id="{B0338755-EC09-452E-8EBB-101AC093DB14}" type="slidenum">
              <a:rPr lang="en-US" noProof="0" smtClean="0"/>
              <a:t>107</a:t>
            </a:fld>
            <a:endParaRPr lang="en-US" noProof="0" dirty="0"/>
          </a:p>
        </p:txBody>
      </p:sp>
    </p:spTree>
    <p:extLst>
      <p:ext uri="{BB962C8B-B14F-4D97-AF65-F5344CB8AC3E}">
        <p14:creationId xmlns:p14="http://schemas.microsoft.com/office/powerpoint/2010/main" val="40335905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854A1B3-1BB0-B7D0-4BB5-222475D75E14}"/>
              </a:ext>
            </a:extLst>
          </p:cNvPr>
          <p:cNvPicPr>
            <a:picLocks noChangeAspect="1"/>
          </p:cNvPicPr>
          <p:nvPr/>
        </p:nvPicPr>
        <p:blipFill>
          <a:blip r:embed="rId2"/>
          <a:stretch>
            <a:fillRect/>
          </a:stretch>
        </p:blipFill>
        <p:spPr>
          <a:xfrm>
            <a:off x="899647" y="1950426"/>
            <a:ext cx="10392705" cy="2538448"/>
          </a:xfrm>
          <a:prstGeom prst="rect">
            <a:avLst/>
          </a:prstGeom>
        </p:spPr>
      </p:pic>
      <p:grpSp>
        <p:nvGrpSpPr>
          <p:cNvPr id="4" name="Gruppieren 3">
            <a:extLst>
              <a:ext uri="{FF2B5EF4-FFF2-40B4-BE49-F238E27FC236}">
                <a16:creationId xmlns:a16="http://schemas.microsoft.com/office/drawing/2014/main" id="{1A9BCA1B-823E-4E90-6BA1-6CCB0C1D94F0}"/>
              </a:ext>
            </a:extLst>
          </p:cNvPr>
          <p:cNvGrpSpPr/>
          <p:nvPr/>
        </p:nvGrpSpPr>
        <p:grpSpPr>
          <a:xfrm>
            <a:off x="345440" y="228228"/>
            <a:ext cx="11090885" cy="6305723"/>
            <a:chOff x="345440" y="228228"/>
            <a:chExt cx="11090885" cy="6305723"/>
          </a:xfrm>
        </p:grpSpPr>
        <p:pic>
          <p:nvPicPr>
            <p:cNvPr id="5" name="Picture 41">
              <a:extLst>
                <a:ext uri="{FF2B5EF4-FFF2-40B4-BE49-F238E27FC236}">
                  <a16:creationId xmlns:a16="http://schemas.microsoft.com/office/drawing/2014/main" id="{DD9A591D-20AF-B200-FBEE-8B9CACC50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C08AEED6-C40E-12FE-9E27-97C8A73BAD5B}"/>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855D22E5-0DF5-5848-5E98-7142D4E023D1}"/>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PARTNER CONTACT INFORMATION:</a:t>
            </a:r>
          </a:p>
        </p:txBody>
      </p:sp>
      <p:sp>
        <p:nvSpPr>
          <p:cNvPr id="2" name="Foliennummernplatzhalter 1">
            <a:extLst>
              <a:ext uri="{FF2B5EF4-FFF2-40B4-BE49-F238E27FC236}">
                <a16:creationId xmlns:a16="http://schemas.microsoft.com/office/drawing/2014/main" id="{0CE9B2E9-5F48-BE4B-B5CB-C69993755F97}"/>
              </a:ext>
            </a:extLst>
          </p:cNvPr>
          <p:cNvSpPr>
            <a:spLocks noGrp="1"/>
          </p:cNvSpPr>
          <p:nvPr>
            <p:ph type="sldNum" sz="quarter" idx="12"/>
          </p:nvPr>
        </p:nvSpPr>
        <p:spPr/>
        <p:txBody>
          <a:bodyPr/>
          <a:lstStyle/>
          <a:p>
            <a:fld id="{B0338755-EC09-452E-8EBB-101AC093DB14}" type="slidenum">
              <a:rPr lang="en-US" noProof="0" smtClean="0"/>
              <a:t>108</a:t>
            </a:fld>
            <a:endParaRPr lang="en-US" noProof="0" dirty="0"/>
          </a:p>
        </p:txBody>
      </p:sp>
    </p:spTree>
    <p:extLst>
      <p:ext uri="{BB962C8B-B14F-4D97-AF65-F5344CB8AC3E}">
        <p14:creationId xmlns:p14="http://schemas.microsoft.com/office/powerpoint/2010/main" val="8972140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8EDBBB1-62C5-FC9A-4730-7737AE1C08B2}"/>
              </a:ext>
            </a:extLst>
          </p:cNvPr>
          <p:cNvPicPr>
            <a:picLocks noChangeAspect="1"/>
          </p:cNvPicPr>
          <p:nvPr/>
        </p:nvPicPr>
        <p:blipFill>
          <a:blip r:embed="rId2"/>
          <a:stretch>
            <a:fillRect/>
          </a:stretch>
        </p:blipFill>
        <p:spPr>
          <a:xfrm>
            <a:off x="755675" y="1063452"/>
            <a:ext cx="9154400" cy="5105017"/>
          </a:xfrm>
          <a:prstGeom prst="rect">
            <a:avLst/>
          </a:prstGeom>
        </p:spPr>
      </p:pic>
      <p:grpSp>
        <p:nvGrpSpPr>
          <p:cNvPr id="3" name="Gruppieren 2">
            <a:extLst>
              <a:ext uri="{FF2B5EF4-FFF2-40B4-BE49-F238E27FC236}">
                <a16:creationId xmlns:a16="http://schemas.microsoft.com/office/drawing/2014/main" id="{E0BD21DA-2F93-053C-06FB-116EFF474953}"/>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5590A908-02E3-775F-8F4F-0C16B708C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45B66D07-5EA8-803C-6192-8CFF06301245}"/>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6" name="Textfeld 5">
            <a:extLst>
              <a:ext uri="{FF2B5EF4-FFF2-40B4-BE49-F238E27FC236}">
                <a16:creationId xmlns:a16="http://schemas.microsoft.com/office/drawing/2014/main" id="{1406DD0A-CE71-06B6-D874-5C7C4CFF5F8E}"/>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Contact Details:</a:t>
            </a:r>
          </a:p>
        </p:txBody>
      </p:sp>
      <p:sp>
        <p:nvSpPr>
          <p:cNvPr id="7" name="Foliennummernplatzhalter 6">
            <a:extLst>
              <a:ext uri="{FF2B5EF4-FFF2-40B4-BE49-F238E27FC236}">
                <a16:creationId xmlns:a16="http://schemas.microsoft.com/office/drawing/2014/main" id="{FF46CF7B-440E-12D7-3EBD-7DC625A8C6D0}"/>
              </a:ext>
            </a:extLst>
          </p:cNvPr>
          <p:cNvSpPr>
            <a:spLocks noGrp="1"/>
          </p:cNvSpPr>
          <p:nvPr>
            <p:ph type="sldNum" sz="quarter" idx="12"/>
          </p:nvPr>
        </p:nvSpPr>
        <p:spPr/>
        <p:txBody>
          <a:bodyPr/>
          <a:lstStyle/>
          <a:p>
            <a:fld id="{B0338755-EC09-452E-8EBB-101AC093DB14}" type="slidenum">
              <a:rPr lang="en-US" noProof="0" smtClean="0"/>
              <a:t>109</a:t>
            </a:fld>
            <a:endParaRPr lang="en-US" noProof="0" dirty="0"/>
          </a:p>
        </p:txBody>
      </p:sp>
    </p:spTree>
    <p:extLst>
      <p:ext uri="{BB962C8B-B14F-4D97-AF65-F5344CB8AC3E}">
        <p14:creationId xmlns:p14="http://schemas.microsoft.com/office/powerpoint/2010/main" val="4134637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2FA83-CB32-F2F0-2E30-6D1B21DAAA13}"/>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DA5AC245-B863-D11A-ACA3-2F70C6B45F9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70509357-EE77-55B4-8072-2987DD331186}"/>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0EF38A2D-C08F-D739-A116-25066FC18E38}"/>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0256ED59-F4CF-1A20-076B-77B2CC731E12}"/>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EAD32D5C-6BDE-EEF2-4C3F-7382D6947AAB}"/>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4C5167E2-C77A-AE33-D9B0-42ED37E86EED}"/>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451B48D6-0AFD-3150-6AD4-8654076485FE}"/>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7C8F9634-0EEB-E507-70D4-1D5026A4E593}"/>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E55363EE-3EEB-7C6D-4C3F-01FDB20AE68C}"/>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BB56183A-CDBB-FA2F-C65C-092DB1B8EC1A}"/>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ECD5BB0E-2C8D-D200-F368-50BC1D9F349B}"/>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DCBF7008-2AA4-0EC9-27DA-B66411CDB137}"/>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538E7793-F5BC-A875-AE2B-B176C00C6094}"/>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1E76B380-D509-1F54-C4E4-DECC84654958}"/>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C446184E-8154-9D5F-BBA9-A25C4EB3E4FD}"/>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4740D5CB-162E-07E8-EC63-381B14D332BE}"/>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81C2EF4C-5CF7-F567-1D0F-5526E7FA519C}"/>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569A86D6-34E9-8707-B2FB-53D8474DA49A}"/>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8786FC5A-07CB-473F-CB68-162B8FD163FB}"/>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36EA529C-E312-4242-910A-1E35EFB399FD}"/>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A6436535-1636-6FAA-FA64-98ADBC731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AF29CFC2-0097-6BEB-7590-92825585DAD4}"/>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Change language settings:</a:t>
            </a:r>
          </a:p>
        </p:txBody>
      </p:sp>
      <p:pic>
        <p:nvPicPr>
          <p:cNvPr id="23" name="Grafik 22">
            <a:extLst>
              <a:ext uri="{FF2B5EF4-FFF2-40B4-BE49-F238E27FC236}">
                <a16:creationId xmlns:a16="http://schemas.microsoft.com/office/drawing/2014/main" id="{B3F0CDD6-5C60-2B04-BAB6-9993F6465353}"/>
              </a:ext>
            </a:extLst>
          </p:cNvPr>
          <p:cNvPicPr>
            <a:picLocks noChangeAspect="1"/>
          </p:cNvPicPr>
          <p:nvPr/>
        </p:nvPicPr>
        <p:blipFill>
          <a:blip r:embed="rId3"/>
          <a:stretch>
            <a:fillRect/>
          </a:stretch>
        </p:blipFill>
        <p:spPr>
          <a:xfrm>
            <a:off x="806245" y="1228669"/>
            <a:ext cx="9088618" cy="4809494"/>
          </a:xfrm>
          <a:prstGeom prst="rect">
            <a:avLst/>
          </a:prstGeom>
        </p:spPr>
      </p:pic>
      <p:cxnSp>
        <p:nvCxnSpPr>
          <p:cNvPr id="33" name="Gerade Verbindung mit Pfeil 32">
            <a:extLst>
              <a:ext uri="{FF2B5EF4-FFF2-40B4-BE49-F238E27FC236}">
                <a16:creationId xmlns:a16="http://schemas.microsoft.com/office/drawing/2014/main" id="{B13DC08A-1DF4-107F-C461-AD7E3CC4EA43}"/>
              </a:ext>
            </a:extLst>
          </p:cNvPr>
          <p:cNvCxnSpPr>
            <a:cxnSpLocks/>
          </p:cNvCxnSpPr>
          <p:nvPr/>
        </p:nvCxnSpPr>
        <p:spPr>
          <a:xfrm flipH="1" flipV="1">
            <a:off x="2164080" y="4455497"/>
            <a:ext cx="2133600" cy="10791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feld 35">
            <a:extLst>
              <a:ext uri="{FF2B5EF4-FFF2-40B4-BE49-F238E27FC236}">
                <a16:creationId xmlns:a16="http://schemas.microsoft.com/office/drawing/2014/main" id="{E26595E7-3D15-C4B1-ABF0-97600E9E15F8}"/>
              </a:ext>
            </a:extLst>
          </p:cNvPr>
          <p:cNvSpPr txBox="1"/>
          <p:nvPr/>
        </p:nvSpPr>
        <p:spPr>
          <a:xfrm>
            <a:off x="4283793" y="5444665"/>
            <a:ext cx="2743443" cy="369332"/>
          </a:xfrm>
          <a:prstGeom prst="rect">
            <a:avLst/>
          </a:prstGeom>
          <a:noFill/>
        </p:spPr>
        <p:txBody>
          <a:bodyPr wrap="none" rtlCol="0">
            <a:spAutoFit/>
          </a:bodyPr>
          <a:lstStyle/>
          <a:p>
            <a:r>
              <a:rPr lang="en-US" noProof="0" dirty="0">
                <a:solidFill>
                  <a:srgbClr val="C00000"/>
                </a:solidFill>
              </a:rPr>
              <a:t>Click on ‚Sprache wählen‘</a:t>
            </a:r>
          </a:p>
        </p:txBody>
      </p:sp>
      <p:sp>
        <p:nvSpPr>
          <p:cNvPr id="2" name="Foliennummernplatzhalter 1">
            <a:extLst>
              <a:ext uri="{FF2B5EF4-FFF2-40B4-BE49-F238E27FC236}">
                <a16:creationId xmlns:a16="http://schemas.microsoft.com/office/drawing/2014/main" id="{2BA4F2C6-7A1A-6300-5943-6ED5BC8E3A7F}"/>
              </a:ext>
            </a:extLst>
          </p:cNvPr>
          <p:cNvSpPr>
            <a:spLocks noGrp="1"/>
          </p:cNvSpPr>
          <p:nvPr>
            <p:ph type="sldNum" sz="quarter" idx="12"/>
          </p:nvPr>
        </p:nvSpPr>
        <p:spPr/>
        <p:txBody>
          <a:bodyPr/>
          <a:lstStyle/>
          <a:p>
            <a:fld id="{B0338755-EC09-452E-8EBB-101AC093DB14}" type="slidenum">
              <a:rPr lang="en-US" noProof="0" smtClean="0"/>
              <a:t>11</a:t>
            </a:fld>
            <a:endParaRPr lang="en-US" noProof="0" dirty="0"/>
          </a:p>
        </p:txBody>
      </p:sp>
    </p:spTree>
    <p:extLst>
      <p:ext uri="{BB962C8B-B14F-4D97-AF65-F5344CB8AC3E}">
        <p14:creationId xmlns:p14="http://schemas.microsoft.com/office/powerpoint/2010/main" val="13504515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0B9D9-8FF5-1D3E-3518-7D3BBB533FBF}"/>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752F60A4-08A5-AD3D-B28D-CCEC58462C49}"/>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Friends of the Project (FoPs):</a:t>
            </a:r>
          </a:p>
        </p:txBody>
      </p:sp>
      <p:grpSp>
        <p:nvGrpSpPr>
          <p:cNvPr id="7" name="Gruppieren 6">
            <a:extLst>
              <a:ext uri="{FF2B5EF4-FFF2-40B4-BE49-F238E27FC236}">
                <a16:creationId xmlns:a16="http://schemas.microsoft.com/office/drawing/2014/main" id="{0DB4C0C6-54B1-9F39-F89B-63342E5A91A2}"/>
              </a:ext>
            </a:extLst>
          </p:cNvPr>
          <p:cNvGrpSpPr/>
          <p:nvPr/>
        </p:nvGrpSpPr>
        <p:grpSpPr>
          <a:xfrm>
            <a:off x="345440" y="228228"/>
            <a:ext cx="11090885" cy="6305723"/>
            <a:chOff x="345440" y="228228"/>
            <a:chExt cx="11090885" cy="6305723"/>
          </a:xfrm>
        </p:grpSpPr>
        <p:pic>
          <p:nvPicPr>
            <p:cNvPr id="8" name="Picture 41">
              <a:extLst>
                <a:ext uri="{FF2B5EF4-FFF2-40B4-BE49-F238E27FC236}">
                  <a16:creationId xmlns:a16="http://schemas.microsoft.com/office/drawing/2014/main" id="{6828796C-75BB-AAC9-AB8A-631ADCD56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D9CC7E96-1796-30BB-3AF0-277E15145BAE}"/>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4" name="Grafik 3">
            <a:extLst>
              <a:ext uri="{FF2B5EF4-FFF2-40B4-BE49-F238E27FC236}">
                <a16:creationId xmlns:a16="http://schemas.microsoft.com/office/drawing/2014/main" id="{866AFE56-44C4-6CE0-5FE6-5AD7776C01C2}"/>
              </a:ext>
            </a:extLst>
          </p:cNvPr>
          <p:cNvPicPr>
            <a:picLocks noChangeAspect="1"/>
          </p:cNvPicPr>
          <p:nvPr/>
        </p:nvPicPr>
        <p:blipFill>
          <a:blip r:embed="rId3"/>
          <a:stretch>
            <a:fillRect/>
          </a:stretch>
        </p:blipFill>
        <p:spPr>
          <a:xfrm>
            <a:off x="2089633" y="1490476"/>
            <a:ext cx="7155503" cy="4413527"/>
          </a:xfrm>
          <a:prstGeom prst="rect">
            <a:avLst/>
          </a:prstGeom>
        </p:spPr>
      </p:pic>
      <p:pic>
        <p:nvPicPr>
          <p:cNvPr id="13" name="Grafik 12">
            <a:extLst>
              <a:ext uri="{FF2B5EF4-FFF2-40B4-BE49-F238E27FC236}">
                <a16:creationId xmlns:a16="http://schemas.microsoft.com/office/drawing/2014/main" id="{A88DCE2C-900A-9293-8BFE-570708C01B8F}"/>
              </a:ext>
            </a:extLst>
          </p:cNvPr>
          <p:cNvPicPr>
            <a:picLocks noChangeAspect="1"/>
          </p:cNvPicPr>
          <p:nvPr/>
        </p:nvPicPr>
        <p:blipFill>
          <a:blip r:embed="rId4"/>
          <a:stretch>
            <a:fillRect/>
          </a:stretch>
        </p:blipFill>
        <p:spPr>
          <a:xfrm>
            <a:off x="806244" y="1490476"/>
            <a:ext cx="1283389" cy="1188000"/>
          </a:xfrm>
          <a:prstGeom prst="rect">
            <a:avLst/>
          </a:prstGeom>
        </p:spPr>
      </p:pic>
      <p:sp>
        <p:nvSpPr>
          <p:cNvPr id="15" name="Textfeld 14">
            <a:extLst>
              <a:ext uri="{FF2B5EF4-FFF2-40B4-BE49-F238E27FC236}">
                <a16:creationId xmlns:a16="http://schemas.microsoft.com/office/drawing/2014/main" id="{AD8A1078-190C-FB25-92EF-FB50DA2B6E67}"/>
              </a:ext>
            </a:extLst>
          </p:cNvPr>
          <p:cNvSpPr txBox="1"/>
          <p:nvPr/>
        </p:nvSpPr>
        <p:spPr>
          <a:xfrm>
            <a:off x="5929605" y="1327916"/>
            <a:ext cx="6096000" cy="3649974"/>
          </a:xfrm>
          <a:prstGeom prst="rect">
            <a:avLst/>
          </a:prstGeom>
          <a:solidFill>
            <a:schemeClr val="bg1"/>
          </a:solid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Friends of the project are organizations or individuals that are not formally involved in the project (not project partners).</a:t>
            </a:r>
          </a:p>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They can contribute to the success of the project, through networks, expertise, resources, and dissemination.</a:t>
            </a:r>
          </a:p>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Examples are executive management, policy makers, end-users, alumni, NGOs, other universities and colleges, and media partners.</a:t>
            </a:r>
          </a:p>
          <a:p>
            <a:pPr>
              <a:lnSpc>
                <a:spcPct val="107000"/>
              </a:lnSpc>
              <a:spcAft>
                <a:spcPts val="800"/>
              </a:spcAft>
            </a:pPr>
            <a:r>
              <a:rPr lang="en-US" sz="1800" noProof="0" dirty="0">
                <a:solidFill>
                  <a:srgbClr val="C00000"/>
                </a:solidFill>
                <a:effectLst/>
                <a:ea typeface="Calibri" panose="020F0502020204030204" pitchFamily="34" charset="0"/>
                <a:cs typeface="Times New Roman" panose="02020603050405020304" pitchFamily="18" charset="0"/>
              </a:rPr>
              <a:t>Friends of the project can share outcomes, provide support and feedback on activities, offer networks, distribute calls, connect project to networks, send participants.</a:t>
            </a:r>
          </a:p>
        </p:txBody>
      </p:sp>
      <p:sp>
        <p:nvSpPr>
          <p:cNvPr id="16" name="Textfeld 15">
            <a:extLst>
              <a:ext uri="{FF2B5EF4-FFF2-40B4-BE49-F238E27FC236}">
                <a16:creationId xmlns:a16="http://schemas.microsoft.com/office/drawing/2014/main" id="{F753C4E3-AF44-9B1E-CE04-E252BD810332}"/>
              </a:ext>
            </a:extLst>
          </p:cNvPr>
          <p:cNvSpPr txBox="1"/>
          <p:nvPr/>
        </p:nvSpPr>
        <p:spPr>
          <a:xfrm>
            <a:off x="1491371" y="5391635"/>
            <a:ext cx="6096000" cy="674928"/>
          </a:xfrm>
          <a:prstGeom prst="rect">
            <a:avLst/>
          </a:prstGeom>
          <a:solidFill>
            <a:schemeClr val="bg1"/>
          </a:solid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To add an entry to the FoP database start by clicking on the ‚Add entry‘ button in the bottom right corner of your screen.</a:t>
            </a:r>
          </a:p>
        </p:txBody>
      </p:sp>
      <p:cxnSp>
        <p:nvCxnSpPr>
          <p:cNvPr id="18" name="Gerade Verbindung mit Pfeil 17">
            <a:extLst>
              <a:ext uri="{FF2B5EF4-FFF2-40B4-BE49-F238E27FC236}">
                <a16:creationId xmlns:a16="http://schemas.microsoft.com/office/drawing/2014/main" id="{CEC7338B-9744-570F-BA14-899148B8A74C}"/>
              </a:ext>
            </a:extLst>
          </p:cNvPr>
          <p:cNvCxnSpPr/>
          <p:nvPr/>
        </p:nvCxnSpPr>
        <p:spPr>
          <a:xfrm>
            <a:off x="7487920" y="5811520"/>
            <a:ext cx="13004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CA4A03E2-8EFD-EB4F-CFBA-9F7B71E58DB0}"/>
              </a:ext>
            </a:extLst>
          </p:cNvPr>
          <p:cNvSpPr>
            <a:spLocks noGrp="1"/>
          </p:cNvSpPr>
          <p:nvPr>
            <p:ph type="sldNum" sz="quarter" idx="12"/>
          </p:nvPr>
        </p:nvSpPr>
        <p:spPr/>
        <p:txBody>
          <a:bodyPr/>
          <a:lstStyle/>
          <a:p>
            <a:fld id="{B0338755-EC09-452E-8EBB-101AC093DB14}" type="slidenum">
              <a:rPr lang="en-US" noProof="0" smtClean="0"/>
              <a:t>110</a:t>
            </a:fld>
            <a:endParaRPr lang="en-US" noProof="0" dirty="0"/>
          </a:p>
        </p:txBody>
      </p:sp>
    </p:spTree>
    <p:extLst>
      <p:ext uri="{BB962C8B-B14F-4D97-AF65-F5344CB8AC3E}">
        <p14:creationId xmlns:p14="http://schemas.microsoft.com/office/powerpoint/2010/main" val="31414132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16DAF5-F63D-E51A-735E-46E7972EF510}"/>
              </a:ext>
            </a:extLst>
          </p:cNvPr>
          <p:cNvPicPr>
            <a:picLocks noChangeAspect="1"/>
          </p:cNvPicPr>
          <p:nvPr/>
        </p:nvPicPr>
        <p:blipFill>
          <a:blip r:embed="rId2"/>
          <a:stretch>
            <a:fillRect/>
          </a:stretch>
        </p:blipFill>
        <p:spPr>
          <a:xfrm>
            <a:off x="806245" y="1331548"/>
            <a:ext cx="3855329" cy="3531397"/>
          </a:xfrm>
          <a:prstGeom prst="rect">
            <a:avLst/>
          </a:prstGeom>
        </p:spPr>
      </p:pic>
      <p:pic>
        <p:nvPicPr>
          <p:cNvPr id="5" name="Grafik 4">
            <a:extLst>
              <a:ext uri="{FF2B5EF4-FFF2-40B4-BE49-F238E27FC236}">
                <a16:creationId xmlns:a16="http://schemas.microsoft.com/office/drawing/2014/main" id="{D9195680-071B-7DA3-38E1-D847D8E8A838}"/>
              </a:ext>
            </a:extLst>
          </p:cNvPr>
          <p:cNvPicPr>
            <a:picLocks noChangeAspect="1"/>
          </p:cNvPicPr>
          <p:nvPr/>
        </p:nvPicPr>
        <p:blipFill>
          <a:blip r:embed="rId3"/>
          <a:stretch>
            <a:fillRect/>
          </a:stretch>
        </p:blipFill>
        <p:spPr>
          <a:xfrm>
            <a:off x="5170289" y="1106751"/>
            <a:ext cx="6294665" cy="5121084"/>
          </a:xfrm>
          <a:prstGeom prst="rect">
            <a:avLst/>
          </a:prstGeom>
        </p:spPr>
      </p:pic>
      <p:sp>
        <p:nvSpPr>
          <p:cNvPr id="6" name="Textfeld 5">
            <a:extLst>
              <a:ext uri="{FF2B5EF4-FFF2-40B4-BE49-F238E27FC236}">
                <a16:creationId xmlns:a16="http://schemas.microsoft.com/office/drawing/2014/main" id="{21056DA0-189B-8B44-0BB4-E48680C5BBD5}"/>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Adding Friends of the Project (FoPs) to the database:</a:t>
            </a:r>
          </a:p>
        </p:txBody>
      </p:sp>
      <p:grpSp>
        <p:nvGrpSpPr>
          <p:cNvPr id="7" name="Gruppieren 6">
            <a:extLst>
              <a:ext uri="{FF2B5EF4-FFF2-40B4-BE49-F238E27FC236}">
                <a16:creationId xmlns:a16="http://schemas.microsoft.com/office/drawing/2014/main" id="{AF364291-6C58-9A33-71BC-305663C87111}"/>
              </a:ext>
            </a:extLst>
          </p:cNvPr>
          <p:cNvGrpSpPr/>
          <p:nvPr/>
        </p:nvGrpSpPr>
        <p:grpSpPr>
          <a:xfrm>
            <a:off x="345440" y="228228"/>
            <a:ext cx="11090885" cy="6305723"/>
            <a:chOff x="345440" y="228228"/>
            <a:chExt cx="11090885" cy="6305723"/>
          </a:xfrm>
        </p:grpSpPr>
        <p:pic>
          <p:nvPicPr>
            <p:cNvPr id="8" name="Picture 41">
              <a:extLst>
                <a:ext uri="{FF2B5EF4-FFF2-40B4-BE49-F238E27FC236}">
                  <a16:creationId xmlns:a16="http://schemas.microsoft.com/office/drawing/2014/main" id="{03EBD019-6EA4-9224-D9A7-C6BD3DFD1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100D4414-5E49-37FB-2D73-2692BF42B2B3}"/>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11" name="Textfeld 10">
            <a:extLst>
              <a:ext uri="{FF2B5EF4-FFF2-40B4-BE49-F238E27FC236}">
                <a16:creationId xmlns:a16="http://schemas.microsoft.com/office/drawing/2014/main" id="{62F4CA93-B837-DBBC-EE90-25923BC0F3BB}"/>
              </a:ext>
            </a:extLst>
          </p:cNvPr>
          <p:cNvSpPr txBox="1"/>
          <p:nvPr/>
        </p:nvSpPr>
        <p:spPr>
          <a:xfrm>
            <a:off x="697382" y="5087742"/>
            <a:ext cx="4218549" cy="971292"/>
          </a:xfrm>
          <a:prstGeom prst="rect">
            <a:avLst/>
          </a:prstGeom>
          <a:solidFill>
            <a:schemeClr val="bg1"/>
          </a:solid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Provide as much information as you can. At the bottom tick the box to update the status of contact. </a:t>
            </a:r>
          </a:p>
        </p:txBody>
      </p:sp>
      <p:cxnSp>
        <p:nvCxnSpPr>
          <p:cNvPr id="12" name="Gerade Verbindung mit Pfeil 11">
            <a:extLst>
              <a:ext uri="{FF2B5EF4-FFF2-40B4-BE49-F238E27FC236}">
                <a16:creationId xmlns:a16="http://schemas.microsoft.com/office/drawing/2014/main" id="{C55631F2-9E86-7CF7-6E29-D151B8DFC1BD}"/>
              </a:ext>
            </a:extLst>
          </p:cNvPr>
          <p:cNvCxnSpPr>
            <a:cxnSpLocks/>
          </p:cNvCxnSpPr>
          <p:nvPr/>
        </p:nvCxnSpPr>
        <p:spPr>
          <a:xfrm flipV="1">
            <a:off x="3869809" y="5709920"/>
            <a:ext cx="1708031" cy="1219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feld 13">
            <a:extLst>
              <a:ext uri="{FF2B5EF4-FFF2-40B4-BE49-F238E27FC236}">
                <a16:creationId xmlns:a16="http://schemas.microsoft.com/office/drawing/2014/main" id="{6589138C-6EC4-CB44-ABEA-EB4AAA0166A2}"/>
              </a:ext>
            </a:extLst>
          </p:cNvPr>
          <p:cNvSpPr txBox="1"/>
          <p:nvPr/>
        </p:nvSpPr>
        <p:spPr>
          <a:xfrm>
            <a:off x="3121975" y="2741721"/>
            <a:ext cx="2283146" cy="971292"/>
          </a:xfrm>
          <a:prstGeom prst="rect">
            <a:avLst/>
          </a:prstGeom>
          <a:solidFill>
            <a:schemeClr val="bg1"/>
          </a:solid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These fields are mandatory and must be filled.</a:t>
            </a:r>
          </a:p>
        </p:txBody>
      </p:sp>
      <p:cxnSp>
        <p:nvCxnSpPr>
          <p:cNvPr id="15" name="Gerade Verbindung mit Pfeil 14">
            <a:extLst>
              <a:ext uri="{FF2B5EF4-FFF2-40B4-BE49-F238E27FC236}">
                <a16:creationId xmlns:a16="http://schemas.microsoft.com/office/drawing/2014/main" id="{659CB1A0-CD26-2E1B-B064-39ABDD09EC37}"/>
              </a:ext>
            </a:extLst>
          </p:cNvPr>
          <p:cNvCxnSpPr>
            <a:cxnSpLocks/>
          </p:cNvCxnSpPr>
          <p:nvPr/>
        </p:nvCxnSpPr>
        <p:spPr>
          <a:xfrm flipV="1">
            <a:off x="4572000" y="1975675"/>
            <a:ext cx="1197946" cy="7660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Gerade Verbindung mit Pfeil 16">
            <a:extLst>
              <a:ext uri="{FF2B5EF4-FFF2-40B4-BE49-F238E27FC236}">
                <a16:creationId xmlns:a16="http://schemas.microsoft.com/office/drawing/2014/main" id="{A9DCC6ED-DA7B-B200-C9E6-B5E4771B9B64}"/>
              </a:ext>
            </a:extLst>
          </p:cNvPr>
          <p:cNvCxnSpPr>
            <a:cxnSpLocks/>
          </p:cNvCxnSpPr>
          <p:nvPr/>
        </p:nvCxnSpPr>
        <p:spPr>
          <a:xfrm flipH="1" flipV="1">
            <a:off x="1981200" y="2650814"/>
            <a:ext cx="1044287" cy="3498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Gerade Verbindung mit Pfeil 18">
            <a:extLst>
              <a:ext uri="{FF2B5EF4-FFF2-40B4-BE49-F238E27FC236}">
                <a16:creationId xmlns:a16="http://schemas.microsoft.com/office/drawing/2014/main" id="{290C9DC4-89A4-79F0-FAFB-F180A49E6B7A}"/>
              </a:ext>
            </a:extLst>
          </p:cNvPr>
          <p:cNvCxnSpPr>
            <a:cxnSpLocks/>
          </p:cNvCxnSpPr>
          <p:nvPr/>
        </p:nvCxnSpPr>
        <p:spPr>
          <a:xfrm flipH="1">
            <a:off x="2219716" y="3258571"/>
            <a:ext cx="916239" cy="105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2" name="Grafik 21">
            <a:extLst>
              <a:ext uri="{FF2B5EF4-FFF2-40B4-BE49-F238E27FC236}">
                <a16:creationId xmlns:a16="http://schemas.microsoft.com/office/drawing/2014/main" id="{6ED266EB-B899-A556-17AF-49B941FFA426}"/>
              </a:ext>
            </a:extLst>
          </p:cNvPr>
          <p:cNvPicPr>
            <a:picLocks noChangeAspect="1"/>
          </p:cNvPicPr>
          <p:nvPr/>
        </p:nvPicPr>
        <p:blipFill>
          <a:blip r:embed="rId5"/>
          <a:stretch>
            <a:fillRect/>
          </a:stretch>
        </p:blipFill>
        <p:spPr>
          <a:xfrm>
            <a:off x="9888050" y="6159358"/>
            <a:ext cx="1958510" cy="502964"/>
          </a:xfrm>
          <a:prstGeom prst="rect">
            <a:avLst/>
          </a:prstGeom>
        </p:spPr>
      </p:pic>
      <p:sp>
        <p:nvSpPr>
          <p:cNvPr id="25" name="Textfeld 24">
            <a:extLst>
              <a:ext uri="{FF2B5EF4-FFF2-40B4-BE49-F238E27FC236}">
                <a16:creationId xmlns:a16="http://schemas.microsoft.com/office/drawing/2014/main" id="{7977A65C-20C3-500B-BA37-9F48CF6B8081}"/>
              </a:ext>
            </a:extLst>
          </p:cNvPr>
          <p:cNvSpPr txBox="1"/>
          <p:nvPr/>
        </p:nvSpPr>
        <p:spPr>
          <a:xfrm>
            <a:off x="7474758" y="5394667"/>
            <a:ext cx="3093248" cy="1267655"/>
          </a:xfrm>
          <a:prstGeom prst="rect">
            <a:avLst/>
          </a:prstGeom>
          <a:no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Once you are done remember to click the ‚Save‘ button at the bottom right corner of your screen!</a:t>
            </a:r>
          </a:p>
        </p:txBody>
      </p:sp>
      <p:cxnSp>
        <p:nvCxnSpPr>
          <p:cNvPr id="26" name="Gerade Verbindung mit Pfeil 25">
            <a:extLst>
              <a:ext uri="{FF2B5EF4-FFF2-40B4-BE49-F238E27FC236}">
                <a16:creationId xmlns:a16="http://schemas.microsoft.com/office/drawing/2014/main" id="{AF9F5089-86F7-3753-9650-79B043ECD198}"/>
              </a:ext>
            </a:extLst>
          </p:cNvPr>
          <p:cNvCxnSpPr>
            <a:cxnSpLocks/>
            <a:stCxn id="25" idx="3"/>
          </p:cNvCxnSpPr>
          <p:nvPr/>
        </p:nvCxnSpPr>
        <p:spPr>
          <a:xfrm>
            <a:off x="10568006" y="6028495"/>
            <a:ext cx="299299" cy="3556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ACB02FCE-F7E6-4146-860D-E02B950F638F}"/>
              </a:ext>
            </a:extLst>
          </p:cNvPr>
          <p:cNvSpPr>
            <a:spLocks noGrp="1"/>
          </p:cNvSpPr>
          <p:nvPr>
            <p:ph type="sldNum" sz="quarter" idx="12"/>
          </p:nvPr>
        </p:nvSpPr>
        <p:spPr/>
        <p:txBody>
          <a:bodyPr/>
          <a:lstStyle/>
          <a:p>
            <a:fld id="{B0338755-EC09-452E-8EBB-101AC093DB14}" type="slidenum">
              <a:rPr lang="en-US" noProof="0" smtClean="0"/>
              <a:t>111</a:t>
            </a:fld>
            <a:endParaRPr lang="en-US" noProof="0" dirty="0"/>
          </a:p>
        </p:txBody>
      </p:sp>
    </p:spTree>
    <p:extLst>
      <p:ext uri="{BB962C8B-B14F-4D97-AF65-F5344CB8AC3E}">
        <p14:creationId xmlns:p14="http://schemas.microsoft.com/office/powerpoint/2010/main" val="2474738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790387E-0887-41CE-1BD1-8E0F2E91C1FA}"/>
              </a:ext>
            </a:extLst>
          </p:cNvPr>
          <p:cNvPicPr>
            <a:picLocks noChangeAspect="1"/>
          </p:cNvPicPr>
          <p:nvPr/>
        </p:nvPicPr>
        <p:blipFill>
          <a:blip r:embed="rId2"/>
          <a:stretch>
            <a:fillRect/>
          </a:stretch>
        </p:blipFill>
        <p:spPr>
          <a:xfrm>
            <a:off x="2022438" y="1522503"/>
            <a:ext cx="7854250" cy="4386885"/>
          </a:xfrm>
          <a:prstGeom prst="rect">
            <a:avLst/>
          </a:prstGeom>
        </p:spPr>
      </p:pic>
      <p:sp>
        <p:nvSpPr>
          <p:cNvPr id="6" name="Textfeld 5">
            <a:extLst>
              <a:ext uri="{FF2B5EF4-FFF2-40B4-BE49-F238E27FC236}">
                <a16:creationId xmlns:a16="http://schemas.microsoft.com/office/drawing/2014/main" id="{6042525F-EE4B-CCEA-79ED-25C62F8F10B1}"/>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QUALITY MANAGEMENT:</a:t>
            </a:r>
          </a:p>
        </p:txBody>
      </p:sp>
      <p:sp>
        <p:nvSpPr>
          <p:cNvPr id="7" name="Textfeld 6">
            <a:extLst>
              <a:ext uri="{FF2B5EF4-FFF2-40B4-BE49-F238E27FC236}">
                <a16:creationId xmlns:a16="http://schemas.microsoft.com/office/drawing/2014/main" id="{D931399E-CE88-63F7-94AA-027B8C46FFF1}"/>
              </a:ext>
            </a:extLst>
          </p:cNvPr>
          <p:cNvSpPr txBox="1"/>
          <p:nvPr/>
        </p:nvSpPr>
        <p:spPr>
          <a:xfrm>
            <a:off x="4582160" y="2299927"/>
            <a:ext cx="6096000" cy="674928"/>
          </a:xfrm>
          <a:prstGeom prst="rect">
            <a:avLst/>
          </a:prstGeom>
          <a:solidFill>
            <a:schemeClr val="bg1"/>
          </a:solid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The Project Quality Architecture, tools and instruments will be explained in a separate online session by WEBIN.</a:t>
            </a:r>
          </a:p>
        </p:txBody>
      </p:sp>
      <p:grpSp>
        <p:nvGrpSpPr>
          <p:cNvPr id="8" name="Gruppieren 7">
            <a:extLst>
              <a:ext uri="{FF2B5EF4-FFF2-40B4-BE49-F238E27FC236}">
                <a16:creationId xmlns:a16="http://schemas.microsoft.com/office/drawing/2014/main" id="{09FA6AE4-9C02-0EED-930F-5A6CE9E44BFC}"/>
              </a:ext>
            </a:extLst>
          </p:cNvPr>
          <p:cNvGrpSpPr/>
          <p:nvPr/>
        </p:nvGrpSpPr>
        <p:grpSpPr>
          <a:xfrm>
            <a:off x="345440" y="228228"/>
            <a:ext cx="11090885" cy="6305723"/>
            <a:chOff x="345440" y="228228"/>
            <a:chExt cx="11090885" cy="6305723"/>
          </a:xfrm>
        </p:grpSpPr>
        <p:pic>
          <p:nvPicPr>
            <p:cNvPr id="9" name="Picture 41">
              <a:extLst>
                <a:ext uri="{FF2B5EF4-FFF2-40B4-BE49-F238E27FC236}">
                  <a16:creationId xmlns:a16="http://schemas.microsoft.com/office/drawing/2014/main" id="{32D6D013-8DF3-A912-D79A-BCBE15743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BF88C5E0-4CA9-E688-CBC4-CB62DE882A3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2" name="Foliennummernplatzhalter 1">
            <a:extLst>
              <a:ext uri="{FF2B5EF4-FFF2-40B4-BE49-F238E27FC236}">
                <a16:creationId xmlns:a16="http://schemas.microsoft.com/office/drawing/2014/main" id="{734BB7B5-0AA1-0837-85E0-5038318A5A76}"/>
              </a:ext>
            </a:extLst>
          </p:cNvPr>
          <p:cNvSpPr>
            <a:spLocks noGrp="1"/>
          </p:cNvSpPr>
          <p:nvPr>
            <p:ph type="sldNum" sz="quarter" idx="12"/>
          </p:nvPr>
        </p:nvSpPr>
        <p:spPr/>
        <p:txBody>
          <a:bodyPr/>
          <a:lstStyle/>
          <a:p>
            <a:fld id="{B0338755-EC09-452E-8EBB-101AC093DB14}" type="slidenum">
              <a:rPr lang="en-US" noProof="0" smtClean="0"/>
              <a:t>112</a:t>
            </a:fld>
            <a:endParaRPr lang="en-US" noProof="0" dirty="0"/>
          </a:p>
        </p:txBody>
      </p:sp>
    </p:spTree>
    <p:extLst>
      <p:ext uri="{BB962C8B-B14F-4D97-AF65-F5344CB8AC3E}">
        <p14:creationId xmlns:p14="http://schemas.microsoft.com/office/powerpoint/2010/main" val="22261745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DE439-72DD-E2AD-28BB-A35BE84420A1}"/>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739BB0D3-CBAF-1894-6CDD-F7A621224D04}"/>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CONTRACTS &amp; LEGAL INFORMATION:</a:t>
            </a:r>
          </a:p>
        </p:txBody>
      </p:sp>
      <p:pic>
        <p:nvPicPr>
          <p:cNvPr id="6" name="Grafik 5">
            <a:extLst>
              <a:ext uri="{FF2B5EF4-FFF2-40B4-BE49-F238E27FC236}">
                <a16:creationId xmlns:a16="http://schemas.microsoft.com/office/drawing/2014/main" id="{9A0570CA-2F33-27FD-BAFC-17CB448B7881}"/>
              </a:ext>
            </a:extLst>
          </p:cNvPr>
          <p:cNvPicPr>
            <a:picLocks noChangeAspect="1"/>
          </p:cNvPicPr>
          <p:nvPr/>
        </p:nvPicPr>
        <p:blipFill>
          <a:blip r:embed="rId2"/>
          <a:stretch>
            <a:fillRect/>
          </a:stretch>
        </p:blipFill>
        <p:spPr>
          <a:xfrm>
            <a:off x="1863607" y="1594757"/>
            <a:ext cx="7591518" cy="4204967"/>
          </a:xfrm>
          <a:prstGeom prst="rect">
            <a:avLst/>
          </a:prstGeom>
        </p:spPr>
      </p:pic>
      <p:sp>
        <p:nvSpPr>
          <p:cNvPr id="7" name="Textfeld 6">
            <a:extLst>
              <a:ext uri="{FF2B5EF4-FFF2-40B4-BE49-F238E27FC236}">
                <a16:creationId xmlns:a16="http://schemas.microsoft.com/office/drawing/2014/main" id="{80480C6C-7094-0FB9-D896-02DB9BFDA3E2}"/>
              </a:ext>
            </a:extLst>
          </p:cNvPr>
          <p:cNvSpPr txBox="1"/>
          <p:nvPr/>
        </p:nvSpPr>
        <p:spPr>
          <a:xfrm>
            <a:off x="5818678" y="2258363"/>
            <a:ext cx="6096000" cy="1267655"/>
          </a:xfrm>
          <a:prstGeom prst="rect">
            <a:avLst/>
          </a:prstGeom>
          <a:solidFill>
            <a:schemeClr val="bg1"/>
          </a:solid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In the ‚CONTRACTS &amp; LEGAL INFORMATION‘ folder you can find the proposal and all signed documents, like the Grant Agreement (GA) and Consortium Agreement (CA), as well as the financial documents. </a:t>
            </a:r>
          </a:p>
        </p:txBody>
      </p:sp>
      <p:grpSp>
        <p:nvGrpSpPr>
          <p:cNvPr id="8" name="Gruppieren 7">
            <a:extLst>
              <a:ext uri="{FF2B5EF4-FFF2-40B4-BE49-F238E27FC236}">
                <a16:creationId xmlns:a16="http://schemas.microsoft.com/office/drawing/2014/main" id="{F06C077B-9A96-B4F0-6B58-61C79A909446}"/>
              </a:ext>
            </a:extLst>
          </p:cNvPr>
          <p:cNvGrpSpPr/>
          <p:nvPr/>
        </p:nvGrpSpPr>
        <p:grpSpPr>
          <a:xfrm>
            <a:off x="345440" y="228228"/>
            <a:ext cx="11090885" cy="6305723"/>
            <a:chOff x="345440" y="228228"/>
            <a:chExt cx="11090885" cy="6305723"/>
          </a:xfrm>
        </p:grpSpPr>
        <p:pic>
          <p:nvPicPr>
            <p:cNvPr id="9" name="Picture 41">
              <a:extLst>
                <a:ext uri="{FF2B5EF4-FFF2-40B4-BE49-F238E27FC236}">
                  <a16:creationId xmlns:a16="http://schemas.microsoft.com/office/drawing/2014/main" id="{C674CD67-7B6A-D771-3248-F1CA195A8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26398E02-C90E-1DA6-7B62-26E44D2EC98F}"/>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3" name="Foliennummernplatzhalter 2">
            <a:extLst>
              <a:ext uri="{FF2B5EF4-FFF2-40B4-BE49-F238E27FC236}">
                <a16:creationId xmlns:a16="http://schemas.microsoft.com/office/drawing/2014/main" id="{ED2D9E5A-1780-7768-1D02-679EBAC089A7}"/>
              </a:ext>
            </a:extLst>
          </p:cNvPr>
          <p:cNvSpPr>
            <a:spLocks noGrp="1"/>
          </p:cNvSpPr>
          <p:nvPr>
            <p:ph type="sldNum" sz="quarter" idx="12"/>
          </p:nvPr>
        </p:nvSpPr>
        <p:spPr/>
        <p:txBody>
          <a:bodyPr/>
          <a:lstStyle/>
          <a:p>
            <a:fld id="{B0338755-EC09-452E-8EBB-101AC093DB14}" type="slidenum">
              <a:rPr lang="en-US" noProof="0" smtClean="0"/>
              <a:t>113</a:t>
            </a:fld>
            <a:endParaRPr lang="en-US" noProof="0" dirty="0"/>
          </a:p>
        </p:txBody>
      </p:sp>
    </p:spTree>
    <p:extLst>
      <p:ext uri="{BB962C8B-B14F-4D97-AF65-F5344CB8AC3E}">
        <p14:creationId xmlns:p14="http://schemas.microsoft.com/office/powerpoint/2010/main" val="26254171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ED7C4-A289-7764-E13F-4497DD3C1285}"/>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33E17D05-3EDD-4499-534B-FABFFF72A8EA}"/>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INFORMATION &amp; RESOURCES:</a:t>
            </a:r>
          </a:p>
        </p:txBody>
      </p:sp>
      <p:pic>
        <p:nvPicPr>
          <p:cNvPr id="6" name="Grafik 5">
            <a:extLst>
              <a:ext uri="{FF2B5EF4-FFF2-40B4-BE49-F238E27FC236}">
                <a16:creationId xmlns:a16="http://schemas.microsoft.com/office/drawing/2014/main" id="{6DF4F700-48F7-B3A4-2590-F346817705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6245" y="1310377"/>
            <a:ext cx="5174670" cy="4773727"/>
          </a:xfrm>
          <a:prstGeom prst="rect">
            <a:avLst/>
          </a:prstGeom>
        </p:spPr>
      </p:pic>
      <p:sp>
        <p:nvSpPr>
          <p:cNvPr id="7" name="Textfeld 6">
            <a:extLst>
              <a:ext uri="{FF2B5EF4-FFF2-40B4-BE49-F238E27FC236}">
                <a16:creationId xmlns:a16="http://schemas.microsoft.com/office/drawing/2014/main" id="{66D88714-F8F3-92F9-C075-771403BE688F}"/>
              </a:ext>
            </a:extLst>
          </p:cNvPr>
          <p:cNvSpPr txBox="1"/>
          <p:nvPr/>
        </p:nvSpPr>
        <p:spPr>
          <a:xfrm>
            <a:off x="6651798" y="2457708"/>
            <a:ext cx="4351482" cy="3957750"/>
          </a:xfrm>
          <a:prstGeom prst="rect">
            <a:avLst/>
          </a:prstGeom>
          <a:solidFill>
            <a:schemeClr val="bg1"/>
          </a:solid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In the ‚INFORMATION &amp; RESOURCES‘ folder you can useful information, the ‚Attendance Sheet Template‘,</a:t>
            </a:r>
            <a:r>
              <a:rPr lang="en-US" noProof="0" dirty="0">
                <a:solidFill>
                  <a:srgbClr val="C00000"/>
                </a:solidFill>
                <a:ea typeface="Calibri" panose="020F0502020204030204" pitchFamily="34" charset="0"/>
                <a:cs typeface="Times New Roman" panose="02020603050405020304" pitchFamily="18" charset="0"/>
              </a:rPr>
              <a:t> the</a:t>
            </a:r>
          </a:p>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‚Consent to use of images‘ form, the</a:t>
            </a:r>
          </a:p>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‚Template to meeting minutes‘ and the </a:t>
            </a:r>
          </a:p>
          <a:p>
            <a:pPr>
              <a:lnSpc>
                <a:spcPct val="107000"/>
              </a:lnSpc>
              <a:spcAft>
                <a:spcPts val="800"/>
              </a:spcAft>
              <a:buNone/>
            </a:pPr>
            <a:r>
              <a:rPr lang="en-US" noProof="0" dirty="0">
                <a:solidFill>
                  <a:srgbClr val="C00000"/>
                </a:solidFill>
                <a:ea typeface="Calibri" panose="020F0502020204030204" pitchFamily="34" charset="0"/>
                <a:cs typeface="Times New Roman" panose="02020603050405020304" pitchFamily="18" charset="0"/>
              </a:rPr>
              <a:t>‚LumpSum Reporting template‘.</a:t>
            </a:r>
          </a:p>
          <a:p>
            <a:pPr>
              <a:lnSpc>
                <a:spcPct val="107000"/>
              </a:lnSpc>
              <a:spcAft>
                <a:spcPts val="800"/>
              </a:spcAft>
              <a:buNone/>
            </a:pPr>
            <a:r>
              <a:rPr lang="en-US" noProof="0" dirty="0">
                <a:solidFill>
                  <a:srgbClr val="C00000"/>
                </a:solidFill>
                <a:ea typeface="Calibri" panose="020F0502020204030204" pitchFamily="34" charset="0"/>
                <a:cs typeface="Times New Roman" panose="02020603050405020304" pitchFamily="18" charset="0"/>
              </a:rPr>
              <a:t>Here you can also find the EU ‚Auditing Standards‘ and a link to the official EU currency converter. </a:t>
            </a:r>
          </a:p>
          <a:p>
            <a:pPr>
              <a:lnSpc>
                <a:spcPct val="107000"/>
              </a:lnSpc>
              <a:spcAft>
                <a:spcPts val="800"/>
              </a:spcAft>
              <a:buNone/>
            </a:pPr>
            <a:endParaRPr lang="en-US" sz="1800" noProof="0" dirty="0">
              <a:solidFill>
                <a:srgbClr val="C00000"/>
              </a:solidFill>
              <a:effectLst/>
              <a:ea typeface="Calibri" panose="020F0502020204030204" pitchFamily="34" charset="0"/>
              <a:cs typeface="Times New Roman" panose="02020603050405020304" pitchFamily="18" charset="0"/>
            </a:endParaRPr>
          </a:p>
          <a:p>
            <a:pPr>
              <a:lnSpc>
                <a:spcPct val="107000"/>
              </a:lnSpc>
              <a:spcAft>
                <a:spcPts val="800"/>
              </a:spcAft>
              <a:buNone/>
            </a:pPr>
            <a:endParaRPr lang="en-US" sz="1800" noProof="0" dirty="0">
              <a:solidFill>
                <a:srgbClr val="C00000"/>
              </a:solidFill>
              <a:effectLst/>
              <a:ea typeface="Calibri" panose="020F0502020204030204" pitchFamily="34" charset="0"/>
              <a:cs typeface="Times New Roman" panose="02020603050405020304" pitchFamily="18" charset="0"/>
            </a:endParaRPr>
          </a:p>
        </p:txBody>
      </p:sp>
      <p:grpSp>
        <p:nvGrpSpPr>
          <p:cNvPr id="3" name="Gruppieren 2">
            <a:extLst>
              <a:ext uri="{FF2B5EF4-FFF2-40B4-BE49-F238E27FC236}">
                <a16:creationId xmlns:a16="http://schemas.microsoft.com/office/drawing/2014/main" id="{C9DDF39D-57A1-8421-E9AD-55AD1681BF55}"/>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A552DCE7-00E6-A45C-D09D-556B09F43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88191FE4-5D95-8045-3348-5E7333AE977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8" name="Foliennummernplatzhalter 7">
            <a:extLst>
              <a:ext uri="{FF2B5EF4-FFF2-40B4-BE49-F238E27FC236}">
                <a16:creationId xmlns:a16="http://schemas.microsoft.com/office/drawing/2014/main" id="{DEB10B32-755A-00CB-76B3-1D71DD292043}"/>
              </a:ext>
            </a:extLst>
          </p:cNvPr>
          <p:cNvSpPr>
            <a:spLocks noGrp="1"/>
          </p:cNvSpPr>
          <p:nvPr>
            <p:ph type="sldNum" sz="quarter" idx="12"/>
          </p:nvPr>
        </p:nvSpPr>
        <p:spPr/>
        <p:txBody>
          <a:bodyPr/>
          <a:lstStyle/>
          <a:p>
            <a:fld id="{B0338755-EC09-452E-8EBB-101AC093DB14}" type="slidenum">
              <a:rPr lang="en-US" noProof="0" smtClean="0"/>
              <a:t>114</a:t>
            </a:fld>
            <a:endParaRPr lang="en-US" noProof="0" dirty="0"/>
          </a:p>
        </p:txBody>
      </p:sp>
    </p:spTree>
    <p:extLst>
      <p:ext uri="{BB962C8B-B14F-4D97-AF65-F5344CB8AC3E}">
        <p14:creationId xmlns:p14="http://schemas.microsoft.com/office/powerpoint/2010/main" val="38074577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FB29E-2814-C5CE-0569-0BD9559D77D3}"/>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3B4833AD-FD3F-681C-C6B8-E17135B11047}"/>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INFORMATION &amp; RESOURCES, cont.:</a:t>
            </a:r>
          </a:p>
        </p:txBody>
      </p:sp>
      <p:pic>
        <p:nvPicPr>
          <p:cNvPr id="6" name="Grafik 5">
            <a:extLst>
              <a:ext uri="{FF2B5EF4-FFF2-40B4-BE49-F238E27FC236}">
                <a16:creationId xmlns:a16="http://schemas.microsoft.com/office/drawing/2014/main" id="{F11EB2EE-D4D3-D31F-E4EF-B5B69F848F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98492" y="1694606"/>
            <a:ext cx="5174670" cy="3842708"/>
          </a:xfrm>
          <a:prstGeom prst="rect">
            <a:avLst/>
          </a:prstGeom>
        </p:spPr>
      </p:pic>
      <p:sp>
        <p:nvSpPr>
          <p:cNvPr id="7" name="Textfeld 6">
            <a:extLst>
              <a:ext uri="{FF2B5EF4-FFF2-40B4-BE49-F238E27FC236}">
                <a16:creationId xmlns:a16="http://schemas.microsoft.com/office/drawing/2014/main" id="{3351AA11-FDA0-1A0A-B9E3-268745B4FF63}"/>
              </a:ext>
            </a:extLst>
          </p:cNvPr>
          <p:cNvSpPr txBox="1"/>
          <p:nvPr/>
        </p:nvSpPr>
        <p:spPr>
          <a:xfrm>
            <a:off x="806245" y="3008322"/>
            <a:ext cx="4351482" cy="2259336"/>
          </a:xfrm>
          <a:prstGeom prst="rect">
            <a:avLst/>
          </a:prstGeom>
          <a:solidFill>
            <a:schemeClr val="bg1"/>
          </a:solid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In this folder you can also find the PPTs given by our EU coordinator regarding EVE projects´, the EU logo and disclaimer that must be used on all official documents and media releases and publications.</a:t>
            </a:r>
          </a:p>
          <a:p>
            <a:pPr>
              <a:lnSpc>
                <a:spcPct val="107000"/>
              </a:lnSpc>
              <a:spcAft>
                <a:spcPts val="800"/>
              </a:spcAft>
              <a:buNone/>
            </a:pPr>
            <a:r>
              <a:rPr lang="en-US" noProof="0" dirty="0">
                <a:solidFill>
                  <a:srgbClr val="C00000"/>
                </a:solidFill>
                <a:ea typeface="Calibri" panose="020F0502020204030204" pitchFamily="34" charset="0"/>
                <a:cs typeface="Times New Roman" panose="02020603050405020304" pitchFamily="18" charset="0"/>
              </a:rPr>
              <a:t>This is also the space to share interesting literature and information. </a:t>
            </a:r>
            <a:endParaRPr lang="en-US" sz="1800" noProof="0" dirty="0">
              <a:solidFill>
                <a:srgbClr val="C00000"/>
              </a:solidFill>
              <a:effectLst/>
              <a:ea typeface="Calibri" panose="020F0502020204030204" pitchFamily="34" charset="0"/>
              <a:cs typeface="Times New Roman" panose="02020603050405020304" pitchFamily="18" charset="0"/>
            </a:endParaRPr>
          </a:p>
        </p:txBody>
      </p:sp>
      <p:grpSp>
        <p:nvGrpSpPr>
          <p:cNvPr id="3" name="Gruppieren 2">
            <a:extLst>
              <a:ext uri="{FF2B5EF4-FFF2-40B4-BE49-F238E27FC236}">
                <a16:creationId xmlns:a16="http://schemas.microsoft.com/office/drawing/2014/main" id="{8369600E-A3F6-3E5A-B596-C74F5106B45B}"/>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82549CB8-CD24-7658-943F-A99756C56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5823C5E4-5453-8874-1AA0-9C21EF2CDB59}"/>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9" name="Grafik 8">
            <a:extLst>
              <a:ext uri="{FF2B5EF4-FFF2-40B4-BE49-F238E27FC236}">
                <a16:creationId xmlns:a16="http://schemas.microsoft.com/office/drawing/2014/main" id="{77ED452D-EE71-ED54-C30F-E890055F525B}"/>
              </a:ext>
            </a:extLst>
          </p:cNvPr>
          <p:cNvPicPr>
            <a:picLocks noChangeAspect="1"/>
          </p:cNvPicPr>
          <p:nvPr/>
        </p:nvPicPr>
        <p:blipFill>
          <a:blip r:embed="rId4"/>
          <a:stretch>
            <a:fillRect/>
          </a:stretch>
        </p:blipFill>
        <p:spPr>
          <a:xfrm>
            <a:off x="843555" y="1344041"/>
            <a:ext cx="1673530" cy="1188000"/>
          </a:xfrm>
          <a:prstGeom prst="rect">
            <a:avLst/>
          </a:prstGeom>
        </p:spPr>
      </p:pic>
      <p:sp>
        <p:nvSpPr>
          <p:cNvPr id="8" name="Foliennummernplatzhalter 7">
            <a:extLst>
              <a:ext uri="{FF2B5EF4-FFF2-40B4-BE49-F238E27FC236}">
                <a16:creationId xmlns:a16="http://schemas.microsoft.com/office/drawing/2014/main" id="{30DA5838-8A63-610D-1AAA-CFEC7B8C0BA8}"/>
              </a:ext>
            </a:extLst>
          </p:cNvPr>
          <p:cNvSpPr>
            <a:spLocks noGrp="1"/>
          </p:cNvSpPr>
          <p:nvPr>
            <p:ph type="sldNum" sz="quarter" idx="12"/>
          </p:nvPr>
        </p:nvSpPr>
        <p:spPr/>
        <p:txBody>
          <a:bodyPr/>
          <a:lstStyle/>
          <a:p>
            <a:fld id="{B0338755-EC09-452E-8EBB-101AC093DB14}" type="slidenum">
              <a:rPr lang="en-US" noProof="0" smtClean="0"/>
              <a:t>115</a:t>
            </a:fld>
            <a:endParaRPr lang="en-US" noProof="0" dirty="0"/>
          </a:p>
        </p:txBody>
      </p:sp>
    </p:spTree>
    <p:extLst>
      <p:ext uri="{BB962C8B-B14F-4D97-AF65-F5344CB8AC3E}">
        <p14:creationId xmlns:p14="http://schemas.microsoft.com/office/powerpoint/2010/main" val="40854119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13A0D-EE19-9F76-31DA-E192579AC72C}"/>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2B8702BE-60AA-BF2A-2C00-2FD6E5C93827}"/>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Adding to the Literature folder:</a:t>
            </a:r>
          </a:p>
        </p:txBody>
      </p:sp>
      <p:pic>
        <p:nvPicPr>
          <p:cNvPr id="6" name="Grafik 5">
            <a:extLst>
              <a:ext uri="{FF2B5EF4-FFF2-40B4-BE49-F238E27FC236}">
                <a16:creationId xmlns:a16="http://schemas.microsoft.com/office/drawing/2014/main" id="{188032E2-10D5-1777-198E-AAC90A840C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74640" y="1285350"/>
            <a:ext cx="5224984" cy="4823780"/>
          </a:xfrm>
          <a:prstGeom prst="rect">
            <a:avLst/>
          </a:prstGeom>
        </p:spPr>
      </p:pic>
      <p:sp>
        <p:nvSpPr>
          <p:cNvPr id="7" name="Textfeld 6">
            <a:extLst>
              <a:ext uri="{FF2B5EF4-FFF2-40B4-BE49-F238E27FC236}">
                <a16:creationId xmlns:a16="http://schemas.microsoft.com/office/drawing/2014/main" id="{912A28E2-A082-5B6B-4C1F-6C56262B921B}"/>
              </a:ext>
            </a:extLst>
          </p:cNvPr>
          <p:cNvSpPr txBox="1"/>
          <p:nvPr/>
        </p:nvSpPr>
        <p:spPr>
          <a:xfrm>
            <a:off x="806245" y="3008322"/>
            <a:ext cx="4351482" cy="1962973"/>
          </a:xfrm>
          <a:prstGeom prst="rect">
            <a:avLst/>
          </a:prstGeom>
          <a:solidFill>
            <a:schemeClr val="bg1"/>
          </a:solid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In the ‚Literature‘ folder you can find e.g. the „Opportunity Scouting Handbook“ that relates to the presentation given by Emad Helmy during the KOM.</a:t>
            </a:r>
          </a:p>
          <a:p>
            <a:pPr>
              <a:lnSpc>
                <a:spcPct val="107000"/>
              </a:lnSpc>
              <a:spcAft>
                <a:spcPts val="800"/>
              </a:spcAft>
              <a:buNone/>
            </a:pPr>
            <a:r>
              <a:rPr lang="en-US" noProof="0" dirty="0">
                <a:solidFill>
                  <a:srgbClr val="C00000"/>
                </a:solidFill>
                <a:ea typeface="Calibri" panose="020F0502020204030204" pitchFamily="34" charset="0"/>
                <a:cs typeface="Times New Roman" panose="02020603050405020304" pitchFamily="18" charset="0"/>
              </a:rPr>
              <a:t>You can also upload your own literature contributions by clicking the ‚Edit‘ button.</a:t>
            </a:r>
            <a:endParaRPr lang="en-US" sz="1800" noProof="0" dirty="0">
              <a:solidFill>
                <a:srgbClr val="C00000"/>
              </a:solidFill>
              <a:effectLst/>
              <a:ea typeface="Calibri" panose="020F0502020204030204" pitchFamily="34" charset="0"/>
              <a:cs typeface="Times New Roman" panose="02020603050405020304" pitchFamily="18" charset="0"/>
            </a:endParaRPr>
          </a:p>
        </p:txBody>
      </p:sp>
      <p:grpSp>
        <p:nvGrpSpPr>
          <p:cNvPr id="3" name="Gruppieren 2">
            <a:extLst>
              <a:ext uri="{FF2B5EF4-FFF2-40B4-BE49-F238E27FC236}">
                <a16:creationId xmlns:a16="http://schemas.microsoft.com/office/drawing/2014/main" id="{1930BD2D-573D-0CBA-DFE4-5D622AB1BCE8}"/>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39E5B467-27D9-6911-C39B-78208E1E2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60582AC-E786-A603-9D08-C2824C47F69A}"/>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9" name="Grafik 8">
            <a:extLst>
              <a:ext uri="{FF2B5EF4-FFF2-40B4-BE49-F238E27FC236}">
                <a16:creationId xmlns:a16="http://schemas.microsoft.com/office/drawing/2014/main" id="{5258A92B-5722-F0AF-631E-3B106B767383}"/>
              </a:ext>
            </a:extLst>
          </p:cNvPr>
          <p:cNvPicPr>
            <a:picLocks noChangeAspect="1"/>
          </p:cNvPicPr>
          <p:nvPr/>
        </p:nvPicPr>
        <p:blipFill>
          <a:blip r:embed="rId4"/>
          <a:stretch>
            <a:fillRect/>
          </a:stretch>
        </p:blipFill>
        <p:spPr>
          <a:xfrm>
            <a:off x="843555" y="1344041"/>
            <a:ext cx="1673530" cy="1188000"/>
          </a:xfrm>
          <a:prstGeom prst="rect">
            <a:avLst/>
          </a:prstGeom>
        </p:spPr>
      </p:pic>
      <p:cxnSp>
        <p:nvCxnSpPr>
          <p:cNvPr id="8" name="Gerade Verbindung mit Pfeil 7">
            <a:extLst>
              <a:ext uri="{FF2B5EF4-FFF2-40B4-BE49-F238E27FC236}">
                <a16:creationId xmlns:a16="http://schemas.microsoft.com/office/drawing/2014/main" id="{7B1DA9C6-76FC-4135-F765-052C9BD734F3}"/>
              </a:ext>
            </a:extLst>
          </p:cNvPr>
          <p:cNvCxnSpPr>
            <a:cxnSpLocks/>
          </p:cNvCxnSpPr>
          <p:nvPr/>
        </p:nvCxnSpPr>
        <p:spPr>
          <a:xfrm flipV="1">
            <a:off x="4962584" y="2611120"/>
            <a:ext cx="696536" cy="21539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53D4E9E5-E94F-1841-396D-3F566094C87E}"/>
              </a:ext>
            </a:extLst>
          </p:cNvPr>
          <p:cNvSpPr txBox="1"/>
          <p:nvPr/>
        </p:nvSpPr>
        <p:spPr>
          <a:xfrm>
            <a:off x="8790480" y="3302962"/>
            <a:ext cx="2181805" cy="2453107"/>
          </a:xfrm>
          <a:prstGeom prst="rect">
            <a:avLst/>
          </a:prstGeom>
          <a:solidFill>
            <a:schemeClr val="bg1"/>
          </a:solid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You can download individual entries by clicking on the green headers, or download the entire folder by clicking on the ‚Download folder‘ button.</a:t>
            </a:r>
          </a:p>
        </p:txBody>
      </p:sp>
      <p:cxnSp>
        <p:nvCxnSpPr>
          <p:cNvPr id="12" name="Gerade Verbindung mit Pfeil 11">
            <a:extLst>
              <a:ext uri="{FF2B5EF4-FFF2-40B4-BE49-F238E27FC236}">
                <a16:creationId xmlns:a16="http://schemas.microsoft.com/office/drawing/2014/main" id="{2F3AEFCD-C41B-3A9B-DFD3-606F39F6CA9A}"/>
              </a:ext>
            </a:extLst>
          </p:cNvPr>
          <p:cNvCxnSpPr>
            <a:cxnSpLocks/>
          </p:cNvCxnSpPr>
          <p:nvPr/>
        </p:nvCxnSpPr>
        <p:spPr>
          <a:xfrm flipV="1">
            <a:off x="9712960" y="2629441"/>
            <a:ext cx="102499" cy="6735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3E574966-7198-2507-9387-13D752F201F0}"/>
              </a:ext>
            </a:extLst>
          </p:cNvPr>
          <p:cNvCxnSpPr>
            <a:cxnSpLocks/>
          </p:cNvCxnSpPr>
          <p:nvPr/>
        </p:nvCxnSpPr>
        <p:spPr>
          <a:xfrm flipH="1">
            <a:off x="7914640" y="4346298"/>
            <a:ext cx="8758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Foliennummernplatzhalter 9">
            <a:extLst>
              <a:ext uri="{FF2B5EF4-FFF2-40B4-BE49-F238E27FC236}">
                <a16:creationId xmlns:a16="http://schemas.microsoft.com/office/drawing/2014/main" id="{29745445-CEB7-9BE3-9C26-089A590F5185}"/>
              </a:ext>
            </a:extLst>
          </p:cNvPr>
          <p:cNvSpPr>
            <a:spLocks noGrp="1"/>
          </p:cNvSpPr>
          <p:nvPr>
            <p:ph type="sldNum" sz="quarter" idx="12"/>
          </p:nvPr>
        </p:nvSpPr>
        <p:spPr/>
        <p:txBody>
          <a:bodyPr/>
          <a:lstStyle/>
          <a:p>
            <a:fld id="{B0338755-EC09-452E-8EBB-101AC093DB14}" type="slidenum">
              <a:rPr lang="en-US" noProof="0" smtClean="0"/>
              <a:t>116</a:t>
            </a:fld>
            <a:endParaRPr lang="en-US" noProof="0" dirty="0"/>
          </a:p>
        </p:txBody>
      </p:sp>
    </p:spTree>
    <p:extLst>
      <p:ext uri="{BB962C8B-B14F-4D97-AF65-F5344CB8AC3E}">
        <p14:creationId xmlns:p14="http://schemas.microsoft.com/office/powerpoint/2010/main" val="26235386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D5598-1825-4F23-8B37-66279A809AD4}"/>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E34EAD8F-8797-771D-E6AC-B5D06C246C37}"/>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Adding to the Literature folder:</a:t>
            </a:r>
          </a:p>
        </p:txBody>
      </p:sp>
      <p:pic>
        <p:nvPicPr>
          <p:cNvPr id="6" name="Grafik 5">
            <a:extLst>
              <a:ext uri="{FF2B5EF4-FFF2-40B4-BE49-F238E27FC236}">
                <a16:creationId xmlns:a16="http://schemas.microsoft.com/office/drawing/2014/main" id="{9064F2C6-6C9A-9D97-7095-824A2304F0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96560" y="1154980"/>
            <a:ext cx="5224984" cy="4787381"/>
          </a:xfrm>
          <a:prstGeom prst="rect">
            <a:avLst/>
          </a:prstGeom>
        </p:spPr>
      </p:pic>
      <p:sp>
        <p:nvSpPr>
          <p:cNvPr id="7" name="Textfeld 6">
            <a:extLst>
              <a:ext uri="{FF2B5EF4-FFF2-40B4-BE49-F238E27FC236}">
                <a16:creationId xmlns:a16="http://schemas.microsoft.com/office/drawing/2014/main" id="{2493A0BF-6B60-DBAF-ED99-98530335E2FA}"/>
              </a:ext>
            </a:extLst>
          </p:cNvPr>
          <p:cNvSpPr txBox="1"/>
          <p:nvPr/>
        </p:nvSpPr>
        <p:spPr>
          <a:xfrm>
            <a:off x="806245" y="3008322"/>
            <a:ext cx="4351482" cy="2954655"/>
          </a:xfrm>
          <a:prstGeom prst="rect">
            <a:avLst/>
          </a:prstGeom>
          <a:solidFill>
            <a:schemeClr val="bg1"/>
          </a:solidFill>
        </p:spPr>
        <p:txBody>
          <a:bodyPr wrap="square">
            <a:spAutoFit/>
          </a:bodyPr>
          <a:lstStyle/>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The procedure to add literature to the folder is the same as described earlier (pages 53-55)</a:t>
            </a:r>
            <a:r>
              <a:rPr lang="en-US" noProof="0" dirty="0">
                <a:solidFill>
                  <a:srgbClr val="C00000"/>
                </a:solidFill>
                <a:ea typeface="Calibri" panose="020F0502020204030204" pitchFamily="34" charset="0"/>
                <a:cs typeface="Times New Roman" panose="02020603050405020304" pitchFamily="18" charset="0"/>
              </a:rPr>
              <a:t>.</a:t>
            </a:r>
          </a:p>
          <a:p>
            <a:pPr>
              <a:lnSpc>
                <a:spcPct val="107000"/>
              </a:lnSpc>
              <a:spcAft>
                <a:spcPts val="800"/>
              </a:spcAft>
              <a:buNone/>
            </a:pPr>
            <a:r>
              <a:rPr lang="en-US" sz="1800" noProof="0" dirty="0">
                <a:solidFill>
                  <a:srgbClr val="C00000"/>
                </a:solidFill>
                <a:effectLst/>
                <a:ea typeface="Calibri" panose="020F0502020204030204" pitchFamily="34" charset="0"/>
                <a:cs typeface="Times New Roman" panose="02020603050405020304" pitchFamily="18" charset="0"/>
              </a:rPr>
              <a:t>Click on the </a:t>
            </a:r>
            <a:r>
              <a:rPr lang="en-US" noProof="0" dirty="0">
                <a:solidFill>
                  <a:srgbClr val="C00000"/>
                </a:solidFill>
                <a:ea typeface="Calibri" panose="020F0502020204030204" pitchFamily="34" charset="0"/>
                <a:cs typeface="Times New Roman" panose="02020603050405020304" pitchFamily="18" charset="0"/>
              </a:rPr>
              <a:t>‚file‘ icon. In the window that opens select upload, select the document from your computer, give it a title, and click ‚upload‘.</a:t>
            </a:r>
          </a:p>
          <a:p>
            <a:pPr>
              <a:lnSpc>
                <a:spcPct val="107000"/>
              </a:lnSpc>
              <a:spcAft>
                <a:spcPts val="800"/>
              </a:spcAft>
              <a:buNone/>
            </a:pPr>
            <a:r>
              <a:rPr lang="en-US" noProof="0" dirty="0">
                <a:solidFill>
                  <a:srgbClr val="C00000"/>
                </a:solidFill>
                <a:ea typeface="Calibri" panose="020F0502020204030204" pitchFamily="34" charset="0"/>
                <a:cs typeface="Times New Roman" panose="02020603050405020304" pitchFamily="18" charset="0"/>
              </a:rPr>
              <a:t>At the end, always remember to click the ‚Save changes‘ button.</a:t>
            </a:r>
            <a:endParaRPr lang="en-US" sz="1800" noProof="0" dirty="0">
              <a:solidFill>
                <a:srgbClr val="C00000"/>
              </a:solidFill>
              <a:effectLst/>
              <a:ea typeface="Calibri" panose="020F0502020204030204" pitchFamily="34" charset="0"/>
              <a:cs typeface="Times New Roman" panose="02020603050405020304" pitchFamily="18" charset="0"/>
            </a:endParaRPr>
          </a:p>
        </p:txBody>
      </p:sp>
      <p:grpSp>
        <p:nvGrpSpPr>
          <p:cNvPr id="3" name="Gruppieren 2">
            <a:extLst>
              <a:ext uri="{FF2B5EF4-FFF2-40B4-BE49-F238E27FC236}">
                <a16:creationId xmlns:a16="http://schemas.microsoft.com/office/drawing/2014/main" id="{643EDA02-0ACB-3CB7-83E8-C8D389568C83}"/>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32E6A298-B609-3303-5265-137660984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4CA5DE9F-449B-63B8-ECD1-CC46FF1A24E1}"/>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9" name="Grafik 8">
            <a:extLst>
              <a:ext uri="{FF2B5EF4-FFF2-40B4-BE49-F238E27FC236}">
                <a16:creationId xmlns:a16="http://schemas.microsoft.com/office/drawing/2014/main" id="{DAF381B3-7474-336C-B55D-84908A4DB867}"/>
              </a:ext>
            </a:extLst>
          </p:cNvPr>
          <p:cNvPicPr>
            <a:picLocks noChangeAspect="1"/>
          </p:cNvPicPr>
          <p:nvPr/>
        </p:nvPicPr>
        <p:blipFill>
          <a:blip r:embed="rId4"/>
          <a:stretch>
            <a:fillRect/>
          </a:stretch>
        </p:blipFill>
        <p:spPr>
          <a:xfrm>
            <a:off x="843555" y="1344041"/>
            <a:ext cx="1673530" cy="1188000"/>
          </a:xfrm>
          <a:prstGeom prst="rect">
            <a:avLst/>
          </a:prstGeom>
        </p:spPr>
      </p:pic>
      <p:cxnSp>
        <p:nvCxnSpPr>
          <p:cNvPr id="8" name="Gerade Verbindung mit Pfeil 7">
            <a:extLst>
              <a:ext uri="{FF2B5EF4-FFF2-40B4-BE49-F238E27FC236}">
                <a16:creationId xmlns:a16="http://schemas.microsoft.com/office/drawing/2014/main" id="{D32EA9BA-83C6-6B71-9EA1-7CFE37F0C7D2}"/>
              </a:ext>
            </a:extLst>
          </p:cNvPr>
          <p:cNvCxnSpPr>
            <a:cxnSpLocks/>
          </p:cNvCxnSpPr>
          <p:nvPr/>
        </p:nvCxnSpPr>
        <p:spPr>
          <a:xfrm flipV="1">
            <a:off x="4968240" y="2438400"/>
            <a:ext cx="2066035" cy="1676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053E738F-7A76-1A09-0536-3713A5ADE7DC}"/>
              </a:ext>
            </a:extLst>
          </p:cNvPr>
          <p:cNvCxnSpPr>
            <a:cxnSpLocks/>
          </p:cNvCxnSpPr>
          <p:nvPr/>
        </p:nvCxnSpPr>
        <p:spPr>
          <a:xfrm>
            <a:off x="4968240" y="5455920"/>
            <a:ext cx="18796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Foliennummernplatzhalter 9">
            <a:extLst>
              <a:ext uri="{FF2B5EF4-FFF2-40B4-BE49-F238E27FC236}">
                <a16:creationId xmlns:a16="http://schemas.microsoft.com/office/drawing/2014/main" id="{FB12FB96-42B9-7908-271C-F0A033DDEA55}"/>
              </a:ext>
            </a:extLst>
          </p:cNvPr>
          <p:cNvSpPr>
            <a:spLocks noGrp="1"/>
          </p:cNvSpPr>
          <p:nvPr>
            <p:ph type="sldNum" sz="quarter" idx="12"/>
          </p:nvPr>
        </p:nvSpPr>
        <p:spPr/>
        <p:txBody>
          <a:bodyPr/>
          <a:lstStyle/>
          <a:p>
            <a:fld id="{B0338755-EC09-452E-8EBB-101AC093DB14}" type="slidenum">
              <a:rPr lang="en-US" noProof="0" smtClean="0"/>
              <a:t>117</a:t>
            </a:fld>
            <a:endParaRPr lang="en-US" noProof="0" dirty="0"/>
          </a:p>
        </p:txBody>
      </p:sp>
    </p:spTree>
    <p:extLst>
      <p:ext uri="{BB962C8B-B14F-4D97-AF65-F5344CB8AC3E}">
        <p14:creationId xmlns:p14="http://schemas.microsoft.com/office/powerpoint/2010/main" val="645322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22DB9-0701-9113-073E-4AB4D77CBE8B}"/>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90349342-1FF8-8836-3198-AB4880ADDB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F450F49B-CE59-9D87-154D-191835160D0F}"/>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43C25C4E-53AC-1AA6-A511-E79D172B64CA}"/>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0CAC2130-9B22-79E5-20D9-7C4370E28C69}"/>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02E990D2-8B39-9694-BFB9-F8682D3BDD46}"/>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E4B7515F-92B6-0C7B-5C80-AFF61BFF04F1}"/>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85409163-2307-DEC8-67F5-96EEF4C2321F}"/>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0901CC89-E570-B4FF-A2CA-3A44EA9A85C2}"/>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C7431EA4-7E2D-E8E5-744E-364F7EABDBA4}"/>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F79E9595-A66E-A543-C40A-AC7F18AB8BFD}"/>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355075EB-5554-E4DF-8AC6-B493C56B2118}"/>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504879B2-1CC1-211A-FBC3-F4FBCEA86703}"/>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DF3B14D9-6EC0-1CF3-4BA7-882FC7150552}"/>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91556FA5-E5E1-B8C6-0C73-0D3C60A04E4B}"/>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101F79BF-8F66-B9E1-2C79-AB3DF5398CBC}"/>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8077D1F5-18C8-3F7A-D9B5-99E240765A78}"/>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A4600E0D-9CC4-A647-F330-F57363A67CF0}"/>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BCEB93B3-C70F-621B-6F75-5DC78DA098C2}"/>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7FAD921F-123A-679A-8750-4E93135E4DAD}"/>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587EF699-2BE7-045F-EA8C-D7F71C20B4ED}"/>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BC5D4679-F335-EB1A-3286-9A3360BE1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468EDA6B-8652-F793-F7AB-234B302CF57A}"/>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Change language settings:</a:t>
            </a:r>
          </a:p>
        </p:txBody>
      </p:sp>
      <p:pic>
        <p:nvPicPr>
          <p:cNvPr id="23" name="Grafik 22">
            <a:extLst>
              <a:ext uri="{FF2B5EF4-FFF2-40B4-BE49-F238E27FC236}">
                <a16:creationId xmlns:a16="http://schemas.microsoft.com/office/drawing/2014/main" id="{0E9ACF19-C78F-0F6F-F09B-4D6A1FBACB25}"/>
              </a:ext>
            </a:extLst>
          </p:cNvPr>
          <p:cNvPicPr>
            <a:picLocks noChangeAspect="1"/>
          </p:cNvPicPr>
          <p:nvPr/>
        </p:nvPicPr>
        <p:blipFill>
          <a:blip r:embed="rId3"/>
          <a:stretch>
            <a:fillRect/>
          </a:stretch>
        </p:blipFill>
        <p:spPr>
          <a:xfrm>
            <a:off x="806245" y="1228669"/>
            <a:ext cx="9088618" cy="4809494"/>
          </a:xfrm>
          <a:prstGeom prst="rect">
            <a:avLst/>
          </a:prstGeom>
        </p:spPr>
      </p:pic>
      <p:pic>
        <p:nvPicPr>
          <p:cNvPr id="29" name="Grafik 28">
            <a:extLst>
              <a:ext uri="{FF2B5EF4-FFF2-40B4-BE49-F238E27FC236}">
                <a16:creationId xmlns:a16="http://schemas.microsoft.com/office/drawing/2014/main" id="{9990BEB0-3382-6D59-7DB2-1B16133F3D64}"/>
              </a:ext>
            </a:extLst>
          </p:cNvPr>
          <p:cNvPicPr>
            <a:picLocks noChangeAspect="1"/>
          </p:cNvPicPr>
          <p:nvPr/>
        </p:nvPicPr>
        <p:blipFill>
          <a:blip r:embed="rId4"/>
          <a:stretch>
            <a:fillRect/>
          </a:stretch>
        </p:blipFill>
        <p:spPr>
          <a:xfrm>
            <a:off x="552274" y="2112862"/>
            <a:ext cx="6994105" cy="3760529"/>
          </a:xfrm>
          <a:prstGeom prst="rect">
            <a:avLst/>
          </a:prstGeom>
        </p:spPr>
      </p:pic>
      <p:sp>
        <p:nvSpPr>
          <p:cNvPr id="2" name="Textfeld 1">
            <a:extLst>
              <a:ext uri="{FF2B5EF4-FFF2-40B4-BE49-F238E27FC236}">
                <a16:creationId xmlns:a16="http://schemas.microsoft.com/office/drawing/2014/main" id="{867F604A-73A0-F745-C471-9C6CFB4EAFBA}"/>
              </a:ext>
            </a:extLst>
          </p:cNvPr>
          <p:cNvSpPr txBox="1"/>
          <p:nvPr/>
        </p:nvSpPr>
        <p:spPr>
          <a:xfrm>
            <a:off x="1012722" y="5534660"/>
            <a:ext cx="3962400" cy="369332"/>
          </a:xfrm>
          <a:prstGeom prst="rect">
            <a:avLst/>
          </a:prstGeom>
          <a:noFill/>
        </p:spPr>
        <p:txBody>
          <a:bodyPr wrap="square" rtlCol="0">
            <a:spAutoFit/>
          </a:bodyPr>
          <a:lstStyle/>
          <a:p>
            <a:r>
              <a:rPr lang="en-US" noProof="0" dirty="0">
                <a:solidFill>
                  <a:srgbClr val="C00000"/>
                </a:solidFill>
              </a:rPr>
              <a:t>Select your preferred language</a:t>
            </a:r>
          </a:p>
        </p:txBody>
      </p:sp>
      <p:cxnSp>
        <p:nvCxnSpPr>
          <p:cNvPr id="22" name="Gerade Verbindung mit Pfeil 21">
            <a:extLst>
              <a:ext uri="{FF2B5EF4-FFF2-40B4-BE49-F238E27FC236}">
                <a16:creationId xmlns:a16="http://schemas.microsoft.com/office/drawing/2014/main" id="{9F7A7985-66DA-086B-FABA-5EBCBECDC11E}"/>
              </a:ext>
            </a:extLst>
          </p:cNvPr>
          <p:cNvCxnSpPr>
            <a:cxnSpLocks/>
          </p:cNvCxnSpPr>
          <p:nvPr/>
        </p:nvCxnSpPr>
        <p:spPr>
          <a:xfrm flipH="1" flipV="1">
            <a:off x="8670070" y="3599843"/>
            <a:ext cx="1338836" cy="9796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feld 32">
            <a:extLst>
              <a:ext uri="{FF2B5EF4-FFF2-40B4-BE49-F238E27FC236}">
                <a16:creationId xmlns:a16="http://schemas.microsoft.com/office/drawing/2014/main" id="{0BD3C8D9-5648-E48E-F13F-7F95DFCEFC8C}"/>
              </a:ext>
            </a:extLst>
          </p:cNvPr>
          <p:cNvSpPr txBox="1"/>
          <p:nvPr/>
        </p:nvSpPr>
        <p:spPr>
          <a:xfrm>
            <a:off x="8670070" y="4650115"/>
            <a:ext cx="2797278" cy="646331"/>
          </a:xfrm>
          <a:prstGeom prst="rect">
            <a:avLst/>
          </a:prstGeom>
          <a:noFill/>
        </p:spPr>
        <p:txBody>
          <a:bodyPr wrap="square" rtlCol="0">
            <a:spAutoFit/>
          </a:bodyPr>
          <a:lstStyle/>
          <a:p>
            <a:r>
              <a:rPr lang="en-US" noProof="0" dirty="0">
                <a:solidFill>
                  <a:srgbClr val="C00000"/>
                </a:solidFill>
              </a:rPr>
              <a:t>Or click on ‚Sprache‘ in the scroll down menu</a:t>
            </a:r>
          </a:p>
        </p:txBody>
      </p:sp>
      <p:sp>
        <p:nvSpPr>
          <p:cNvPr id="4" name="Foliennummernplatzhalter 3">
            <a:extLst>
              <a:ext uri="{FF2B5EF4-FFF2-40B4-BE49-F238E27FC236}">
                <a16:creationId xmlns:a16="http://schemas.microsoft.com/office/drawing/2014/main" id="{D49359E2-E887-1283-55D8-D1D657DEC844}"/>
              </a:ext>
            </a:extLst>
          </p:cNvPr>
          <p:cNvSpPr>
            <a:spLocks noGrp="1"/>
          </p:cNvSpPr>
          <p:nvPr>
            <p:ph type="sldNum" sz="quarter" idx="12"/>
          </p:nvPr>
        </p:nvSpPr>
        <p:spPr/>
        <p:txBody>
          <a:bodyPr/>
          <a:lstStyle/>
          <a:p>
            <a:fld id="{B0338755-EC09-452E-8EBB-101AC093DB14}" type="slidenum">
              <a:rPr lang="en-US" noProof="0" smtClean="0"/>
              <a:t>12</a:t>
            </a:fld>
            <a:endParaRPr lang="en-US" noProof="0" dirty="0"/>
          </a:p>
        </p:txBody>
      </p:sp>
    </p:spTree>
    <p:extLst>
      <p:ext uri="{BB962C8B-B14F-4D97-AF65-F5344CB8AC3E}">
        <p14:creationId xmlns:p14="http://schemas.microsoft.com/office/powerpoint/2010/main" val="308394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1CA60-AFB5-92C6-E91D-1AF9B7CE21F2}"/>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8B251046-6843-FFE7-1800-A67EAA964F4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038D853E-B565-6E50-EB15-15FD6E82CA27}"/>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3819A0A9-EC2F-85CC-8CB4-207551FAFB21}"/>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28393599-3B77-6157-3B85-9A6D478EF525}"/>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FF5F0E22-AE1E-B5F4-3C80-A38F6BA544EF}"/>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1A2C18CC-B091-B737-49A4-E03B7A312EE6}"/>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67567142-8056-D531-35A9-0EA44ADB92C3}"/>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2B3C47F4-F354-DC84-33D8-A833D7574E05}"/>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94EC9F4A-94EC-244D-9EB1-FD6D0C75055A}"/>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614A3EED-4992-121D-C221-9844D1973423}"/>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E69DBDE2-A0DD-18D0-4399-D2F7D2EDB616}"/>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5D6A0FAA-5A03-DE48-4A2D-B735ECDBFDF8}"/>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CA59CE65-A210-5390-13EB-9C730D3F5E7A}"/>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5BC66EB1-3A08-1381-AF73-1331BA7ACFCB}"/>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DD17D203-C3C2-14AF-C32C-C34EAF518408}"/>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E2CE0473-C497-B036-18DA-2EF6E0BB2945}"/>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E7912407-25ED-5FFE-212C-CDF56C9B0C2D}"/>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4C1CD443-2F45-0380-22EE-B74F0EF04F36}"/>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0C8B0501-73BA-D538-C1E5-EBDE169F6624}"/>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2A672814-57FA-60BC-42D7-A97A7032C25F}"/>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9FAADB61-D6EA-02B1-DB55-CD799D1F1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9D1EB16F-1A9D-422C-6F8D-113A0FB8C631}"/>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Change language settings:</a:t>
            </a:r>
          </a:p>
        </p:txBody>
      </p:sp>
      <p:pic>
        <p:nvPicPr>
          <p:cNvPr id="23" name="Grafik 22">
            <a:extLst>
              <a:ext uri="{FF2B5EF4-FFF2-40B4-BE49-F238E27FC236}">
                <a16:creationId xmlns:a16="http://schemas.microsoft.com/office/drawing/2014/main" id="{02AB50E8-6058-A81F-B85E-F90EDAED92FC}"/>
              </a:ext>
            </a:extLst>
          </p:cNvPr>
          <p:cNvPicPr>
            <a:picLocks noChangeAspect="1"/>
          </p:cNvPicPr>
          <p:nvPr/>
        </p:nvPicPr>
        <p:blipFill>
          <a:blip r:embed="rId3"/>
          <a:stretch>
            <a:fillRect/>
          </a:stretch>
        </p:blipFill>
        <p:spPr>
          <a:xfrm>
            <a:off x="806245" y="1228669"/>
            <a:ext cx="9088618" cy="4809494"/>
          </a:xfrm>
          <a:prstGeom prst="rect">
            <a:avLst/>
          </a:prstGeom>
        </p:spPr>
      </p:pic>
      <p:pic>
        <p:nvPicPr>
          <p:cNvPr id="31" name="Grafik 30">
            <a:extLst>
              <a:ext uri="{FF2B5EF4-FFF2-40B4-BE49-F238E27FC236}">
                <a16:creationId xmlns:a16="http://schemas.microsoft.com/office/drawing/2014/main" id="{7B434E50-C78F-3E79-9DFB-F67AF0DEA8EF}"/>
              </a:ext>
            </a:extLst>
          </p:cNvPr>
          <p:cNvPicPr>
            <a:picLocks noChangeAspect="1"/>
          </p:cNvPicPr>
          <p:nvPr/>
        </p:nvPicPr>
        <p:blipFill>
          <a:blip r:embed="rId4"/>
          <a:stretch>
            <a:fillRect/>
          </a:stretch>
        </p:blipFill>
        <p:spPr>
          <a:xfrm>
            <a:off x="7596929" y="1182288"/>
            <a:ext cx="2465900" cy="2566686"/>
          </a:xfrm>
          <a:prstGeom prst="rect">
            <a:avLst/>
          </a:prstGeom>
        </p:spPr>
      </p:pic>
      <p:sp>
        <p:nvSpPr>
          <p:cNvPr id="2" name="Textfeld 1">
            <a:extLst>
              <a:ext uri="{FF2B5EF4-FFF2-40B4-BE49-F238E27FC236}">
                <a16:creationId xmlns:a16="http://schemas.microsoft.com/office/drawing/2014/main" id="{B8FCC585-B48A-CCF7-5517-A8909ABC13AD}"/>
              </a:ext>
            </a:extLst>
          </p:cNvPr>
          <p:cNvSpPr txBox="1"/>
          <p:nvPr/>
        </p:nvSpPr>
        <p:spPr>
          <a:xfrm>
            <a:off x="8081629" y="3054760"/>
            <a:ext cx="3962400" cy="369332"/>
          </a:xfrm>
          <a:prstGeom prst="rect">
            <a:avLst/>
          </a:prstGeom>
          <a:noFill/>
        </p:spPr>
        <p:txBody>
          <a:bodyPr wrap="square" rtlCol="0">
            <a:spAutoFit/>
          </a:bodyPr>
          <a:lstStyle/>
          <a:p>
            <a:r>
              <a:rPr lang="en-US" noProof="0" dirty="0">
                <a:solidFill>
                  <a:srgbClr val="C00000"/>
                </a:solidFill>
              </a:rPr>
              <a:t>Select your preferred language</a:t>
            </a:r>
          </a:p>
        </p:txBody>
      </p:sp>
      <p:sp>
        <p:nvSpPr>
          <p:cNvPr id="4" name="Foliennummernplatzhalter 3">
            <a:extLst>
              <a:ext uri="{FF2B5EF4-FFF2-40B4-BE49-F238E27FC236}">
                <a16:creationId xmlns:a16="http://schemas.microsoft.com/office/drawing/2014/main" id="{19E434C4-CBFD-78FF-9BC3-C853432AC3FA}"/>
              </a:ext>
            </a:extLst>
          </p:cNvPr>
          <p:cNvSpPr>
            <a:spLocks noGrp="1"/>
          </p:cNvSpPr>
          <p:nvPr>
            <p:ph type="sldNum" sz="quarter" idx="12"/>
          </p:nvPr>
        </p:nvSpPr>
        <p:spPr/>
        <p:txBody>
          <a:bodyPr/>
          <a:lstStyle/>
          <a:p>
            <a:fld id="{B0338755-EC09-452E-8EBB-101AC093DB14}" type="slidenum">
              <a:rPr lang="en-US" noProof="0" smtClean="0"/>
              <a:t>13</a:t>
            </a:fld>
            <a:endParaRPr lang="en-US" noProof="0" dirty="0"/>
          </a:p>
        </p:txBody>
      </p:sp>
    </p:spTree>
    <p:extLst>
      <p:ext uri="{BB962C8B-B14F-4D97-AF65-F5344CB8AC3E}">
        <p14:creationId xmlns:p14="http://schemas.microsoft.com/office/powerpoint/2010/main" val="38152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47016-BEFE-FDE0-5772-87938820B02B}"/>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40CE759A-0CCB-C91C-9283-3D2DEB60C65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D7CE71B2-816B-D42B-BB17-C332F368398C}"/>
              </a:ext>
            </a:extLst>
          </p:cNvPr>
          <p:cNvSpPr>
            <a:spLocks noChangeArrowheads="1"/>
          </p:cNvSpPr>
          <p:nvPr/>
        </p:nvSpPr>
        <p:spPr bwMode="auto">
          <a:xfrm>
            <a:off x="6400800" y="5506006"/>
            <a:ext cx="20858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noProof="0" dirty="0">
                <a:solidFill>
                  <a:srgbClr val="C00000"/>
                </a:solidFill>
              </a:rPr>
              <a:t>Click on ‚Calendar‘</a:t>
            </a:r>
          </a:p>
        </p:txBody>
      </p:sp>
      <p:sp>
        <p:nvSpPr>
          <p:cNvPr id="6" name="Rectangle 23">
            <a:extLst>
              <a:ext uri="{FF2B5EF4-FFF2-40B4-BE49-F238E27FC236}">
                <a16:creationId xmlns:a16="http://schemas.microsoft.com/office/drawing/2014/main" id="{B872B4F1-44EC-03C1-37C8-6A549992B7A1}"/>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22B97274-F2E5-3909-9FD5-855DD9915ECA}"/>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B43AE76C-559B-89DC-A714-5E8CC9A3C892}"/>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653C7833-344E-470C-3780-FAADDE0E8E24}"/>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9AD68067-44A3-F7AE-4B71-42B8F8EA71F9}"/>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EC95BCB9-1787-93EA-F02E-3AE92677B5DC}"/>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A65A0EF2-B075-60D1-9887-AE4B002731FE}"/>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403C1EE9-6574-08CA-D7CF-7B33B6FD6946}"/>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C317B365-3225-4C66-20C3-963C64A5E2CC}"/>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F1787446-53AF-D199-4821-7F670F2C4DBF}"/>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EE544053-FA70-B573-2909-761205C32D89}"/>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E133C0C7-A783-BE0F-BAA0-6B7D81D00B62}"/>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4F603640-FE0E-52F4-16DB-B20785AC864C}"/>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0F90DB76-A7FE-D1C6-E602-D1C7F5F31825}"/>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92F10683-1B89-3CC1-CD83-F61724976E85}"/>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1C92C41A-FBA1-3316-D7A7-9B689A3F7B1E}"/>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73F33FF1-2839-688B-0966-4DC5AF037A95}"/>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13179672-444F-A70D-BBA6-9F9C0C015BBA}"/>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2B9429D4-3D99-85A3-FFEE-1D49408D0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1C7400DD-196F-0381-DF49-2729B725CF65}"/>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View your calendar:</a:t>
            </a:r>
          </a:p>
        </p:txBody>
      </p:sp>
      <p:pic>
        <p:nvPicPr>
          <p:cNvPr id="4" name="Grafik 3">
            <a:extLst>
              <a:ext uri="{FF2B5EF4-FFF2-40B4-BE49-F238E27FC236}">
                <a16:creationId xmlns:a16="http://schemas.microsoft.com/office/drawing/2014/main" id="{0F93BD57-BE88-A369-CE12-B3F13FA6B203}"/>
              </a:ext>
            </a:extLst>
          </p:cNvPr>
          <p:cNvPicPr>
            <a:picLocks noChangeAspect="1"/>
          </p:cNvPicPr>
          <p:nvPr/>
        </p:nvPicPr>
        <p:blipFill>
          <a:blip r:embed="rId3"/>
          <a:stretch>
            <a:fillRect/>
          </a:stretch>
        </p:blipFill>
        <p:spPr>
          <a:xfrm>
            <a:off x="0" y="1643436"/>
            <a:ext cx="12192000" cy="3571127"/>
          </a:xfrm>
          <a:prstGeom prst="rect">
            <a:avLst/>
          </a:prstGeom>
        </p:spPr>
      </p:pic>
      <p:pic>
        <p:nvPicPr>
          <p:cNvPr id="23" name="Grafik 22">
            <a:extLst>
              <a:ext uri="{FF2B5EF4-FFF2-40B4-BE49-F238E27FC236}">
                <a16:creationId xmlns:a16="http://schemas.microsoft.com/office/drawing/2014/main" id="{73EFE2CC-8B34-004B-1705-D9080C21A2BB}"/>
              </a:ext>
            </a:extLst>
          </p:cNvPr>
          <p:cNvPicPr>
            <a:picLocks noChangeAspect="1"/>
          </p:cNvPicPr>
          <p:nvPr/>
        </p:nvPicPr>
        <p:blipFill>
          <a:blip r:embed="rId4"/>
          <a:stretch>
            <a:fillRect/>
          </a:stretch>
        </p:blipFill>
        <p:spPr>
          <a:xfrm>
            <a:off x="9404325" y="2227897"/>
            <a:ext cx="1767840" cy="2456437"/>
          </a:xfrm>
          <a:prstGeom prst="rect">
            <a:avLst/>
          </a:prstGeom>
        </p:spPr>
      </p:pic>
      <p:cxnSp>
        <p:nvCxnSpPr>
          <p:cNvPr id="29" name="Gerade Verbindung mit Pfeil 28">
            <a:extLst>
              <a:ext uri="{FF2B5EF4-FFF2-40B4-BE49-F238E27FC236}">
                <a16:creationId xmlns:a16="http://schemas.microsoft.com/office/drawing/2014/main" id="{F609B274-DF40-579A-8A36-A1E49063E63F}"/>
              </a:ext>
            </a:extLst>
          </p:cNvPr>
          <p:cNvCxnSpPr>
            <a:cxnSpLocks/>
          </p:cNvCxnSpPr>
          <p:nvPr/>
        </p:nvCxnSpPr>
        <p:spPr>
          <a:xfrm flipV="1">
            <a:off x="7741920" y="3241040"/>
            <a:ext cx="1879600" cy="22453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0445FE85-64B9-52D5-B74E-5B8C82C59F97}"/>
              </a:ext>
            </a:extLst>
          </p:cNvPr>
          <p:cNvSpPr>
            <a:spLocks noGrp="1"/>
          </p:cNvSpPr>
          <p:nvPr>
            <p:ph type="sldNum" sz="quarter" idx="12"/>
          </p:nvPr>
        </p:nvSpPr>
        <p:spPr/>
        <p:txBody>
          <a:bodyPr/>
          <a:lstStyle/>
          <a:p>
            <a:fld id="{B0338755-EC09-452E-8EBB-101AC093DB14}" type="slidenum">
              <a:rPr lang="en-US" noProof="0" smtClean="0"/>
              <a:t>14</a:t>
            </a:fld>
            <a:endParaRPr lang="en-US" noProof="0" dirty="0"/>
          </a:p>
        </p:txBody>
      </p:sp>
    </p:spTree>
    <p:extLst>
      <p:ext uri="{BB962C8B-B14F-4D97-AF65-F5344CB8AC3E}">
        <p14:creationId xmlns:p14="http://schemas.microsoft.com/office/powerpoint/2010/main" val="71624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B5061-111C-439B-6D5E-1B234ED24A18}"/>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FA237B12-D5E3-957D-ADA5-1B7C52E39C53}"/>
              </a:ext>
            </a:extLst>
          </p:cNvPr>
          <p:cNvPicPr>
            <a:picLocks noChangeAspect="1"/>
          </p:cNvPicPr>
          <p:nvPr/>
        </p:nvPicPr>
        <p:blipFill>
          <a:blip r:embed="rId2"/>
          <a:stretch>
            <a:fillRect/>
          </a:stretch>
        </p:blipFill>
        <p:spPr>
          <a:xfrm>
            <a:off x="2819116" y="785613"/>
            <a:ext cx="6553768" cy="5502117"/>
          </a:xfrm>
          <a:prstGeom prst="rect">
            <a:avLst/>
          </a:prstGeom>
        </p:spPr>
      </p:pic>
      <p:grpSp>
        <p:nvGrpSpPr>
          <p:cNvPr id="4" name="Gruppieren 3">
            <a:extLst>
              <a:ext uri="{FF2B5EF4-FFF2-40B4-BE49-F238E27FC236}">
                <a16:creationId xmlns:a16="http://schemas.microsoft.com/office/drawing/2014/main" id="{BDC68A84-30A8-110E-89EB-68E982D3C4F9}"/>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84A7A22F-F22F-F2CF-B95C-4011721C83A6}"/>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53CF9C72-9D79-2A50-7915-C40E04013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Grafik 16">
            <a:extLst>
              <a:ext uri="{FF2B5EF4-FFF2-40B4-BE49-F238E27FC236}">
                <a16:creationId xmlns:a16="http://schemas.microsoft.com/office/drawing/2014/main" id="{8D23873F-19CF-AC3B-08B7-540A05C5D97A}"/>
              </a:ext>
            </a:extLst>
          </p:cNvPr>
          <p:cNvPicPr>
            <a:picLocks noChangeAspect="1"/>
          </p:cNvPicPr>
          <p:nvPr/>
        </p:nvPicPr>
        <p:blipFill>
          <a:blip r:embed="rId4"/>
          <a:srcRect l="16334" t="19379" r="30832" b="3375"/>
          <a:stretch/>
        </p:blipFill>
        <p:spPr>
          <a:xfrm>
            <a:off x="2262552" y="332673"/>
            <a:ext cx="7666895" cy="5955057"/>
          </a:xfrm>
          <a:prstGeom prst="rect">
            <a:avLst/>
          </a:prstGeom>
        </p:spPr>
      </p:pic>
      <p:sp>
        <p:nvSpPr>
          <p:cNvPr id="11" name="Textfeld 10">
            <a:extLst>
              <a:ext uri="{FF2B5EF4-FFF2-40B4-BE49-F238E27FC236}">
                <a16:creationId xmlns:a16="http://schemas.microsoft.com/office/drawing/2014/main" id="{82311CEA-8FD2-0262-9236-EB4AF4358317}"/>
              </a:ext>
            </a:extLst>
          </p:cNvPr>
          <p:cNvSpPr txBox="1"/>
          <p:nvPr/>
        </p:nvSpPr>
        <p:spPr>
          <a:xfrm>
            <a:off x="9621520" y="3658468"/>
            <a:ext cx="2056155" cy="923330"/>
          </a:xfrm>
          <a:prstGeom prst="rect">
            <a:avLst/>
          </a:prstGeom>
          <a:noFill/>
        </p:spPr>
        <p:txBody>
          <a:bodyPr wrap="square" rtlCol="0">
            <a:spAutoFit/>
          </a:bodyPr>
          <a:lstStyle/>
          <a:p>
            <a:r>
              <a:rPr lang="en-US" noProof="0" dirty="0">
                <a:solidFill>
                  <a:srgbClr val="C00000"/>
                </a:solidFill>
              </a:rPr>
              <a:t>Click on the little arrows to select ‚Agri-Mocks‘</a:t>
            </a:r>
          </a:p>
        </p:txBody>
      </p:sp>
      <p:cxnSp>
        <p:nvCxnSpPr>
          <p:cNvPr id="10" name="Gerade Verbindung mit Pfeil 9">
            <a:extLst>
              <a:ext uri="{FF2B5EF4-FFF2-40B4-BE49-F238E27FC236}">
                <a16:creationId xmlns:a16="http://schemas.microsoft.com/office/drawing/2014/main" id="{0C8E44A6-2AD4-3F88-544E-F0B48F492AAE}"/>
              </a:ext>
            </a:extLst>
          </p:cNvPr>
          <p:cNvCxnSpPr>
            <a:cxnSpLocks/>
          </p:cNvCxnSpPr>
          <p:nvPr/>
        </p:nvCxnSpPr>
        <p:spPr>
          <a:xfrm flipH="1" flipV="1">
            <a:off x="6715760" y="1544320"/>
            <a:ext cx="3241040" cy="20291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DDE55E91-E7F4-5ABF-D75D-6A815A9532BC}"/>
              </a:ext>
            </a:extLst>
          </p:cNvPr>
          <p:cNvSpPr>
            <a:spLocks noGrp="1"/>
          </p:cNvSpPr>
          <p:nvPr>
            <p:ph type="sldNum" sz="quarter" idx="12"/>
          </p:nvPr>
        </p:nvSpPr>
        <p:spPr/>
        <p:txBody>
          <a:bodyPr/>
          <a:lstStyle/>
          <a:p>
            <a:fld id="{B0338755-EC09-452E-8EBB-101AC093DB14}" type="slidenum">
              <a:rPr lang="en-US" noProof="0" smtClean="0"/>
              <a:t>15</a:t>
            </a:fld>
            <a:endParaRPr lang="en-US" noProof="0" dirty="0"/>
          </a:p>
        </p:txBody>
      </p:sp>
    </p:spTree>
    <p:extLst>
      <p:ext uri="{BB962C8B-B14F-4D97-AF65-F5344CB8AC3E}">
        <p14:creationId xmlns:p14="http://schemas.microsoft.com/office/powerpoint/2010/main" val="182287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83A74C9-46C0-AFA1-CFD2-5624EF5FFAE3}"/>
              </a:ext>
            </a:extLst>
          </p:cNvPr>
          <p:cNvPicPr>
            <a:picLocks noChangeAspect="1"/>
          </p:cNvPicPr>
          <p:nvPr/>
        </p:nvPicPr>
        <p:blipFill>
          <a:blip r:embed="rId2"/>
          <a:srcRect l="17333" t="19962" r="30333" b="4274"/>
          <a:stretch/>
        </p:blipFill>
        <p:spPr>
          <a:xfrm>
            <a:off x="2235200" y="923905"/>
            <a:ext cx="6380480" cy="4907280"/>
          </a:xfrm>
          <a:prstGeom prst="rect">
            <a:avLst/>
          </a:prstGeom>
        </p:spPr>
      </p:pic>
      <p:grpSp>
        <p:nvGrpSpPr>
          <p:cNvPr id="4" name="Gruppieren 3">
            <a:extLst>
              <a:ext uri="{FF2B5EF4-FFF2-40B4-BE49-F238E27FC236}">
                <a16:creationId xmlns:a16="http://schemas.microsoft.com/office/drawing/2014/main" id="{E197D7FE-9E0E-DFB5-219F-59F706176FF8}"/>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9816D6B2-D893-0621-222E-4AFBBA247ADF}"/>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1004C9AD-ECE4-BDC7-7ED5-1EF2181C9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Grafik 7">
            <a:extLst>
              <a:ext uri="{FF2B5EF4-FFF2-40B4-BE49-F238E27FC236}">
                <a16:creationId xmlns:a16="http://schemas.microsoft.com/office/drawing/2014/main" id="{4BC417FF-985B-D9A9-677F-6A81889599A6}"/>
              </a:ext>
            </a:extLst>
          </p:cNvPr>
          <p:cNvPicPr>
            <a:picLocks noChangeAspect="1"/>
          </p:cNvPicPr>
          <p:nvPr/>
        </p:nvPicPr>
        <p:blipFill>
          <a:blip r:embed="rId4"/>
          <a:stretch>
            <a:fillRect/>
          </a:stretch>
        </p:blipFill>
        <p:spPr>
          <a:xfrm>
            <a:off x="3956075" y="2098683"/>
            <a:ext cx="4061812" cy="2309060"/>
          </a:xfrm>
          <a:prstGeom prst="rect">
            <a:avLst/>
          </a:prstGeom>
        </p:spPr>
      </p:pic>
      <p:cxnSp>
        <p:nvCxnSpPr>
          <p:cNvPr id="10" name="Gerade Verbindung mit Pfeil 9">
            <a:extLst>
              <a:ext uri="{FF2B5EF4-FFF2-40B4-BE49-F238E27FC236}">
                <a16:creationId xmlns:a16="http://schemas.microsoft.com/office/drawing/2014/main" id="{FFB06AB6-4CBD-AEB6-6890-A87F524F39AB}"/>
              </a:ext>
            </a:extLst>
          </p:cNvPr>
          <p:cNvCxnSpPr>
            <a:cxnSpLocks/>
          </p:cNvCxnSpPr>
          <p:nvPr/>
        </p:nvCxnSpPr>
        <p:spPr>
          <a:xfrm>
            <a:off x="1899920" y="3615961"/>
            <a:ext cx="2621280" cy="16773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315DDC9B-CDDF-6ACC-CD00-9751073DD6B0}"/>
              </a:ext>
            </a:extLst>
          </p:cNvPr>
          <p:cNvSpPr txBox="1"/>
          <p:nvPr/>
        </p:nvSpPr>
        <p:spPr>
          <a:xfrm>
            <a:off x="345440" y="2692631"/>
            <a:ext cx="2056155" cy="923330"/>
          </a:xfrm>
          <a:prstGeom prst="rect">
            <a:avLst/>
          </a:prstGeom>
          <a:noFill/>
        </p:spPr>
        <p:txBody>
          <a:bodyPr wrap="square" rtlCol="0">
            <a:spAutoFit/>
          </a:bodyPr>
          <a:lstStyle/>
          <a:p>
            <a:r>
              <a:rPr lang="en-US" noProof="0" dirty="0">
                <a:solidFill>
                  <a:srgbClr val="C00000"/>
                </a:solidFill>
              </a:rPr>
              <a:t>Click on any calendar entry to see the details</a:t>
            </a:r>
          </a:p>
        </p:txBody>
      </p:sp>
      <p:sp>
        <p:nvSpPr>
          <p:cNvPr id="2" name="Foliennummernplatzhalter 1">
            <a:extLst>
              <a:ext uri="{FF2B5EF4-FFF2-40B4-BE49-F238E27FC236}">
                <a16:creationId xmlns:a16="http://schemas.microsoft.com/office/drawing/2014/main" id="{3C7021C6-1CC3-1612-E102-B0828609C711}"/>
              </a:ext>
            </a:extLst>
          </p:cNvPr>
          <p:cNvSpPr>
            <a:spLocks noGrp="1"/>
          </p:cNvSpPr>
          <p:nvPr>
            <p:ph type="sldNum" sz="quarter" idx="12"/>
          </p:nvPr>
        </p:nvSpPr>
        <p:spPr/>
        <p:txBody>
          <a:bodyPr/>
          <a:lstStyle/>
          <a:p>
            <a:fld id="{B0338755-EC09-452E-8EBB-101AC093DB14}" type="slidenum">
              <a:rPr lang="en-US" noProof="0" smtClean="0"/>
              <a:t>16</a:t>
            </a:fld>
            <a:endParaRPr lang="en-US" noProof="0" dirty="0"/>
          </a:p>
        </p:txBody>
      </p:sp>
    </p:spTree>
    <p:extLst>
      <p:ext uri="{BB962C8B-B14F-4D97-AF65-F5344CB8AC3E}">
        <p14:creationId xmlns:p14="http://schemas.microsoft.com/office/powerpoint/2010/main" val="14055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B1E14DD9-ECEB-4CD6-CDBA-7306F23AC59C}"/>
              </a:ext>
            </a:extLst>
          </p:cNvPr>
          <p:cNvGrpSpPr/>
          <p:nvPr/>
        </p:nvGrpSpPr>
        <p:grpSpPr>
          <a:xfrm>
            <a:off x="345440" y="228228"/>
            <a:ext cx="11090885" cy="6305723"/>
            <a:chOff x="345440" y="228228"/>
            <a:chExt cx="11090885" cy="6305723"/>
          </a:xfrm>
        </p:grpSpPr>
        <p:sp>
          <p:nvSpPr>
            <p:cNvPr id="3" name="Textfeld 2">
              <a:extLst>
                <a:ext uri="{FF2B5EF4-FFF2-40B4-BE49-F238E27FC236}">
                  <a16:creationId xmlns:a16="http://schemas.microsoft.com/office/drawing/2014/main" id="{129940B4-56F8-EAEF-C245-C34EDBC5B44A}"/>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4" name="Picture 41">
              <a:extLst>
                <a:ext uri="{FF2B5EF4-FFF2-40B4-BE49-F238E27FC236}">
                  <a16:creationId xmlns:a16="http://schemas.microsoft.com/office/drawing/2014/main" id="{F943E1F6-FCEB-A46A-E13D-A36AC9E4F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Grafik 5">
            <a:extLst>
              <a:ext uri="{FF2B5EF4-FFF2-40B4-BE49-F238E27FC236}">
                <a16:creationId xmlns:a16="http://schemas.microsoft.com/office/drawing/2014/main" id="{4057685A-AF57-77E6-3F7E-8F418BC564F4}"/>
              </a:ext>
            </a:extLst>
          </p:cNvPr>
          <p:cNvPicPr>
            <a:picLocks noChangeAspect="1"/>
          </p:cNvPicPr>
          <p:nvPr/>
        </p:nvPicPr>
        <p:blipFill>
          <a:blip r:embed="rId3"/>
          <a:stretch>
            <a:fillRect/>
          </a:stretch>
        </p:blipFill>
        <p:spPr>
          <a:xfrm>
            <a:off x="1813189" y="1996316"/>
            <a:ext cx="8565622" cy="2865368"/>
          </a:xfrm>
          <a:prstGeom prst="rect">
            <a:avLst/>
          </a:prstGeom>
        </p:spPr>
      </p:pic>
      <p:sp>
        <p:nvSpPr>
          <p:cNvPr id="7" name="Textfeld 6">
            <a:extLst>
              <a:ext uri="{FF2B5EF4-FFF2-40B4-BE49-F238E27FC236}">
                <a16:creationId xmlns:a16="http://schemas.microsoft.com/office/drawing/2014/main" id="{87A3B395-031C-1EE6-8674-7C2322C2E3C7}"/>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Export your calendar to outlook:</a:t>
            </a:r>
          </a:p>
        </p:txBody>
      </p:sp>
      <p:cxnSp>
        <p:nvCxnSpPr>
          <p:cNvPr id="9" name="Gerade Verbindung mit Pfeil 8">
            <a:extLst>
              <a:ext uri="{FF2B5EF4-FFF2-40B4-BE49-F238E27FC236}">
                <a16:creationId xmlns:a16="http://schemas.microsoft.com/office/drawing/2014/main" id="{57A17F24-5711-F8C5-84EC-697E4FCE8E6E}"/>
              </a:ext>
            </a:extLst>
          </p:cNvPr>
          <p:cNvCxnSpPr>
            <a:cxnSpLocks/>
          </p:cNvCxnSpPr>
          <p:nvPr/>
        </p:nvCxnSpPr>
        <p:spPr>
          <a:xfrm flipH="1" flipV="1">
            <a:off x="3420932" y="4055633"/>
            <a:ext cx="968188" cy="12072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986E0D94-E618-9043-2E1A-4F1EBB75EB8D}"/>
              </a:ext>
            </a:extLst>
          </p:cNvPr>
          <p:cNvSpPr txBox="1"/>
          <p:nvPr/>
        </p:nvSpPr>
        <p:spPr>
          <a:xfrm>
            <a:off x="4521200" y="4998720"/>
            <a:ext cx="4561840" cy="369332"/>
          </a:xfrm>
          <a:prstGeom prst="rect">
            <a:avLst/>
          </a:prstGeom>
          <a:noFill/>
        </p:spPr>
        <p:txBody>
          <a:bodyPr wrap="square" rtlCol="0">
            <a:spAutoFit/>
          </a:bodyPr>
          <a:lstStyle/>
          <a:p>
            <a:r>
              <a:rPr lang="en-US" noProof="0" dirty="0">
                <a:solidFill>
                  <a:srgbClr val="C00000"/>
                </a:solidFill>
              </a:rPr>
              <a:t>Click on ‚export calendars‘</a:t>
            </a:r>
          </a:p>
        </p:txBody>
      </p:sp>
      <p:sp>
        <p:nvSpPr>
          <p:cNvPr id="5" name="Foliennummernplatzhalter 4">
            <a:extLst>
              <a:ext uri="{FF2B5EF4-FFF2-40B4-BE49-F238E27FC236}">
                <a16:creationId xmlns:a16="http://schemas.microsoft.com/office/drawing/2014/main" id="{94050661-F276-1963-CF97-C3D6946B636A}"/>
              </a:ext>
            </a:extLst>
          </p:cNvPr>
          <p:cNvSpPr>
            <a:spLocks noGrp="1"/>
          </p:cNvSpPr>
          <p:nvPr>
            <p:ph type="sldNum" sz="quarter" idx="12"/>
          </p:nvPr>
        </p:nvSpPr>
        <p:spPr/>
        <p:txBody>
          <a:bodyPr/>
          <a:lstStyle/>
          <a:p>
            <a:fld id="{B0338755-EC09-452E-8EBB-101AC093DB14}" type="slidenum">
              <a:rPr lang="en-US" noProof="0" smtClean="0"/>
              <a:t>17</a:t>
            </a:fld>
            <a:endParaRPr lang="en-US" noProof="0" dirty="0"/>
          </a:p>
        </p:txBody>
      </p:sp>
    </p:spTree>
    <p:extLst>
      <p:ext uri="{BB962C8B-B14F-4D97-AF65-F5344CB8AC3E}">
        <p14:creationId xmlns:p14="http://schemas.microsoft.com/office/powerpoint/2010/main" val="3453132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E3258-3888-7183-1E62-759E392B1E43}"/>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4CE27880-5168-0BED-D4D6-4F117AC38677}"/>
              </a:ext>
            </a:extLst>
          </p:cNvPr>
          <p:cNvGrpSpPr/>
          <p:nvPr/>
        </p:nvGrpSpPr>
        <p:grpSpPr>
          <a:xfrm>
            <a:off x="345440" y="228228"/>
            <a:ext cx="11090885" cy="6305723"/>
            <a:chOff x="345440" y="228228"/>
            <a:chExt cx="11090885" cy="6305723"/>
          </a:xfrm>
        </p:grpSpPr>
        <p:sp>
          <p:nvSpPr>
            <p:cNvPr id="3" name="Textfeld 2">
              <a:extLst>
                <a:ext uri="{FF2B5EF4-FFF2-40B4-BE49-F238E27FC236}">
                  <a16:creationId xmlns:a16="http://schemas.microsoft.com/office/drawing/2014/main" id="{D1497893-D5BE-1564-5756-6E98D9DE572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4" name="Picture 41">
              <a:extLst>
                <a:ext uri="{FF2B5EF4-FFF2-40B4-BE49-F238E27FC236}">
                  <a16:creationId xmlns:a16="http://schemas.microsoft.com/office/drawing/2014/main" id="{3FA3706B-1EAB-8B19-B0A1-2C78E527D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638D2749-FB55-AB34-31F0-8DCDA4614C97}"/>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Export your calendar to outlook:</a:t>
            </a:r>
          </a:p>
        </p:txBody>
      </p:sp>
      <p:sp>
        <p:nvSpPr>
          <p:cNvPr id="11" name="Textfeld 10">
            <a:extLst>
              <a:ext uri="{FF2B5EF4-FFF2-40B4-BE49-F238E27FC236}">
                <a16:creationId xmlns:a16="http://schemas.microsoft.com/office/drawing/2014/main" id="{BA4742DA-9C29-18EC-196E-4AD13F23DA04}"/>
              </a:ext>
            </a:extLst>
          </p:cNvPr>
          <p:cNvSpPr txBox="1"/>
          <p:nvPr/>
        </p:nvSpPr>
        <p:spPr>
          <a:xfrm>
            <a:off x="6901124" y="4629388"/>
            <a:ext cx="4561840" cy="369332"/>
          </a:xfrm>
          <a:prstGeom prst="rect">
            <a:avLst/>
          </a:prstGeom>
          <a:noFill/>
        </p:spPr>
        <p:txBody>
          <a:bodyPr wrap="square" rtlCol="0">
            <a:spAutoFit/>
          </a:bodyPr>
          <a:lstStyle/>
          <a:p>
            <a:r>
              <a:rPr lang="en-US" noProof="0" dirty="0">
                <a:solidFill>
                  <a:srgbClr val="C00000"/>
                </a:solidFill>
              </a:rPr>
              <a:t>click on ‚export calendar‘</a:t>
            </a:r>
          </a:p>
        </p:txBody>
      </p:sp>
      <p:pic>
        <p:nvPicPr>
          <p:cNvPr id="8" name="Grafik 7">
            <a:extLst>
              <a:ext uri="{FF2B5EF4-FFF2-40B4-BE49-F238E27FC236}">
                <a16:creationId xmlns:a16="http://schemas.microsoft.com/office/drawing/2014/main" id="{20831D2A-0F3B-032D-174A-FDFFAB6A839A}"/>
              </a:ext>
            </a:extLst>
          </p:cNvPr>
          <p:cNvPicPr>
            <a:picLocks noChangeAspect="1"/>
          </p:cNvPicPr>
          <p:nvPr/>
        </p:nvPicPr>
        <p:blipFill>
          <a:blip r:embed="rId3"/>
          <a:stretch>
            <a:fillRect/>
          </a:stretch>
        </p:blipFill>
        <p:spPr>
          <a:xfrm>
            <a:off x="806245" y="2026429"/>
            <a:ext cx="10656719" cy="2052613"/>
          </a:xfrm>
          <a:prstGeom prst="rect">
            <a:avLst/>
          </a:prstGeom>
        </p:spPr>
      </p:pic>
      <p:cxnSp>
        <p:nvCxnSpPr>
          <p:cNvPr id="9" name="Gerade Verbindung mit Pfeil 8">
            <a:extLst>
              <a:ext uri="{FF2B5EF4-FFF2-40B4-BE49-F238E27FC236}">
                <a16:creationId xmlns:a16="http://schemas.microsoft.com/office/drawing/2014/main" id="{5805E31B-CEEC-8F9A-2158-E7E7CF0A0340}"/>
              </a:ext>
            </a:extLst>
          </p:cNvPr>
          <p:cNvCxnSpPr>
            <a:cxnSpLocks/>
          </p:cNvCxnSpPr>
          <p:nvPr/>
        </p:nvCxnSpPr>
        <p:spPr>
          <a:xfrm flipV="1">
            <a:off x="9455125" y="3315439"/>
            <a:ext cx="1192555" cy="11956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Foliennummernplatzhalter 4">
            <a:extLst>
              <a:ext uri="{FF2B5EF4-FFF2-40B4-BE49-F238E27FC236}">
                <a16:creationId xmlns:a16="http://schemas.microsoft.com/office/drawing/2014/main" id="{7741642D-8C70-3F91-0196-C5413327A978}"/>
              </a:ext>
            </a:extLst>
          </p:cNvPr>
          <p:cNvSpPr>
            <a:spLocks noGrp="1"/>
          </p:cNvSpPr>
          <p:nvPr>
            <p:ph type="sldNum" sz="quarter" idx="12"/>
          </p:nvPr>
        </p:nvSpPr>
        <p:spPr/>
        <p:txBody>
          <a:bodyPr/>
          <a:lstStyle/>
          <a:p>
            <a:fld id="{B0338755-EC09-452E-8EBB-101AC093DB14}" type="slidenum">
              <a:rPr lang="en-US" noProof="0" smtClean="0"/>
              <a:t>18</a:t>
            </a:fld>
            <a:endParaRPr lang="en-US" noProof="0" dirty="0"/>
          </a:p>
        </p:txBody>
      </p:sp>
    </p:spTree>
    <p:extLst>
      <p:ext uri="{BB962C8B-B14F-4D97-AF65-F5344CB8AC3E}">
        <p14:creationId xmlns:p14="http://schemas.microsoft.com/office/powerpoint/2010/main" val="151199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A0659-3C51-9FF0-6BE7-8FC5894D5046}"/>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EB79380E-19BD-8067-B165-E51DD777342C}"/>
              </a:ext>
            </a:extLst>
          </p:cNvPr>
          <p:cNvPicPr>
            <a:picLocks noChangeAspect="1"/>
          </p:cNvPicPr>
          <p:nvPr/>
        </p:nvPicPr>
        <p:blipFill>
          <a:blip r:embed="rId2"/>
          <a:stretch>
            <a:fillRect/>
          </a:stretch>
        </p:blipFill>
        <p:spPr>
          <a:xfrm>
            <a:off x="1693918" y="1328938"/>
            <a:ext cx="5207206" cy="4200124"/>
          </a:xfrm>
          <a:prstGeom prst="rect">
            <a:avLst/>
          </a:prstGeom>
        </p:spPr>
      </p:pic>
      <p:grpSp>
        <p:nvGrpSpPr>
          <p:cNvPr id="2" name="Gruppieren 1">
            <a:extLst>
              <a:ext uri="{FF2B5EF4-FFF2-40B4-BE49-F238E27FC236}">
                <a16:creationId xmlns:a16="http://schemas.microsoft.com/office/drawing/2014/main" id="{EB9CFD19-D3D1-2F93-04B6-1CB27D0165DD}"/>
              </a:ext>
            </a:extLst>
          </p:cNvPr>
          <p:cNvGrpSpPr/>
          <p:nvPr/>
        </p:nvGrpSpPr>
        <p:grpSpPr>
          <a:xfrm>
            <a:off x="345440" y="228228"/>
            <a:ext cx="11090885" cy="6305723"/>
            <a:chOff x="345440" y="228228"/>
            <a:chExt cx="11090885" cy="6305723"/>
          </a:xfrm>
        </p:grpSpPr>
        <p:sp>
          <p:nvSpPr>
            <p:cNvPr id="3" name="Textfeld 2">
              <a:extLst>
                <a:ext uri="{FF2B5EF4-FFF2-40B4-BE49-F238E27FC236}">
                  <a16:creationId xmlns:a16="http://schemas.microsoft.com/office/drawing/2014/main" id="{E03B6967-21DA-BCCA-EDC6-82B3895E485D}"/>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4" name="Picture 41">
              <a:extLst>
                <a:ext uri="{FF2B5EF4-FFF2-40B4-BE49-F238E27FC236}">
                  <a16:creationId xmlns:a16="http://schemas.microsoft.com/office/drawing/2014/main" id="{581F0979-6341-C854-2C3D-7D9775BCA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853E7C4A-057D-9ECC-DAF5-DB4FA1DC396C}"/>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Export your calendar to outlook:</a:t>
            </a:r>
          </a:p>
        </p:txBody>
      </p:sp>
      <p:sp>
        <p:nvSpPr>
          <p:cNvPr id="11" name="Textfeld 10">
            <a:extLst>
              <a:ext uri="{FF2B5EF4-FFF2-40B4-BE49-F238E27FC236}">
                <a16:creationId xmlns:a16="http://schemas.microsoft.com/office/drawing/2014/main" id="{51DBB297-9366-0DA1-DFFB-93FEC6A45156}"/>
              </a:ext>
            </a:extLst>
          </p:cNvPr>
          <p:cNvSpPr txBox="1"/>
          <p:nvPr/>
        </p:nvSpPr>
        <p:spPr>
          <a:xfrm>
            <a:off x="6604000" y="5269859"/>
            <a:ext cx="4561840" cy="369332"/>
          </a:xfrm>
          <a:prstGeom prst="rect">
            <a:avLst/>
          </a:prstGeom>
          <a:noFill/>
        </p:spPr>
        <p:txBody>
          <a:bodyPr wrap="square" rtlCol="0">
            <a:spAutoFit/>
          </a:bodyPr>
          <a:lstStyle/>
          <a:p>
            <a:r>
              <a:rPr lang="en-US" noProof="0" dirty="0">
                <a:solidFill>
                  <a:srgbClr val="C00000"/>
                </a:solidFill>
              </a:rPr>
              <a:t>Then click on ‚ Export‘</a:t>
            </a:r>
          </a:p>
        </p:txBody>
      </p:sp>
      <p:cxnSp>
        <p:nvCxnSpPr>
          <p:cNvPr id="9" name="Gerade Verbindung mit Pfeil 8">
            <a:extLst>
              <a:ext uri="{FF2B5EF4-FFF2-40B4-BE49-F238E27FC236}">
                <a16:creationId xmlns:a16="http://schemas.microsoft.com/office/drawing/2014/main" id="{33096409-8BFB-FD79-7443-EEB5622F2D69}"/>
              </a:ext>
            </a:extLst>
          </p:cNvPr>
          <p:cNvCxnSpPr>
            <a:cxnSpLocks/>
          </p:cNvCxnSpPr>
          <p:nvPr/>
        </p:nvCxnSpPr>
        <p:spPr>
          <a:xfrm flipH="1" flipV="1">
            <a:off x="4714240" y="4900567"/>
            <a:ext cx="1797642" cy="5539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5711BE81-2E17-79A5-7B48-80847B548E13}"/>
              </a:ext>
            </a:extLst>
          </p:cNvPr>
          <p:cNvCxnSpPr>
            <a:cxnSpLocks/>
          </p:cNvCxnSpPr>
          <p:nvPr/>
        </p:nvCxnSpPr>
        <p:spPr>
          <a:xfrm flipH="1">
            <a:off x="4592320" y="3627120"/>
            <a:ext cx="2011680" cy="1182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E6D1EC81-ED7D-1809-28F5-EB498FEC8108}"/>
              </a:ext>
            </a:extLst>
          </p:cNvPr>
          <p:cNvCxnSpPr>
            <a:cxnSpLocks/>
          </p:cNvCxnSpPr>
          <p:nvPr/>
        </p:nvCxnSpPr>
        <p:spPr>
          <a:xfrm flipH="1">
            <a:off x="4622122" y="3901097"/>
            <a:ext cx="1981878" cy="4928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feld 17">
            <a:extLst>
              <a:ext uri="{FF2B5EF4-FFF2-40B4-BE49-F238E27FC236}">
                <a16:creationId xmlns:a16="http://schemas.microsoft.com/office/drawing/2014/main" id="{7E91AC92-9C22-D89B-5665-075019DB3F74}"/>
              </a:ext>
            </a:extLst>
          </p:cNvPr>
          <p:cNvSpPr txBox="1"/>
          <p:nvPr/>
        </p:nvSpPr>
        <p:spPr>
          <a:xfrm>
            <a:off x="6752562" y="3560695"/>
            <a:ext cx="4561840" cy="369332"/>
          </a:xfrm>
          <a:prstGeom prst="rect">
            <a:avLst/>
          </a:prstGeom>
          <a:noFill/>
        </p:spPr>
        <p:txBody>
          <a:bodyPr wrap="square" rtlCol="0">
            <a:spAutoFit/>
          </a:bodyPr>
          <a:lstStyle/>
          <a:p>
            <a:r>
              <a:rPr lang="en-US" noProof="0" dirty="0">
                <a:solidFill>
                  <a:srgbClr val="C00000"/>
                </a:solidFill>
              </a:rPr>
              <a:t>Select range you want to export</a:t>
            </a:r>
          </a:p>
        </p:txBody>
      </p:sp>
      <p:sp>
        <p:nvSpPr>
          <p:cNvPr id="5" name="Foliennummernplatzhalter 4">
            <a:extLst>
              <a:ext uri="{FF2B5EF4-FFF2-40B4-BE49-F238E27FC236}">
                <a16:creationId xmlns:a16="http://schemas.microsoft.com/office/drawing/2014/main" id="{8951847F-2DD9-CFA3-9407-79734731B527}"/>
              </a:ext>
            </a:extLst>
          </p:cNvPr>
          <p:cNvSpPr>
            <a:spLocks noGrp="1"/>
          </p:cNvSpPr>
          <p:nvPr>
            <p:ph type="sldNum" sz="quarter" idx="12"/>
          </p:nvPr>
        </p:nvSpPr>
        <p:spPr/>
        <p:txBody>
          <a:bodyPr/>
          <a:lstStyle/>
          <a:p>
            <a:fld id="{B0338755-EC09-452E-8EBB-101AC093DB14}" type="slidenum">
              <a:rPr lang="en-US" noProof="0" smtClean="0"/>
              <a:t>19</a:t>
            </a:fld>
            <a:endParaRPr lang="en-US" noProof="0" dirty="0"/>
          </a:p>
        </p:txBody>
      </p:sp>
    </p:spTree>
    <p:extLst>
      <p:ext uri="{BB962C8B-B14F-4D97-AF65-F5344CB8AC3E}">
        <p14:creationId xmlns:p14="http://schemas.microsoft.com/office/powerpoint/2010/main" val="2121695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01C1EF9-F5E2-5903-DAF6-2A795A1031FC}"/>
              </a:ext>
            </a:extLst>
          </p:cNvPr>
          <p:cNvSpPr txBox="1"/>
          <p:nvPr/>
        </p:nvSpPr>
        <p:spPr>
          <a:xfrm>
            <a:off x="629264" y="570270"/>
            <a:ext cx="3559277" cy="369332"/>
          </a:xfrm>
          <a:prstGeom prst="rect">
            <a:avLst/>
          </a:prstGeom>
          <a:noFill/>
        </p:spPr>
        <p:txBody>
          <a:bodyPr wrap="square" rtlCol="0">
            <a:spAutoFit/>
          </a:bodyPr>
          <a:lstStyle/>
          <a:p>
            <a:r>
              <a:rPr lang="en-US" b="1" noProof="0" dirty="0">
                <a:latin typeface="+mj-lt"/>
              </a:rPr>
              <a:t>Table of contents</a:t>
            </a:r>
          </a:p>
        </p:txBody>
      </p:sp>
      <p:grpSp>
        <p:nvGrpSpPr>
          <p:cNvPr id="6" name="Gruppieren 5">
            <a:extLst>
              <a:ext uri="{FF2B5EF4-FFF2-40B4-BE49-F238E27FC236}">
                <a16:creationId xmlns:a16="http://schemas.microsoft.com/office/drawing/2014/main" id="{E788134B-3465-B5AD-A806-F2CE181FE23C}"/>
              </a:ext>
            </a:extLst>
          </p:cNvPr>
          <p:cNvGrpSpPr/>
          <p:nvPr/>
        </p:nvGrpSpPr>
        <p:grpSpPr>
          <a:xfrm>
            <a:off x="345440" y="228228"/>
            <a:ext cx="11090885" cy="6305723"/>
            <a:chOff x="345440" y="228228"/>
            <a:chExt cx="11090885" cy="6305723"/>
          </a:xfrm>
        </p:grpSpPr>
        <p:sp>
          <p:nvSpPr>
            <p:cNvPr id="4" name="Textfeld 3">
              <a:extLst>
                <a:ext uri="{FF2B5EF4-FFF2-40B4-BE49-F238E27FC236}">
                  <a16:creationId xmlns:a16="http://schemas.microsoft.com/office/drawing/2014/main" id="{1D7A6DC8-5EC5-10A3-6A14-43E13EF3C99A}"/>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5" name="Picture 41">
              <a:extLst>
                <a:ext uri="{FF2B5EF4-FFF2-40B4-BE49-F238E27FC236}">
                  <a16:creationId xmlns:a16="http://schemas.microsoft.com/office/drawing/2014/main" id="{B03AF385-8413-8786-32C2-AE030C524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Foliennummernplatzhalter 2">
            <a:extLst>
              <a:ext uri="{FF2B5EF4-FFF2-40B4-BE49-F238E27FC236}">
                <a16:creationId xmlns:a16="http://schemas.microsoft.com/office/drawing/2014/main" id="{0D08D54A-C885-2CEF-311B-AC0C78CF05CE}"/>
              </a:ext>
            </a:extLst>
          </p:cNvPr>
          <p:cNvSpPr>
            <a:spLocks noGrp="1"/>
          </p:cNvSpPr>
          <p:nvPr>
            <p:ph type="sldNum" sz="quarter" idx="12"/>
          </p:nvPr>
        </p:nvSpPr>
        <p:spPr/>
        <p:txBody>
          <a:bodyPr/>
          <a:lstStyle/>
          <a:p>
            <a:fld id="{B0338755-EC09-452E-8EBB-101AC093DB14}" type="slidenum">
              <a:rPr lang="en-US" noProof="0" smtClean="0"/>
              <a:t>2</a:t>
            </a:fld>
            <a:endParaRPr lang="en-US" noProof="0" dirty="0"/>
          </a:p>
        </p:txBody>
      </p:sp>
      <p:sp>
        <p:nvSpPr>
          <p:cNvPr id="9" name="Textfeld 8">
            <a:extLst>
              <a:ext uri="{FF2B5EF4-FFF2-40B4-BE49-F238E27FC236}">
                <a16:creationId xmlns:a16="http://schemas.microsoft.com/office/drawing/2014/main" id="{144B2C47-E5CF-DE20-73D8-76824593FBF7}"/>
              </a:ext>
            </a:extLst>
          </p:cNvPr>
          <p:cNvSpPr txBox="1"/>
          <p:nvPr/>
        </p:nvSpPr>
        <p:spPr>
          <a:xfrm>
            <a:off x="360423" y="1048344"/>
            <a:ext cx="4155625" cy="5632311"/>
          </a:xfrm>
          <a:prstGeom prst="rect">
            <a:avLst/>
          </a:prstGeom>
          <a:noFill/>
        </p:spPr>
        <p:txBody>
          <a:bodyPr wrap="square" rtlCol="0">
            <a:spAutoFit/>
          </a:bodyPr>
          <a:lstStyle/>
          <a:p>
            <a:r>
              <a:rPr lang="en-US" sz="800" noProof="0" dirty="0"/>
              <a:t>Foreword				…3</a:t>
            </a:r>
          </a:p>
          <a:p>
            <a:pPr marL="182563" lvl="1"/>
            <a:r>
              <a:rPr lang="en-US" sz="800" noProof="0" dirty="0"/>
              <a:t>Mission &amp; Vision Statements			…3</a:t>
            </a:r>
          </a:p>
          <a:p>
            <a:r>
              <a:rPr lang="en-US" sz="800" noProof="0" dirty="0"/>
              <a:t>Project Management Structure			…4</a:t>
            </a:r>
          </a:p>
          <a:p>
            <a:pPr marL="182563" lvl="1"/>
            <a:r>
              <a:rPr lang="en-US" sz="800" noProof="0" dirty="0"/>
              <a:t>Project Management Structure, Graphic		…5</a:t>
            </a:r>
          </a:p>
          <a:p>
            <a:r>
              <a:rPr lang="en-US" sz="800" noProof="0" dirty="0"/>
              <a:t>Steering Committee (SC) Members			…6</a:t>
            </a:r>
          </a:p>
          <a:p>
            <a:pPr marL="182563" lvl="1"/>
            <a:r>
              <a:rPr lang="en-US" sz="800" noProof="0" dirty="0"/>
              <a:t>Draft SC Rules of Procedures			…7</a:t>
            </a:r>
          </a:p>
          <a:p>
            <a:r>
              <a:rPr lang="en-US" sz="800" noProof="0" dirty="0"/>
              <a:t>Wbmoodle platform				…9</a:t>
            </a:r>
          </a:p>
          <a:p>
            <a:pPr marL="182563" lvl="1"/>
            <a:r>
              <a:rPr lang="en-US" sz="800" noProof="0" dirty="0"/>
              <a:t>Change your personal settings			…10</a:t>
            </a:r>
          </a:p>
          <a:p>
            <a:pPr marL="182563" lvl="1"/>
            <a:r>
              <a:rPr lang="en-US" sz="800" noProof="0" dirty="0"/>
              <a:t>Change language settings			…11</a:t>
            </a:r>
          </a:p>
          <a:p>
            <a:r>
              <a:rPr lang="en-US" sz="800" noProof="0" dirty="0">
                <a:latin typeface="+mj-lt"/>
              </a:rPr>
              <a:t>View your calendar				…14</a:t>
            </a:r>
          </a:p>
          <a:p>
            <a:pPr marL="182563" lvl="1"/>
            <a:r>
              <a:rPr lang="en-US" sz="800" noProof="0" dirty="0">
                <a:latin typeface="+mj-lt"/>
              </a:rPr>
              <a:t>Export your calendar to outlook			…17</a:t>
            </a:r>
          </a:p>
          <a:p>
            <a:r>
              <a:rPr lang="en-US" sz="800" noProof="0" dirty="0">
                <a:latin typeface="+mj-lt"/>
              </a:rPr>
              <a:t>Social forums				…21</a:t>
            </a:r>
          </a:p>
          <a:p>
            <a:r>
              <a:rPr lang="en-US" sz="800" noProof="0" dirty="0">
                <a:latin typeface="+mj-lt"/>
              </a:rPr>
              <a:t>Zoom meetings				…25</a:t>
            </a:r>
          </a:p>
          <a:p>
            <a:r>
              <a:rPr lang="en-US" sz="800" noProof="0" dirty="0">
                <a:latin typeface="+mj-lt"/>
              </a:rPr>
              <a:t>Adding to the platform				…28</a:t>
            </a:r>
          </a:p>
          <a:p>
            <a:r>
              <a:rPr lang="en-US" sz="800" noProof="0" dirty="0">
                <a:latin typeface="+mj-lt"/>
              </a:rPr>
              <a:t>Rules of engagement				…30</a:t>
            </a:r>
          </a:p>
          <a:p>
            <a:r>
              <a:rPr lang="en-US" sz="800" noProof="0" dirty="0">
                <a:latin typeface="+mj-lt"/>
              </a:rPr>
              <a:t>Adding to the wiki				…32</a:t>
            </a:r>
          </a:p>
          <a:p>
            <a:pPr marL="182563" lvl="1"/>
            <a:r>
              <a:rPr lang="en-US" sz="800" noProof="0" dirty="0">
                <a:latin typeface="+mj-lt"/>
              </a:rPr>
              <a:t>Adding images to moodle			…35</a:t>
            </a:r>
          </a:p>
          <a:p>
            <a:pPr marL="182563" lvl="1"/>
            <a:r>
              <a:rPr lang="en-US" sz="800" noProof="0" dirty="0">
                <a:latin typeface="+mj-lt"/>
              </a:rPr>
              <a:t>Adding to existing wiki			…36</a:t>
            </a:r>
          </a:p>
          <a:p>
            <a:pPr marL="182563" lvl="1"/>
            <a:r>
              <a:rPr lang="en-US" sz="800" noProof="0" dirty="0">
                <a:latin typeface="+mj-lt"/>
              </a:rPr>
              <a:t>Adding a new wiki page			…37</a:t>
            </a:r>
          </a:p>
          <a:p>
            <a:r>
              <a:rPr lang="en-US" sz="800" noProof="0" dirty="0">
                <a:latin typeface="+mj-lt"/>
              </a:rPr>
              <a:t>Wbmoodle platform chapter/folder tiles			…39</a:t>
            </a:r>
          </a:p>
          <a:p>
            <a:pPr marL="173038" lvl="1"/>
            <a:r>
              <a:rPr lang="en-US" sz="800" noProof="0" dirty="0">
                <a:latin typeface="+mj-lt"/>
              </a:rPr>
              <a:t>Navigating inside wbmoodle			…41</a:t>
            </a:r>
          </a:p>
          <a:p>
            <a:r>
              <a:rPr lang="en-US" sz="800" noProof="0" dirty="0">
                <a:latin typeface="+mj-lt"/>
              </a:rPr>
              <a:t>The COMMITTEE &amp; TASKFORCES folder			…42</a:t>
            </a:r>
            <a:endParaRPr lang="en-US" sz="800" noProof="0" dirty="0"/>
          </a:p>
          <a:p>
            <a:r>
              <a:rPr lang="en-US" sz="800" noProof="0" dirty="0">
                <a:latin typeface="+mj-lt"/>
              </a:rPr>
              <a:t>Inside the committee or taskforce folders			…44</a:t>
            </a:r>
            <a:endParaRPr lang="en-US" sz="800" noProof="0" dirty="0"/>
          </a:p>
          <a:p>
            <a:pPr marL="182563" lvl="1"/>
            <a:r>
              <a:rPr lang="en-US" sz="800" noProof="0" dirty="0">
                <a:latin typeface="+mj-lt"/>
              </a:rPr>
              <a:t>Adding or changing text in the committee &amp; taskforce folders		…46</a:t>
            </a:r>
            <a:endParaRPr lang="en-US" sz="800" noProof="0" dirty="0"/>
          </a:p>
          <a:p>
            <a:pPr marL="182563" lvl="1"/>
            <a:r>
              <a:rPr lang="en-US" sz="800" noProof="0" dirty="0">
                <a:latin typeface="+mj-lt"/>
              </a:rPr>
              <a:t>The Chat forum				…48</a:t>
            </a:r>
          </a:p>
          <a:p>
            <a:pPr marL="182563" lvl="1"/>
            <a:r>
              <a:rPr lang="en-US" sz="800" noProof="0" dirty="0">
                <a:latin typeface="+mj-lt"/>
              </a:rPr>
              <a:t>Writing in the Chat forum			…49</a:t>
            </a:r>
          </a:p>
          <a:p>
            <a:pPr marL="182563" lvl="1"/>
            <a:r>
              <a:rPr lang="en-US" sz="800" noProof="0" dirty="0">
                <a:latin typeface="+mj-lt"/>
              </a:rPr>
              <a:t>Reading Messages in the Chat forum			…50</a:t>
            </a:r>
          </a:p>
          <a:p>
            <a:pPr marL="182563" lvl="1"/>
            <a:r>
              <a:rPr lang="en-US" sz="800" noProof="0" dirty="0">
                <a:latin typeface="+mj-lt"/>
              </a:rPr>
              <a:t>Replying to messages in the Chat forum			…51</a:t>
            </a:r>
          </a:p>
          <a:p>
            <a:pPr marL="182563" lvl="1"/>
            <a:r>
              <a:rPr lang="en-US" sz="800" noProof="0" dirty="0">
                <a:latin typeface="+mj-lt"/>
              </a:rPr>
              <a:t>The Document folder			…52</a:t>
            </a:r>
          </a:p>
          <a:p>
            <a:pPr marL="182563" lvl="1"/>
            <a:r>
              <a:rPr lang="en-US" sz="800" noProof="0" dirty="0">
                <a:latin typeface="+mj-lt"/>
              </a:rPr>
              <a:t>Uploading documents to the Document folder		…53</a:t>
            </a:r>
          </a:p>
          <a:p>
            <a:pPr marL="182563" lvl="1"/>
            <a:r>
              <a:rPr lang="en-US" sz="800" noProof="0" dirty="0">
                <a:latin typeface="+mj-lt"/>
              </a:rPr>
              <a:t>Selecting a file for uploading to the Document folder		…54</a:t>
            </a:r>
          </a:p>
          <a:p>
            <a:pPr marL="182563" lvl="1"/>
            <a:r>
              <a:rPr lang="en-US" sz="800" noProof="0" dirty="0">
                <a:latin typeface="+mj-lt"/>
              </a:rPr>
              <a:t>Saving a file for uploading to the Document folder		…55</a:t>
            </a:r>
          </a:p>
          <a:p>
            <a:pPr marL="182563" lvl="1"/>
            <a:r>
              <a:rPr lang="en-US" sz="800" noProof="0" dirty="0">
                <a:latin typeface="+mj-lt"/>
              </a:rPr>
              <a:t>Reading a file from the Document folder			…56</a:t>
            </a:r>
          </a:p>
          <a:p>
            <a:pPr marL="182563" lvl="1"/>
            <a:r>
              <a:rPr lang="en-US" sz="800" noProof="0" dirty="0"/>
              <a:t>Template for keeping minutes of your committee or taskforce meetings	…57</a:t>
            </a:r>
          </a:p>
          <a:p>
            <a:pPr indent="-274637"/>
            <a:r>
              <a:rPr lang="en-US" sz="800" noProof="0" dirty="0">
                <a:latin typeface="+mj-lt"/>
              </a:rPr>
              <a:t>Saving reports in DELIVERABLES &amp; REPORTING		…58</a:t>
            </a:r>
          </a:p>
          <a:p>
            <a:pPr marL="182563" lvl="1" indent="1588"/>
            <a:r>
              <a:rPr lang="en-US" sz="800" noProof="0" dirty="0">
                <a:latin typeface="+mj-lt"/>
              </a:rPr>
              <a:t>Making a database entry			…60</a:t>
            </a:r>
          </a:p>
          <a:p>
            <a:pPr indent="-273049"/>
            <a:r>
              <a:rPr lang="en-US" sz="800" noProof="0" dirty="0">
                <a:latin typeface="+mj-lt"/>
              </a:rPr>
              <a:t>The DELIVERABLES &amp; REPORTING folder			…61</a:t>
            </a:r>
          </a:p>
          <a:p>
            <a:pPr lvl="1" indent="-273049"/>
            <a:r>
              <a:rPr lang="en-US" sz="800" noProof="0" dirty="0">
                <a:latin typeface="+mj-lt"/>
              </a:rPr>
              <a:t>Milestones				…62</a:t>
            </a:r>
          </a:p>
          <a:p>
            <a:pPr lvl="1" indent="-273049"/>
            <a:r>
              <a:rPr lang="en-US" sz="800" noProof="0" dirty="0">
                <a:latin typeface="+mj-lt"/>
              </a:rPr>
              <a:t>Deliverables				…63</a:t>
            </a:r>
          </a:p>
          <a:p>
            <a:pPr indent="-273049"/>
            <a:r>
              <a:rPr lang="en-US" sz="800" noProof="0" dirty="0">
                <a:latin typeface="+mj-lt"/>
              </a:rPr>
              <a:t>Digitalized receipts and supporting documents		…66</a:t>
            </a:r>
          </a:p>
          <a:p>
            <a:pPr lvl="1" indent="-273049"/>
            <a:r>
              <a:rPr lang="en-US" sz="800" noProof="0" dirty="0">
                <a:latin typeface="+mj-lt"/>
              </a:rPr>
              <a:t>Uploading digitalized receipts and supporting documents to the database	…67</a:t>
            </a:r>
          </a:p>
          <a:p>
            <a:pPr marL="182563" lvl="1"/>
            <a:endParaRPr lang="en-US" sz="800" b="1" noProof="0" dirty="0">
              <a:latin typeface="+mj-lt"/>
            </a:endParaRPr>
          </a:p>
          <a:p>
            <a:endParaRPr lang="en-US" sz="800" b="1" noProof="0" dirty="0">
              <a:latin typeface="+mj-lt"/>
            </a:endParaRPr>
          </a:p>
          <a:p>
            <a:endParaRPr lang="en-US" sz="800" noProof="0" dirty="0"/>
          </a:p>
        </p:txBody>
      </p:sp>
      <p:sp>
        <p:nvSpPr>
          <p:cNvPr id="10" name="Textfeld 9">
            <a:extLst>
              <a:ext uri="{FF2B5EF4-FFF2-40B4-BE49-F238E27FC236}">
                <a16:creationId xmlns:a16="http://schemas.microsoft.com/office/drawing/2014/main" id="{AAAF02F0-1C7C-2FC7-C523-5970DD5EAA06}"/>
              </a:ext>
            </a:extLst>
          </p:cNvPr>
          <p:cNvSpPr txBox="1"/>
          <p:nvPr/>
        </p:nvSpPr>
        <p:spPr>
          <a:xfrm>
            <a:off x="4516048" y="1048344"/>
            <a:ext cx="4785111" cy="5139869"/>
          </a:xfrm>
          <a:prstGeom prst="rect">
            <a:avLst/>
          </a:prstGeom>
          <a:noFill/>
        </p:spPr>
        <p:txBody>
          <a:bodyPr wrap="square" rtlCol="0">
            <a:spAutoFit/>
          </a:bodyPr>
          <a:lstStyle/>
          <a:p>
            <a:pPr indent="-273049"/>
            <a:r>
              <a:rPr lang="en-US" sz="800" noProof="0" dirty="0">
                <a:latin typeface="+mj-lt"/>
              </a:rPr>
              <a:t>Weekly Timesheets				…69</a:t>
            </a:r>
          </a:p>
          <a:p>
            <a:pPr lvl="1" indent="-273049"/>
            <a:r>
              <a:rPr lang="en-US" sz="800" noProof="0" dirty="0">
                <a:latin typeface="+mj-lt"/>
              </a:rPr>
              <a:t>Viewing or adding weekly Timesheets			…70</a:t>
            </a:r>
          </a:p>
          <a:p>
            <a:pPr lvl="1" indent="-273049"/>
            <a:r>
              <a:rPr lang="en-US" sz="800" noProof="0" dirty="0">
                <a:latin typeface="+mj-lt"/>
              </a:rPr>
              <a:t>Uploading weekly Timesheets			…71</a:t>
            </a:r>
          </a:p>
          <a:p>
            <a:pPr lvl="1" indent="-273049"/>
            <a:r>
              <a:rPr lang="en-US" sz="800" noProof="0" dirty="0">
                <a:latin typeface="+mj-lt"/>
              </a:rPr>
              <a:t>Accumulated staff hours			…72</a:t>
            </a:r>
          </a:p>
          <a:p>
            <a:pPr lvl="1" indent="-273049"/>
            <a:r>
              <a:rPr lang="en-US" sz="800" noProof="0" dirty="0">
                <a:latin typeface="+mj-lt"/>
              </a:rPr>
              <a:t>Staff Effort in Person-Hours			…73</a:t>
            </a:r>
          </a:p>
          <a:p>
            <a:pPr indent="-273049"/>
            <a:r>
              <a:rPr lang="en-US" sz="800" noProof="0" dirty="0">
                <a:latin typeface="+mj-lt"/>
              </a:rPr>
              <a:t>MANAGEMENT TOOLS			…74</a:t>
            </a:r>
          </a:p>
          <a:p>
            <a:pPr lvl="1" indent="-273049"/>
            <a:r>
              <a:rPr lang="en-US" sz="800" noProof="0" dirty="0">
                <a:latin typeface="+mj-lt"/>
              </a:rPr>
              <a:t>Project Gantt Charts (WP1)			…75</a:t>
            </a:r>
          </a:p>
          <a:p>
            <a:pPr lvl="1" indent="-273049"/>
            <a:r>
              <a:rPr lang="en-US" sz="800" noProof="0" dirty="0">
                <a:latin typeface="+mj-lt"/>
              </a:rPr>
              <a:t>Project Gantt Charts (WP2)			…76</a:t>
            </a:r>
          </a:p>
          <a:p>
            <a:pPr lvl="1" indent="-273049"/>
            <a:r>
              <a:rPr lang="en-US" sz="800" noProof="0" dirty="0">
                <a:latin typeface="+mj-lt"/>
              </a:rPr>
              <a:t>Project Gantt Charts (WP3)			…77</a:t>
            </a:r>
          </a:p>
          <a:p>
            <a:pPr lvl="1" indent="-273049"/>
            <a:r>
              <a:rPr lang="en-US" sz="800" noProof="0" dirty="0">
                <a:latin typeface="+mj-lt"/>
              </a:rPr>
              <a:t>Project Gantt Charts (WP4)			…78</a:t>
            </a:r>
          </a:p>
          <a:p>
            <a:pPr lvl="1" indent="-273049"/>
            <a:r>
              <a:rPr lang="en-US" sz="800" noProof="0" dirty="0">
                <a:latin typeface="+mj-lt"/>
              </a:rPr>
              <a:t>Project Gantt Charts (WP5)			…79</a:t>
            </a:r>
          </a:p>
          <a:p>
            <a:pPr indent="-273049"/>
            <a:r>
              <a:rPr lang="en-US" sz="800" noProof="0" dirty="0">
                <a:latin typeface="+mj-lt"/>
              </a:rPr>
              <a:t>ZENKIT				…80</a:t>
            </a:r>
          </a:p>
          <a:p>
            <a:pPr lvl="1" indent="-273049"/>
            <a:r>
              <a:rPr lang="en-US" sz="800" noProof="0" dirty="0">
                <a:latin typeface="+mj-lt"/>
              </a:rPr>
              <a:t>ZENKIT work package view			…81</a:t>
            </a:r>
          </a:p>
          <a:p>
            <a:pPr lvl="1" indent="-273049"/>
            <a:r>
              <a:rPr lang="en-US" sz="800" noProof="0" dirty="0">
                <a:latin typeface="+mj-lt"/>
              </a:rPr>
              <a:t>Changing the ZENKIT work package view			…82</a:t>
            </a:r>
          </a:p>
          <a:p>
            <a:pPr lvl="1" indent="-273049"/>
            <a:r>
              <a:rPr lang="en-US" sz="800" noProof="0" dirty="0">
                <a:latin typeface="+mj-lt"/>
              </a:rPr>
              <a:t>The ZENKIT Kanban view			…83</a:t>
            </a:r>
          </a:p>
          <a:p>
            <a:pPr lvl="1" indent="-273049"/>
            <a:r>
              <a:rPr lang="en-US" sz="800" noProof="0" dirty="0">
                <a:latin typeface="+mj-lt"/>
              </a:rPr>
              <a:t>The ZENKIT Table view (WP1)			…84</a:t>
            </a:r>
          </a:p>
          <a:p>
            <a:pPr lvl="1" indent="-273049"/>
            <a:r>
              <a:rPr lang="en-US" sz="800" noProof="0" dirty="0">
                <a:latin typeface="+mj-lt"/>
              </a:rPr>
              <a:t>The ZENKIT Table view (WP2)			…85</a:t>
            </a:r>
          </a:p>
          <a:p>
            <a:pPr lvl="1" indent="-273049"/>
            <a:r>
              <a:rPr lang="en-US" sz="800" noProof="0" dirty="0">
                <a:latin typeface="+mj-lt"/>
              </a:rPr>
              <a:t>The ZENKIT Table view (WP3)			…86</a:t>
            </a:r>
          </a:p>
          <a:p>
            <a:pPr lvl="1" indent="-273049"/>
            <a:r>
              <a:rPr lang="en-US" sz="800" noProof="0" dirty="0">
                <a:latin typeface="+mj-lt"/>
              </a:rPr>
              <a:t>The ZENKIT Table view (WP4)			…87</a:t>
            </a:r>
          </a:p>
          <a:p>
            <a:pPr lvl="1" indent="-273049"/>
            <a:r>
              <a:rPr lang="en-US" sz="800" noProof="0" dirty="0">
                <a:latin typeface="+mj-lt"/>
              </a:rPr>
              <a:t>The ZENKIT Table view (WP5)			…88</a:t>
            </a:r>
          </a:p>
          <a:p>
            <a:pPr lvl="1" indent="-273049"/>
            <a:r>
              <a:rPr lang="en-US" sz="800" noProof="0" dirty="0">
                <a:latin typeface="+mj-lt"/>
              </a:rPr>
              <a:t>Printing or exporting ZENKIT Table view			…89</a:t>
            </a:r>
          </a:p>
          <a:p>
            <a:pPr lvl="1" indent="-273049"/>
            <a:r>
              <a:rPr lang="en-US" sz="800" noProof="0" dirty="0">
                <a:latin typeface="+mj-lt"/>
              </a:rPr>
              <a:t>View your own tasks in ZENKIT Table view		…90	</a:t>
            </a:r>
          </a:p>
          <a:p>
            <a:pPr indent="-273049"/>
            <a:r>
              <a:rPr lang="en-US" sz="800" noProof="0" dirty="0">
                <a:latin typeface="+mj-lt"/>
              </a:rPr>
              <a:t>MANAGEMENT TOOLS cont.			…91</a:t>
            </a:r>
          </a:p>
          <a:p>
            <a:pPr lvl="1" indent="-273049"/>
            <a:r>
              <a:rPr lang="en-US" sz="800" noProof="0" dirty="0">
                <a:latin typeface="+mj-lt"/>
              </a:rPr>
              <a:t>Taskforces &amp; Committees			…92</a:t>
            </a:r>
          </a:p>
          <a:p>
            <a:pPr indent="-273049"/>
            <a:r>
              <a:rPr lang="en-US" sz="800" noProof="0" dirty="0">
                <a:latin typeface="+mj-lt"/>
              </a:rPr>
              <a:t>Taskforce &amp; Committee Members:</a:t>
            </a:r>
          </a:p>
          <a:p>
            <a:pPr lvl="1" indent="-273049"/>
            <a:r>
              <a:rPr lang="en-US" sz="800" i="0" noProof="0" dirty="0">
                <a:effectLst/>
                <a:latin typeface="+mj-lt"/>
              </a:rPr>
              <a:t>Sus-TF Project Sustainability Strategy Taskforce		…93</a:t>
            </a:r>
          </a:p>
          <a:p>
            <a:pPr lvl="1" indent="-273049"/>
            <a:r>
              <a:rPr lang="en-US" sz="800" i="0" noProof="0" dirty="0">
                <a:effectLst/>
                <a:latin typeface="Source Sans 3"/>
              </a:rPr>
              <a:t>TF </a:t>
            </a:r>
            <a:r>
              <a:rPr lang="en-US" sz="800" i="0" noProof="0" dirty="0">
                <a:effectLst/>
                <a:latin typeface="+mj-lt"/>
              </a:rPr>
              <a:t>Twin</a:t>
            </a:r>
            <a:r>
              <a:rPr lang="en-US" sz="800" i="0" noProof="0" dirty="0">
                <a:effectLst/>
                <a:latin typeface="Source Sans 3"/>
              </a:rPr>
              <a:t> transition in agriculture and rural development education and training	…93</a:t>
            </a:r>
          </a:p>
          <a:p>
            <a:pPr lvl="1" indent="-273049"/>
            <a:r>
              <a:rPr lang="en-US" sz="800" i="0" noProof="0" dirty="0">
                <a:effectLst/>
                <a:latin typeface="+mj-lt"/>
              </a:rPr>
              <a:t>TF Intercultural dialogue and civic participation in education and training	…94</a:t>
            </a:r>
          </a:p>
          <a:p>
            <a:pPr lvl="1" indent="-273049"/>
            <a:r>
              <a:rPr lang="en-US" sz="800" i="0" noProof="0" dirty="0">
                <a:effectLst/>
                <a:latin typeface="+mj-lt"/>
              </a:rPr>
              <a:t>TF Entrepreneurial mindset in agric. and rural development education and training	…94</a:t>
            </a:r>
          </a:p>
          <a:p>
            <a:pPr lvl="1" indent="-273049"/>
            <a:r>
              <a:rPr lang="en-US" sz="800" i="0" noProof="0" dirty="0">
                <a:effectLst/>
                <a:latin typeface="Source Sans 3"/>
              </a:rPr>
              <a:t>TF Career guidance in agriculture and rural development education and training	…95</a:t>
            </a:r>
          </a:p>
          <a:p>
            <a:pPr lvl="1" indent="-273049"/>
            <a:r>
              <a:rPr lang="en-US" sz="800" i="0" noProof="0" dirty="0">
                <a:effectLst/>
                <a:latin typeface="+mj-lt"/>
              </a:rPr>
              <a:t>Communication &amp; Dissemination (CDE) team		…95</a:t>
            </a:r>
          </a:p>
          <a:p>
            <a:pPr lvl="1" indent="-273049"/>
            <a:r>
              <a:rPr lang="en-US" sz="800" i="0" noProof="0" dirty="0">
                <a:effectLst/>
                <a:latin typeface="+mj-lt"/>
              </a:rPr>
              <a:t>TFI Y e-internship for youths			…96</a:t>
            </a:r>
          </a:p>
          <a:p>
            <a:pPr lvl="1" indent="-273049"/>
            <a:r>
              <a:rPr lang="en-US" sz="800" i="0" noProof="0" dirty="0">
                <a:effectLst/>
                <a:latin typeface="+mj-lt"/>
              </a:rPr>
              <a:t>TFI HE e-internship for Higher Education			…96</a:t>
            </a:r>
          </a:p>
          <a:p>
            <a:pPr lvl="1" indent="-273049"/>
            <a:r>
              <a:rPr lang="en-US" sz="800" i="0" noProof="0" dirty="0">
                <a:effectLst/>
                <a:latin typeface="+mj-lt"/>
              </a:rPr>
              <a:t>TF-TL Taskforce on Transformative Learning</a:t>
            </a:r>
            <a:r>
              <a:rPr lang="en-US" sz="800" b="1" i="0" noProof="0" dirty="0">
                <a:effectLst/>
                <a:latin typeface="+mj-lt"/>
              </a:rPr>
              <a:t> 		</a:t>
            </a:r>
            <a:r>
              <a:rPr lang="en-US" sz="800" i="0" noProof="0" dirty="0">
                <a:effectLst/>
                <a:latin typeface="+mj-lt"/>
              </a:rPr>
              <a:t>…97</a:t>
            </a:r>
          </a:p>
          <a:p>
            <a:pPr lvl="1" indent="-273049"/>
            <a:r>
              <a:rPr lang="en-US" sz="800" i="0" noProof="0" dirty="0">
                <a:effectLst/>
                <a:latin typeface="+mj-lt"/>
              </a:rPr>
              <a:t>E-internship Program Committee			…97</a:t>
            </a:r>
          </a:p>
          <a:p>
            <a:pPr lvl="1" indent="-273049"/>
            <a:r>
              <a:rPr lang="en-US" sz="800" i="0" noProof="0" dirty="0">
                <a:effectLst/>
                <a:latin typeface="+mj-lt"/>
              </a:rPr>
              <a:t>TF RV Taskforce on Recognition &amp; Verification 		…98</a:t>
            </a:r>
          </a:p>
          <a:p>
            <a:pPr lvl="1" indent="-273049"/>
            <a:r>
              <a:rPr lang="en-US" sz="800" i="0" noProof="0" dirty="0">
                <a:effectLst/>
                <a:latin typeface="+mj-lt"/>
              </a:rPr>
              <a:t>TF GP Taskforce for Green Paper			…98</a:t>
            </a:r>
          </a:p>
          <a:p>
            <a:r>
              <a:rPr lang="en-US" sz="800" noProof="0" dirty="0">
                <a:latin typeface="+mj-lt"/>
              </a:rPr>
              <a:t>COMMUNICATION &amp; DISSEMINATION			…99</a:t>
            </a:r>
            <a:r>
              <a:rPr lang="en-US" sz="800" noProof="0" dirty="0"/>
              <a:t>	</a:t>
            </a:r>
          </a:p>
          <a:p>
            <a:pPr marL="182563" lvl="1"/>
            <a:r>
              <a:rPr lang="en-US" sz="800" noProof="0" dirty="0">
                <a:latin typeface="+mj-lt"/>
              </a:rPr>
              <a:t>Developing the Proto Persona of our expected participants		…100</a:t>
            </a:r>
          </a:p>
          <a:p>
            <a:pPr marL="182563" lvl="1"/>
            <a:r>
              <a:rPr lang="en-US" sz="800" noProof="0" dirty="0">
                <a:latin typeface="+mj-lt"/>
              </a:rPr>
              <a:t>Agri-Mocks Dissemination Plan			…101</a:t>
            </a:r>
          </a:p>
        </p:txBody>
      </p:sp>
      <p:sp>
        <p:nvSpPr>
          <p:cNvPr id="13" name="Textfeld 12">
            <a:extLst>
              <a:ext uri="{FF2B5EF4-FFF2-40B4-BE49-F238E27FC236}">
                <a16:creationId xmlns:a16="http://schemas.microsoft.com/office/drawing/2014/main" id="{80D0632C-0CA6-5569-15A5-E80EC242CDD7}"/>
              </a:ext>
            </a:extLst>
          </p:cNvPr>
          <p:cNvSpPr txBox="1"/>
          <p:nvPr/>
        </p:nvSpPr>
        <p:spPr>
          <a:xfrm>
            <a:off x="8784542" y="2582614"/>
            <a:ext cx="6094070" cy="1692771"/>
          </a:xfrm>
          <a:prstGeom prst="rect">
            <a:avLst/>
          </a:prstGeom>
          <a:noFill/>
        </p:spPr>
        <p:txBody>
          <a:bodyPr wrap="square">
            <a:spAutoFit/>
          </a:bodyPr>
          <a:lstStyle/>
          <a:p>
            <a:pPr indent="-274637"/>
            <a:r>
              <a:rPr lang="en-US" sz="800" noProof="0" dirty="0">
                <a:latin typeface="+mj-lt"/>
              </a:rPr>
              <a:t>Adding more activities or resources to wbmoodle	…103</a:t>
            </a:r>
          </a:p>
          <a:p>
            <a:pPr lvl="1" indent="-274637"/>
            <a:r>
              <a:rPr lang="en-US" sz="800" noProof="0" dirty="0">
                <a:latin typeface="+mj-lt"/>
              </a:rPr>
              <a:t>Available activities or resources on wbmoodle	…104</a:t>
            </a:r>
          </a:p>
          <a:p>
            <a:pPr lvl="1" indent="-274637"/>
            <a:r>
              <a:rPr lang="en-US" sz="800" noProof="0" dirty="0">
                <a:latin typeface="+mj-lt"/>
              </a:rPr>
              <a:t>Setting up a new folder on wbmoodle		…105</a:t>
            </a:r>
          </a:p>
          <a:p>
            <a:pPr lvl="1" indent="-274637"/>
            <a:r>
              <a:rPr lang="en-US" sz="800" noProof="0" dirty="0">
                <a:latin typeface="+mj-lt"/>
              </a:rPr>
              <a:t>Settings you might want to change		…106</a:t>
            </a:r>
          </a:p>
          <a:p>
            <a:pPr lvl="1" indent="-274637"/>
            <a:r>
              <a:rPr lang="en-US" sz="800" noProof="0" dirty="0">
                <a:latin typeface="+mj-lt"/>
              </a:rPr>
              <a:t>Restricting access to a folder in wbmoodle	…107</a:t>
            </a:r>
          </a:p>
          <a:p>
            <a:pPr indent="-274637"/>
            <a:r>
              <a:rPr lang="en-US" sz="800" noProof="0" dirty="0">
                <a:latin typeface="+mj-lt"/>
              </a:rPr>
              <a:t>PARTNER CONTACT INFORMATION 		…108		</a:t>
            </a:r>
          </a:p>
          <a:p>
            <a:pPr lvl="1" indent="-274637"/>
            <a:r>
              <a:rPr lang="en-US" sz="800" noProof="0" dirty="0">
                <a:latin typeface="+mj-lt"/>
              </a:rPr>
              <a:t>Contact Details			…109			</a:t>
            </a:r>
          </a:p>
          <a:p>
            <a:r>
              <a:rPr lang="en-US" sz="800" noProof="0" dirty="0">
                <a:latin typeface="+mj-lt"/>
              </a:rPr>
              <a:t>Friends of the Project (FoPs)		…110</a:t>
            </a:r>
          </a:p>
          <a:p>
            <a:pPr marL="173038" lvl="1"/>
            <a:r>
              <a:rPr lang="en-US" sz="800" noProof="0" dirty="0">
                <a:latin typeface="+mj-lt"/>
              </a:rPr>
              <a:t>Adding Friends of the Project (FoPs) to the database	…111</a:t>
            </a:r>
          </a:p>
          <a:p>
            <a:pPr indent="-284162"/>
            <a:r>
              <a:rPr lang="en-US" sz="800" noProof="0" dirty="0">
                <a:latin typeface="+mj-lt"/>
              </a:rPr>
              <a:t>QUALITY MANAGEMENT		…112</a:t>
            </a:r>
          </a:p>
          <a:p>
            <a:pPr indent="-284162"/>
            <a:r>
              <a:rPr lang="en-US" sz="800" noProof="0" dirty="0">
                <a:latin typeface="+mj-lt"/>
              </a:rPr>
              <a:t>CONTRACTS &amp; LEGAL INFORMATION		…113</a:t>
            </a:r>
          </a:p>
          <a:p>
            <a:pPr indent="-284162"/>
            <a:r>
              <a:rPr lang="en-US" sz="800" noProof="0" dirty="0">
                <a:latin typeface="+mj-lt"/>
              </a:rPr>
              <a:t>INFORMATION &amp; RESOURCES		…114</a:t>
            </a:r>
          </a:p>
          <a:p>
            <a:pPr lvl="1" indent="-284162"/>
            <a:r>
              <a:rPr lang="en-US" sz="800" noProof="0" dirty="0">
                <a:latin typeface="+mj-lt"/>
              </a:rPr>
              <a:t>Adding to the Literature folder		…116</a:t>
            </a:r>
          </a:p>
        </p:txBody>
      </p:sp>
    </p:spTree>
    <p:extLst>
      <p:ext uri="{BB962C8B-B14F-4D97-AF65-F5344CB8AC3E}">
        <p14:creationId xmlns:p14="http://schemas.microsoft.com/office/powerpoint/2010/main" val="3310624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DD0C5A1-51C3-FCA5-D6D5-D420F17B79B4}"/>
              </a:ext>
            </a:extLst>
          </p:cNvPr>
          <p:cNvPicPr>
            <a:picLocks noChangeAspect="1"/>
          </p:cNvPicPr>
          <p:nvPr/>
        </p:nvPicPr>
        <p:blipFill>
          <a:blip r:embed="rId2"/>
          <a:stretch>
            <a:fillRect/>
          </a:stretch>
        </p:blipFill>
        <p:spPr>
          <a:xfrm>
            <a:off x="3335504" y="1316682"/>
            <a:ext cx="7952256" cy="4224636"/>
          </a:xfrm>
          <a:prstGeom prst="rect">
            <a:avLst/>
          </a:prstGeom>
        </p:spPr>
      </p:pic>
      <p:cxnSp>
        <p:nvCxnSpPr>
          <p:cNvPr id="5" name="Gerade Verbindung mit Pfeil 4">
            <a:extLst>
              <a:ext uri="{FF2B5EF4-FFF2-40B4-BE49-F238E27FC236}">
                <a16:creationId xmlns:a16="http://schemas.microsoft.com/office/drawing/2014/main" id="{C290D402-90A6-2AAE-CD2A-994C1511D9D7}"/>
              </a:ext>
            </a:extLst>
          </p:cNvPr>
          <p:cNvCxnSpPr>
            <a:cxnSpLocks/>
            <a:stCxn id="6" idx="3"/>
          </p:cNvCxnSpPr>
          <p:nvPr/>
        </p:nvCxnSpPr>
        <p:spPr>
          <a:xfrm>
            <a:off x="2333812" y="4137229"/>
            <a:ext cx="1364428" cy="4616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feld 5">
            <a:extLst>
              <a:ext uri="{FF2B5EF4-FFF2-40B4-BE49-F238E27FC236}">
                <a16:creationId xmlns:a16="http://schemas.microsoft.com/office/drawing/2014/main" id="{AACE93C4-4808-2056-7027-FACF1DA7B713}"/>
              </a:ext>
            </a:extLst>
          </p:cNvPr>
          <p:cNvSpPr txBox="1"/>
          <p:nvPr/>
        </p:nvSpPr>
        <p:spPr>
          <a:xfrm>
            <a:off x="254000" y="3675564"/>
            <a:ext cx="2079812" cy="923330"/>
          </a:xfrm>
          <a:prstGeom prst="rect">
            <a:avLst/>
          </a:prstGeom>
          <a:noFill/>
        </p:spPr>
        <p:txBody>
          <a:bodyPr wrap="square" rtlCol="0">
            <a:spAutoFit/>
          </a:bodyPr>
          <a:lstStyle/>
          <a:p>
            <a:r>
              <a:rPr lang="en-US" noProof="0" dirty="0">
                <a:solidFill>
                  <a:srgbClr val="C00000"/>
                </a:solidFill>
              </a:rPr>
              <a:t>In outlook choose the calendars you want to see</a:t>
            </a:r>
          </a:p>
        </p:txBody>
      </p:sp>
      <p:grpSp>
        <p:nvGrpSpPr>
          <p:cNvPr id="7" name="Gruppieren 6">
            <a:extLst>
              <a:ext uri="{FF2B5EF4-FFF2-40B4-BE49-F238E27FC236}">
                <a16:creationId xmlns:a16="http://schemas.microsoft.com/office/drawing/2014/main" id="{89F6CF82-D108-21C4-B4BD-5BA7D2DA138A}"/>
              </a:ext>
            </a:extLst>
          </p:cNvPr>
          <p:cNvGrpSpPr/>
          <p:nvPr/>
        </p:nvGrpSpPr>
        <p:grpSpPr>
          <a:xfrm>
            <a:off x="345440" y="228228"/>
            <a:ext cx="11090885" cy="6305723"/>
            <a:chOff x="345440" y="228228"/>
            <a:chExt cx="11090885" cy="6305723"/>
          </a:xfrm>
        </p:grpSpPr>
        <p:sp>
          <p:nvSpPr>
            <p:cNvPr id="8" name="Textfeld 7">
              <a:extLst>
                <a:ext uri="{FF2B5EF4-FFF2-40B4-BE49-F238E27FC236}">
                  <a16:creationId xmlns:a16="http://schemas.microsoft.com/office/drawing/2014/main" id="{CB856220-6ADD-CD5E-69EF-55C2DE4EE251}"/>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9" name="Picture 41">
              <a:extLst>
                <a:ext uri="{FF2B5EF4-FFF2-40B4-BE49-F238E27FC236}">
                  <a16:creationId xmlns:a16="http://schemas.microsoft.com/office/drawing/2014/main" id="{3C882B1A-AA25-C4E3-119C-0226561AE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Foliennummernplatzhalter 1">
            <a:extLst>
              <a:ext uri="{FF2B5EF4-FFF2-40B4-BE49-F238E27FC236}">
                <a16:creationId xmlns:a16="http://schemas.microsoft.com/office/drawing/2014/main" id="{FD7455A9-29BF-72C9-7969-5762D529ABEA}"/>
              </a:ext>
            </a:extLst>
          </p:cNvPr>
          <p:cNvSpPr>
            <a:spLocks noGrp="1"/>
          </p:cNvSpPr>
          <p:nvPr>
            <p:ph type="sldNum" sz="quarter" idx="12"/>
          </p:nvPr>
        </p:nvSpPr>
        <p:spPr/>
        <p:txBody>
          <a:bodyPr/>
          <a:lstStyle/>
          <a:p>
            <a:fld id="{B0338755-EC09-452E-8EBB-101AC093DB14}" type="slidenum">
              <a:rPr lang="en-US" noProof="0" smtClean="0"/>
              <a:t>20</a:t>
            </a:fld>
            <a:endParaRPr lang="en-US" noProof="0" dirty="0"/>
          </a:p>
        </p:txBody>
      </p:sp>
    </p:spTree>
    <p:extLst>
      <p:ext uri="{BB962C8B-B14F-4D97-AF65-F5344CB8AC3E}">
        <p14:creationId xmlns:p14="http://schemas.microsoft.com/office/powerpoint/2010/main" val="1049091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A6226-A294-202B-F428-B89061BC42C4}"/>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3534D2E9-005C-5EE9-0057-4C0ABF26324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9F9CFAA9-F7E4-821D-7980-408AD8020D13}"/>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CD7BFC08-CC0D-CEF8-C21B-84636107BBD0}"/>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4DD598AA-6D27-DCB6-22E8-156AF9227A82}"/>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2B7EDD38-0E44-4684-0816-6F8F8822F292}"/>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A1C7FD76-FA08-7647-110B-A16161255354}"/>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CC79F2AC-E9D8-147E-83B4-A8C1A3815BF8}"/>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7FA04484-A73D-22CB-88D1-F938AA9B62BA}"/>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0BC95803-DC20-5802-2800-7DF928394F1F}"/>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734642AC-BB34-B9AE-825F-294439D2A1D6}"/>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B43E93BD-74FD-874B-3112-EF9D2FC92034}"/>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5B8B6907-F35A-8177-13F3-C2D11DEC28FC}"/>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2CA33F5E-5CFE-6A16-7417-71C219D5DF07}"/>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EA2998A4-5080-DB05-9124-088A239745FC}"/>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82BC360A-3D0E-1708-2263-DF3774CCD03D}"/>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38C198A8-A8E3-BB7E-809B-7E745E72CC3C}"/>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32646A01-6583-6AEC-23C8-6AE50776835D}"/>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642FA7F4-6278-4B25-52C1-6C5FCF8CB2AC}"/>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40178B57-1ACD-C243-A08C-9309FF44B95B}"/>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D533F67E-BCA8-1563-0C86-7FABAB151261}"/>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B781043C-B2F2-40C3-E777-6919837B7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76D4E7D0-0434-2A1F-6BE1-6ED1AAEE4D6E}"/>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Social forums:</a:t>
            </a:r>
          </a:p>
        </p:txBody>
      </p:sp>
      <p:pic>
        <p:nvPicPr>
          <p:cNvPr id="4" name="Grafik 3">
            <a:extLst>
              <a:ext uri="{FF2B5EF4-FFF2-40B4-BE49-F238E27FC236}">
                <a16:creationId xmlns:a16="http://schemas.microsoft.com/office/drawing/2014/main" id="{1875AED8-FB80-AC34-D6B9-81F81B146B3A}"/>
              </a:ext>
            </a:extLst>
          </p:cNvPr>
          <p:cNvPicPr>
            <a:picLocks noChangeAspect="1"/>
          </p:cNvPicPr>
          <p:nvPr/>
        </p:nvPicPr>
        <p:blipFill>
          <a:blip r:embed="rId3"/>
          <a:srcRect r="34010"/>
          <a:stretch/>
        </p:blipFill>
        <p:spPr>
          <a:xfrm>
            <a:off x="491285" y="1635106"/>
            <a:ext cx="9538895" cy="3022638"/>
          </a:xfrm>
          <a:prstGeom prst="rect">
            <a:avLst/>
          </a:prstGeom>
        </p:spPr>
      </p:pic>
      <p:sp>
        <p:nvSpPr>
          <p:cNvPr id="22" name="Textfeld 21">
            <a:extLst>
              <a:ext uri="{FF2B5EF4-FFF2-40B4-BE49-F238E27FC236}">
                <a16:creationId xmlns:a16="http://schemas.microsoft.com/office/drawing/2014/main" id="{BF142C83-AC38-C453-D9BE-706994E7AD2C}"/>
              </a:ext>
            </a:extLst>
          </p:cNvPr>
          <p:cNvSpPr txBox="1"/>
          <p:nvPr/>
        </p:nvSpPr>
        <p:spPr>
          <a:xfrm>
            <a:off x="1676400" y="4913670"/>
            <a:ext cx="6360160" cy="646331"/>
          </a:xfrm>
          <a:prstGeom prst="rect">
            <a:avLst/>
          </a:prstGeom>
          <a:noFill/>
        </p:spPr>
        <p:txBody>
          <a:bodyPr wrap="square" rtlCol="0">
            <a:spAutoFit/>
          </a:bodyPr>
          <a:lstStyle/>
          <a:p>
            <a:r>
              <a:rPr lang="en-US" noProof="0" dirty="0">
                <a:solidFill>
                  <a:srgbClr val="C00000"/>
                </a:solidFill>
              </a:rPr>
              <a:t>Posts in these two forums are automatically send to all participants via email</a:t>
            </a:r>
          </a:p>
        </p:txBody>
      </p:sp>
      <p:cxnSp>
        <p:nvCxnSpPr>
          <p:cNvPr id="28" name="Gerade Verbindung mit Pfeil 27">
            <a:extLst>
              <a:ext uri="{FF2B5EF4-FFF2-40B4-BE49-F238E27FC236}">
                <a16:creationId xmlns:a16="http://schemas.microsoft.com/office/drawing/2014/main" id="{B66DEC29-482F-EAC4-AFCD-F45F9EC9AC80}"/>
              </a:ext>
            </a:extLst>
          </p:cNvPr>
          <p:cNvCxnSpPr>
            <a:cxnSpLocks/>
          </p:cNvCxnSpPr>
          <p:nvPr/>
        </p:nvCxnSpPr>
        <p:spPr>
          <a:xfrm flipH="1" flipV="1">
            <a:off x="2306320" y="2582862"/>
            <a:ext cx="3718560" cy="3617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Gerade Verbindung mit Pfeil 31">
            <a:extLst>
              <a:ext uri="{FF2B5EF4-FFF2-40B4-BE49-F238E27FC236}">
                <a16:creationId xmlns:a16="http://schemas.microsoft.com/office/drawing/2014/main" id="{4F597E94-6703-9182-B3CF-1CDB82A05190}"/>
              </a:ext>
            </a:extLst>
          </p:cNvPr>
          <p:cNvCxnSpPr>
            <a:cxnSpLocks/>
          </p:cNvCxnSpPr>
          <p:nvPr/>
        </p:nvCxnSpPr>
        <p:spPr>
          <a:xfrm flipH="1">
            <a:off x="2153920" y="3232413"/>
            <a:ext cx="3870960" cy="4486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feld 34">
            <a:extLst>
              <a:ext uri="{FF2B5EF4-FFF2-40B4-BE49-F238E27FC236}">
                <a16:creationId xmlns:a16="http://schemas.microsoft.com/office/drawing/2014/main" id="{11274EBC-F1F4-07FD-DAF4-76336427AF81}"/>
              </a:ext>
            </a:extLst>
          </p:cNvPr>
          <p:cNvSpPr txBox="1"/>
          <p:nvPr/>
        </p:nvSpPr>
        <p:spPr>
          <a:xfrm flipH="1">
            <a:off x="6350000" y="2743200"/>
            <a:ext cx="3713481" cy="646331"/>
          </a:xfrm>
          <a:prstGeom prst="rect">
            <a:avLst/>
          </a:prstGeom>
          <a:noFill/>
        </p:spPr>
        <p:txBody>
          <a:bodyPr wrap="square" rtlCol="0">
            <a:spAutoFit/>
          </a:bodyPr>
          <a:lstStyle/>
          <a:p>
            <a:r>
              <a:rPr lang="en-US" noProof="0" dirty="0">
                <a:solidFill>
                  <a:srgbClr val="C00000"/>
                </a:solidFill>
              </a:rPr>
              <a:t>Click on the headers in green to open the forum and see the entries </a:t>
            </a:r>
          </a:p>
        </p:txBody>
      </p:sp>
      <p:sp>
        <p:nvSpPr>
          <p:cNvPr id="2" name="Foliennummernplatzhalter 1">
            <a:extLst>
              <a:ext uri="{FF2B5EF4-FFF2-40B4-BE49-F238E27FC236}">
                <a16:creationId xmlns:a16="http://schemas.microsoft.com/office/drawing/2014/main" id="{B2C00A79-0EFA-ABB6-836B-83D18FCA2D92}"/>
              </a:ext>
            </a:extLst>
          </p:cNvPr>
          <p:cNvSpPr>
            <a:spLocks noGrp="1"/>
          </p:cNvSpPr>
          <p:nvPr>
            <p:ph type="sldNum" sz="quarter" idx="12"/>
          </p:nvPr>
        </p:nvSpPr>
        <p:spPr/>
        <p:txBody>
          <a:bodyPr/>
          <a:lstStyle/>
          <a:p>
            <a:fld id="{B0338755-EC09-452E-8EBB-101AC093DB14}" type="slidenum">
              <a:rPr lang="en-US" noProof="0" smtClean="0"/>
              <a:t>21</a:t>
            </a:fld>
            <a:endParaRPr lang="en-US" noProof="0" dirty="0"/>
          </a:p>
        </p:txBody>
      </p:sp>
    </p:spTree>
    <p:extLst>
      <p:ext uri="{BB962C8B-B14F-4D97-AF65-F5344CB8AC3E}">
        <p14:creationId xmlns:p14="http://schemas.microsoft.com/office/powerpoint/2010/main" val="1147415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013EF23-C2CC-B760-8D1D-78C43E252D6F}"/>
              </a:ext>
            </a:extLst>
          </p:cNvPr>
          <p:cNvPicPr>
            <a:picLocks noChangeAspect="1"/>
          </p:cNvPicPr>
          <p:nvPr/>
        </p:nvPicPr>
        <p:blipFill>
          <a:blip r:embed="rId2"/>
          <a:stretch>
            <a:fillRect/>
          </a:stretch>
        </p:blipFill>
        <p:spPr>
          <a:xfrm>
            <a:off x="1161826" y="586209"/>
            <a:ext cx="5492296" cy="5146325"/>
          </a:xfrm>
          <a:prstGeom prst="rect">
            <a:avLst/>
          </a:prstGeom>
        </p:spPr>
      </p:pic>
      <p:grpSp>
        <p:nvGrpSpPr>
          <p:cNvPr id="5" name="Gruppieren 4">
            <a:extLst>
              <a:ext uri="{FF2B5EF4-FFF2-40B4-BE49-F238E27FC236}">
                <a16:creationId xmlns:a16="http://schemas.microsoft.com/office/drawing/2014/main" id="{A19AA250-E6E5-7D00-EDDC-8304FB2D2F3B}"/>
              </a:ext>
            </a:extLst>
          </p:cNvPr>
          <p:cNvGrpSpPr/>
          <p:nvPr/>
        </p:nvGrpSpPr>
        <p:grpSpPr>
          <a:xfrm>
            <a:off x="345440" y="228228"/>
            <a:ext cx="11090885" cy="6305723"/>
            <a:chOff x="345440" y="228228"/>
            <a:chExt cx="11090885" cy="6305723"/>
          </a:xfrm>
        </p:grpSpPr>
        <p:sp>
          <p:nvSpPr>
            <p:cNvPr id="6" name="Textfeld 5">
              <a:extLst>
                <a:ext uri="{FF2B5EF4-FFF2-40B4-BE49-F238E27FC236}">
                  <a16:creationId xmlns:a16="http://schemas.microsoft.com/office/drawing/2014/main" id="{B6BFBA55-E28E-B0A8-38C4-E18E683D6825}"/>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7" name="Picture 41">
              <a:extLst>
                <a:ext uri="{FF2B5EF4-FFF2-40B4-BE49-F238E27FC236}">
                  <a16:creationId xmlns:a16="http://schemas.microsoft.com/office/drawing/2014/main" id="{CCC2A662-10AD-7F02-A46B-5478E4C51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Gerade Verbindung mit Pfeil 8">
            <a:extLst>
              <a:ext uri="{FF2B5EF4-FFF2-40B4-BE49-F238E27FC236}">
                <a16:creationId xmlns:a16="http://schemas.microsoft.com/office/drawing/2014/main" id="{1354F842-D684-BA87-9A3F-D6C3E5B68F19}"/>
              </a:ext>
            </a:extLst>
          </p:cNvPr>
          <p:cNvCxnSpPr>
            <a:cxnSpLocks/>
          </p:cNvCxnSpPr>
          <p:nvPr/>
        </p:nvCxnSpPr>
        <p:spPr>
          <a:xfrm flipH="1" flipV="1">
            <a:off x="4658061" y="2592593"/>
            <a:ext cx="3266739" cy="3842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EA327A7F-9304-347F-5E2A-2ABE6026B387}"/>
              </a:ext>
            </a:extLst>
          </p:cNvPr>
          <p:cNvSpPr txBox="1"/>
          <p:nvPr/>
        </p:nvSpPr>
        <p:spPr>
          <a:xfrm>
            <a:off x="8138160" y="2590800"/>
            <a:ext cx="2265680" cy="923330"/>
          </a:xfrm>
          <a:prstGeom prst="rect">
            <a:avLst/>
          </a:prstGeom>
          <a:noFill/>
        </p:spPr>
        <p:txBody>
          <a:bodyPr wrap="square" rtlCol="0">
            <a:spAutoFit/>
          </a:bodyPr>
          <a:lstStyle/>
          <a:p>
            <a:r>
              <a:rPr lang="en-US" noProof="0" dirty="0">
                <a:solidFill>
                  <a:srgbClr val="C00000"/>
                </a:solidFill>
              </a:rPr>
              <a:t>Click on ‚Add discussion topic‘ to write your own posts</a:t>
            </a:r>
          </a:p>
        </p:txBody>
      </p:sp>
      <p:cxnSp>
        <p:nvCxnSpPr>
          <p:cNvPr id="12" name="Gerade Verbindung mit Pfeil 11">
            <a:extLst>
              <a:ext uri="{FF2B5EF4-FFF2-40B4-BE49-F238E27FC236}">
                <a16:creationId xmlns:a16="http://schemas.microsoft.com/office/drawing/2014/main" id="{580AAE91-7E28-4683-9863-776B77BF4F8B}"/>
              </a:ext>
            </a:extLst>
          </p:cNvPr>
          <p:cNvCxnSpPr>
            <a:cxnSpLocks/>
          </p:cNvCxnSpPr>
          <p:nvPr/>
        </p:nvCxnSpPr>
        <p:spPr>
          <a:xfrm flipH="1" flipV="1">
            <a:off x="3296621" y="3970419"/>
            <a:ext cx="4628179" cy="5711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feld 13">
            <a:extLst>
              <a:ext uri="{FF2B5EF4-FFF2-40B4-BE49-F238E27FC236}">
                <a16:creationId xmlns:a16="http://schemas.microsoft.com/office/drawing/2014/main" id="{ABEC45EA-C2F0-05CD-5DD0-6024051072CA}"/>
              </a:ext>
            </a:extLst>
          </p:cNvPr>
          <p:cNvSpPr txBox="1"/>
          <p:nvPr/>
        </p:nvSpPr>
        <p:spPr>
          <a:xfrm>
            <a:off x="7924800" y="4029630"/>
            <a:ext cx="2265680" cy="923330"/>
          </a:xfrm>
          <a:prstGeom prst="rect">
            <a:avLst/>
          </a:prstGeom>
          <a:noFill/>
        </p:spPr>
        <p:txBody>
          <a:bodyPr wrap="square" rtlCol="0">
            <a:spAutoFit/>
          </a:bodyPr>
          <a:lstStyle/>
          <a:p>
            <a:r>
              <a:rPr lang="en-US" noProof="0" dirty="0">
                <a:solidFill>
                  <a:srgbClr val="C00000"/>
                </a:solidFill>
              </a:rPr>
              <a:t>Or click on any of the green headers to open a post</a:t>
            </a:r>
          </a:p>
        </p:txBody>
      </p:sp>
      <p:sp>
        <p:nvSpPr>
          <p:cNvPr id="2" name="Foliennummernplatzhalter 1">
            <a:extLst>
              <a:ext uri="{FF2B5EF4-FFF2-40B4-BE49-F238E27FC236}">
                <a16:creationId xmlns:a16="http://schemas.microsoft.com/office/drawing/2014/main" id="{7B10D47E-B348-EE7E-4E2E-6A946D5F3E0D}"/>
              </a:ext>
            </a:extLst>
          </p:cNvPr>
          <p:cNvSpPr>
            <a:spLocks noGrp="1"/>
          </p:cNvSpPr>
          <p:nvPr>
            <p:ph type="sldNum" sz="quarter" idx="12"/>
          </p:nvPr>
        </p:nvSpPr>
        <p:spPr/>
        <p:txBody>
          <a:bodyPr/>
          <a:lstStyle/>
          <a:p>
            <a:fld id="{B0338755-EC09-452E-8EBB-101AC093DB14}" type="slidenum">
              <a:rPr lang="en-US" noProof="0" smtClean="0"/>
              <a:t>22</a:t>
            </a:fld>
            <a:endParaRPr lang="en-US" noProof="0" dirty="0"/>
          </a:p>
        </p:txBody>
      </p:sp>
    </p:spTree>
    <p:extLst>
      <p:ext uri="{BB962C8B-B14F-4D97-AF65-F5344CB8AC3E}">
        <p14:creationId xmlns:p14="http://schemas.microsoft.com/office/powerpoint/2010/main" val="10953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E3E55-C9F3-B7EE-0F50-72CD886705D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4492446-43A9-0429-BE45-E0F1116826D8}"/>
              </a:ext>
            </a:extLst>
          </p:cNvPr>
          <p:cNvPicPr>
            <a:picLocks noChangeAspect="1"/>
          </p:cNvPicPr>
          <p:nvPr/>
        </p:nvPicPr>
        <p:blipFill>
          <a:blip r:embed="rId2"/>
          <a:stretch>
            <a:fillRect/>
          </a:stretch>
        </p:blipFill>
        <p:spPr>
          <a:xfrm>
            <a:off x="788589" y="1470038"/>
            <a:ext cx="10838341" cy="3482922"/>
          </a:xfrm>
          <a:prstGeom prst="rect">
            <a:avLst/>
          </a:prstGeom>
        </p:spPr>
      </p:pic>
      <p:grpSp>
        <p:nvGrpSpPr>
          <p:cNvPr id="5" name="Gruppieren 4">
            <a:extLst>
              <a:ext uri="{FF2B5EF4-FFF2-40B4-BE49-F238E27FC236}">
                <a16:creationId xmlns:a16="http://schemas.microsoft.com/office/drawing/2014/main" id="{6214ECD2-E8B4-F357-40F3-1C9210DEADDB}"/>
              </a:ext>
            </a:extLst>
          </p:cNvPr>
          <p:cNvGrpSpPr/>
          <p:nvPr/>
        </p:nvGrpSpPr>
        <p:grpSpPr>
          <a:xfrm>
            <a:off x="345440" y="228228"/>
            <a:ext cx="11090885" cy="6305723"/>
            <a:chOff x="345440" y="228228"/>
            <a:chExt cx="11090885" cy="6305723"/>
          </a:xfrm>
        </p:grpSpPr>
        <p:sp>
          <p:nvSpPr>
            <p:cNvPr id="6" name="Textfeld 5">
              <a:extLst>
                <a:ext uri="{FF2B5EF4-FFF2-40B4-BE49-F238E27FC236}">
                  <a16:creationId xmlns:a16="http://schemas.microsoft.com/office/drawing/2014/main" id="{8EA89E72-CECA-6F1B-A608-524464A5441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7" name="Picture 41">
              <a:extLst>
                <a:ext uri="{FF2B5EF4-FFF2-40B4-BE49-F238E27FC236}">
                  <a16:creationId xmlns:a16="http://schemas.microsoft.com/office/drawing/2014/main" id="{39ADDC1A-84D4-A008-119D-BA66CB5D7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Gerade Verbindung mit Pfeil 8">
            <a:extLst>
              <a:ext uri="{FF2B5EF4-FFF2-40B4-BE49-F238E27FC236}">
                <a16:creationId xmlns:a16="http://schemas.microsoft.com/office/drawing/2014/main" id="{C45ECEA9-955F-4E02-D21B-6BC8998CE034}"/>
              </a:ext>
            </a:extLst>
          </p:cNvPr>
          <p:cNvCxnSpPr>
            <a:cxnSpLocks/>
          </p:cNvCxnSpPr>
          <p:nvPr/>
        </p:nvCxnSpPr>
        <p:spPr>
          <a:xfrm flipH="1">
            <a:off x="3296621" y="2042160"/>
            <a:ext cx="4628179" cy="15168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CAFB1758-0A2E-D427-487B-367360D0AC57}"/>
              </a:ext>
            </a:extLst>
          </p:cNvPr>
          <p:cNvSpPr txBox="1"/>
          <p:nvPr/>
        </p:nvSpPr>
        <p:spPr>
          <a:xfrm>
            <a:off x="8006080" y="1580495"/>
            <a:ext cx="2265680" cy="646331"/>
          </a:xfrm>
          <a:prstGeom prst="rect">
            <a:avLst/>
          </a:prstGeom>
          <a:noFill/>
        </p:spPr>
        <p:txBody>
          <a:bodyPr wrap="square" rtlCol="0">
            <a:spAutoFit/>
          </a:bodyPr>
          <a:lstStyle/>
          <a:p>
            <a:r>
              <a:rPr lang="en-US" noProof="0" dirty="0">
                <a:solidFill>
                  <a:srgbClr val="C00000"/>
                </a:solidFill>
              </a:rPr>
              <a:t>You can see who posted and when</a:t>
            </a:r>
          </a:p>
        </p:txBody>
      </p:sp>
      <p:cxnSp>
        <p:nvCxnSpPr>
          <p:cNvPr id="12" name="Gerade Verbindung mit Pfeil 11">
            <a:extLst>
              <a:ext uri="{FF2B5EF4-FFF2-40B4-BE49-F238E27FC236}">
                <a16:creationId xmlns:a16="http://schemas.microsoft.com/office/drawing/2014/main" id="{FAA092C0-E91F-1313-BB93-A8426DD6AB9C}"/>
              </a:ext>
            </a:extLst>
          </p:cNvPr>
          <p:cNvCxnSpPr>
            <a:cxnSpLocks/>
          </p:cNvCxnSpPr>
          <p:nvPr/>
        </p:nvCxnSpPr>
        <p:spPr>
          <a:xfrm flipV="1">
            <a:off x="7924800" y="4815840"/>
            <a:ext cx="1981200" cy="6629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feld 13">
            <a:extLst>
              <a:ext uri="{FF2B5EF4-FFF2-40B4-BE49-F238E27FC236}">
                <a16:creationId xmlns:a16="http://schemas.microsoft.com/office/drawing/2014/main" id="{889F6C58-1A68-0C83-3ADA-5D9C6C214B21}"/>
              </a:ext>
            </a:extLst>
          </p:cNvPr>
          <p:cNvSpPr txBox="1"/>
          <p:nvPr/>
        </p:nvSpPr>
        <p:spPr>
          <a:xfrm>
            <a:off x="5913120" y="5115552"/>
            <a:ext cx="2265680" cy="646331"/>
          </a:xfrm>
          <a:prstGeom prst="rect">
            <a:avLst/>
          </a:prstGeom>
          <a:noFill/>
        </p:spPr>
        <p:txBody>
          <a:bodyPr wrap="square" rtlCol="0">
            <a:spAutoFit/>
          </a:bodyPr>
          <a:lstStyle/>
          <a:p>
            <a:r>
              <a:rPr lang="en-US" noProof="0" dirty="0">
                <a:solidFill>
                  <a:srgbClr val="C00000"/>
                </a:solidFill>
              </a:rPr>
              <a:t>Click on ‚Reply‘ to respond to a post</a:t>
            </a:r>
          </a:p>
        </p:txBody>
      </p:sp>
      <p:sp>
        <p:nvSpPr>
          <p:cNvPr id="2" name="Foliennummernplatzhalter 1">
            <a:extLst>
              <a:ext uri="{FF2B5EF4-FFF2-40B4-BE49-F238E27FC236}">
                <a16:creationId xmlns:a16="http://schemas.microsoft.com/office/drawing/2014/main" id="{03A4C88B-F771-463D-FE5B-079EC86B6EDA}"/>
              </a:ext>
            </a:extLst>
          </p:cNvPr>
          <p:cNvSpPr>
            <a:spLocks noGrp="1"/>
          </p:cNvSpPr>
          <p:nvPr>
            <p:ph type="sldNum" sz="quarter" idx="12"/>
          </p:nvPr>
        </p:nvSpPr>
        <p:spPr/>
        <p:txBody>
          <a:bodyPr/>
          <a:lstStyle/>
          <a:p>
            <a:fld id="{B0338755-EC09-452E-8EBB-101AC093DB14}" type="slidenum">
              <a:rPr lang="en-US" noProof="0" smtClean="0"/>
              <a:t>23</a:t>
            </a:fld>
            <a:endParaRPr lang="en-US" noProof="0" dirty="0"/>
          </a:p>
        </p:txBody>
      </p:sp>
    </p:spTree>
    <p:extLst>
      <p:ext uri="{BB962C8B-B14F-4D97-AF65-F5344CB8AC3E}">
        <p14:creationId xmlns:p14="http://schemas.microsoft.com/office/powerpoint/2010/main" val="1179670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D2B96E1-305D-3051-D061-C920D4AA8650}"/>
              </a:ext>
            </a:extLst>
          </p:cNvPr>
          <p:cNvPicPr>
            <a:picLocks noChangeAspect="1"/>
          </p:cNvPicPr>
          <p:nvPr/>
        </p:nvPicPr>
        <p:blipFill>
          <a:blip r:embed="rId2"/>
          <a:stretch>
            <a:fillRect/>
          </a:stretch>
        </p:blipFill>
        <p:spPr>
          <a:xfrm>
            <a:off x="726858" y="1950592"/>
            <a:ext cx="9861522" cy="3245352"/>
          </a:xfrm>
          <a:prstGeom prst="rect">
            <a:avLst/>
          </a:prstGeom>
        </p:spPr>
      </p:pic>
      <p:grpSp>
        <p:nvGrpSpPr>
          <p:cNvPr id="4" name="Gruppieren 3">
            <a:extLst>
              <a:ext uri="{FF2B5EF4-FFF2-40B4-BE49-F238E27FC236}">
                <a16:creationId xmlns:a16="http://schemas.microsoft.com/office/drawing/2014/main" id="{4D4284B5-427A-2424-7367-9547EF29536A}"/>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11D90332-977C-06AC-2891-454D439A5BCD}"/>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7FABE29D-C08C-A834-ED3C-9A46EB994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 name="Gerade Verbindung mit Pfeil 6">
            <a:extLst>
              <a:ext uri="{FF2B5EF4-FFF2-40B4-BE49-F238E27FC236}">
                <a16:creationId xmlns:a16="http://schemas.microsoft.com/office/drawing/2014/main" id="{3832BB23-7174-D196-4F40-4AD1A6E62EE9}"/>
              </a:ext>
            </a:extLst>
          </p:cNvPr>
          <p:cNvCxnSpPr>
            <a:cxnSpLocks/>
          </p:cNvCxnSpPr>
          <p:nvPr/>
        </p:nvCxnSpPr>
        <p:spPr>
          <a:xfrm flipH="1">
            <a:off x="2543685" y="1800555"/>
            <a:ext cx="4628179" cy="15168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feld 7">
            <a:extLst>
              <a:ext uri="{FF2B5EF4-FFF2-40B4-BE49-F238E27FC236}">
                <a16:creationId xmlns:a16="http://schemas.microsoft.com/office/drawing/2014/main" id="{9DFD056A-F7C8-9B85-D01E-C3C6583D5DAB}"/>
              </a:ext>
            </a:extLst>
          </p:cNvPr>
          <p:cNvSpPr txBox="1"/>
          <p:nvPr/>
        </p:nvSpPr>
        <p:spPr>
          <a:xfrm>
            <a:off x="7253143" y="1338890"/>
            <a:ext cx="2395171" cy="923330"/>
          </a:xfrm>
          <a:prstGeom prst="rect">
            <a:avLst/>
          </a:prstGeom>
          <a:noFill/>
        </p:spPr>
        <p:txBody>
          <a:bodyPr wrap="square" rtlCol="0">
            <a:spAutoFit/>
          </a:bodyPr>
          <a:lstStyle/>
          <a:p>
            <a:r>
              <a:rPr lang="en-US" noProof="0" dirty="0">
                <a:solidFill>
                  <a:srgbClr val="C00000"/>
                </a:solidFill>
              </a:rPr>
              <a:t>Write your response in the window that opens below the post</a:t>
            </a:r>
          </a:p>
        </p:txBody>
      </p:sp>
      <p:cxnSp>
        <p:nvCxnSpPr>
          <p:cNvPr id="9" name="Gerade Verbindung mit Pfeil 8">
            <a:extLst>
              <a:ext uri="{FF2B5EF4-FFF2-40B4-BE49-F238E27FC236}">
                <a16:creationId xmlns:a16="http://schemas.microsoft.com/office/drawing/2014/main" id="{5CB21757-3FFE-F47A-EAF8-5962F2A76921}"/>
              </a:ext>
            </a:extLst>
          </p:cNvPr>
          <p:cNvCxnSpPr>
            <a:cxnSpLocks/>
          </p:cNvCxnSpPr>
          <p:nvPr/>
        </p:nvCxnSpPr>
        <p:spPr>
          <a:xfrm flipH="1" flipV="1">
            <a:off x="2382221" y="4409160"/>
            <a:ext cx="2103717" cy="10894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feld 9">
            <a:extLst>
              <a:ext uri="{FF2B5EF4-FFF2-40B4-BE49-F238E27FC236}">
                <a16:creationId xmlns:a16="http://schemas.microsoft.com/office/drawing/2014/main" id="{9B72E547-FADB-2F96-1F6A-9C988BB5425D}"/>
              </a:ext>
            </a:extLst>
          </p:cNvPr>
          <p:cNvSpPr txBox="1"/>
          <p:nvPr/>
        </p:nvSpPr>
        <p:spPr>
          <a:xfrm>
            <a:off x="4524779" y="5024112"/>
            <a:ext cx="1703899" cy="646331"/>
          </a:xfrm>
          <a:prstGeom prst="rect">
            <a:avLst/>
          </a:prstGeom>
          <a:noFill/>
        </p:spPr>
        <p:txBody>
          <a:bodyPr wrap="square" rtlCol="0">
            <a:spAutoFit/>
          </a:bodyPr>
          <a:lstStyle/>
          <a:p>
            <a:r>
              <a:rPr lang="en-US" noProof="0" dirty="0">
                <a:solidFill>
                  <a:srgbClr val="C00000"/>
                </a:solidFill>
              </a:rPr>
              <a:t>Then click on ‚Post to forum‘</a:t>
            </a:r>
          </a:p>
        </p:txBody>
      </p:sp>
      <p:cxnSp>
        <p:nvCxnSpPr>
          <p:cNvPr id="12" name="Gerade Verbindung mit Pfeil 11">
            <a:extLst>
              <a:ext uri="{FF2B5EF4-FFF2-40B4-BE49-F238E27FC236}">
                <a16:creationId xmlns:a16="http://schemas.microsoft.com/office/drawing/2014/main" id="{518BB7F2-655E-9F52-146F-EA5C5B4022F1}"/>
              </a:ext>
            </a:extLst>
          </p:cNvPr>
          <p:cNvCxnSpPr>
            <a:cxnSpLocks/>
          </p:cNvCxnSpPr>
          <p:nvPr/>
        </p:nvCxnSpPr>
        <p:spPr>
          <a:xfrm flipH="1" flipV="1">
            <a:off x="3420932" y="4234993"/>
            <a:ext cx="2947595" cy="4864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4F2F53AF-8FE7-58C3-48E0-40631B7A6FA4}"/>
              </a:ext>
            </a:extLst>
          </p:cNvPr>
          <p:cNvSpPr txBox="1"/>
          <p:nvPr/>
        </p:nvSpPr>
        <p:spPr>
          <a:xfrm>
            <a:off x="6529892" y="4318782"/>
            <a:ext cx="4097329" cy="646331"/>
          </a:xfrm>
          <a:prstGeom prst="rect">
            <a:avLst/>
          </a:prstGeom>
          <a:noFill/>
        </p:spPr>
        <p:txBody>
          <a:bodyPr wrap="square" rtlCol="0">
            <a:spAutoFit/>
          </a:bodyPr>
          <a:lstStyle/>
          <a:p>
            <a:r>
              <a:rPr lang="en-US" noProof="0" dirty="0">
                <a:solidFill>
                  <a:srgbClr val="C00000"/>
                </a:solidFill>
              </a:rPr>
              <a:t>or tick the box ‚Reply privately‘ to respond only to the owner of the post </a:t>
            </a:r>
          </a:p>
        </p:txBody>
      </p:sp>
      <p:sp>
        <p:nvSpPr>
          <p:cNvPr id="2" name="Foliennummernplatzhalter 1">
            <a:extLst>
              <a:ext uri="{FF2B5EF4-FFF2-40B4-BE49-F238E27FC236}">
                <a16:creationId xmlns:a16="http://schemas.microsoft.com/office/drawing/2014/main" id="{FC809F71-3E8E-4EB5-96BC-61238ECBF3BF}"/>
              </a:ext>
            </a:extLst>
          </p:cNvPr>
          <p:cNvSpPr>
            <a:spLocks noGrp="1"/>
          </p:cNvSpPr>
          <p:nvPr>
            <p:ph type="sldNum" sz="quarter" idx="12"/>
          </p:nvPr>
        </p:nvSpPr>
        <p:spPr/>
        <p:txBody>
          <a:bodyPr/>
          <a:lstStyle/>
          <a:p>
            <a:fld id="{B0338755-EC09-452E-8EBB-101AC093DB14}" type="slidenum">
              <a:rPr lang="en-US" noProof="0" smtClean="0"/>
              <a:t>24</a:t>
            </a:fld>
            <a:endParaRPr lang="en-US" noProof="0" dirty="0"/>
          </a:p>
        </p:txBody>
      </p:sp>
    </p:spTree>
    <p:extLst>
      <p:ext uri="{BB962C8B-B14F-4D97-AF65-F5344CB8AC3E}">
        <p14:creationId xmlns:p14="http://schemas.microsoft.com/office/powerpoint/2010/main" val="1091931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BF79D-2DC3-CCA2-1D77-BAA79E6E2B9B}"/>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CC2D99D6-1767-BC9E-2375-C1BAF94AF15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A045675B-55F1-255B-B1E2-1C301FA2F11D}"/>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9AE78C73-79EA-1E39-D3F2-109C9523F729}"/>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56638CD4-F2BE-1795-3DDE-C99750F25173}"/>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6EF2F7E5-719E-C52D-6A66-2EADF2262654}"/>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26D8FD51-AFF5-C559-BD51-F203DD3CAB5B}"/>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D22E3F0C-F324-46B9-BB00-5613C4D979BE}"/>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ADFDC4D3-5ABC-E8DB-8A5F-B8FD5E27A8A3}"/>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188EE4B9-CCB8-7BD2-0843-5D27B0F65E3B}"/>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70D28941-A840-C708-CDED-4C84207AD521}"/>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240381EB-1B2D-956B-75D6-BDE1A6F3182E}"/>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98B275F5-B5A1-F307-1415-64CCB91BCDDA}"/>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EB39237F-9A95-5A62-2A0B-B2DB2108D8DF}"/>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D600B50C-8B2E-64DC-7607-73A10FB1891E}"/>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A2603F66-3189-8B6B-387A-443798ECC623}"/>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A5C026F5-5B74-6249-BB28-40DE6309D098}"/>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C07D84BA-AD25-D4EE-1EA1-B0792FAF8565}"/>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D3232F7A-C280-7395-C203-F91CFD6A53AD}"/>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3BC6F0E8-BB7A-905B-FD54-D17E160F2DCD}"/>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03045136-D58C-DAE5-C6E3-8189015B70AA}"/>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7C5FD315-9D26-A8A2-70BD-91244E7DB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0CE42E1B-0A30-9BF0-43F9-973B5E977F67}"/>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Zoom meetings:</a:t>
            </a:r>
          </a:p>
        </p:txBody>
      </p:sp>
      <p:pic>
        <p:nvPicPr>
          <p:cNvPr id="4" name="Grafik 3">
            <a:extLst>
              <a:ext uri="{FF2B5EF4-FFF2-40B4-BE49-F238E27FC236}">
                <a16:creationId xmlns:a16="http://schemas.microsoft.com/office/drawing/2014/main" id="{A2FDD7A0-2026-3869-FC57-3B86F456167B}"/>
              </a:ext>
            </a:extLst>
          </p:cNvPr>
          <p:cNvPicPr>
            <a:picLocks noChangeAspect="1"/>
          </p:cNvPicPr>
          <p:nvPr/>
        </p:nvPicPr>
        <p:blipFill>
          <a:blip r:embed="rId3"/>
          <a:stretch>
            <a:fillRect/>
          </a:stretch>
        </p:blipFill>
        <p:spPr>
          <a:xfrm>
            <a:off x="345440" y="1460401"/>
            <a:ext cx="7926340" cy="3793804"/>
          </a:xfrm>
          <a:prstGeom prst="rect">
            <a:avLst/>
          </a:prstGeom>
        </p:spPr>
      </p:pic>
      <p:sp>
        <p:nvSpPr>
          <p:cNvPr id="22" name="Textfeld 21">
            <a:extLst>
              <a:ext uri="{FF2B5EF4-FFF2-40B4-BE49-F238E27FC236}">
                <a16:creationId xmlns:a16="http://schemas.microsoft.com/office/drawing/2014/main" id="{E88B755B-2320-5384-54AF-7A5548E09372}"/>
              </a:ext>
            </a:extLst>
          </p:cNvPr>
          <p:cNvSpPr txBox="1"/>
          <p:nvPr/>
        </p:nvSpPr>
        <p:spPr>
          <a:xfrm>
            <a:off x="1076960" y="5600700"/>
            <a:ext cx="9432006" cy="369332"/>
          </a:xfrm>
          <a:prstGeom prst="rect">
            <a:avLst/>
          </a:prstGeom>
          <a:noFill/>
        </p:spPr>
        <p:txBody>
          <a:bodyPr wrap="none" rtlCol="0">
            <a:spAutoFit/>
          </a:bodyPr>
          <a:lstStyle/>
          <a:p>
            <a:r>
              <a:rPr lang="en-US" noProof="0" dirty="0">
                <a:solidFill>
                  <a:srgbClr val="C00000"/>
                </a:solidFill>
              </a:rPr>
              <a:t>Jour fixe and coordination meetings will be held on Zoom using the link posted on the platform</a:t>
            </a:r>
          </a:p>
        </p:txBody>
      </p:sp>
      <p:cxnSp>
        <p:nvCxnSpPr>
          <p:cNvPr id="28" name="Gerade Verbindung mit Pfeil 27">
            <a:extLst>
              <a:ext uri="{FF2B5EF4-FFF2-40B4-BE49-F238E27FC236}">
                <a16:creationId xmlns:a16="http://schemas.microsoft.com/office/drawing/2014/main" id="{DF8E365F-1EE5-627D-3B18-31C0E86B2EBF}"/>
              </a:ext>
            </a:extLst>
          </p:cNvPr>
          <p:cNvCxnSpPr/>
          <p:nvPr/>
        </p:nvCxnSpPr>
        <p:spPr>
          <a:xfrm flipH="1" flipV="1">
            <a:off x="4511040" y="4124603"/>
            <a:ext cx="3281680" cy="14100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34A4D53D-806A-3D91-D6F0-67A4C732FDCE}"/>
              </a:ext>
            </a:extLst>
          </p:cNvPr>
          <p:cNvSpPr>
            <a:spLocks noGrp="1"/>
          </p:cNvSpPr>
          <p:nvPr>
            <p:ph type="sldNum" sz="quarter" idx="12"/>
          </p:nvPr>
        </p:nvSpPr>
        <p:spPr/>
        <p:txBody>
          <a:bodyPr/>
          <a:lstStyle/>
          <a:p>
            <a:fld id="{B0338755-EC09-452E-8EBB-101AC093DB14}" type="slidenum">
              <a:rPr lang="en-US" noProof="0" smtClean="0"/>
              <a:t>25</a:t>
            </a:fld>
            <a:endParaRPr lang="en-US" noProof="0" dirty="0"/>
          </a:p>
        </p:txBody>
      </p:sp>
    </p:spTree>
    <p:extLst>
      <p:ext uri="{BB962C8B-B14F-4D97-AF65-F5344CB8AC3E}">
        <p14:creationId xmlns:p14="http://schemas.microsoft.com/office/powerpoint/2010/main" val="3008087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8C0E226B-B08A-F922-6FBC-F8A4074DEFC6}"/>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4BA7C33F-6BCD-2019-60FD-4D65E6817B1F}"/>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0DC09BDC-096B-1190-3639-BE8376620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866B8563-8BB2-1E15-8C53-EC740F0EB9B1}"/>
              </a:ext>
            </a:extLst>
          </p:cNvPr>
          <p:cNvSpPr txBox="1"/>
          <p:nvPr/>
        </p:nvSpPr>
        <p:spPr>
          <a:xfrm>
            <a:off x="2407920" y="864249"/>
            <a:ext cx="5733493" cy="646331"/>
          </a:xfrm>
          <a:prstGeom prst="rect">
            <a:avLst/>
          </a:prstGeom>
          <a:noFill/>
        </p:spPr>
        <p:txBody>
          <a:bodyPr wrap="none" rtlCol="0">
            <a:spAutoFit/>
          </a:bodyPr>
          <a:lstStyle/>
          <a:p>
            <a:pPr algn="r"/>
            <a:r>
              <a:rPr lang="en-US" noProof="0" dirty="0">
                <a:solidFill>
                  <a:srgbClr val="C00000"/>
                </a:solidFill>
              </a:rPr>
              <a:t>You can find recordings and PPTs of zoom meetings here</a:t>
            </a:r>
          </a:p>
          <a:p>
            <a:pPr algn="r"/>
            <a:r>
              <a:rPr lang="en-US" noProof="0" dirty="0">
                <a:solidFill>
                  <a:srgbClr val="C00000"/>
                </a:solidFill>
              </a:rPr>
              <a:t>Just click on the headlines in green to open the links</a:t>
            </a:r>
          </a:p>
        </p:txBody>
      </p:sp>
      <p:pic>
        <p:nvPicPr>
          <p:cNvPr id="11" name="Grafik 10">
            <a:extLst>
              <a:ext uri="{FF2B5EF4-FFF2-40B4-BE49-F238E27FC236}">
                <a16:creationId xmlns:a16="http://schemas.microsoft.com/office/drawing/2014/main" id="{7F0CE2E6-9C11-2BB7-FBB2-DAC89DF01D3C}"/>
              </a:ext>
            </a:extLst>
          </p:cNvPr>
          <p:cNvPicPr>
            <a:picLocks noChangeAspect="1"/>
          </p:cNvPicPr>
          <p:nvPr/>
        </p:nvPicPr>
        <p:blipFill>
          <a:blip r:embed="rId3"/>
          <a:stretch>
            <a:fillRect/>
          </a:stretch>
        </p:blipFill>
        <p:spPr>
          <a:xfrm>
            <a:off x="447040" y="1874385"/>
            <a:ext cx="10583337" cy="3334364"/>
          </a:xfrm>
          <a:prstGeom prst="rect">
            <a:avLst/>
          </a:prstGeom>
        </p:spPr>
      </p:pic>
      <p:cxnSp>
        <p:nvCxnSpPr>
          <p:cNvPr id="9" name="Gerade Verbindung mit Pfeil 8">
            <a:extLst>
              <a:ext uri="{FF2B5EF4-FFF2-40B4-BE49-F238E27FC236}">
                <a16:creationId xmlns:a16="http://schemas.microsoft.com/office/drawing/2014/main" id="{892E3570-F571-2A16-6B77-4B8004DED6E7}"/>
              </a:ext>
            </a:extLst>
          </p:cNvPr>
          <p:cNvCxnSpPr>
            <a:cxnSpLocks/>
          </p:cNvCxnSpPr>
          <p:nvPr/>
        </p:nvCxnSpPr>
        <p:spPr>
          <a:xfrm flipH="1">
            <a:off x="2082800" y="1229360"/>
            <a:ext cx="650240" cy="10688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5933754F-BF65-BC05-FA27-8DEA6B55CAFC}"/>
              </a:ext>
            </a:extLst>
          </p:cNvPr>
          <p:cNvCxnSpPr>
            <a:cxnSpLocks/>
          </p:cNvCxnSpPr>
          <p:nvPr/>
        </p:nvCxnSpPr>
        <p:spPr>
          <a:xfrm flipH="1">
            <a:off x="2092960" y="1310640"/>
            <a:ext cx="721360" cy="14630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AE17142E-9981-FE25-C686-EAC405491046}"/>
              </a:ext>
            </a:extLst>
          </p:cNvPr>
          <p:cNvSpPr>
            <a:spLocks noGrp="1"/>
          </p:cNvSpPr>
          <p:nvPr>
            <p:ph type="sldNum" sz="quarter" idx="12"/>
          </p:nvPr>
        </p:nvSpPr>
        <p:spPr/>
        <p:txBody>
          <a:bodyPr/>
          <a:lstStyle/>
          <a:p>
            <a:fld id="{B0338755-EC09-452E-8EBB-101AC093DB14}" type="slidenum">
              <a:rPr lang="en-US" noProof="0" smtClean="0"/>
              <a:t>26</a:t>
            </a:fld>
            <a:endParaRPr lang="en-US" noProof="0" dirty="0"/>
          </a:p>
        </p:txBody>
      </p:sp>
    </p:spTree>
    <p:extLst>
      <p:ext uri="{BB962C8B-B14F-4D97-AF65-F5344CB8AC3E}">
        <p14:creationId xmlns:p14="http://schemas.microsoft.com/office/powerpoint/2010/main" val="532289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EA5D3-97A6-66C7-2A36-655E4E6CB25D}"/>
            </a:ext>
          </a:extLst>
        </p:cNvPr>
        <p:cNvGrpSpPr/>
        <p:nvPr/>
      </p:nvGrpSpPr>
      <p:grpSpPr>
        <a:xfrm>
          <a:off x="0" y="0"/>
          <a:ext cx="0" cy="0"/>
          <a:chOff x="0" y="0"/>
          <a:chExt cx="0" cy="0"/>
        </a:xfrm>
      </p:grpSpPr>
      <p:grpSp>
        <p:nvGrpSpPr>
          <p:cNvPr id="4" name="Gruppieren 3">
            <a:extLst>
              <a:ext uri="{FF2B5EF4-FFF2-40B4-BE49-F238E27FC236}">
                <a16:creationId xmlns:a16="http://schemas.microsoft.com/office/drawing/2014/main" id="{A74D44F1-A1F0-20C2-0922-1C75357F8BA7}"/>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6E29DDF0-C324-BEF2-6465-C12F7E439D1C}"/>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397D60DB-F060-F007-0E0A-C2B780DAD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A99D3E61-7AAF-F72E-A08F-013891434ECD}"/>
              </a:ext>
            </a:extLst>
          </p:cNvPr>
          <p:cNvSpPr txBox="1"/>
          <p:nvPr/>
        </p:nvSpPr>
        <p:spPr>
          <a:xfrm>
            <a:off x="1109305" y="795404"/>
            <a:ext cx="7214988" cy="369332"/>
          </a:xfrm>
          <a:prstGeom prst="rect">
            <a:avLst/>
          </a:prstGeom>
          <a:noFill/>
        </p:spPr>
        <p:txBody>
          <a:bodyPr wrap="none" rtlCol="0">
            <a:spAutoFit/>
          </a:bodyPr>
          <a:lstStyle/>
          <a:p>
            <a:pPr algn="r"/>
            <a:r>
              <a:rPr lang="en-US" noProof="0" dirty="0">
                <a:solidFill>
                  <a:srgbClr val="C00000"/>
                </a:solidFill>
              </a:rPr>
              <a:t>Here you can find explanations of acronyms or add any that are missing</a:t>
            </a:r>
          </a:p>
        </p:txBody>
      </p:sp>
      <p:pic>
        <p:nvPicPr>
          <p:cNvPr id="11" name="Grafik 10">
            <a:extLst>
              <a:ext uri="{FF2B5EF4-FFF2-40B4-BE49-F238E27FC236}">
                <a16:creationId xmlns:a16="http://schemas.microsoft.com/office/drawing/2014/main" id="{C8DB36AD-3368-1C73-0C79-A036995FE5D1}"/>
              </a:ext>
            </a:extLst>
          </p:cNvPr>
          <p:cNvPicPr>
            <a:picLocks noChangeAspect="1"/>
          </p:cNvPicPr>
          <p:nvPr/>
        </p:nvPicPr>
        <p:blipFill>
          <a:blip r:embed="rId3"/>
          <a:stretch>
            <a:fillRect/>
          </a:stretch>
        </p:blipFill>
        <p:spPr>
          <a:xfrm>
            <a:off x="447040" y="1874385"/>
            <a:ext cx="10583337" cy="3334364"/>
          </a:xfrm>
          <a:prstGeom prst="rect">
            <a:avLst/>
          </a:prstGeom>
        </p:spPr>
      </p:pic>
      <p:cxnSp>
        <p:nvCxnSpPr>
          <p:cNvPr id="13" name="Gerade Verbindung mit Pfeil 12">
            <a:extLst>
              <a:ext uri="{FF2B5EF4-FFF2-40B4-BE49-F238E27FC236}">
                <a16:creationId xmlns:a16="http://schemas.microsoft.com/office/drawing/2014/main" id="{36EC817A-45B5-2C58-6A52-69C60B4D0CE3}"/>
              </a:ext>
            </a:extLst>
          </p:cNvPr>
          <p:cNvCxnSpPr>
            <a:cxnSpLocks/>
          </p:cNvCxnSpPr>
          <p:nvPr/>
        </p:nvCxnSpPr>
        <p:spPr>
          <a:xfrm flipH="1">
            <a:off x="2265680" y="1164736"/>
            <a:ext cx="1757680" cy="2188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86239BAA-2D79-C4DD-6427-D01621839C2D}"/>
              </a:ext>
            </a:extLst>
          </p:cNvPr>
          <p:cNvSpPr>
            <a:spLocks noGrp="1"/>
          </p:cNvSpPr>
          <p:nvPr>
            <p:ph type="sldNum" sz="quarter" idx="12"/>
          </p:nvPr>
        </p:nvSpPr>
        <p:spPr/>
        <p:txBody>
          <a:bodyPr/>
          <a:lstStyle/>
          <a:p>
            <a:fld id="{B0338755-EC09-452E-8EBB-101AC093DB14}" type="slidenum">
              <a:rPr lang="en-US" noProof="0" smtClean="0"/>
              <a:t>27</a:t>
            </a:fld>
            <a:endParaRPr lang="en-US" noProof="0" dirty="0"/>
          </a:p>
        </p:txBody>
      </p:sp>
    </p:spTree>
    <p:extLst>
      <p:ext uri="{BB962C8B-B14F-4D97-AF65-F5344CB8AC3E}">
        <p14:creationId xmlns:p14="http://schemas.microsoft.com/office/powerpoint/2010/main" val="937944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A36F0-AA22-3E7D-97D4-BFC6B2BAC46E}"/>
            </a:ext>
          </a:extLst>
        </p:cNvPr>
        <p:cNvGrpSpPr/>
        <p:nvPr/>
      </p:nvGrpSpPr>
      <p:grpSpPr>
        <a:xfrm>
          <a:off x="0" y="0"/>
          <a:ext cx="0" cy="0"/>
          <a:chOff x="0" y="0"/>
          <a:chExt cx="0" cy="0"/>
        </a:xfrm>
      </p:grpSpPr>
      <p:pic>
        <p:nvPicPr>
          <p:cNvPr id="23" name="Grafik 22">
            <a:extLst>
              <a:ext uri="{FF2B5EF4-FFF2-40B4-BE49-F238E27FC236}">
                <a16:creationId xmlns:a16="http://schemas.microsoft.com/office/drawing/2014/main" id="{F8453A93-3EF4-6B44-3C99-AF993A91C1E2}"/>
              </a:ext>
            </a:extLst>
          </p:cNvPr>
          <p:cNvPicPr>
            <a:picLocks noChangeAspect="1"/>
          </p:cNvPicPr>
          <p:nvPr/>
        </p:nvPicPr>
        <p:blipFill>
          <a:blip r:embed="rId2"/>
          <a:stretch>
            <a:fillRect/>
          </a:stretch>
        </p:blipFill>
        <p:spPr>
          <a:xfrm>
            <a:off x="806245" y="1386970"/>
            <a:ext cx="8984112" cy="4618395"/>
          </a:xfrm>
          <a:prstGeom prst="rect">
            <a:avLst/>
          </a:prstGeom>
        </p:spPr>
      </p:pic>
      <p:sp>
        <p:nvSpPr>
          <p:cNvPr id="3" name="Rectangle 20">
            <a:extLst>
              <a:ext uri="{FF2B5EF4-FFF2-40B4-BE49-F238E27FC236}">
                <a16:creationId xmlns:a16="http://schemas.microsoft.com/office/drawing/2014/main" id="{EEF98D85-F91D-A6D6-03EC-C2BCBAEA142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0C471B88-8CFB-D734-8FB4-BE61C0C1A996}"/>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F266250C-8A1A-C3FC-2930-6E858C06E205}"/>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B4EA15F2-4EE2-EC35-C9DD-C32FD5405E1B}"/>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EF42529C-80E1-213C-8997-1C4C14EEBA0C}"/>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95203092-8D5E-D96A-FE78-D8B18EBFCB1E}"/>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F1443CDA-416E-54AC-7BB0-154EC3320049}"/>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D24AF7CE-5C36-33EC-814B-64304B1F5A07}"/>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2F558D52-977A-AA1F-B88F-E4849C199418}"/>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F2D6545D-D5B6-2EE0-B03F-D17FD05DBA8A}"/>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96F46EF1-DAFF-3647-3CB7-AB7E3A15D8CD}"/>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BB8F10DB-71A8-400D-8049-0F8EA329243E}"/>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D169126B-DDBC-F149-DDF5-F499103F9E1A}"/>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0E071B3E-D1EC-1454-B04A-34A6C5AD30B9}"/>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9BD8225E-0F92-3796-31E5-45DE82A516E8}"/>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ED5043AC-B30D-774C-C804-BD1554F7DF73}"/>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76E229F8-02D8-1040-AFF5-02EB581E5DC0}"/>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6854794F-123A-7FCB-65CE-9404CCABB982}"/>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88DAF17F-3128-4E8E-A384-C8C0B6C02DC7}"/>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6D830B5A-2338-D8A1-B795-9811A2B55594}"/>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B145C044-B638-4186-8C33-05BB87965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79F75E5A-F24C-D231-660E-97791281AFD0}"/>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Adding to the platform:</a:t>
            </a:r>
          </a:p>
        </p:txBody>
      </p:sp>
      <p:cxnSp>
        <p:nvCxnSpPr>
          <p:cNvPr id="28" name="Gerade Verbindung mit Pfeil 27">
            <a:extLst>
              <a:ext uri="{FF2B5EF4-FFF2-40B4-BE49-F238E27FC236}">
                <a16:creationId xmlns:a16="http://schemas.microsoft.com/office/drawing/2014/main" id="{EC5F56DB-7B4C-B4F5-2900-4D61EC5D8C9D}"/>
              </a:ext>
            </a:extLst>
          </p:cNvPr>
          <p:cNvCxnSpPr>
            <a:cxnSpLocks/>
          </p:cNvCxnSpPr>
          <p:nvPr/>
        </p:nvCxnSpPr>
        <p:spPr>
          <a:xfrm flipV="1">
            <a:off x="9350339" y="2095143"/>
            <a:ext cx="220381" cy="10788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feld 21">
            <a:extLst>
              <a:ext uri="{FF2B5EF4-FFF2-40B4-BE49-F238E27FC236}">
                <a16:creationId xmlns:a16="http://schemas.microsoft.com/office/drawing/2014/main" id="{0FCAFE9E-D44D-08B3-7723-9C6D47213D56}"/>
              </a:ext>
            </a:extLst>
          </p:cNvPr>
          <p:cNvSpPr txBox="1"/>
          <p:nvPr/>
        </p:nvSpPr>
        <p:spPr>
          <a:xfrm>
            <a:off x="8098429" y="3287038"/>
            <a:ext cx="3825471" cy="369332"/>
          </a:xfrm>
          <a:prstGeom prst="rect">
            <a:avLst/>
          </a:prstGeom>
          <a:noFill/>
        </p:spPr>
        <p:txBody>
          <a:bodyPr wrap="none" rtlCol="0">
            <a:spAutoFit/>
          </a:bodyPr>
          <a:lstStyle/>
          <a:p>
            <a:r>
              <a:rPr lang="en-US" noProof="0" dirty="0">
                <a:solidFill>
                  <a:srgbClr val="C00000"/>
                </a:solidFill>
              </a:rPr>
              <a:t>1. Change the settings to ‚Edit mode‘</a:t>
            </a:r>
          </a:p>
        </p:txBody>
      </p:sp>
      <p:sp>
        <p:nvSpPr>
          <p:cNvPr id="30" name="Textfeld 29">
            <a:extLst>
              <a:ext uri="{FF2B5EF4-FFF2-40B4-BE49-F238E27FC236}">
                <a16:creationId xmlns:a16="http://schemas.microsoft.com/office/drawing/2014/main" id="{E500FF9D-BE37-7C8F-DFF8-EE7BA499D7D9}"/>
              </a:ext>
            </a:extLst>
          </p:cNvPr>
          <p:cNvSpPr txBox="1"/>
          <p:nvPr/>
        </p:nvSpPr>
        <p:spPr>
          <a:xfrm>
            <a:off x="2621280" y="2716768"/>
            <a:ext cx="2350580" cy="369332"/>
          </a:xfrm>
          <a:prstGeom prst="rect">
            <a:avLst/>
          </a:prstGeom>
          <a:noFill/>
        </p:spPr>
        <p:txBody>
          <a:bodyPr wrap="none" rtlCol="0">
            <a:spAutoFit/>
          </a:bodyPr>
          <a:lstStyle/>
          <a:p>
            <a:r>
              <a:rPr lang="en-US" noProof="0" dirty="0">
                <a:solidFill>
                  <a:srgbClr val="C00000"/>
                </a:solidFill>
              </a:rPr>
              <a:t>2. Click on ‚Add entry‘</a:t>
            </a:r>
          </a:p>
        </p:txBody>
      </p:sp>
      <p:cxnSp>
        <p:nvCxnSpPr>
          <p:cNvPr id="31" name="Gerade Verbindung mit Pfeil 30">
            <a:extLst>
              <a:ext uri="{FF2B5EF4-FFF2-40B4-BE49-F238E27FC236}">
                <a16:creationId xmlns:a16="http://schemas.microsoft.com/office/drawing/2014/main" id="{DD60F46D-BB72-C546-BCBD-3510FA56186E}"/>
              </a:ext>
            </a:extLst>
          </p:cNvPr>
          <p:cNvCxnSpPr>
            <a:cxnSpLocks/>
            <a:stCxn id="30" idx="1"/>
          </p:cNvCxnSpPr>
          <p:nvPr/>
        </p:nvCxnSpPr>
        <p:spPr>
          <a:xfrm flipH="1">
            <a:off x="1696720" y="2901434"/>
            <a:ext cx="924560" cy="1803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633C2895-41C7-6EE9-4339-2B751453C2FD}"/>
              </a:ext>
            </a:extLst>
          </p:cNvPr>
          <p:cNvSpPr>
            <a:spLocks noGrp="1"/>
          </p:cNvSpPr>
          <p:nvPr>
            <p:ph type="sldNum" sz="quarter" idx="12"/>
          </p:nvPr>
        </p:nvSpPr>
        <p:spPr/>
        <p:txBody>
          <a:bodyPr/>
          <a:lstStyle/>
          <a:p>
            <a:fld id="{B0338755-EC09-452E-8EBB-101AC093DB14}" type="slidenum">
              <a:rPr lang="en-US" noProof="0" smtClean="0"/>
              <a:t>28</a:t>
            </a:fld>
            <a:endParaRPr lang="en-US" noProof="0" dirty="0"/>
          </a:p>
        </p:txBody>
      </p:sp>
    </p:spTree>
    <p:extLst>
      <p:ext uri="{BB962C8B-B14F-4D97-AF65-F5344CB8AC3E}">
        <p14:creationId xmlns:p14="http://schemas.microsoft.com/office/powerpoint/2010/main" val="2898191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2652F-D0F4-BB7B-C41C-D266ADD0F61B}"/>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08FEE7E5-A010-BFBC-0722-5F0AB3CE4DE5}"/>
              </a:ext>
            </a:extLst>
          </p:cNvPr>
          <p:cNvPicPr>
            <a:picLocks noChangeAspect="1"/>
          </p:cNvPicPr>
          <p:nvPr/>
        </p:nvPicPr>
        <p:blipFill>
          <a:blip r:embed="rId2"/>
          <a:stretch>
            <a:fillRect/>
          </a:stretch>
        </p:blipFill>
        <p:spPr>
          <a:xfrm>
            <a:off x="806245" y="1321187"/>
            <a:ext cx="10170868" cy="4444227"/>
          </a:xfrm>
          <a:prstGeom prst="rect">
            <a:avLst/>
          </a:prstGeom>
        </p:spPr>
      </p:pic>
      <p:sp>
        <p:nvSpPr>
          <p:cNvPr id="3" name="Rectangle 20">
            <a:extLst>
              <a:ext uri="{FF2B5EF4-FFF2-40B4-BE49-F238E27FC236}">
                <a16:creationId xmlns:a16="http://schemas.microsoft.com/office/drawing/2014/main" id="{CF1678BF-9067-234D-6647-C99C96322F6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1C8A18FB-3BF6-A50E-8641-8117B9762428}"/>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4A93FCF5-4EF5-1217-7610-7716E5681406}"/>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C747199D-4893-FF80-F8C4-05FE339A520B}"/>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F36577CE-28F0-9BEF-7145-E79BE737C9D1}"/>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42F456FD-B3EE-29FF-89E9-37D74618A0DE}"/>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494FDCCA-0D14-D827-F3CD-F244981BDD86}"/>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99601D9A-D7D7-9034-A152-620DF02BC9E8}"/>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9A412B47-1712-7644-5104-250C170DD7D1}"/>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8A033887-A073-B995-40C1-E129145B874C}"/>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ADC69DE5-ED31-BD3A-31AE-70B531364994}"/>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77F13A43-A3CC-9FB1-C224-387C00C3F4BF}"/>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D6B68633-620E-2D7A-376A-8D21FDA84BFF}"/>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093FA152-85AC-9B65-1089-C1395B4A3EF7}"/>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6B7DAB51-C973-A830-9087-8E2C8AAE9421}"/>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A0CAD083-14A3-8EB3-87AE-76A82F76A6D4}"/>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331D71D0-0DFD-4A38-AC90-4B867080707D}"/>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17A7C23D-0918-6D3E-6530-1B476346EC80}"/>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8840CE47-55D8-7F7C-072E-7BD8797B75B9}"/>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ECE3EA2A-87CC-59FE-3CA9-FCD451BE66AC}"/>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8696481C-C0E2-01E0-71B1-04EA70BC2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8B3092D2-C786-AE82-451A-B39119CDBF80}"/>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Adding to the platform:</a:t>
            </a:r>
          </a:p>
        </p:txBody>
      </p:sp>
      <p:cxnSp>
        <p:nvCxnSpPr>
          <p:cNvPr id="28" name="Gerade Verbindung mit Pfeil 27">
            <a:extLst>
              <a:ext uri="{FF2B5EF4-FFF2-40B4-BE49-F238E27FC236}">
                <a16:creationId xmlns:a16="http://schemas.microsoft.com/office/drawing/2014/main" id="{4EE6DB78-A966-D6EC-BACB-6F88CC8AB1BB}"/>
              </a:ext>
            </a:extLst>
          </p:cNvPr>
          <p:cNvCxnSpPr>
            <a:cxnSpLocks/>
          </p:cNvCxnSpPr>
          <p:nvPr/>
        </p:nvCxnSpPr>
        <p:spPr>
          <a:xfrm flipH="1" flipV="1">
            <a:off x="3796570" y="3022938"/>
            <a:ext cx="1608550" cy="4664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feld 21">
            <a:extLst>
              <a:ext uri="{FF2B5EF4-FFF2-40B4-BE49-F238E27FC236}">
                <a16:creationId xmlns:a16="http://schemas.microsoft.com/office/drawing/2014/main" id="{F1E567A3-8238-6449-935C-4C377F059E77}"/>
              </a:ext>
            </a:extLst>
          </p:cNvPr>
          <p:cNvSpPr txBox="1"/>
          <p:nvPr/>
        </p:nvSpPr>
        <p:spPr>
          <a:xfrm>
            <a:off x="5524868" y="3377684"/>
            <a:ext cx="1858457" cy="369332"/>
          </a:xfrm>
          <a:prstGeom prst="rect">
            <a:avLst/>
          </a:prstGeom>
          <a:noFill/>
        </p:spPr>
        <p:txBody>
          <a:bodyPr wrap="none" rtlCol="0">
            <a:spAutoFit/>
          </a:bodyPr>
          <a:lstStyle/>
          <a:p>
            <a:r>
              <a:rPr lang="en-US" noProof="0" dirty="0">
                <a:solidFill>
                  <a:srgbClr val="C00000"/>
                </a:solidFill>
              </a:rPr>
              <a:t>Add the text here</a:t>
            </a:r>
          </a:p>
        </p:txBody>
      </p:sp>
      <p:sp>
        <p:nvSpPr>
          <p:cNvPr id="30" name="Textfeld 29">
            <a:extLst>
              <a:ext uri="{FF2B5EF4-FFF2-40B4-BE49-F238E27FC236}">
                <a16:creationId xmlns:a16="http://schemas.microsoft.com/office/drawing/2014/main" id="{45ACB4C6-C50D-4B3B-4D80-EEDA0C72F698}"/>
              </a:ext>
            </a:extLst>
          </p:cNvPr>
          <p:cNvSpPr txBox="1"/>
          <p:nvPr/>
        </p:nvSpPr>
        <p:spPr>
          <a:xfrm>
            <a:off x="4795520" y="2040756"/>
            <a:ext cx="2700547" cy="369332"/>
          </a:xfrm>
          <a:prstGeom prst="rect">
            <a:avLst/>
          </a:prstGeom>
          <a:noFill/>
        </p:spPr>
        <p:txBody>
          <a:bodyPr wrap="none" rtlCol="0">
            <a:spAutoFit/>
          </a:bodyPr>
          <a:lstStyle/>
          <a:p>
            <a:r>
              <a:rPr lang="en-US" noProof="0" dirty="0">
                <a:solidFill>
                  <a:srgbClr val="C00000"/>
                </a:solidFill>
              </a:rPr>
              <a:t>Enter a Titel for your entry</a:t>
            </a:r>
          </a:p>
        </p:txBody>
      </p:sp>
      <p:cxnSp>
        <p:nvCxnSpPr>
          <p:cNvPr id="31" name="Gerade Verbindung mit Pfeil 30">
            <a:extLst>
              <a:ext uri="{FF2B5EF4-FFF2-40B4-BE49-F238E27FC236}">
                <a16:creationId xmlns:a16="http://schemas.microsoft.com/office/drawing/2014/main" id="{DD61A74A-CA06-3DD8-B32F-36C0658469F8}"/>
              </a:ext>
            </a:extLst>
          </p:cNvPr>
          <p:cNvCxnSpPr>
            <a:cxnSpLocks/>
          </p:cNvCxnSpPr>
          <p:nvPr/>
        </p:nvCxnSpPr>
        <p:spPr>
          <a:xfrm flipH="1">
            <a:off x="3796570" y="2240835"/>
            <a:ext cx="924560" cy="1803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Gerade Verbindung mit Pfeil 32">
            <a:extLst>
              <a:ext uri="{FF2B5EF4-FFF2-40B4-BE49-F238E27FC236}">
                <a16:creationId xmlns:a16="http://schemas.microsoft.com/office/drawing/2014/main" id="{F7273743-6ADF-996B-6281-5426F809FA4C}"/>
              </a:ext>
            </a:extLst>
          </p:cNvPr>
          <p:cNvCxnSpPr>
            <a:cxnSpLocks/>
          </p:cNvCxnSpPr>
          <p:nvPr/>
        </p:nvCxnSpPr>
        <p:spPr>
          <a:xfrm flipH="1" flipV="1">
            <a:off x="3991245" y="4719126"/>
            <a:ext cx="1608550" cy="4664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feld 33">
            <a:extLst>
              <a:ext uri="{FF2B5EF4-FFF2-40B4-BE49-F238E27FC236}">
                <a16:creationId xmlns:a16="http://schemas.microsoft.com/office/drawing/2014/main" id="{EEC69343-81B1-6BA2-FEF3-FD828E8ADCF8}"/>
              </a:ext>
            </a:extLst>
          </p:cNvPr>
          <p:cNvSpPr txBox="1"/>
          <p:nvPr/>
        </p:nvSpPr>
        <p:spPr>
          <a:xfrm>
            <a:off x="5719543" y="5073872"/>
            <a:ext cx="4705391" cy="369332"/>
          </a:xfrm>
          <a:prstGeom prst="rect">
            <a:avLst/>
          </a:prstGeom>
          <a:noFill/>
        </p:spPr>
        <p:txBody>
          <a:bodyPr wrap="none" rtlCol="0">
            <a:spAutoFit/>
          </a:bodyPr>
          <a:lstStyle/>
          <a:p>
            <a:r>
              <a:rPr lang="en-US" noProof="0" dirty="0">
                <a:solidFill>
                  <a:srgbClr val="C00000"/>
                </a:solidFill>
              </a:rPr>
              <a:t>You can also upload additional materials here</a:t>
            </a:r>
          </a:p>
        </p:txBody>
      </p:sp>
      <p:cxnSp>
        <p:nvCxnSpPr>
          <p:cNvPr id="35" name="Gerade Verbindung mit Pfeil 34">
            <a:extLst>
              <a:ext uri="{FF2B5EF4-FFF2-40B4-BE49-F238E27FC236}">
                <a16:creationId xmlns:a16="http://schemas.microsoft.com/office/drawing/2014/main" id="{687BA48F-E85E-C045-C86F-C07D9A74F3B6}"/>
              </a:ext>
            </a:extLst>
          </p:cNvPr>
          <p:cNvCxnSpPr>
            <a:cxnSpLocks/>
            <a:stCxn id="36" idx="1"/>
          </p:cNvCxnSpPr>
          <p:nvPr/>
        </p:nvCxnSpPr>
        <p:spPr>
          <a:xfrm flipH="1" flipV="1">
            <a:off x="3666125" y="5634187"/>
            <a:ext cx="1738995" cy="2792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feld 35">
            <a:extLst>
              <a:ext uri="{FF2B5EF4-FFF2-40B4-BE49-F238E27FC236}">
                <a16:creationId xmlns:a16="http://schemas.microsoft.com/office/drawing/2014/main" id="{4E61AD9C-7258-F39F-AF5A-E616DDEFBBAD}"/>
              </a:ext>
            </a:extLst>
          </p:cNvPr>
          <p:cNvSpPr txBox="1"/>
          <p:nvPr/>
        </p:nvSpPr>
        <p:spPr>
          <a:xfrm>
            <a:off x="5405120" y="5728772"/>
            <a:ext cx="4039439" cy="369332"/>
          </a:xfrm>
          <a:prstGeom prst="rect">
            <a:avLst/>
          </a:prstGeom>
          <a:noFill/>
        </p:spPr>
        <p:txBody>
          <a:bodyPr wrap="none" rtlCol="0">
            <a:spAutoFit/>
          </a:bodyPr>
          <a:lstStyle/>
          <a:p>
            <a:r>
              <a:rPr lang="en-US" noProof="0" dirty="0">
                <a:solidFill>
                  <a:srgbClr val="C00000"/>
                </a:solidFill>
              </a:rPr>
              <a:t>As the last step click on ‚Save changes‘</a:t>
            </a:r>
          </a:p>
        </p:txBody>
      </p:sp>
      <p:sp>
        <p:nvSpPr>
          <p:cNvPr id="2" name="Foliennummernplatzhalter 1">
            <a:extLst>
              <a:ext uri="{FF2B5EF4-FFF2-40B4-BE49-F238E27FC236}">
                <a16:creationId xmlns:a16="http://schemas.microsoft.com/office/drawing/2014/main" id="{D728EB75-6EF8-B0E5-ACFB-8883D95904CB}"/>
              </a:ext>
            </a:extLst>
          </p:cNvPr>
          <p:cNvSpPr>
            <a:spLocks noGrp="1"/>
          </p:cNvSpPr>
          <p:nvPr>
            <p:ph type="sldNum" sz="quarter" idx="12"/>
          </p:nvPr>
        </p:nvSpPr>
        <p:spPr/>
        <p:txBody>
          <a:bodyPr/>
          <a:lstStyle/>
          <a:p>
            <a:fld id="{B0338755-EC09-452E-8EBB-101AC093DB14}" type="slidenum">
              <a:rPr lang="en-US" noProof="0" smtClean="0"/>
              <a:t>29</a:t>
            </a:fld>
            <a:endParaRPr lang="en-US" noProof="0" dirty="0"/>
          </a:p>
        </p:txBody>
      </p:sp>
    </p:spTree>
    <p:extLst>
      <p:ext uri="{BB962C8B-B14F-4D97-AF65-F5344CB8AC3E}">
        <p14:creationId xmlns:p14="http://schemas.microsoft.com/office/powerpoint/2010/main" val="2549305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378FDB3A-ACC5-66F0-0267-63CC4447D2F4}"/>
              </a:ext>
            </a:extLst>
          </p:cNvPr>
          <p:cNvSpPr txBox="1"/>
          <p:nvPr/>
        </p:nvSpPr>
        <p:spPr>
          <a:xfrm>
            <a:off x="806245" y="1275273"/>
            <a:ext cx="10386474" cy="1754326"/>
          </a:xfrm>
          <a:prstGeom prst="rect">
            <a:avLst/>
          </a:prstGeom>
          <a:noFill/>
        </p:spPr>
        <p:txBody>
          <a:bodyPr wrap="square" rtlCol="0">
            <a:spAutoFit/>
          </a:bodyPr>
          <a:lstStyle/>
          <a:p>
            <a:r>
              <a:rPr lang="de-DE"/>
              <a:t>Agri-Mocks </a:t>
            </a:r>
            <a:r>
              <a:rPr lang="en-US" noProof="0" dirty="0"/>
              <a:t>is</a:t>
            </a:r>
            <a:r>
              <a:rPr lang="de-DE" dirty="0"/>
              <a:t> a virtual exchange program </a:t>
            </a:r>
            <a:r>
              <a:rPr lang="de-DE"/>
              <a:t>in </a:t>
            </a:r>
            <a:r>
              <a:rPr lang="en-US" noProof="0"/>
              <a:t>which</a:t>
            </a:r>
            <a:r>
              <a:rPr lang="de-DE"/>
              <a:t> </a:t>
            </a:r>
            <a:r>
              <a:rPr lang="en-US" noProof="0"/>
              <a:t>consortium</a:t>
            </a:r>
            <a:r>
              <a:rPr lang="de-DE"/>
              <a:t> </a:t>
            </a:r>
            <a:r>
              <a:rPr lang="en-US" noProof="0" dirty="0"/>
              <a:t>members</a:t>
            </a:r>
            <a:r>
              <a:rPr lang="de-DE" dirty="0"/>
              <a:t> – </a:t>
            </a:r>
            <a:r>
              <a:rPr lang="de-DE" dirty="0" err="1"/>
              <a:t>for</a:t>
            </a:r>
            <a:r>
              <a:rPr lang="de-DE"/>
              <a:t> the lack of in-person meetings - need to organize all exchange, collaboration, communication, data collection, project management, and capacity building with digital tools. The purpose of the e-Management handbook is to provide all consortium members and newcomers with the necessary information to easily and successfully navigate our digital project management tools: wbmoodle and zenkit. It follows the structure of these two digital project management platforms and tries to cover all aspects of their use. </a:t>
            </a:r>
          </a:p>
        </p:txBody>
      </p:sp>
      <p:sp>
        <p:nvSpPr>
          <p:cNvPr id="3" name="Textfeld 2">
            <a:extLst>
              <a:ext uri="{FF2B5EF4-FFF2-40B4-BE49-F238E27FC236}">
                <a16:creationId xmlns:a16="http://schemas.microsoft.com/office/drawing/2014/main" id="{250C3D22-27DC-C3BD-9AD7-B5B837D25A36}"/>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Foreword:</a:t>
            </a:r>
          </a:p>
        </p:txBody>
      </p:sp>
      <p:grpSp>
        <p:nvGrpSpPr>
          <p:cNvPr id="5" name="Gruppieren 4">
            <a:extLst>
              <a:ext uri="{FF2B5EF4-FFF2-40B4-BE49-F238E27FC236}">
                <a16:creationId xmlns:a16="http://schemas.microsoft.com/office/drawing/2014/main" id="{B3581E2E-8599-3800-20B5-74AE5DDB1BC8}"/>
              </a:ext>
            </a:extLst>
          </p:cNvPr>
          <p:cNvGrpSpPr/>
          <p:nvPr/>
        </p:nvGrpSpPr>
        <p:grpSpPr>
          <a:xfrm>
            <a:off x="345440" y="228228"/>
            <a:ext cx="11090885" cy="6305723"/>
            <a:chOff x="345440" y="228228"/>
            <a:chExt cx="11090885" cy="6305723"/>
          </a:xfrm>
        </p:grpSpPr>
        <p:sp>
          <p:nvSpPr>
            <p:cNvPr id="6" name="Textfeld 5">
              <a:extLst>
                <a:ext uri="{FF2B5EF4-FFF2-40B4-BE49-F238E27FC236}">
                  <a16:creationId xmlns:a16="http://schemas.microsoft.com/office/drawing/2014/main" id="{F2FBAA1D-AFE9-A3C7-B774-AB6342C61F25}"/>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7" name="Picture 41">
              <a:extLst>
                <a:ext uri="{FF2B5EF4-FFF2-40B4-BE49-F238E27FC236}">
                  <a16:creationId xmlns:a16="http://schemas.microsoft.com/office/drawing/2014/main" id="{C6444D85-56B8-1FE0-FD62-676285D2E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2">
            <a:extLst>
              <a:ext uri="{FF2B5EF4-FFF2-40B4-BE49-F238E27FC236}">
                <a16:creationId xmlns:a16="http://schemas.microsoft.com/office/drawing/2014/main" id="{7DF2A23F-C455-0492-36FD-7585901B5751}"/>
              </a:ext>
            </a:extLst>
          </p:cNvPr>
          <p:cNvSpPr>
            <a:spLocks noChangeArrowheads="1"/>
          </p:cNvSpPr>
          <p:nvPr/>
        </p:nvSpPr>
        <p:spPr bwMode="auto">
          <a:xfrm flipV="1">
            <a:off x="806245" y="3157336"/>
            <a:ext cx="1025144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noProof="0" dirty="0"/>
          </a:p>
        </p:txBody>
      </p:sp>
      <p:sp>
        <p:nvSpPr>
          <p:cNvPr id="10" name="Textfeld 9">
            <a:extLst>
              <a:ext uri="{FF2B5EF4-FFF2-40B4-BE49-F238E27FC236}">
                <a16:creationId xmlns:a16="http://schemas.microsoft.com/office/drawing/2014/main" id="{72A4DB44-C7E3-A3B1-E7FA-221585B7ADBF}"/>
              </a:ext>
            </a:extLst>
          </p:cNvPr>
          <p:cNvSpPr txBox="1"/>
          <p:nvPr/>
        </p:nvSpPr>
        <p:spPr>
          <a:xfrm>
            <a:off x="758724" y="3406564"/>
            <a:ext cx="10481515" cy="2677656"/>
          </a:xfrm>
          <a:prstGeom prst="rect">
            <a:avLst/>
          </a:prstGeom>
          <a:noFill/>
        </p:spPr>
        <p:txBody>
          <a:bodyPr wrap="square">
            <a:spAutoFit/>
          </a:bodyPr>
          <a:lstStyle/>
          <a:p>
            <a:r>
              <a:rPr lang="en-US" sz="1400" b="1" noProof="0" dirty="0"/>
              <a:t>Mission Statement</a:t>
            </a:r>
          </a:p>
          <a:p>
            <a:endParaRPr lang="en-US" sz="1400" noProof="0" dirty="0"/>
          </a:p>
          <a:p>
            <a:r>
              <a:rPr lang="en-US" sz="1400" noProof="0" dirty="0"/>
              <a:t>To empower and equip unemployed and under-employed youths with skills in agriculture, climate-smart rural development, and entrepreneurship through innovative online training, intercultural exchange, and community engagement. We foster personal growth, civic participation, and career readiness by offering digital tools, mentoring, e-internships, and collaborative learning experiences grounded in values of trust, respect, and co-creation.</a:t>
            </a:r>
          </a:p>
          <a:p>
            <a:endParaRPr lang="en-US" sz="1400" noProof="0" dirty="0"/>
          </a:p>
          <a:p>
            <a:r>
              <a:rPr lang="en-US" sz="1400" b="1" noProof="0" dirty="0"/>
              <a:t>Vision Statement</a:t>
            </a:r>
          </a:p>
          <a:p>
            <a:endParaRPr lang="en-US" sz="1400" noProof="0" dirty="0"/>
          </a:p>
          <a:p>
            <a:r>
              <a:rPr lang="en-US" sz="1400" noProof="0" dirty="0"/>
              <a:t>A world where young people—regardless of background—are empowered with the skills, mindset, and opportunities to lead sustainable rural development, embrace intercultural collaboration, and contribute meaningfully to their communities and the global economy.</a:t>
            </a:r>
          </a:p>
        </p:txBody>
      </p:sp>
      <p:sp>
        <p:nvSpPr>
          <p:cNvPr id="2" name="Foliennummernplatzhalter 1">
            <a:extLst>
              <a:ext uri="{FF2B5EF4-FFF2-40B4-BE49-F238E27FC236}">
                <a16:creationId xmlns:a16="http://schemas.microsoft.com/office/drawing/2014/main" id="{02E86D4E-247F-E568-40EE-5EF520DCB7E0}"/>
              </a:ext>
            </a:extLst>
          </p:cNvPr>
          <p:cNvSpPr>
            <a:spLocks noGrp="1"/>
          </p:cNvSpPr>
          <p:nvPr>
            <p:ph type="sldNum" sz="quarter" idx="12"/>
          </p:nvPr>
        </p:nvSpPr>
        <p:spPr/>
        <p:txBody>
          <a:bodyPr/>
          <a:lstStyle/>
          <a:p>
            <a:fld id="{B0338755-EC09-452E-8EBB-101AC093DB14}" type="slidenum">
              <a:rPr lang="en-US" noProof="0" smtClean="0"/>
              <a:t>3</a:t>
            </a:fld>
            <a:endParaRPr lang="en-US" noProof="0" dirty="0"/>
          </a:p>
        </p:txBody>
      </p:sp>
    </p:spTree>
    <p:extLst>
      <p:ext uri="{BB962C8B-B14F-4D97-AF65-F5344CB8AC3E}">
        <p14:creationId xmlns:p14="http://schemas.microsoft.com/office/powerpoint/2010/main" val="2836237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87ADC-F99B-4ADF-7782-DCBB908D2327}"/>
            </a:ext>
          </a:extLst>
        </p:cNvPr>
        <p:cNvGrpSpPr/>
        <p:nvPr/>
      </p:nvGrpSpPr>
      <p:grpSpPr>
        <a:xfrm>
          <a:off x="0" y="0"/>
          <a:ext cx="0" cy="0"/>
          <a:chOff x="0" y="0"/>
          <a:chExt cx="0" cy="0"/>
        </a:xfrm>
      </p:grpSpPr>
      <p:pic>
        <p:nvPicPr>
          <p:cNvPr id="11" name="Grafik 10">
            <a:extLst>
              <a:ext uri="{FF2B5EF4-FFF2-40B4-BE49-F238E27FC236}">
                <a16:creationId xmlns:a16="http://schemas.microsoft.com/office/drawing/2014/main" id="{B3F2BAB9-E5C5-18F4-D70F-FE0FBB81729B}"/>
              </a:ext>
            </a:extLst>
          </p:cNvPr>
          <p:cNvPicPr>
            <a:picLocks noChangeAspect="1"/>
          </p:cNvPicPr>
          <p:nvPr/>
        </p:nvPicPr>
        <p:blipFill>
          <a:blip r:embed="rId2"/>
          <a:stretch>
            <a:fillRect/>
          </a:stretch>
        </p:blipFill>
        <p:spPr>
          <a:xfrm>
            <a:off x="345440" y="2333563"/>
            <a:ext cx="10583337" cy="3334364"/>
          </a:xfrm>
          <a:prstGeom prst="rect">
            <a:avLst/>
          </a:prstGeom>
        </p:spPr>
      </p:pic>
      <p:grpSp>
        <p:nvGrpSpPr>
          <p:cNvPr id="4" name="Gruppieren 3">
            <a:extLst>
              <a:ext uri="{FF2B5EF4-FFF2-40B4-BE49-F238E27FC236}">
                <a16:creationId xmlns:a16="http://schemas.microsoft.com/office/drawing/2014/main" id="{52CDBA0D-CFE8-9C06-7945-A069C8222D98}"/>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C8F95D4F-793C-6884-169A-CC5527F2EAC4}"/>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A4FF6A71-F930-C985-5B4E-72404E4BA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CDA7BFD5-B8C2-4245-B077-929AFA1C340E}"/>
              </a:ext>
            </a:extLst>
          </p:cNvPr>
          <p:cNvSpPr txBox="1"/>
          <p:nvPr/>
        </p:nvSpPr>
        <p:spPr>
          <a:xfrm>
            <a:off x="2453803" y="1184757"/>
            <a:ext cx="4376647" cy="646331"/>
          </a:xfrm>
          <a:prstGeom prst="rect">
            <a:avLst/>
          </a:prstGeom>
          <a:noFill/>
        </p:spPr>
        <p:txBody>
          <a:bodyPr wrap="none" rtlCol="0">
            <a:spAutoFit/>
          </a:bodyPr>
          <a:lstStyle/>
          <a:p>
            <a:r>
              <a:rPr lang="en-US" noProof="0" dirty="0">
                <a:solidFill>
                  <a:srgbClr val="C00000"/>
                </a:solidFill>
              </a:rPr>
              <a:t>You can find our rules of engagement here </a:t>
            </a:r>
          </a:p>
          <a:p>
            <a:r>
              <a:rPr lang="en-US" noProof="0" dirty="0">
                <a:solidFill>
                  <a:srgbClr val="C00000"/>
                </a:solidFill>
              </a:rPr>
              <a:t>and are also welcome to add</a:t>
            </a:r>
          </a:p>
        </p:txBody>
      </p:sp>
      <p:cxnSp>
        <p:nvCxnSpPr>
          <p:cNvPr id="13" name="Gerade Verbindung mit Pfeil 12">
            <a:extLst>
              <a:ext uri="{FF2B5EF4-FFF2-40B4-BE49-F238E27FC236}">
                <a16:creationId xmlns:a16="http://schemas.microsoft.com/office/drawing/2014/main" id="{EC9841C7-6C16-8474-46BE-032897296698}"/>
              </a:ext>
            </a:extLst>
          </p:cNvPr>
          <p:cNvCxnSpPr>
            <a:cxnSpLocks/>
          </p:cNvCxnSpPr>
          <p:nvPr/>
        </p:nvCxnSpPr>
        <p:spPr>
          <a:xfrm flipH="1">
            <a:off x="2453803" y="1909095"/>
            <a:ext cx="873760" cy="22869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Grafik 8">
            <a:extLst>
              <a:ext uri="{FF2B5EF4-FFF2-40B4-BE49-F238E27FC236}">
                <a16:creationId xmlns:a16="http://schemas.microsoft.com/office/drawing/2014/main" id="{C3AB0064-DEE6-1436-36C0-23D0619BC9B7}"/>
              </a:ext>
            </a:extLst>
          </p:cNvPr>
          <p:cNvPicPr>
            <a:picLocks noChangeAspect="1"/>
          </p:cNvPicPr>
          <p:nvPr/>
        </p:nvPicPr>
        <p:blipFill>
          <a:blip r:embed="rId4"/>
          <a:stretch>
            <a:fillRect/>
          </a:stretch>
        </p:blipFill>
        <p:spPr>
          <a:xfrm>
            <a:off x="6742863" y="808264"/>
            <a:ext cx="4924425" cy="5857875"/>
          </a:xfrm>
          <a:prstGeom prst="rect">
            <a:avLst/>
          </a:prstGeom>
        </p:spPr>
      </p:pic>
      <p:sp>
        <p:nvSpPr>
          <p:cNvPr id="2" name="Foliennummernplatzhalter 1">
            <a:extLst>
              <a:ext uri="{FF2B5EF4-FFF2-40B4-BE49-F238E27FC236}">
                <a16:creationId xmlns:a16="http://schemas.microsoft.com/office/drawing/2014/main" id="{87951AF3-5EF9-CA36-126D-252CE3AA95A2}"/>
              </a:ext>
            </a:extLst>
          </p:cNvPr>
          <p:cNvSpPr>
            <a:spLocks noGrp="1"/>
          </p:cNvSpPr>
          <p:nvPr>
            <p:ph type="sldNum" sz="quarter" idx="12"/>
          </p:nvPr>
        </p:nvSpPr>
        <p:spPr/>
        <p:txBody>
          <a:bodyPr/>
          <a:lstStyle/>
          <a:p>
            <a:fld id="{B0338755-EC09-452E-8EBB-101AC093DB14}" type="slidenum">
              <a:rPr lang="en-US" noProof="0" smtClean="0"/>
              <a:t>30</a:t>
            </a:fld>
            <a:endParaRPr lang="en-US" noProof="0" dirty="0"/>
          </a:p>
        </p:txBody>
      </p:sp>
      <p:sp>
        <p:nvSpPr>
          <p:cNvPr id="3" name="Textfeld 2">
            <a:extLst>
              <a:ext uri="{FF2B5EF4-FFF2-40B4-BE49-F238E27FC236}">
                <a16:creationId xmlns:a16="http://schemas.microsoft.com/office/drawing/2014/main" id="{CA4F9926-3BE5-029D-9359-5583FDD97257}"/>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Rules of engagement:</a:t>
            </a:r>
          </a:p>
        </p:txBody>
      </p:sp>
    </p:spTree>
    <p:extLst>
      <p:ext uri="{BB962C8B-B14F-4D97-AF65-F5344CB8AC3E}">
        <p14:creationId xmlns:p14="http://schemas.microsoft.com/office/powerpoint/2010/main" val="2678531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AF196-A7A4-BF8E-B0D1-9433BEE998C5}"/>
            </a:ext>
          </a:extLst>
        </p:cNvPr>
        <p:cNvGrpSpPr/>
        <p:nvPr/>
      </p:nvGrpSpPr>
      <p:grpSpPr>
        <a:xfrm>
          <a:off x="0" y="0"/>
          <a:ext cx="0" cy="0"/>
          <a:chOff x="0" y="0"/>
          <a:chExt cx="0" cy="0"/>
        </a:xfrm>
      </p:grpSpPr>
      <p:pic>
        <p:nvPicPr>
          <p:cNvPr id="11" name="Grafik 10">
            <a:extLst>
              <a:ext uri="{FF2B5EF4-FFF2-40B4-BE49-F238E27FC236}">
                <a16:creationId xmlns:a16="http://schemas.microsoft.com/office/drawing/2014/main" id="{67494B73-B7D3-7FC3-6998-CC77BC399B75}"/>
              </a:ext>
            </a:extLst>
          </p:cNvPr>
          <p:cNvPicPr>
            <a:picLocks noChangeAspect="1"/>
          </p:cNvPicPr>
          <p:nvPr/>
        </p:nvPicPr>
        <p:blipFill>
          <a:blip r:embed="rId2"/>
          <a:stretch>
            <a:fillRect/>
          </a:stretch>
        </p:blipFill>
        <p:spPr>
          <a:xfrm>
            <a:off x="447040" y="1874385"/>
            <a:ext cx="10583337" cy="3334364"/>
          </a:xfrm>
          <a:prstGeom prst="rect">
            <a:avLst/>
          </a:prstGeom>
        </p:spPr>
      </p:pic>
      <p:grpSp>
        <p:nvGrpSpPr>
          <p:cNvPr id="4" name="Gruppieren 3">
            <a:extLst>
              <a:ext uri="{FF2B5EF4-FFF2-40B4-BE49-F238E27FC236}">
                <a16:creationId xmlns:a16="http://schemas.microsoft.com/office/drawing/2014/main" id="{5B7508CD-58A4-53DB-EEA7-AA8C720C5B19}"/>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6AE8762C-2DAB-2149-78A9-551C8BC071D6}"/>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87573024-7DD3-2D26-8C96-F3625EFC1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17666124-4A7A-3524-3C24-B206DE65FCB6}"/>
              </a:ext>
            </a:extLst>
          </p:cNvPr>
          <p:cNvSpPr txBox="1"/>
          <p:nvPr/>
        </p:nvSpPr>
        <p:spPr>
          <a:xfrm>
            <a:off x="4104640" y="5372814"/>
            <a:ext cx="7690567" cy="646331"/>
          </a:xfrm>
          <a:prstGeom prst="rect">
            <a:avLst/>
          </a:prstGeom>
          <a:noFill/>
        </p:spPr>
        <p:txBody>
          <a:bodyPr wrap="none" rtlCol="0">
            <a:spAutoFit/>
          </a:bodyPr>
          <a:lstStyle/>
          <a:p>
            <a:r>
              <a:rPr lang="en-US" noProof="0" dirty="0">
                <a:solidFill>
                  <a:srgbClr val="C00000"/>
                </a:solidFill>
              </a:rPr>
              <a:t>This is a wiki (similar to Wikipedia) where we can collect online tools, games,</a:t>
            </a:r>
          </a:p>
          <a:p>
            <a:r>
              <a:rPr lang="en-US" noProof="0" dirty="0">
                <a:solidFill>
                  <a:srgbClr val="C00000"/>
                </a:solidFill>
              </a:rPr>
              <a:t>ice breakers, etc. that we know or come across. </a:t>
            </a:r>
          </a:p>
        </p:txBody>
      </p:sp>
      <p:cxnSp>
        <p:nvCxnSpPr>
          <p:cNvPr id="13" name="Gerade Verbindung mit Pfeil 12">
            <a:extLst>
              <a:ext uri="{FF2B5EF4-FFF2-40B4-BE49-F238E27FC236}">
                <a16:creationId xmlns:a16="http://schemas.microsoft.com/office/drawing/2014/main" id="{05D8DBEF-59E7-522A-6C6D-EA7B16E7672B}"/>
              </a:ext>
            </a:extLst>
          </p:cNvPr>
          <p:cNvCxnSpPr>
            <a:cxnSpLocks/>
          </p:cNvCxnSpPr>
          <p:nvPr/>
        </p:nvCxnSpPr>
        <p:spPr>
          <a:xfrm flipH="1" flipV="1">
            <a:off x="2499360" y="4450080"/>
            <a:ext cx="1605280" cy="1300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4" name="Grafik 13">
            <a:extLst>
              <a:ext uri="{FF2B5EF4-FFF2-40B4-BE49-F238E27FC236}">
                <a16:creationId xmlns:a16="http://schemas.microsoft.com/office/drawing/2014/main" id="{3BE7E04E-045F-F227-809C-805A22DA3AE5}"/>
              </a:ext>
            </a:extLst>
          </p:cNvPr>
          <p:cNvPicPr>
            <a:picLocks noChangeAspect="1"/>
          </p:cNvPicPr>
          <p:nvPr/>
        </p:nvPicPr>
        <p:blipFill>
          <a:blip r:embed="rId4"/>
          <a:stretch>
            <a:fillRect/>
          </a:stretch>
        </p:blipFill>
        <p:spPr>
          <a:xfrm>
            <a:off x="5605145" y="1206512"/>
            <a:ext cx="4211485" cy="3903980"/>
          </a:xfrm>
          <a:prstGeom prst="rect">
            <a:avLst/>
          </a:prstGeom>
        </p:spPr>
      </p:pic>
      <p:sp>
        <p:nvSpPr>
          <p:cNvPr id="2" name="Foliennummernplatzhalter 1">
            <a:extLst>
              <a:ext uri="{FF2B5EF4-FFF2-40B4-BE49-F238E27FC236}">
                <a16:creationId xmlns:a16="http://schemas.microsoft.com/office/drawing/2014/main" id="{112D08C4-F8D5-532A-045C-2E5179DBAAFF}"/>
              </a:ext>
            </a:extLst>
          </p:cNvPr>
          <p:cNvSpPr>
            <a:spLocks noGrp="1"/>
          </p:cNvSpPr>
          <p:nvPr>
            <p:ph type="sldNum" sz="quarter" idx="12"/>
          </p:nvPr>
        </p:nvSpPr>
        <p:spPr/>
        <p:txBody>
          <a:bodyPr/>
          <a:lstStyle/>
          <a:p>
            <a:fld id="{B0338755-EC09-452E-8EBB-101AC093DB14}" type="slidenum">
              <a:rPr lang="en-US" noProof="0" smtClean="0"/>
              <a:t>31</a:t>
            </a:fld>
            <a:endParaRPr lang="en-US" noProof="0" dirty="0"/>
          </a:p>
        </p:txBody>
      </p:sp>
    </p:spTree>
    <p:extLst>
      <p:ext uri="{BB962C8B-B14F-4D97-AF65-F5344CB8AC3E}">
        <p14:creationId xmlns:p14="http://schemas.microsoft.com/office/powerpoint/2010/main" val="1446775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5B1AFE-90EC-2B88-9B72-CEDC91631133}"/>
              </a:ext>
            </a:extLst>
          </p:cNvPr>
          <p:cNvPicPr>
            <a:picLocks noChangeAspect="1"/>
          </p:cNvPicPr>
          <p:nvPr/>
        </p:nvPicPr>
        <p:blipFill>
          <a:blip r:embed="rId2"/>
          <a:stretch>
            <a:fillRect/>
          </a:stretch>
        </p:blipFill>
        <p:spPr>
          <a:xfrm>
            <a:off x="3267703" y="716663"/>
            <a:ext cx="6009883" cy="5571067"/>
          </a:xfrm>
          <a:prstGeom prst="rect">
            <a:avLst/>
          </a:prstGeom>
        </p:spPr>
      </p:pic>
      <p:grpSp>
        <p:nvGrpSpPr>
          <p:cNvPr id="4" name="Gruppieren 3">
            <a:extLst>
              <a:ext uri="{FF2B5EF4-FFF2-40B4-BE49-F238E27FC236}">
                <a16:creationId xmlns:a16="http://schemas.microsoft.com/office/drawing/2014/main" id="{CDAF2951-C38F-8448-94F2-7C44BC79380E}"/>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37BA4615-F334-CD40-CAB3-F505D7B55A75}"/>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8EFDDD70-F8CD-133D-A9B9-4BC2DDDB8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263AFD9A-E528-1B13-5162-E4D8538E33EB}"/>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Adding to the wiki:</a:t>
            </a:r>
          </a:p>
        </p:txBody>
      </p:sp>
      <p:sp>
        <p:nvSpPr>
          <p:cNvPr id="8" name="Textfeld 7">
            <a:extLst>
              <a:ext uri="{FF2B5EF4-FFF2-40B4-BE49-F238E27FC236}">
                <a16:creationId xmlns:a16="http://schemas.microsoft.com/office/drawing/2014/main" id="{0424B01A-F049-98B0-2C00-3E6767B5E9E7}"/>
              </a:ext>
            </a:extLst>
          </p:cNvPr>
          <p:cNvSpPr txBox="1"/>
          <p:nvPr/>
        </p:nvSpPr>
        <p:spPr>
          <a:xfrm>
            <a:off x="572211" y="3643343"/>
            <a:ext cx="2695491" cy="646331"/>
          </a:xfrm>
          <a:prstGeom prst="rect">
            <a:avLst/>
          </a:prstGeom>
          <a:noFill/>
        </p:spPr>
        <p:txBody>
          <a:bodyPr wrap="square" rtlCol="0">
            <a:spAutoFit/>
          </a:bodyPr>
          <a:lstStyle/>
          <a:p>
            <a:r>
              <a:rPr lang="en-US" noProof="0" dirty="0">
                <a:solidFill>
                  <a:srgbClr val="C00000"/>
                </a:solidFill>
              </a:rPr>
              <a:t>Green headers are links to already existing pages.</a:t>
            </a:r>
          </a:p>
        </p:txBody>
      </p:sp>
      <p:cxnSp>
        <p:nvCxnSpPr>
          <p:cNvPr id="9" name="Gerade Verbindung mit Pfeil 8">
            <a:extLst>
              <a:ext uri="{FF2B5EF4-FFF2-40B4-BE49-F238E27FC236}">
                <a16:creationId xmlns:a16="http://schemas.microsoft.com/office/drawing/2014/main" id="{90170AB1-D810-3C81-0049-256C4FCC1629}"/>
              </a:ext>
            </a:extLst>
          </p:cNvPr>
          <p:cNvCxnSpPr>
            <a:cxnSpLocks/>
          </p:cNvCxnSpPr>
          <p:nvPr/>
        </p:nvCxnSpPr>
        <p:spPr>
          <a:xfrm>
            <a:off x="2748272" y="4446944"/>
            <a:ext cx="1038861" cy="6502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C400B09C-C930-0AFE-8C8C-EA6FF6CE7F98}"/>
              </a:ext>
            </a:extLst>
          </p:cNvPr>
          <p:cNvSpPr txBox="1"/>
          <p:nvPr/>
        </p:nvSpPr>
        <p:spPr>
          <a:xfrm>
            <a:off x="5344239" y="4965537"/>
            <a:ext cx="4938434" cy="646331"/>
          </a:xfrm>
          <a:prstGeom prst="rect">
            <a:avLst/>
          </a:prstGeom>
          <a:noFill/>
        </p:spPr>
        <p:txBody>
          <a:bodyPr wrap="square" rtlCol="0">
            <a:spAutoFit/>
          </a:bodyPr>
          <a:lstStyle/>
          <a:p>
            <a:r>
              <a:rPr lang="en-US" noProof="0" dirty="0">
                <a:solidFill>
                  <a:srgbClr val="C00000"/>
                </a:solidFill>
              </a:rPr>
              <a:t>Red headers are links to pages that have been created but not yet populated</a:t>
            </a:r>
          </a:p>
        </p:txBody>
      </p:sp>
      <p:cxnSp>
        <p:nvCxnSpPr>
          <p:cNvPr id="12" name="Gerade Verbindung mit Pfeil 11">
            <a:extLst>
              <a:ext uri="{FF2B5EF4-FFF2-40B4-BE49-F238E27FC236}">
                <a16:creationId xmlns:a16="http://schemas.microsoft.com/office/drawing/2014/main" id="{1A7D9807-A74E-812C-7B12-F8B5BEC61735}"/>
              </a:ext>
            </a:extLst>
          </p:cNvPr>
          <p:cNvCxnSpPr>
            <a:cxnSpLocks/>
          </p:cNvCxnSpPr>
          <p:nvPr/>
        </p:nvCxnSpPr>
        <p:spPr>
          <a:xfrm flipH="1">
            <a:off x="4425390" y="5109681"/>
            <a:ext cx="918849" cy="3455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A327C23B-ACFA-FCD1-F70D-06B635252038}"/>
              </a:ext>
            </a:extLst>
          </p:cNvPr>
          <p:cNvSpPr>
            <a:spLocks noGrp="1"/>
          </p:cNvSpPr>
          <p:nvPr>
            <p:ph type="sldNum" sz="quarter" idx="12"/>
          </p:nvPr>
        </p:nvSpPr>
        <p:spPr/>
        <p:txBody>
          <a:bodyPr/>
          <a:lstStyle/>
          <a:p>
            <a:fld id="{B0338755-EC09-452E-8EBB-101AC093DB14}" type="slidenum">
              <a:rPr lang="en-US" noProof="0" smtClean="0"/>
              <a:t>32</a:t>
            </a:fld>
            <a:endParaRPr lang="en-US" noProof="0" dirty="0"/>
          </a:p>
        </p:txBody>
      </p:sp>
    </p:spTree>
    <p:extLst>
      <p:ext uri="{BB962C8B-B14F-4D97-AF65-F5344CB8AC3E}">
        <p14:creationId xmlns:p14="http://schemas.microsoft.com/office/powerpoint/2010/main" val="935199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E23098-CF4F-53E6-00FF-7F39C0B2B4D3}"/>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2D0E4659-939A-70AB-1F51-D031DDA1D7EC}"/>
              </a:ext>
            </a:extLst>
          </p:cNvPr>
          <p:cNvPicPr>
            <a:picLocks noChangeAspect="1"/>
          </p:cNvPicPr>
          <p:nvPr/>
        </p:nvPicPr>
        <p:blipFill>
          <a:blip r:embed="rId2"/>
          <a:stretch>
            <a:fillRect/>
          </a:stretch>
        </p:blipFill>
        <p:spPr>
          <a:xfrm>
            <a:off x="3467100" y="1128712"/>
            <a:ext cx="5257800" cy="4600575"/>
          </a:xfrm>
          <a:prstGeom prst="rect">
            <a:avLst/>
          </a:prstGeom>
        </p:spPr>
      </p:pic>
      <p:grpSp>
        <p:nvGrpSpPr>
          <p:cNvPr id="4" name="Gruppieren 3">
            <a:extLst>
              <a:ext uri="{FF2B5EF4-FFF2-40B4-BE49-F238E27FC236}">
                <a16:creationId xmlns:a16="http://schemas.microsoft.com/office/drawing/2014/main" id="{2E2A8DA0-48E0-EB95-FA23-256434EFB413}"/>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5864203E-5A8E-430F-D392-848B59A0783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8A0628FB-9371-DDFC-EEF7-93431A28A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ADBF7F98-F672-3337-1B61-FBD1608EB040}"/>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Adding to the wiki:</a:t>
            </a:r>
          </a:p>
        </p:txBody>
      </p:sp>
      <p:sp>
        <p:nvSpPr>
          <p:cNvPr id="8" name="Textfeld 7">
            <a:extLst>
              <a:ext uri="{FF2B5EF4-FFF2-40B4-BE49-F238E27FC236}">
                <a16:creationId xmlns:a16="http://schemas.microsoft.com/office/drawing/2014/main" id="{4E6414F2-6320-4C8C-9E0A-0F83CD630472}"/>
              </a:ext>
            </a:extLst>
          </p:cNvPr>
          <p:cNvSpPr txBox="1"/>
          <p:nvPr/>
        </p:nvSpPr>
        <p:spPr>
          <a:xfrm>
            <a:off x="572211" y="2230966"/>
            <a:ext cx="2695491" cy="923330"/>
          </a:xfrm>
          <a:prstGeom prst="rect">
            <a:avLst/>
          </a:prstGeom>
          <a:noFill/>
        </p:spPr>
        <p:txBody>
          <a:bodyPr wrap="square" rtlCol="0">
            <a:spAutoFit/>
          </a:bodyPr>
          <a:lstStyle/>
          <a:p>
            <a:r>
              <a:rPr lang="en-US" noProof="0" dirty="0">
                <a:solidFill>
                  <a:srgbClr val="C00000"/>
                </a:solidFill>
              </a:rPr>
              <a:t>If you click on a red header you can start populating the new page.</a:t>
            </a:r>
          </a:p>
        </p:txBody>
      </p:sp>
      <p:sp>
        <p:nvSpPr>
          <p:cNvPr id="11" name="Textfeld 10">
            <a:extLst>
              <a:ext uri="{FF2B5EF4-FFF2-40B4-BE49-F238E27FC236}">
                <a16:creationId xmlns:a16="http://schemas.microsoft.com/office/drawing/2014/main" id="{6E41FB0E-A75E-56A8-114C-6AB178FBBB9E}"/>
              </a:ext>
            </a:extLst>
          </p:cNvPr>
          <p:cNvSpPr txBox="1"/>
          <p:nvPr/>
        </p:nvSpPr>
        <p:spPr>
          <a:xfrm>
            <a:off x="6497891" y="4811612"/>
            <a:ext cx="4938434" cy="369332"/>
          </a:xfrm>
          <a:prstGeom prst="rect">
            <a:avLst/>
          </a:prstGeom>
          <a:noFill/>
        </p:spPr>
        <p:txBody>
          <a:bodyPr wrap="square" rtlCol="0">
            <a:spAutoFit/>
          </a:bodyPr>
          <a:lstStyle/>
          <a:p>
            <a:r>
              <a:rPr lang="en-US" noProof="0" dirty="0">
                <a:solidFill>
                  <a:srgbClr val="C00000"/>
                </a:solidFill>
              </a:rPr>
              <a:t>Just click on the ‚Create page‘ button</a:t>
            </a:r>
          </a:p>
        </p:txBody>
      </p:sp>
      <p:cxnSp>
        <p:nvCxnSpPr>
          <p:cNvPr id="12" name="Gerade Verbindung mit Pfeil 11">
            <a:extLst>
              <a:ext uri="{FF2B5EF4-FFF2-40B4-BE49-F238E27FC236}">
                <a16:creationId xmlns:a16="http://schemas.microsoft.com/office/drawing/2014/main" id="{E59433A9-043D-A0B9-FB3E-5F605D05294D}"/>
              </a:ext>
            </a:extLst>
          </p:cNvPr>
          <p:cNvCxnSpPr>
            <a:cxnSpLocks/>
          </p:cNvCxnSpPr>
          <p:nvPr/>
        </p:nvCxnSpPr>
        <p:spPr>
          <a:xfrm flipH="1" flipV="1">
            <a:off x="5527964" y="4513543"/>
            <a:ext cx="969927" cy="4844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B9E8523E-721C-BA26-025B-61A98DE8870B}"/>
              </a:ext>
            </a:extLst>
          </p:cNvPr>
          <p:cNvSpPr>
            <a:spLocks noGrp="1"/>
          </p:cNvSpPr>
          <p:nvPr>
            <p:ph type="sldNum" sz="quarter" idx="12"/>
          </p:nvPr>
        </p:nvSpPr>
        <p:spPr/>
        <p:txBody>
          <a:bodyPr/>
          <a:lstStyle/>
          <a:p>
            <a:fld id="{B0338755-EC09-452E-8EBB-101AC093DB14}" type="slidenum">
              <a:rPr lang="en-US" noProof="0" smtClean="0"/>
              <a:t>33</a:t>
            </a:fld>
            <a:endParaRPr lang="en-US" noProof="0" dirty="0"/>
          </a:p>
        </p:txBody>
      </p:sp>
    </p:spTree>
    <p:extLst>
      <p:ext uri="{BB962C8B-B14F-4D97-AF65-F5344CB8AC3E}">
        <p14:creationId xmlns:p14="http://schemas.microsoft.com/office/powerpoint/2010/main" val="753165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CACE1F-3984-A8C2-A901-C3C58CBC5381}"/>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E41D6884-6EF5-8435-AB34-1F6C952C3D14}"/>
              </a:ext>
            </a:extLst>
          </p:cNvPr>
          <p:cNvPicPr>
            <a:picLocks noChangeAspect="1"/>
          </p:cNvPicPr>
          <p:nvPr/>
        </p:nvPicPr>
        <p:blipFill>
          <a:blip r:embed="rId2"/>
          <a:stretch>
            <a:fillRect/>
          </a:stretch>
        </p:blipFill>
        <p:spPr>
          <a:xfrm>
            <a:off x="806245" y="1254423"/>
            <a:ext cx="4609603" cy="5033307"/>
          </a:xfrm>
          <a:prstGeom prst="rect">
            <a:avLst/>
          </a:prstGeom>
        </p:spPr>
      </p:pic>
      <p:grpSp>
        <p:nvGrpSpPr>
          <p:cNvPr id="4" name="Gruppieren 3">
            <a:extLst>
              <a:ext uri="{FF2B5EF4-FFF2-40B4-BE49-F238E27FC236}">
                <a16:creationId xmlns:a16="http://schemas.microsoft.com/office/drawing/2014/main" id="{072E0D42-7506-CAEB-7097-064BAF72069F}"/>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9F6594C5-7745-4DB0-6EC8-E16F07FA941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9C630121-9E06-1DFC-A9AB-547F202F1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5B8B93B8-53B8-6777-E206-B4D676BC8467}"/>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Adding to the wiki:</a:t>
            </a:r>
          </a:p>
        </p:txBody>
      </p:sp>
      <p:sp>
        <p:nvSpPr>
          <p:cNvPr id="11" name="Textfeld 10">
            <a:extLst>
              <a:ext uri="{FF2B5EF4-FFF2-40B4-BE49-F238E27FC236}">
                <a16:creationId xmlns:a16="http://schemas.microsoft.com/office/drawing/2014/main" id="{6C023115-1521-0DBA-B44D-A5C30D3A0898}"/>
              </a:ext>
            </a:extLst>
          </p:cNvPr>
          <p:cNvSpPr txBox="1"/>
          <p:nvPr/>
        </p:nvSpPr>
        <p:spPr>
          <a:xfrm>
            <a:off x="3843569" y="5343818"/>
            <a:ext cx="4938434" cy="369332"/>
          </a:xfrm>
          <a:prstGeom prst="rect">
            <a:avLst/>
          </a:prstGeom>
          <a:noFill/>
        </p:spPr>
        <p:txBody>
          <a:bodyPr wrap="square" rtlCol="0">
            <a:spAutoFit/>
          </a:bodyPr>
          <a:lstStyle/>
          <a:p>
            <a:r>
              <a:rPr lang="en-US" noProof="0" dirty="0">
                <a:solidFill>
                  <a:srgbClr val="C00000"/>
                </a:solidFill>
              </a:rPr>
              <a:t>Once you are done click on the ‚Save‘ button</a:t>
            </a:r>
          </a:p>
        </p:txBody>
      </p:sp>
      <p:cxnSp>
        <p:nvCxnSpPr>
          <p:cNvPr id="12" name="Gerade Verbindung mit Pfeil 11">
            <a:extLst>
              <a:ext uri="{FF2B5EF4-FFF2-40B4-BE49-F238E27FC236}">
                <a16:creationId xmlns:a16="http://schemas.microsoft.com/office/drawing/2014/main" id="{5B343CEF-9AAE-08B9-441C-041B9B89048D}"/>
              </a:ext>
            </a:extLst>
          </p:cNvPr>
          <p:cNvCxnSpPr>
            <a:cxnSpLocks/>
          </p:cNvCxnSpPr>
          <p:nvPr/>
        </p:nvCxnSpPr>
        <p:spPr>
          <a:xfrm flipH="1">
            <a:off x="2331336" y="5794673"/>
            <a:ext cx="2038645" cy="2268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feld 7">
            <a:extLst>
              <a:ext uri="{FF2B5EF4-FFF2-40B4-BE49-F238E27FC236}">
                <a16:creationId xmlns:a16="http://schemas.microsoft.com/office/drawing/2014/main" id="{EC511749-1054-AC9A-1992-D8D27752F9C5}"/>
              </a:ext>
            </a:extLst>
          </p:cNvPr>
          <p:cNvSpPr txBox="1"/>
          <p:nvPr/>
        </p:nvSpPr>
        <p:spPr>
          <a:xfrm>
            <a:off x="2331336" y="4104309"/>
            <a:ext cx="2695491" cy="369332"/>
          </a:xfrm>
          <a:prstGeom prst="rect">
            <a:avLst/>
          </a:prstGeom>
          <a:noFill/>
        </p:spPr>
        <p:txBody>
          <a:bodyPr wrap="square" rtlCol="0">
            <a:spAutoFit/>
          </a:bodyPr>
          <a:lstStyle/>
          <a:p>
            <a:r>
              <a:rPr lang="en-US" noProof="0" dirty="0">
                <a:solidFill>
                  <a:srgbClr val="C00000"/>
                </a:solidFill>
              </a:rPr>
              <a:t>Enter your text here </a:t>
            </a:r>
          </a:p>
        </p:txBody>
      </p:sp>
      <p:sp>
        <p:nvSpPr>
          <p:cNvPr id="13" name="Textfeld 12">
            <a:extLst>
              <a:ext uri="{FF2B5EF4-FFF2-40B4-BE49-F238E27FC236}">
                <a16:creationId xmlns:a16="http://schemas.microsoft.com/office/drawing/2014/main" id="{519BDE83-F964-C768-A4AA-F583992835B7}"/>
              </a:ext>
            </a:extLst>
          </p:cNvPr>
          <p:cNvSpPr txBox="1"/>
          <p:nvPr/>
        </p:nvSpPr>
        <p:spPr>
          <a:xfrm>
            <a:off x="5796843" y="1444364"/>
            <a:ext cx="5588912" cy="369332"/>
          </a:xfrm>
          <a:prstGeom prst="rect">
            <a:avLst/>
          </a:prstGeom>
          <a:noFill/>
        </p:spPr>
        <p:txBody>
          <a:bodyPr wrap="square" rtlCol="0">
            <a:spAutoFit/>
          </a:bodyPr>
          <a:lstStyle/>
          <a:p>
            <a:r>
              <a:rPr lang="en-US" noProof="0" dirty="0">
                <a:solidFill>
                  <a:srgbClr val="C00000"/>
                </a:solidFill>
              </a:rPr>
              <a:t>You can add URL links to other websites, videos, etc. </a:t>
            </a:r>
          </a:p>
        </p:txBody>
      </p:sp>
      <p:pic>
        <p:nvPicPr>
          <p:cNvPr id="20" name="Grafik 19">
            <a:extLst>
              <a:ext uri="{FF2B5EF4-FFF2-40B4-BE49-F238E27FC236}">
                <a16:creationId xmlns:a16="http://schemas.microsoft.com/office/drawing/2014/main" id="{C917BA06-943F-3B47-6CB5-606D5464D614}"/>
              </a:ext>
            </a:extLst>
          </p:cNvPr>
          <p:cNvPicPr>
            <a:picLocks noChangeAspect="1"/>
          </p:cNvPicPr>
          <p:nvPr/>
        </p:nvPicPr>
        <p:blipFill>
          <a:blip r:embed="rId4"/>
          <a:stretch>
            <a:fillRect/>
          </a:stretch>
        </p:blipFill>
        <p:spPr>
          <a:xfrm>
            <a:off x="8870514" y="2267938"/>
            <a:ext cx="2814398" cy="2205703"/>
          </a:xfrm>
          <a:prstGeom prst="rect">
            <a:avLst/>
          </a:prstGeom>
        </p:spPr>
      </p:pic>
      <p:pic>
        <p:nvPicPr>
          <p:cNvPr id="22" name="Grafik 21">
            <a:extLst>
              <a:ext uri="{FF2B5EF4-FFF2-40B4-BE49-F238E27FC236}">
                <a16:creationId xmlns:a16="http://schemas.microsoft.com/office/drawing/2014/main" id="{BD7C5C69-CE15-82A5-9B55-5BDF5A953678}"/>
              </a:ext>
            </a:extLst>
          </p:cNvPr>
          <p:cNvPicPr>
            <a:picLocks noChangeAspect="1"/>
          </p:cNvPicPr>
          <p:nvPr/>
        </p:nvPicPr>
        <p:blipFill>
          <a:blip r:embed="rId5"/>
          <a:stretch>
            <a:fillRect/>
          </a:stretch>
        </p:blipFill>
        <p:spPr>
          <a:xfrm>
            <a:off x="5415848" y="2003637"/>
            <a:ext cx="3231160" cy="2331922"/>
          </a:xfrm>
          <a:prstGeom prst="rect">
            <a:avLst/>
          </a:prstGeom>
        </p:spPr>
      </p:pic>
      <p:cxnSp>
        <p:nvCxnSpPr>
          <p:cNvPr id="23" name="Gerade Verbindung mit Pfeil 22">
            <a:extLst>
              <a:ext uri="{FF2B5EF4-FFF2-40B4-BE49-F238E27FC236}">
                <a16:creationId xmlns:a16="http://schemas.microsoft.com/office/drawing/2014/main" id="{874722CB-994D-D111-2F61-EF0BC07EBB2F}"/>
              </a:ext>
            </a:extLst>
          </p:cNvPr>
          <p:cNvCxnSpPr>
            <a:cxnSpLocks/>
          </p:cNvCxnSpPr>
          <p:nvPr/>
        </p:nvCxnSpPr>
        <p:spPr>
          <a:xfrm flipH="1" flipV="1">
            <a:off x="5876653" y="3253563"/>
            <a:ext cx="1842584" cy="3777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Gerade Verbindung mit Pfeil 26">
            <a:extLst>
              <a:ext uri="{FF2B5EF4-FFF2-40B4-BE49-F238E27FC236}">
                <a16:creationId xmlns:a16="http://schemas.microsoft.com/office/drawing/2014/main" id="{FFEACEE8-FA83-CC19-7EEA-CF09E2561C80}"/>
              </a:ext>
            </a:extLst>
          </p:cNvPr>
          <p:cNvCxnSpPr>
            <a:cxnSpLocks/>
          </p:cNvCxnSpPr>
          <p:nvPr/>
        </p:nvCxnSpPr>
        <p:spPr>
          <a:xfrm flipV="1">
            <a:off x="8645980" y="3657643"/>
            <a:ext cx="519285" cy="8430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feld 29">
            <a:extLst>
              <a:ext uri="{FF2B5EF4-FFF2-40B4-BE49-F238E27FC236}">
                <a16:creationId xmlns:a16="http://schemas.microsoft.com/office/drawing/2014/main" id="{9BFFC3B2-6287-8759-C7B9-E156236EC798}"/>
              </a:ext>
            </a:extLst>
          </p:cNvPr>
          <p:cNvSpPr txBox="1"/>
          <p:nvPr/>
        </p:nvSpPr>
        <p:spPr>
          <a:xfrm>
            <a:off x="7422117" y="4502530"/>
            <a:ext cx="4938434" cy="369332"/>
          </a:xfrm>
          <a:prstGeom prst="rect">
            <a:avLst/>
          </a:prstGeom>
          <a:noFill/>
        </p:spPr>
        <p:txBody>
          <a:bodyPr wrap="square" rtlCol="0">
            <a:spAutoFit/>
          </a:bodyPr>
          <a:lstStyle/>
          <a:p>
            <a:r>
              <a:rPr lang="en-US" noProof="0" dirty="0">
                <a:solidFill>
                  <a:srgbClr val="C00000"/>
                </a:solidFill>
              </a:rPr>
              <a:t>Enter the URL link here</a:t>
            </a:r>
          </a:p>
        </p:txBody>
      </p:sp>
      <p:sp>
        <p:nvSpPr>
          <p:cNvPr id="2" name="Foliennummernplatzhalter 1">
            <a:extLst>
              <a:ext uri="{FF2B5EF4-FFF2-40B4-BE49-F238E27FC236}">
                <a16:creationId xmlns:a16="http://schemas.microsoft.com/office/drawing/2014/main" id="{77079917-9BCF-282E-2527-5C59EE0ECAA8}"/>
              </a:ext>
            </a:extLst>
          </p:cNvPr>
          <p:cNvSpPr>
            <a:spLocks noGrp="1"/>
          </p:cNvSpPr>
          <p:nvPr>
            <p:ph type="sldNum" sz="quarter" idx="12"/>
          </p:nvPr>
        </p:nvSpPr>
        <p:spPr/>
        <p:txBody>
          <a:bodyPr/>
          <a:lstStyle/>
          <a:p>
            <a:fld id="{B0338755-EC09-452E-8EBB-101AC093DB14}" type="slidenum">
              <a:rPr lang="en-US" noProof="0" smtClean="0"/>
              <a:t>34</a:t>
            </a:fld>
            <a:endParaRPr lang="en-US" noProof="0" dirty="0"/>
          </a:p>
        </p:txBody>
      </p:sp>
    </p:spTree>
    <p:extLst>
      <p:ext uri="{BB962C8B-B14F-4D97-AF65-F5344CB8AC3E}">
        <p14:creationId xmlns:p14="http://schemas.microsoft.com/office/powerpoint/2010/main" val="333515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393313-ADD7-3FB2-E953-440DABC7785E}"/>
            </a:ext>
          </a:extLst>
        </p:cNvPr>
        <p:cNvGrpSpPr/>
        <p:nvPr/>
      </p:nvGrpSpPr>
      <p:grpSpPr>
        <a:xfrm>
          <a:off x="0" y="0"/>
          <a:ext cx="0" cy="0"/>
          <a:chOff x="0" y="0"/>
          <a:chExt cx="0" cy="0"/>
        </a:xfrm>
      </p:grpSpPr>
      <p:pic>
        <p:nvPicPr>
          <p:cNvPr id="26" name="Grafik 25">
            <a:extLst>
              <a:ext uri="{FF2B5EF4-FFF2-40B4-BE49-F238E27FC236}">
                <a16:creationId xmlns:a16="http://schemas.microsoft.com/office/drawing/2014/main" id="{581816CD-2626-5536-D6E4-F86E15ADFA99}"/>
              </a:ext>
            </a:extLst>
          </p:cNvPr>
          <p:cNvPicPr>
            <a:picLocks noChangeAspect="1"/>
          </p:cNvPicPr>
          <p:nvPr/>
        </p:nvPicPr>
        <p:blipFill>
          <a:blip r:embed="rId2"/>
          <a:stretch>
            <a:fillRect/>
          </a:stretch>
        </p:blipFill>
        <p:spPr>
          <a:xfrm>
            <a:off x="5427820" y="1437895"/>
            <a:ext cx="4199860" cy="3982209"/>
          </a:xfrm>
          <a:prstGeom prst="rect">
            <a:avLst/>
          </a:prstGeom>
        </p:spPr>
      </p:pic>
      <p:grpSp>
        <p:nvGrpSpPr>
          <p:cNvPr id="4" name="Gruppieren 3">
            <a:extLst>
              <a:ext uri="{FF2B5EF4-FFF2-40B4-BE49-F238E27FC236}">
                <a16:creationId xmlns:a16="http://schemas.microsoft.com/office/drawing/2014/main" id="{457DB309-DDF4-F09D-CE07-269E3A45AE39}"/>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DD93091C-4E9A-5950-1FAE-AFF0199250BA}"/>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57510C3D-4399-4F34-85C5-B8EED7CE9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8B83BE5E-3421-1185-4DB3-1BF064B76023}"/>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Adding images to moodle:</a:t>
            </a:r>
          </a:p>
        </p:txBody>
      </p:sp>
      <p:sp>
        <p:nvSpPr>
          <p:cNvPr id="11" name="Textfeld 10">
            <a:extLst>
              <a:ext uri="{FF2B5EF4-FFF2-40B4-BE49-F238E27FC236}">
                <a16:creationId xmlns:a16="http://schemas.microsoft.com/office/drawing/2014/main" id="{F68674E4-3394-87BF-6909-62E044DC5D4C}"/>
              </a:ext>
            </a:extLst>
          </p:cNvPr>
          <p:cNvSpPr txBox="1"/>
          <p:nvPr/>
        </p:nvSpPr>
        <p:spPr>
          <a:xfrm>
            <a:off x="5427820" y="5876196"/>
            <a:ext cx="5704468" cy="369332"/>
          </a:xfrm>
          <a:prstGeom prst="rect">
            <a:avLst/>
          </a:prstGeom>
          <a:noFill/>
        </p:spPr>
        <p:txBody>
          <a:bodyPr wrap="square" rtlCol="0">
            <a:spAutoFit/>
          </a:bodyPr>
          <a:lstStyle/>
          <a:p>
            <a:r>
              <a:rPr lang="en-US" noProof="0" dirty="0">
                <a:solidFill>
                  <a:srgbClr val="C00000"/>
                </a:solidFill>
              </a:rPr>
              <a:t>Once you are done click on the ‚Save image‘ button</a:t>
            </a:r>
          </a:p>
        </p:txBody>
      </p:sp>
      <p:cxnSp>
        <p:nvCxnSpPr>
          <p:cNvPr id="12" name="Gerade Verbindung mit Pfeil 11">
            <a:extLst>
              <a:ext uri="{FF2B5EF4-FFF2-40B4-BE49-F238E27FC236}">
                <a16:creationId xmlns:a16="http://schemas.microsoft.com/office/drawing/2014/main" id="{4B5C9F65-3C6B-DFDE-FAF1-56E15CA33999}"/>
              </a:ext>
            </a:extLst>
          </p:cNvPr>
          <p:cNvCxnSpPr>
            <a:cxnSpLocks/>
          </p:cNvCxnSpPr>
          <p:nvPr/>
        </p:nvCxnSpPr>
        <p:spPr>
          <a:xfrm flipV="1">
            <a:off x="6337005" y="5188688"/>
            <a:ext cx="861237" cy="6875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CAEBCE5E-C7F4-44DA-444C-882D734880FB}"/>
              </a:ext>
            </a:extLst>
          </p:cNvPr>
          <p:cNvSpPr txBox="1"/>
          <p:nvPr/>
        </p:nvSpPr>
        <p:spPr>
          <a:xfrm>
            <a:off x="806245" y="2188644"/>
            <a:ext cx="3934047" cy="1477328"/>
          </a:xfrm>
          <a:prstGeom prst="rect">
            <a:avLst/>
          </a:prstGeom>
          <a:noFill/>
        </p:spPr>
        <p:txBody>
          <a:bodyPr wrap="square" rtlCol="0">
            <a:spAutoFit/>
          </a:bodyPr>
          <a:lstStyle/>
          <a:p>
            <a:r>
              <a:rPr lang="en-US" noProof="0" dirty="0">
                <a:solidFill>
                  <a:srgbClr val="C00000"/>
                </a:solidFill>
              </a:rPr>
              <a:t>You can also add images or videos by directly copy-pasting them into the text window or by clicking on the image or video icon</a:t>
            </a:r>
          </a:p>
          <a:p>
            <a:endParaRPr lang="en-US" noProof="0" dirty="0">
              <a:solidFill>
                <a:srgbClr val="C00000"/>
              </a:solidFill>
            </a:endParaRPr>
          </a:p>
        </p:txBody>
      </p:sp>
      <p:pic>
        <p:nvPicPr>
          <p:cNvPr id="14" name="Grafik 13">
            <a:extLst>
              <a:ext uri="{FF2B5EF4-FFF2-40B4-BE49-F238E27FC236}">
                <a16:creationId xmlns:a16="http://schemas.microsoft.com/office/drawing/2014/main" id="{58A19B83-9CC9-0BBC-D49B-0811B69C278F}"/>
              </a:ext>
            </a:extLst>
          </p:cNvPr>
          <p:cNvPicPr>
            <a:picLocks noChangeAspect="1"/>
          </p:cNvPicPr>
          <p:nvPr/>
        </p:nvPicPr>
        <p:blipFill>
          <a:blip r:embed="rId4"/>
          <a:stretch>
            <a:fillRect/>
          </a:stretch>
        </p:blipFill>
        <p:spPr>
          <a:xfrm>
            <a:off x="782543" y="3843375"/>
            <a:ext cx="1990725" cy="1133475"/>
          </a:xfrm>
          <a:prstGeom prst="rect">
            <a:avLst/>
          </a:prstGeom>
        </p:spPr>
      </p:pic>
      <p:cxnSp>
        <p:nvCxnSpPr>
          <p:cNvPr id="15" name="Gerade Verbindung mit Pfeil 14">
            <a:extLst>
              <a:ext uri="{FF2B5EF4-FFF2-40B4-BE49-F238E27FC236}">
                <a16:creationId xmlns:a16="http://schemas.microsoft.com/office/drawing/2014/main" id="{EC330F00-50BB-89F1-9A14-63FAB2F5A6D5}"/>
              </a:ext>
            </a:extLst>
          </p:cNvPr>
          <p:cNvCxnSpPr>
            <a:cxnSpLocks/>
          </p:cNvCxnSpPr>
          <p:nvPr/>
        </p:nvCxnSpPr>
        <p:spPr>
          <a:xfrm>
            <a:off x="1180214" y="3429000"/>
            <a:ext cx="809948" cy="11004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Gerade Verbindung mit Pfeil 15">
            <a:extLst>
              <a:ext uri="{FF2B5EF4-FFF2-40B4-BE49-F238E27FC236}">
                <a16:creationId xmlns:a16="http://schemas.microsoft.com/office/drawing/2014/main" id="{90EE294A-E1EC-DC6B-4FAE-49B0570FB00D}"/>
              </a:ext>
            </a:extLst>
          </p:cNvPr>
          <p:cNvCxnSpPr>
            <a:cxnSpLocks/>
          </p:cNvCxnSpPr>
          <p:nvPr/>
        </p:nvCxnSpPr>
        <p:spPr>
          <a:xfrm>
            <a:off x="2254102" y="3338441"/>
            <a:ext cx="255182" cy="11910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feld 30">
            <a:extLst>
              <a:ext uri="{FF2B5EF4-FFF2-40B4-BE49-F238E27FC236}">
                <a16:creationId xmlns:a16="http://schemas.microsoft.com/office/drawing/2014/main" id="{2A94088B-84BF-7A5F-43CB-C7B3768B9E01}"/>
              </a:ext>
            </a:extLst>
          </p:cNvPr>
          <p:cNvSpPr txBox="1"/>
          <p:nvPr/>
        </p:nvSpPr>
        <p:spPr>
          <a:xfrm>
            <a:off x="7198242" y="1442485"/>
            <a:ext cx="5704468" cy="646331"/>
          </a:xfrm>
          <a:prstGeom prst="rect">
            <a:avLst/>
          </a:prstGeom>
          <a:noFill/>
        </p:spPr>
        <p:txBody>
          <a:bodyPr wrap="square" rtlCol="0">
            <a:spAutoFit/>
          </a:bodyPr>
          <a:lstStyle/>
          <a:p>
            <a:r>
              <a:rPr lang="en-US" noProof="0" dirty="0">
                <a:solidFill>
                  <a:srgbClr val="C00000"/>
                </a:solidFill>
              </a:rPr>
              <a:t>Click on ‚Browse repositories‘ button</a:t>
            </a:r>
          </a:p>
          <a:p>
            <a:r>
              <a:rPr lang="en-US" noProof="0" dirty="0">
                <a:solidFill>
                  <a:srgbClr val="C00000"/>
                </a:solidFill>
              </a:rPr>
              <a:t>And select the file on your computer</a:t>
            </a:r>
          </a:p>
        </p:txBody>
      </p:sp>
      <p:cxnSp>
        <p:nvCxnSpPr>
          <p:cNvPr id="32" name="Gerade Verbindung mit Pfeil 31">
            <a:extLst>
              <a:ext uri="{FF2B5EF4-FFF2-40B4-BE49-F238E27FC236}">
                <a16:creationId xmlns:a16="http://schemas.microsoft.com/office/drawing/2014/main" id="{873DC159-3F5F-DC6C-4BDD-1B666133646B}"/>
              </a:ext>
            </a:extLst>
          </p:cNvPr>
          <p:cNvCxnSpPr>
            <a:cxnSpLocks/>
          </p:cNvCxnSpPr>
          <p:nvPr/>
        </p:nvCxnSpPr>
        <p:spPr>
          <a:xfrm flipH="1">
            <a:off x="8910084" y="2088816"/>
            <a:ext cx="340242" cy="2280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Gerade Verbindung mit Pfeil 35">
            <a:extLst>
              <a:ext uri="{FF2B5EF4-FFF2-40B4-BE49-F238E27FC236}">
                <a16:creationId xmlns:a16="http://schemas.microsoft.com/office/drawing/2014/main" id="{42AFA53B-DA14-8F0F-3715-53F1B2783F1B}"/>
              </a:ext>
            </a:extLst>
          </p:cNvPr>
          <p:cNvCxnSpPr>
            <a:cxnSpLocks/>
          </p:cNvCxnSpPr>
          <p:nvPr/>
        </p:nvCxnSpPr>
        <p:spPr>
          <a:xfrm flipH="1" flipV="1">
            <a:off x="5964865" y="3742660"/>
            <a:ext cx="2315189" cy="1912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feld 38">
            <a:extLst>
              <a:ext uri="{FF2B5EF4-FFF2-40B4-BE49-F238E27FC236}">
                <a16:creationId xmlns:a16="http://schemas.microsoft.com/office/drawing/2014/main" id="{7C8EDC05-02F5-1380-52A0-6926311CB093}"/>
              </a:ext>
            </a:extLst>
          </p:cNvPr>
          <p:cNvSpPr txBox="1"/>
          <p:nvPr/>
        </p:nvSpPr>
        <p:spPr>
          <a:xfrm>
            <a:off x="8412961" y="3609857"/>
            <a:ext cx="3250955" cy="923330"/>
          </a:xfrm>
          <a:prstGeom prst="rect">
            <a:avLst/>
          </a:prstGeom>
          <a:noFill/>
        </p:spPr>
        <p:txBody>
          <a:bodyPr wrap="square" rtlCol="0">
            <a:spAutoFit/>
          </a:bodyPr>
          <a:lstStyle/>
          <a:p>
            <a:r>
              <a:rPr lang="en-US" noProof="0" dirty="0">
                <a:solidFill>
                  <a:srgbClr val="C00000"/>
                </a:solidFill>
              </a:rPr>
              <a:t>Tick the</a:t>
            </a:r>
          </a:p>
          <a:p>
            <a:r>
              <a:rPr lang="en-US" noProof="0" dirty="0">
                <a:solidFill>
                  <a:srgbClr val="C00000"/>
                </a:solidFill>
              </a:rPr>
              <a:t> ‚This image is decorative only‘ and the ‚Auto size‘ boxes</a:t>
            </a:r>
          </a:p>
        </p:txBody>
      </p:sp>
      <p:cxnSp>
        <p:nvCxnSpPr>
          <p:cNvPr id="40" name="Gerade Verbindung mit Pfeil 39">
            <a:extLst>
              <a:ext uri="{FF2B5EF4-FFF2-40B4-BE49-F238E27FC236}">
                <a16:creationId xmlns:a16="http://schemas.microsoft.com/office/drawing/2014/main" id="{924AF293-C7B8-155A-B7A8-BB00D6391992}"/>
              </a:ext>
            </a:extLst>
          </p:cNvPr>
          <p:cNvCxnSpPr>
            <a:cxnSpLocks/>
          </p:cNvCxnSpPr>
          <p:nvPr/>
        </p:nvCxnSpPr>
        <p:spPr>
          <a:xfrm flipH="1" flipV="1">
            <a:off x="7312491" y="4274379"/>
            <a:ext cx="1100470" cy="1156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Gerade Verbindung mit Pfeil 41">
            <a:extLst>
              <a:ext uri="{FF2B5EF4-FFF2-40B4-BE49-F238E27FC236}">
                <a16:creationId xmlns:a16="http://schemas.microsoft.com/office/drawing/2014/main" id="{A5342F37-F911-5D66-F4F8-0C298CB1F7D3}"/>
              </a:ext>
            </a:extLst>
          </p:cNvPr>
          <p:cNvCxnSpPr>
            <a:cxnSpLocks/>
          </p:cNvCxnSpPr>
          <p:nvPr/>
        </p:nvCxnSpPr>
        <p:spPr>
          <a:xfrm flipV="1">
            <a:off x="4348716" y="4274379"/>
            <a:ext cx="1313934" cy="4948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feld 44">
            <a:extLst>
              <a:ext uri="{FF2B5EF4-FFF2-40B4-BE49-F238E27FC236}">
                <a16:creationId xmlns:a16="http://schemas.microsoft.com/office/drawing/2014/main" id="{313EC230-2BE9-36D4-A941-65CB4029CDFE}"/>
              </a:ext>
            </a:extLst>
          </p:cNvPr>
          <p:cNvSpPr txBox="1"/>
          <p:nvPr/>
        </p:nvSpPr>
        <p:spPr>
          <a:xfrm>
            <a:off x="3496239" y="4774301"/>
            <a:ext cx="1478883" cy="923330"/>
          </a:xfrm>
          <a:prstGeom prst="rect">
            <a:avLst/>
          </a:prstGeom>
          <a:noFill/>
        </p:spPr>
        <p:txBody>
          <a:bodyPr wrap="square" rtlCol="0">
            <a:spAutoFit/>
          </a:bodyPr>
          <a:lstStyle/>
          <a:p>
            <a:r>
              <a:rPr lang="en-US" noProof="0" dirty="0">
                <a:solidFill>
                  <a:srgbClr val="C00000"/>
                </a:solidFill>
              </a:rPr>
              <a:t>Set the first image size to 533</a:t>
            </a:r>
          </a:p>
        </p:txBody>
      </p:sp>
      <p:sp>
        <p:nvSpPr>
          <p:cNvPr id="2" name="Foliennummernplatzhalter 1">
            <a:extLst>
              <a:ext uri="{FF2B5EF4-FFF2-40B4-BE49-F238E27FC236}">
                <a16:creationId xmlns:a16="http://schemas.microsoft.com/office/drawing/2014/main" id="{27BCF037-A663-65BF-D6E7-9B47607BBF05}"/>
              </a:ext>
            </a:extLst>
          </p:cNvPr>
          <p:cNvSpPr>
            <a:spLocks noGrp="1"/>
          </p:cNvSpPr>
          <p:nvPr>
            <p:ph type="sldNum" sz="quarter" idx="12"/>
          </p:nvPr>
        </p:nvSpPr>
        <p:spPr/>
        <p:txBody>
          <a:bodyPr/>
          <a:lstStyle/>
          <a:p>
            <a:fld id="{B0338755-EC09-452E-8EBB-101AC093DB14}" type="slidenum">
              <a:rPr lang="en-US" noProof="0" smtClean="0"/>
              <a:t>35</a:t>
            </a:fld>
            <a:endParaRPr lang="en-US" noProof="0" dirty="0"/>
          </a:p>
        </p:txBody>
      </p:sp>
    </p:spTree>
    <p:extLst>
      <p:ext uri="{BB962C8B-B14F-4D97-AF65-F5344CB8AC3E}">
        <p14:creationId xmlns:p14="http://schemas.microsoft.com/office/powerpoint/2010/main" val="4116523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E59A2AB5-CB75-6A8F-8B9B-C274697F0F9E}"/>
              </a:ext>
            </a:extLst>
          </p:cNvPr>
          <p:cNvGrpSpPr/>
          <p:nvPr/>
        </p:nvGrpSpPr>
        <p:grpSpPr>
          <a:xfrm>
            <a:off x="345440" y="228228"/>
            <a:ext cx="11090885" cy="6305723"/>
            <a:chOff x="345440" y="228228"/>
            <a:chExt cx="11090885" cy="6305723"/>
          </a:xfrm>
        </p:grpSpPr>
        <p:sp>
          <p:nvSpPr>
            <p:cNvPr id="3" name="Textfeld 2">
              <a:extLst>
                <a:ext uri="{FF2B5EF4-FFF2-40B4-BE49-F238E27FC236}">
                  <a16:creationId xmlns:a16="http://schemas.microsoft.com/office/drawing/2014/main" id="{5C227A1A-A325-9B04-A134-25D79C27F418}"/>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4" name="Picture 41">
              <a:extLst>
                <a:ext uri="{FF2B5EF4-FFF2-40B4-BE49-F238E27FC236}">
                  <a16:creationId xmlns:a16="http://schemas.microsoft.com/office/drawing/2014/main" id="{20D8D420-1FA9-2A32-E410-92F2795C9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feld 4">
            <a:extLst>
              <a:ext uri="{FF2B5EF4-FFF2-40B4-BE49-F238E27FC236}">
                <a16:creationId xmlns:a16="http://schemas.microsoft.com/office/drawing/2014/main" id="{C335AC6B-2CF8-AEB1-3EAB-132017BC6792}"/>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Adding to existing wiki:</a:t>
            </a:r>
          </a:p>
        </p:txBody>
      </p:sp>
      <p:pic>
        <p:nvPicPr>
          <p:cNvPr id="9" name="Grafik 8">
            <a:extLst>
              <a:ext uri="{FF2B5EF4-FFF2-40B4-BE49-F238E27FC236}">
                <a16:creationId xmlns:a16="http://schemas.microsoft.com/office/drawing/2014/main" id="{8E5890A0-16FE-1337-5501-514046F61BA1}"/>
              </a:ext>
            </a:extLst>
          </p:cNvPr>
          <p:cNvPicPr>
            <a:picLocks noChangeAspect="1"/>
          </p:cNvPicPr>
          <p:nvPr/>
        </p:nvPicPr>
        <p:blipFill>
          <a:blip r:embed="rId3"/>
          <a:stretch>
            <a:fillRect/>
          </a:stretch>
        </p:blipFill>
        <p:spPr>
          <a:xfrm>
            <a:off x="564363" y="1652888"/>
            <a:ext cx="4410759" cy="4088704"/>
          </a:xfrm>
          <a:prstGeom prst="rect">
            <a:avLst/>
          </a:prstGeom>
        </p:spPr>
      </p:pic>
      <p:pic>
        <p:nvPicPr>
          <p:cNvPr id="8" name="Grafik 7">
            <a:extLst>
              <a:ext uri="{FF2B5EF4-FFF2-40B4-BE49-F238E27FC236}">
                <a16:creationId xmlns:a16="http://schemas.microsoft.com/office/drawing/2014/main" id="{7EA3692F-12FE-B20F-C1AC-D7A667F1EFDD}"/>
              </a:ext>
            </a:extLst>
          </p:cNvPr>
          <p:cNvPicPr>
            <a:picLocks noChangeAspect="1"/>
          </p:cNvPicPr>
          <p:nvPr/>
        </p:nvPicPr>
        <p:blipFill>
          <a:blip r:embed="rId4"/>
          <a:stretch>
            <a:fillRect/>
          </a:stretch>
        </p:blipFill>
        <p:spPr>
          <a:xfrm>
            <a:off x="2769742" y="2347364"/>
            <a:ext cx="3665538" cy="2857748"/>
          </a:xfrm>
          <a:prstGeom prst="rect">
            <a:avLst/>
          </a:prstGeom>
        </p:spPr>
      </p:pic>
      <p:sp>
        <p:nvSpPr>
          <p:cNvPr id="10" name="Textfeld 9">
            <a:extLst>
              <a:ext uri="{FF2B5EF4-FFF2-40B4-BE49-F238E27FC236}">
                <a16:creationId xmlns:a16="http://schemas.microsoft.com/office/drawing/2014/main" id="{3A0AB607-B276-588A-BC93-A6AD59453C75}"/>
              </a:ext>
            </a:extLst>
          </p:cNvPr>
          <p:cNvSpPr txBox="1"/>
          <p:nvPr/>
        </p:nvSpPr>
        <p:spPr>
          <a:xfrm>
            <a:off x="4706612" y="1147035"/>
            <a:ext cx="3934047" cy="923330"/>
          </a:xfrm>
          <a:prstGeom prst="rect">
            <a:avLst/>
          </a:prstGeom>
          <a:noFill/>
        </p:spPr>
        <p:txBody>
          <a:bodyPr wrap="square" rtlCol="0">
            <a:spAutoFit/>
          </a:bodyPr>
          <a:lstStyle/>
          <a:p>
            <a:r>
              <a:rPr lang="en-US" noProof="0" dirty="0">
                <a:solidFill>
                  <a:srgbClr val="C00000"/>
                </a:solidFill>
              </a:rPr>
              <a:t>To add to any existing wiki page, change from ‚View‘ to ‚Edit‘ or ‚Comment‘</a:t>
            </a:r>
          </a:p>
        </p:txBody>
      </p:sp>
      <p:pic>
        <p:nvPicPr>
          <p:cNvPr id="12" name="Grafik 11">
            <a:extLst>
              <a:ext uri="{FF2B5EF4-FFF2-40B4-BE49-F238E27FC236}">
                <a16:creationId xmlns:a16="http://schemas.microsoft.com/office/drawing/2014/main" id="{38451B74-4ACF-7631-36AC-797CE8A9B11E}"/>
              </a:ext>
            </a:extLst>
          </p:cNvPr>
          <p:cNvPicPr>
            <a:picLocks noChangeAspect="1"/>
          </p:cNvPicPr>
          <p:nvPr/>
        </p:nvPicPr>
        <p:blipFill>
          <a:blip r:embed="rId5"/>
          <a:srcRect l="18426" r="14096"/>
          <a:stretch/>
        </p:blipFill>
        <p:spPr>
          <a:xfrm>
            <a:off x="6809711" y="1962906"/>
            <a:ext cx="5077488" cy="4051755"/>
          </a:xfrm>
          <a:prstGeom prst="rect">
            <a:avLst/>
          </a:prstGeom>
        </p:spPr>
      </p:pic>
      <p:sp>
        <p:nvSpPr>
          <p:cNvPr id="13" name="Textfeld 12">
            <a:extLst>
              <a:ext uri="{FF2B5EF4-FFF2-40B4-BE49-F238E27FC236}">
                <a16:creationId xmlns:a16="http://schemas.microsoft.com/office/drawing/2014/main" id="{57A24EC2-E59A-05E5-738A-98FF1EA34F59}"/>
              </a:ext>
            </a:extLst>
          </p:cNvPr>
          <p:cNvSpPr txBox="1"/>
          <p:nvPr/>
        </p:nvSpPr>
        <p:spPr>
          <a:xfrm>
            <a:off x="8478701" y="4361426"/>
            <a:ext cx="3934047" cy="923330"/>
          </a:xfrm>
          <a:prstGeom prst="rect">
            <a:avLst/>
          </a:prstGeom>
          <a:noFill/>
        </p:spPr>
        <p:txBody>
          <a:bodyPr wrap="square" rtlCol="0">
            <a:spAutoFit/>
          </a:bodyPr>
          <a:lstStyle/>
          <a:p>
            <a:r>
              <a:rPr lang="en-US" noProof="0" dirty="0">
                <a:solidFill>
                  <a:srgbClr val="C00000"/>
                </a:solidFill>
              </a:rPr>
              <a:t>Enter your text, images, etc.</a:t>
            </a:r>
          </a:p>
          <a:p>
            <a:r>
              <a:rPr lang="en-US" noProof="0" dirty="0">
                <a:solidFill>
                  <a:srgbClr val="C00000"/>
                </a:solidFill>
              </a:rPr>
              <a:t>here. Create a new line first</a:t>
            </a:r>
          </a:p>
          <a:p>
            <a:r>
              <a:rPr lang="en-US" noProof="0" dirty="0">
                <a:solidFill>
                  <a:srgbClr val="C00000"/>
                </a:solidFill>
              </a:rPr>
              <a:t>by pressing enter.</a:t>
            </a:r>
          </a:p>
        </p:txBody>
      </p:sp>
      <p:cxnSp>
        <p:nvCxnSpPr>
          <p:cNvPr id="14" name="Gerade Verbindung mit Pfeil 13">
            <a:extLst>
              <a:ext uri="{FF2B5EF4-FFF2-40B4-BE49-F238E27FC236}">
                <a16:creationId xmlns:a16="http://schemas.microsoft.com/office/drawing/2014/main" id="{9D4CAED1-C6E1-68AB-494C-1D8F1F1DC7E0}"/>
              </a:ext>
            </a:extLst>
          </p:cNvPr>
          <p:cNvCxnSpPr>
            <a:cxnSpLocks/>
          </p:cNvCxnSpPr>
          <p:nvPr/>
        </p:nvCxnSpPr>
        <p:spPr>
          <a:xfrm flipH="1" flipV="1">
            <a:off x="8915400" y="3512127"/>
            <a:ext cx="696191" cy="8492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4887E2F6-E5A0-F6DD-E8DB-A9DD9125F5EC}"/>
              </a:ext>
            </a:extLst>
          </p:cNvPr>
          <p:cNvCxnSpPr>
            <a:cxnSpLocks/>
          </p:cNvCxnSpPr>
          <p:nvPr/>
        </p:nvCxnSpPr>
        <p:spPr>
          <a:xfrm flipH="1">
            <a:off x="4254415" y="2070365"/>
            <a:ext cx="720707" cy="1202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Foliennummernplatzhalter 5">
            <a:extLst>
              <a:ext uri="{FF2B5EF4-FFF2-40B4-BE49-F238E27FC236}">
                <a16:creationId xmlns:a16="http://schemas.microsoft.com/office/drawing/2014/main" id="{FC284C2F-A58E-236A-C75B-87D1505D3927}"/>
              </a:ext>
            </a:extLst>
          </p:cNvPr>
          <p:cNvSpPr>
            <a:spLocks noGrp="1"/>
          </p:cNvSpPr>
          <p:nvPr>
            <p:ph type="sldNum" sz="quarter" idx="12"/>
          </p:nvPr>
        </p:nvSpPr>
        <p:spPr/>
        <p:txBody>
          <a:bodyPr/>
          <a:lstStyle/>
          <a:p>
            <a:fld id="{B0338755-EC09-452E-8EBB-101AC093DB14}" type="slidenum">
              <a:rPr lang="en-US" noProof="0" smtClean="0"/>
              <a:t>36</a:t>
            </a:fld>
            <a:endParaRPr lang="en-US" noProof="0" dirty="0"/>
          </a:p>
        </p:txBody>
      </p:sp>
    </p:spTree>
    <p:extLst>
      <p:ext uri="{BB962C8B-B14F-4D97-AF65-F5344CB8AC3E}">
        <p14:creationId xmlns:p14="http://schemas.microsoft.com/office/powerpoint/2010/main" val="4113435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9B0A-7517-85ED-C264-9B20C2380FB8}"/>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56E8F37D-28B6-5104-A884-64C09A736292}"/>
              </a:ext>
            </a:extLst>
          </p:cNvPr>
          <p:cNvGrpSpPr/>
          <p:nvPr/>
        </p:nvGrpSpPr>
        <p:grpSpPr>
          <a:xfrm>
            <a:off x="345440" y="228228"/>
            <a:ext cx="11090885" cy="6305723"/>
            <a:chOff x="345440" y="228228"/>
            <a:chExt cx="11090885" cy="6305723"/>
          </a:xfrm>
        </p:grpSpPr>
        <p:sp>
          <p:nvSpPr>
            <p:cNvPr id="3" name="Textfeld 2">
              <a:extLst>
                <a:ext uri="{FF2B5EF4-FFF2-40B4-BE49-F238E27FC236}">
                  <a16:creationId xmlns:a16="http://schemas.microsoft.com/office/drawing/2014/main" id="{596227B3-DF2A-E045-CBF8-C05A612415E1}"/>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4" name="Picture 41">
              <a:extLst>
                <a:ext uri="{FF2B5EF4-FFF2-40B4-BE49-F238E27FC236}">
                  <a16:creationId xmlns:a16="http://schemas.microsoft.com/office/drawing/2014/main" id="{B5729F18-084A-3515-2F10-966B8EFC0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feld 4">
            <a:extLst>
              <a:ext uri="{FF2B5EF4-FFF2-40B4-BE49-F238E27FC236}">
                <a16:creationId xmlns:a16="http://schemas.microsoft.com/office/drawing/2014/main" id="{0EF32C66-67E4-D1FB-5DD7-68D41C436295}"/>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Adding a new wiki page:</a:t>
            </a:r>
          </a:p>
        </p:txBody>
      </p:sp>
      <p:pic>
        <p:nvPicPr>
          <p:cNvPr id="9" name="Grafik 8">
            <a:extLst>
              <a:ext uri="{FF2B5EF4-FFF2-40B4-BE49-F238E27FC236}">
                <a16:creationId xmlns:a16="http://schemas.microsoft.com/office/drawing/2014/main" id="{03473ED7-5389-08EC-3008-5319774F5369}"/>
              </a:ext>
            </a:extLst>
          </p:cNvPr>
          <p:cNvPicPr>
            <a:picLocks noChangeAspect="1"/>
          </p:cNvPicPr>
          <p:nvPr/>
        </p:nvPicPr>
        <p:blipFill>
          <a:blip r:embed="rId3"/>
          <a:stretch>
            <a:fillRect/>
          </a:stretch>
        </p:blipFill>
        <p:spPr>
          <a:xfrm>
            <a:off x="564363" y="1652888"/>
            <a:ext cx="4410759" cy="4088704"/>
          </a:xfrm>
          <a:prstGeom prst="rect">
            <a:avLst/>
          </a:prstGeom>
        </p:spPr>
      </p:pic>
      <p:pic>
        <p:nvPicPr>
          <p:cNvPr id="8" name="Grafik 7">
            <a:extLst>
              <a:ext uri="{FF2B5EF4-FFF2-40B4-BE49-F238E27FC236}">
                <a16:creationId xmlns:a16="http://schemas.microsoft.com/office/drawing/2014/main" id="{783EA879-BE0E-8C40-BCBE-4B953F2CC9C7}"/>
              </a:ext>
            </a:extLst>
          </p:cNvPr>
          <p:cNvPicPr>
            <a:picLocks noChangeAspect="1"/>
          </p:cNvPicPr>
          <p:nvPr/>
        </p:nvPicPr>
        <p:blipFill>
          <a:blip r:embed="rId4"/>
          <a:stretch>
            <a:fillRect/>
          </a:stretch>
        </p:blipFill>
        <p:spPr>
          <a:xfrm>
            <a:off x="2769742" y="2347364"/>
            <a:ext cx="3665538" cy="2857748"/>
          </a:xfrm>
          <a:prstGeom prst="rect">
            <a:avLst/>
          </a:prstGeom>
        </p:spPr>
      </p:pic>
      <p:sp>
        <p:nvSpPr>
          <p:cNvPr id="10" name="Textfeld 9">
            <a:extLst>
              <a:ext uri="{FF2B5EF4-FFF2-40B4-BE49-F238E27FC236}">
                <a16:creationId xmlns:a16="http://schemas.microsoft.com/office/drawing/2014/main" id="{FD5DD590-AC60-240D-E608-B1EF04E51386}"/>
              </a:ext>
            </a:extLst>
          </p:cNvPr>
          <p:cNvSpPr txBox="1"/>
          <p:nvPr/>
        </p:nvSpPr>
        <p:spPr>
          <a:xfrm>
            <a:off x="4692533" y="933342"/>
            <a:ext cx="3934047" cy="923330"/>
          </a:xfrm>
          <a:prstGeom prst="rect">
            <a:avLst/>
          </a:prstGeom>
          <a:noFill/>
        </p:spPr>
        <p:txBody>
          <a:bodyPr wrap="square" rtlCol="0">
            <a:spAutoFit/>
          </a:bodyPr>
          <a:lstStyle/>
          <a:p>
            <a:r>
              <a:rPr lang="en-US" noProof="0" dirty="0">
                <a:solidFill>
                  <a:srgbClr val="C00000"/>
                </a:solidFill>
              </a:rPr>
              <a:t>Go to the wiki start page.</a:t>
            </a:r>
          </a:p>
          <a:p>
            <a:r>
              <a:rPr lang="en-US" noProof="0" dirty="0">
                <a:solidFill>
                  <a:srgbClr val="C00000"/>
                </a:solidFill>
              </a:rPr>
              <a:t>To add to a new wiki page, change from ‚View‘ to ‚Edit‘</a:t>
            </a:r>
          </a:p>
        </p:txBody>
      </p:sp>
      <p:pic>
        <p:nvPicPr>
          <p:cNvPr id="12" name="Grafik 11">
            <a:extLst>
              <a:ext uri="{FF2B5EF4-FFF2-40B4-BE49-F238E27FC236}">
                <a16:creationId xmlns:a16="http://schemas.microsoft.com/office/drawing/2014/main" id="{D538ADBE-F4EA-9B0D-5E7A-51E694A1A213}"/>
              </a:ext>
            </a:extLst>
          </p:cNvPr>
          <p:cNvPicPr>
            <a:picLocks noChangeAspect="1"/>
          </p:cNvPicPr>
          <p:nvPr/>
        </p:nvPicPr>
        <p:blipFill>
          <a:blip r:embed="rId5"/>
          <a:srcRect l="18426" r="14096"/>
          <a:stretch/>
        </p:blipFill>
        <p:spPr>
          <a:xfrm>
            <a:off x="6809711" y="1962906"/>
            <a:ext cx="5077488" cy="4051755"/>
          </a:xfrm>
          <a:prstGeom prst="rect">
            <a:avLst/>
          </a:prstGeom>
        </p:spPr>
      </p:pic>
      <p:sp>
        <p:nvSpPr>
          <p:cNvPr id="13" name="Textfeld 12">
            <a:extLst>
              <a:ext uri="{FF2B5EF4-FFF2-40B4-BE49-F238E27FC236}">
                <a16:creationId xmlns:a16="http://schemas.microsoft.com/office/drawing/2014/main" id="{3B52DF44-FE5B-1421-6EA4-8ED87A1C3C1D}"/>
              </a:ext>
            </a:extLst>
          </p:cNvPr>
          <p:cNvSpPr txBox="1"/>
          <p:nvPr/>
        </p:nvSpPr>
        <p:spPr>
          <a:xfrm>
            <a:off x="5816600" y="5753163"/>
            <a:ext cx="5715000" cy="923330"/>
          </a:xfrm>
          <a:prstGeom prst="rect">
            <a:avLst/>
          </a:prstGeom>
          <a:noFill/>
        </p:spPr>
        <p:txBody>
          <a:bodyPr wrap="square" rtlCol="0">
            <a:spAutoFit/>
          </a:bodyPr>
          <a:lstStyle/>
          <a:p>
            <a:r>
              <a:rPr lang="en-US" noProof="0" dirty="0">
                <a:solidFill>
                  <a:srgbClr val="C00000"/>
                </a:solidFill>
              </a:rPr>
              <a:t>Create a new line first by pressing enter.</a:t>
            </a:r>
          </a:p>
          <a:p>
            <a:r>
              <a:rPr lang="en-US" noProof="0" dirty="0">
                <a:solidFill>
                  <a:srgbClr val="C00000"/>
                </a:solidFill>
              </a:rPr>
              <a:t>Then type </a:t>
            </a:r>
            <a:r>
              <a:rPr lang="en-US" b="0" i="0" noProof="0" dirty="0">
                <a:solidFill>
                  <a:srgbClr val="495057"/>
                </a:solidFill>
                <a:effectLst/>
                <a:latin typeface="Source Sans 3"/>
              </a:rPr>
              <a:t>Link: [[Name of your new page]]</a:t>
            </a:r>
          </a:p>
          <a:p>
            <a:r>
              <a:rPr lang="en-US" noProof="0" dirty="0">
                <a:solidFill>
                  <a:srgbClr val="C00000"/>
                </a:solidFill>
                <a:latin typeface="Source Sans 3"/>
              </a:rPr>
              <a:t>And save. </a:t>
            </a:r>
            <a:endParaRPr lang="en-US" noProof="0" dirty="0">
              <a:solidFill>
                <a:srgbClr val="C00000"/>
              </a:solidFill>
            </a:endParaRPr>
          </a:p>
        </p:txBody>
      </p:sp>
      <p:cxnSp>
        <p:nvCxnSpPr>
          <p:cNvPr id="14" name="Gerade Verbindung mit Pfeil 13">
            <a:extLst>
              <a:ext uri="{FF2B5EF4-FFF2-40B4-BE49-F238E27FC236}">
                <a16:creationId xmlns:a16="http://schemas.microsoft.com/office/drawing/2014/main" id="{849DFDB0-97F6-2D97-0D93-BA2518C06FD2}"/>
              </a:ext>
            </a:extLst>
          </p:cNvPr>
          <p:cNvCxnSpPr>
            <a:cxnSpLocks/>
          </p:cNvCxnSpPr>
          <p:nvPr/>
        </p:nvCxnSpPr>
        <p:spPr>
          <a:xfrm flipV="1">
            <a:off x="6454930" y="5284756"/>
            <a:ext cx="761950" cy="570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27BF6EB2-D362-A3D5-10FC-B4FA445FDE7D}"/>
              </a:ext>
            </a:extLst>
          </p:cNvPr>
          <p:cNvCxnSpPr>
            <a:cxnSpLocks/>
          </p:cNvCxnSpPr>
          <p:nvPr/>
        </p:nvCxnSpPr>
        <p:spPr>
          <a:xfrm flipH="1">
            <a:off x="4254415" y="2070365"/>
            <a:ext cx="720707" cy="1202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Foliennummernplatzhalter 5">
            <a:extLst>
              <a:ext uri="{FF2B5EF4-FFF2-40B4-BE49-F238E27FC236}">
                <a16:creationId xmlns:a16="http://schemas.microsoft.com/office/drawing/2014/main" id="{90F3BBD9-B477-88BC-AF60-FD3EDCA5346D}"/>
              </a:ext>
            </a:extLst>
          </p:cNvPr>
          <p:cNvSpPr>
            <a:spLocks noGrp="1"/>
          </p:cNvSpPr>
          <p:nvPr>
            <p:ph type="sldNum" sz="quarter" idx="12"/>
          </p:nvPr>
        </p:nvSpPr>
        <p:spPr/>
        <p:txBody>
          <a:bodyPr/>
          <a:lstStyle/>
          <a:p>
            <a:fld id="{B0338755-EC09-452E-8EBB-101AC093DB14}" type="slidenum">
              <a:rPr lang="en-US" noProof="0" smtClean="0"/>
              <a:t>37</a:t>
            </a:fld>
            <a:endParaRPr lang="en-US" noProof="0" dirty="0"/>
          </a:p>
        </p:txBody>
      </p:sp>
    </p:spTree>
    <p:extLst>
      <p:ext uri="{BB962C8B-B14F-4D97-AF65-F5344CB8AC3E}">
        <p14:creationId xmlns:p14="http://schemas.microsoft.com/office/powerpoint/2010/main" val="3525158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D26A4-FF9C-3BEE-FB81-7E3C7A496AB1}"/>
            </a:ext>
          </a:extLst>
        </p:cNvPr>
        <p:cNvGrpSpPr/>
        <p:nvPr/>
      </p:nvGrpSpPr>
      <p:grpSpPr>
        <a:xfrm>
          <a:off x="0" y="0"/>
          <a:ext cx="0" cy="0"/>
          <a:chOff x="0" y="0"/>
          <a:chExt cx="0" cy="0"/>
        </a:xfrm>
      </p:grpSpPr>
      <p:pic>
        <p:nvPicPr>
          <p:cNvPr id="16" name="Grafik 15">
            <a:extLst>
              <a:ext uri="{FF2B5EF4-FFF2-40B4-BE49-F238E27FC236}">
                <a16:creationId xmlns:a16="http://schemas.microsoft.com/office/drawing/2014/main" id="{CDA61A4C-51F1-57FF-EA95-9438C0F0BF35}"/>
              </a:ext>
            </a:extLst>
          </p:cNvPr>
          <p:cNvPicPr>
            <a:picLocks noChangeAspect="1"/>
          </p:cNvPicPr>
          <p:nvPr/>
        </p:nvPicPr>
        <p:blipFill>
          <a:blip r:embed="rId2"/>
          <a:stretch>
            <a:fillRect/>
          </a:stretch>
        </p:blipFill>
        <p:spPr>
          <a:xfrm>
            <a:off x="5720478" y="1869937"/>
            <a:ext cx="6132432" cy="2755542"/>
          </a:xfrm>
          <a:prstGeom prst="rect">
            <a:avLst/>
          </a:prstGeom>
        </p:spPr>
      </p:pic>
      <p:grpSp>
        <p:nvGrpSpPr>
          <p:cNvPr id="2" name="Gruppieren 1">
            <a:extLst>
              <a:ext uri="{FF2B5EF4-FFF2-40B4-BE49-F238E27FC236}">
                <a16:creationId xmlns:a16="http://schemas.microsoft.com/office/drawing/2014/main" id="{CF2D98AB-16C3-0E7B-A272-9F42B89998C1}"/>
              </a:ext>
            </a:extLst>
          </p:cNvPr>
          <p:cNvGrpSpPr/>
          <p:nvPr/>
        </p:nvGrpSpPr>
        <p:grpSpPr>
          <a:xfrm>
            <a:off x="345440" y="228228"/>
            <a:ext cx="11090885" cy="6305723"/>
            <a:chOff x="345440" y="228228"/>
            <a:chExt cx="11090885" cy="6305723"/>
          </a:xfrm>
        </p:grpSpPr>
        <p:sp>
          <p:nvSpPr>
            <p:cNvPr id="3" name="Textfeld 2">
              <a:extLst>
                <a:ext uri="{FF2B5EF4-FFF2-40B4-BE49-F238E27FC236}">
                  <a16:creationId xmlns:a16="http://schemas.microsoft.com/office/drawing/2014/main" id="{6FBE5DCB-767A-542E-35FE-3788B2314EFF}"/>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4" name="Picture 41">
              <a:extLst>
                <a:ext uri="{FF2B5EF4-FFF2-40B4-BE49-F238E27FC236}">
                  <a16:creationId xmlns:a16="http://schemas.microsoft.com/office/drawing/2014/main" id="{4DA7EF60-DD9D-6728-D36C-E20FF8C80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feld 4">
            <a:extLst>
              <a:ext uri="{FF2B5EF4-FFF2-40B4-BE49-F238E27FC236}">
                <a16:creationId xmlns:a16="http://schemas.microsoft.com/office/drawing/2014/main" id="{7ACBE8CD-3F0F-35E4-4AF1-7850BD5694DC}"/>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Adding a new wiki page:</a:t>
            </a:r>
          </a:p>
        </p:txBody>
      </p:sp>
      <p:pic>
        <p:nvPicPr>
          <p:cNvPr id="9" name="Grafik 8">
            <a:extLst>
              <a:ext uri="{FF2B5EF4-FFF2-40B4-BE49-F238E27FC236}">
                <a16:creationId xmlns:a16="http://schemas.microsoft.com/office/drawing/2014/main" id="{F3BBBD17-98D8-C959-0658-CD483155D231}"/>
              </a:ext>
            </a:extLst>
          </p:cNvPr>
          <p:cNvPicPr>
            <a:picLocks noChangeAspect="1"/>
          </p:cNvPicPr>
          <p:nvPr/>
        </p:nvPicPr>
        <p:blipFill>
          <a:blip r:embed="rId4"/>
          <a:stretch>
            <a:fillRect/>
          </a:stretch>
        </p:blipFill>
        <p:spPr>
          <a:xfrm>
            <a:off x="685303" y="1228238"/>
            <a:ext cx="4410759" cy="4088704"/>
          </a:xfrm>
          <a:prstGeom prst="rect">
            <a:avLst/>
          </a:prstGeom>
        </p:spPr>
      </p:pic>
      <p:sp>
        <p:nvSpPr>
          <p:cNvPr id="10" name="Textfeld 9">
            <a:extLst>
              <a:ext uri="{FF2B5EF4-FFF2-40B4-BE49-F238E27FC236}">
                <a16:creationId xmlns:a16="http://schemas.microsoft.com/office/drawing/2014/main" id="{C4452434-93EA-BCE3-7A7D-B7E2B7B9B2F3}"/>
              </a:ext>
            </a:extLst>
          </p:cNvPr>
          <p:cNvSpPr txBox="1"/>
          <p:nvPr/>
        </p:nvSpPr>
        <p:spPr>
          <a:xfrm>
            <a:off x="2391158" y="4179631"/>
            <a:ext cx="3934047" cy="1754326"/>
          </a:xfrm>
          <a:prstGeom prst="rect">
            <a:avLst/>
          </a:prstGeom>
          <a:noFill/>
        </p:spPr>
        <p:txBody>
          <a:bodyPr wrap="square" rtlCol="0">
            <a:spAutoFit/>
          </a:bodyPr>
          <a:lstStyle/>
          <a:p>
            <a:r>
              <a:rPr lang="en-US" noProof="0" dirty="0">
                <a:solidFill>
                  <a:srgbClr val="C00000"/>
                </a:solidFill>
              </a:rPr>
              <a:t>Your new wiki page will appear at the bottom of the start page in red.</a:t>
            </a:r>
          </a:p>
          <a:p>
            <a:r>
              <a:rPr lang="en-US" noProof="0" dirty="0">
                <a:solidFill>
                  <a:srgbClr val="C00000"/>
                </a:solidFill>
              </a:rPr>
              <a:t>Click on the red header of your new wiki page to open it. </a:t>
            </a:r>
          </a:p>
          <a:p>
            <a:r>
              <a:rPr lang="en-US" noProof="0" dirty="0">
                <a:solidFill>
                  <a:srgbClr val="C00000"/>
                </a:solidFill>
              </a:rPr>
              <a:t>You can then start populating it</a:t>
            </a:r>
          </a:p>
          <a:p>
            <a:r>
              <a:rPr lang="en-US" noProof="0" dirty="0">
                <a:solidFill>
                  <a:srgbClr val="C00000"/>
                </a:solidFill>
              </a:rPr>
              <a:t>By changing from ‚View‘ to ‚Edit‘.</a:t>
            </a:r>
          </a:p>
        </p:txBody>
      </p:sp>
      <p:cxnSp>
        <p:nvCxnSpPr>
          <p:cNvPr id="18" name="Gerade Verbindung mit Pfeil 17">
            <a:extLst>
              <a:ext uri="{FF2B5EF4-FFF2-40B4-BE49-F238E27FC236}">
                <a16:creationId xmlns:a16="http://schemas.microsoft.com/office/drawing/2014/main" id="{31D7181C-D2AC-57EB-25A8-986CD19421A8}"/>
              </a:ext>
            </a:extLst>
          </p:cNvPr>
          <p:cNvCxnSpPr>
            <a:cxnSpLocks/>
          </p:cNvCxnSpPr>
          <p:nvPr/>
        </p:nvCxnSpPr>
        <p:spPr>
          <a:xfrm flipH="1">
            <a:off x="1645920" y="4625479"/>
            <a:ext cx="668478" cy="1192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Gerade Verbindung mit Pfeil 16">
            <a:extLst>
              <a:ext uri="{FF2B5EF4-FFF2-40B4-BE49-F238E27FC236}">
                <a16:creationId xmlns:a16="http://schemas.microsoft.com/office/drawing/2014/main" id="{BB937532-3CE8-54E5-539F-6EA271A83687}"/>
              </a:ext>
            </a:extLst>
          </p:cNvPr>
          <p:cNvCxnSpPr>
            <a:cxnSpLocks/>
          </p:cNvCxnSpPr>
          <p:nvPr/>
        </p:nvCxnSpPr>
        <p:spPr>
          <a:xfrm flipV="1">
            <a:off x="5577840" y="2346960"/>
            <a:ext cx="518160" cy="18944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2" name="Grafik 21">
            <a:extLst>
              <a:ext uri="{FF2B5EF4-FFF2-40B4-BE49-F238E27FC236}">
                <a16:creationId xmlns:a16="http://schemas.microsoft.com/office/drawing/2014/main" id="{37202D23-0DDE-5CDF-4F68-7516DD5CEDBF}"/>
              </a:ext>
            </a:extLst>
          </p:cNvPr>
          <p:cNvPicPr>
            <a:picLocks noChangeAspect="1"/>
          </p:cNvPicPr>
          <p:nvPr/>
        </p:nvPicPr>
        <p:blipFill>
          <a:blip r:embed="rId5"/>
          <a:srcRect l="5104" r="15801"/>
          <a:stretch/>
        </p:blipFill>
        <p:spPr>
          <a:xfrm>
            <a:off x="6106278" y="5287710"/>
            <a:ext cx="5965559" cy="1123130"/>
          </a:xfrm>
          <a:prstGeom prst="rect">
            <a:avLst/>
          </a:prstGeom>
        </p:spPr>
      </p:pic>
      <p:sp>
        <p:nvSpPr>
          <p:cNvPr id="6" name="Foliennummernplatzhalter 5">
            <a:extLst>
              <a:ext uri="{FF2B5EF4-FFF2-40B4-BE49-F238E27FC236}">
                <a16:creationId xmlns:a16="http://schemas.microsoft.com/office/drawing/2014/main" id="{E7136539-BEDB-3DF4-BB13-D1755F476BFC}"/>
              </a:ext>
            </a:extLst>
          </p:cNvPr>
          <p:cNvSpPr>
            <a:spLocks noGrp="1"/>
          </p:cNvSpPr>
          <p:nvPr>
            <p:ph type="sldNum" sz="quarter" idx="12"/>
          </p:nvPr>
        </p:nvSpPr>
        <p:spPr/>
        <p:txBody>
          <a:bodyPr/>
          <a:lstStyle/>
          <a:p>
            <a:fld id="{B0338755-EC09-452E-8EBB-101AC093DB14}" type="slidenum">
              <a:rPr lang="en-US" noProof="0" smtClean="0"/>
              <a:t>38</a:t>
            </a:fld>
            <a:endParaRPr lang="en-US" noProof="0" dirty="0"/>
          </a:p>
        </p:txBody>
      </p:sp>
    </p:spTree>
    <p:extLst>
      <p:ext uri="{BB962C8B-B14F-4D97-AF65-F5344CB8AC3E}">
        <p14:creationId xmlns:p14="http://schemas.microsoft.com/office/powerpoint/2010/main" val="4056444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BEFC-FE0A-0632-C4BF-8DD5207FECAC}"/>
            </a:ext>
          </a:extLst>
        </p:cNvPr>
        <p:cNvGrpSpPr/>
        <p:nvPr/>
      </p:nvGrpSpPr>
      <p:grpSpPr>
        <a:xfrm>
          <a:off x="0" y="0"/>
          <a:ext cx="0" cy="0"/>
          <a:chOff x="0" y="0"/>
          <a:chExt cx="0" cy="0"/>
        </a:xfrm>
      </p:grpSpPr>
      <p:pic>
        <p:nvPicPr>
          <p:cNvPr id="1043" name="Picture 19">
            <a:extLst>
              <a:ext uri="{FF2B5EF4-FFF2-40B4-BE49-F238E27FC236}">
                <a16:creationId xmlns:a16="http://schemas.microsoft.com/office/drawing/2014/main" id="{6BA23299-F398-EC76-2135-54498EEF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682" y="2082279"/>
            <a:ext cx="9144000" cy="33008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0">
            <a:extLst>
              <a:ext uri="{FF2B5EF4-FFF2-40B4-BE49-F238E27FC236}">
                <a16:creationId xmlns:a16="http://schemas.microsoft.com/office/drawing/2014/main" id="{1AEE6517-977A-389C-B362-6C3F96B7A4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B4155E97-54A7-EFC6-51F8-D4C28D7AA5B9}"/>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953B04D2-C1C1-026B-ED6E-5C7F1A184A66}"/>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8728CD09-AC8F-4F6F-7A80-C7249BDBF716}"/>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39CC55F6-3F0E-44A2-579F-07C1A7F1697F}"/>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47BA1905-F4B7-7DB5-A079-70DCEE1B2629}"/>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87BB390A-4C6B-C129-11CA-0F399A23AA6C}"/>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A45EEF6B-902E-AC6C-5FCF-68FD82800F60}"/>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54120DAB-61FB-CE1A-3C31-03F0F9733ABA}"/>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6602D9C9-7746-F1F6-76CC-1CC1C40A1BF2}"/>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3E5F982B-9233-B8DA-77B8-728E93A0EA2A}"/>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30FE6042-754B-5DF8-4921-152113D22B4B}"/>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1D5688E4-B033-B7A0-7DBF-3AF3E6798059}"/>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D2A00895-4065-8549-907D-7217D5E68780}"/>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D6A8DF06-FE0A-4F45-AB05-D73D45FAE786}"/>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D6722E3E-48CB-E1D6-ED2F-CDE85A35215F}"/>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7AB73D78-B717-C4BE-7426-8948D20BC63A}"/>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8D946472-6499-53D0-FEEF-D96399575ECB}"/>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E7169748-56E8-DC9D-68BA-A75CC29EE012}"/>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2C071B23-42BA-CD76-6945-B7B624B25F97}"/>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CFC9637B-961A-7CE8-7AC8-9F7DCFDA3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94F8B416-B2AD-68E7-FB8F-EC63B0B762B9}"/>
              </a:ext>
            </a:extLst>
          </p:cNvPr>
          <p:cNvSpPr txBox="1"/>
          <p:nvPr/>
        </p:nvSpPr>
        <p:spPr>
          <a:xfrm>
            <a:off x="806245" y="737419"/>
            <a:ext cx="5056075" cy="369332"/>
          </a:xfrm>
          <a:prstGeom prst="rect">
            <a:avLst/>
          </a:prstGeom>
          <a:noFill/>
        </p:spPr>
        <p:txBody>
          <a:bodyPr wrap="square" rtlCol="0">
            <a:spAutoFit/>
          </a:bodyPr>
          <a:lstStyle/>
          <a:p>
            <a:r>
              <a:rPr lang="en-US" b="1" noProof="0" dirty="0">
                <a:latin typeface="+mj-lt"/>
              </a:rPr>
              <a:t>Wbmoodle platform chapter/folder tiles:</a:t>
            </a:r>
          </a:p>
        </p:txBody>
      </p:sp>
      <p:sp>
        <p:nvSpPr>
          <p:cNvPr id="2" name="Textfeld 1">
            <a:extLst>
              <a:ext uri="{FF2B5EF4-FFF2-40B4-BE49-F238E27FC236}">
                <a16:creationId xmlns:a16="http://schemas.microsoft.com/office/drawing/2014/main" id="{FD9A5F4E-617F-B2B0-20B7-C324D176ACFB}"/>
              </a:ext>
            </a:extLst>
          </p:cNvPr>
          <p:cNvSpPr txBox="1"/>
          <p:nvPr/>
        </p:nvSpPr>
        <p:spPr>
          <a:xfrm>
            <a:off x="806245" y="1446937"/>
            <a:ext cx="9932875" cy="646331"/>
          </a:xfrm>
          <a:prstGeom prst="rect">
            <a:avLst/>
          </a:prstGeom>
          <a:noFill/>
        </p:spPr>
        <p:txBody>
          <a:bodyPr wrap="square" rtlCol="0">
            <a:spAutoFit/>
          </a:bodyPr>
          <a:lstStyle/>
          <a:p>
            <a:r>
              <a:rPr lang="en-US" noProof="0" dirty="0">
                <a:solidFill>
                  <a:srgbClr val="C00000"/>
                </a:solidFill>
              </a:rPr>
              <a:t>Our wbmoodle platform is set to tile format. That means you see each folder as a tile as shown below. Each tile represents a chapter that can be opened to view its contents. </a:t>
            </a:r>
          </a:p>
        </p:txBody>
      </p:sp>
      <p:sp>
        <p:nvSpPr>
          <p:cNvPr id="4" name="Foliennummernplatzhalter 3">
            <a:extLst>
              <a:ext uri="{FF2B5EF4-FFF2-40B4-BE49-F238E27FC236}">
                <a16:creationId xmlns:a16="http://schemas.microsoft.com/office/drawing/2014/main" id="{BE6E34A8-DCC7-9B89-A986-533407F0CDC1}"/>
              </a:ext>
            </a:extLst>
          </p:cNvPr>
          <p:cNvSpPr>
            <a:spLocks noGrp="1"/>
          </p:cNvSpPr>
          <p:nvPr>
            <p:ph type="sldNum" sz="quarter" idx="12"/>
          </p:nvPr>
        </p:nvSpPr>
        <p:spPr/>
        <p:txBody>
          <a:bodyPr/>
          <a:lstStyle/>
          <a:p>
            <a:fld id="{B0338755-EC09-452E-8EBB-101AC093DB14}" type="slidenum">
              <a:rPr lang="en-US" noProof="0" smtClean="0"/>
              <a:t>39</a:t>
            </a:fld>
            <a:endParaRPr lang="en-US" noProof="0" dirty="0"/>
          </a:p>
        </p:txBody>
      </p:sp>
    </p:spTree>
    <p:extLst>
      <p:ext uri="{BB962C8B-B14F-4D97-AF65-F5344CB8AC3E}">
        <p14:creationId xmlns:p14="http://schemas.microsoft.com/office/powerpoint/2010/main" val="1024774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8F8BA-39BD-17DC-B27C-05645A49BBC9}"/>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2EB02591-764D-0056-8D5D-8B6574F3B4CA}"/>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Project Management Structure:</a:t>
            </a:r>
          </a:p>
        </p:txBody>
      </p:sp>
      <p:sp>
        <p:nvSpPr>
          <p:cNvPr id="4" name="Textfeld 3">
            <a:extLst>
              <a:ext uri="{FF2B5EF4-FFF2-40B4-BE49-F238E27FC236}">
                <a16:creationId xmlns:a16="http://schemas.microsoft.com/office/drawing/2014/main" id="{DAC8B698-B7C4-44F1-AED4-F235F4390C22}"/>
              </a:ext>
            </a:extLst>
          </p:cNvPr>
          <p:cNvSpPr txBox="1"/>
          <p:nvPr/>
        </p:nvSpPr>
        <p:spPr>
          <a:xfrm>
            <a:off x="806245" y="1416795"/>
            <a:ext cx="10677833" cy="5043047"/>
          </a:xfrm>
          <a:prstGeom prst="rect">
            <a:avLst/>
          </a:prstGeom>
          <a:noFill/>
        </p:spPr>
        <p:txBody>
          <a:bodyPr wrap="square">
            <a:spAutoFit/>
          </a:bodyPr>
          <a:lstStyle/>
          <a:p>
            <a:pPr marL="285750" indent="-285750" algn="just">
              <a:lnSpc>
                <a:spcPct val="107000"/>
              </a:lnSpc>
              <a:spcAft>
                <a:spcPts val="800"/>
              </a:spcAft>
              <a:buFont typeface="+mj-lt"/>
              <a:buAutoNum type="arabicPeriod"/>
              <a:tabLst>
                <a:tab pos="270510" algn="l"/>
              </a:tabLst>
            </a:pPr>
            <a:r>
              <a:rPr lang="en-US" sz="1100" b="1" kern="1200" noProof="0" dirty="0">
                <a:solidFill>
                  <a:srgbClr val="000000"/>
                </a:solidFill>
                <a:effectLst/>
                <a:latin typeface="Calibri" panose="020F0502020204030204" pitchFamily="34" charset="0"/>
                <a:ea typeface="Malgun Gothic" panose="020B0503020000020004" pitchFamily="34" charset="-127"/>
                <a:cs typeface="Calibri" panose="020F0502020204030204" pitchFamily="34" charset="0"/>
              </a:rPr>
              <a:t>The Agri-Mocks project </a:t>
            </a:r>
            <a:r>
              <a:rPr lang="en-US" sz="1100" kern="1200" noProof="0" dirty="0">
                <a:solidFill>
                  <a:srgbClr val="000000"/>
                </a:solidFill>
                <a:effectLst/>
                <a:latin typeface="Calibri" panose="020F0502020204030204" pitchFamily="34" charset="0"/>
                <a:ea typeface="Malgun Gothic" panose="020B0503020000020004" pitchFamily="34" charset="-127"/>
                <a:cs typeface="Calibri" panose="020F0502020204030204" pitchFamily="34" charset="0"/>
              </a:rPr>
              <a:t>is governed by the Grant Agreement and the Consortium Agreement, which were signed by all consortium partners. All rules and regulation laid out in these two agreements apply. </a:t>
            </a:r>
            <a:endParaRPr lang="en-US" sz="1100" b="1" kern="1200" noProof="0" dirty="0">
              <a:solidFill>
                <a:srgbClr val="000000"/>
              </a:solidFill>
              <a:effectLst/>
              <a:latin typeface="Calibri" panose="020F0502020204030204" pitchFamily="34" charset="0"/>
              <a:ea typeface="Malgun Gothic" panose="020B0503020000020004" pitchFamily="34" charset="-127"/>
              <a:cs typeface="Calibri" panose="020F0502020204030204" pitchFamily="34" charset="0"/>
            </a:endParaRPr>
          </a:p>
          <a:p>
            <a:pPr marL="285750" indent="-285750" algn="just">
              <a:lnSpc>
                <a:spcPct val="107000"/>
              </a:lnSpc>
              <a:spcAft>
                <a:spcPts val="800"/>
              </a:spcAft>
              <a:buFont typeface="+mj-lt"/>
              <a:buAutoNum type="arabicPeriod"/>
              <a:tabLst>
                <a:tab pos="270510" algn="l"/>
              </a:tabLst>
            </a:pPr>
            <a:r>
              <a:rPr lang="en-US" sz="1100" b="1" kern="1200" noProof="0" dirty="0">
                <a:solidFill>
                  <a:srgbClr val="000000"/>
                </a:solidFill>
                <a:effectLst/>
                <a:latin typeface="Calibri" panose="020F0502020204030204" pitchFamily="34" charset="0"/>
                <a:ea typeface="Malgun Gothic" panose="020B0503020000020004" pitchFamily="34" charset="-127"/>
                <a:cs typeface="Calibri" panose="020F0502020204030204" pitchFamily="34" charset="0"/>
              </a:rPr>
              <a:t>Project Steering Committee (PSC) </a:t>
            </a:r>
            <a:r>
              <a:rPr lang="en-US" sz="1100" kern="1200" noProof="0" dirty="0">
                <a:solidFill>
                  <a:srgbClr val="000000"/>
                </a:solidFill>
                <a:effectLst/>
                <a:latin typeface="Calibri" panose="020F0502020204030204" pitchFamily="34" charset="0"/>
                <a:ea typeface="Malgun Gothic" panose="020B0503020000020004" pitchFamily="34" charset="-127"/>
                <a:cs typeface="Calibri" panose="020F0502020204030204" pitchFamily="34" charset="0"/>
              </a:rPr>
              <a:t>has the role and responsibility of project oversight. It consist of representatives from each Beneficiary and be chaired by the project coordinator. </a:t>
            </a:r>
            <a:endParaRPr lang="en-US" sz="1100" noProof="0" dirty="0">
              <a:latin typeface="Calibri" panose="020F0502020204030204" pitchFamily="34" charset="0"/>
              <a:ea typeface="Calibri" panose="020F0502020204030204" pitchFamily="34" charset="0"/>
              <a:cs typeface="Times New Roman" panose="02020603050405020304" pitchFamily="18" charset="0"/>
            </a:endParaRPr>
          </a:p>
          <a:p>
            <a:pPr marL="263525" lvl="1" algn="just">
              <a:lnSpc>
                <a:spcPct val="107000"/>
              </a:lnSpc>
              <a:spcAft>
                <a:spcPts val="800"/>
              </a:spcAft>
              <a:tabLst>
                <a:tab pos="270510" algn="l"/>
              </a:tabLst>
            </a:pPr>
            <a:r>
              <a:rPr lang="en-US" sz="1100" kern="1200" noProof="0" dirty="0">
                <a:solidFill>
                  <a:srgbClr val="000000"/>
                </a:solidFill>
                <a:effectLst/>
                <a:latin typeface="Calibri" panose="020F0502020204030204" pitchFamily="34" charset="0"/>
                <a:ea typeface="Malgun Gothic" panose="020B0503020000020004" pitchFamily="34" charset="-127"/>
                <a:cs typeface="Calibri" panose="020F0502020204030204" pitchFamily="34" charset="0"/>
              </a:rPr>
              <a:t>PSC shall be responsible for providing strategic guidance and decision making as well as coordinating the project’s activities, monitoring progress, and ensuring compliance with the project's objectives and deliverables.</a:t>
            </a:r>
            <a:r>
              <a:rPr lang="en-US" sz="1100" noProof="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 </a:t>
            </a:r>
            <a:r>
              <a:rPr lang="en-US" sz="1100" kern="1200" noProof="0" dirty="0">
                <a:solidFill>
                  <a:srgbClr val="000000"/>
                </a:solidFill>
                <a:effectLst/>
                <a:latin typeface="Calibri" panose="020F0502020204030204" pitchFamily="34" charset="0"/>
                <a:ea typeface="Malgun Gothic" panose="020B0503020000020004" pitchFamily="34" charset="-127"/>
                <a:cs typeface="Calibri" panose="020F0502020204030204" pitchFamily="34" charset="0"/>
              </a:rPr>
              <a:t>The PSC shall make decisions based on a majority vote. The coordinator has a veto right, which she will only exercise when she is convinced that a decision might threaten the success of the project.</a:t>
            </a:r>
            <a:r>
              <a:rPr lang="en-US" sz="1100" noProof="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 </a:t>
            </a:r>
            <a:endParaRPr lang="en-US" sz="1100" noProof="0" dirty="0">
              <a:effectLst/>
              <a:latin typeface="Calibri" panose="020F0502020204030204" pitchFamily="34" charset="0"/>
              <a:ea typeface="Calibri" panose="020F0502020204030204" pitchFamily="34" charset="0"/>
              <a:cs typeface="Times New Roman" panose="02020603050405020304" pitchFamily="18" charset="0"/>
            </a:endParaRPr>
          </a:p>
          <a:p>
            <a:pPr marL="263525" algn="just">
              <a:lnSpc>
                <a:spcPct val="107000"/>
              </a:lnSpc>
              <a:spcAft>
                <a:spcPts val="800"/>
              </a:spcAft>
              <a:buNone/>
            </a:pPr>
            <a:r>
              <a:rPr lang="en-US" sz="1100" kern="1200" noProof="0" dirty="0">
                <a:solidFill>
                  <a:srgbClr val="000000"/>
                </a:solidFill>
                <a:effectLst/>
                <a:latin typeface="Calibri" panose="020F0502020204030204" pitchFamily="34" charset="0"/>
                <a:ea typeface="Malgun Gothic" panose="020B0503020000020004" pitchFamily="34" charset="-127"/>
                <a:cs typeface="Calibri" panose="020F0502020204030204" pitchFamily="34" charset="0"/>
              </a:rPr>
              <a:t>The coordinator and the consortium are obligated to carry out decisions made by the PSC.</a:t>
            </a:r>
            <a:endParaRPr lang="en-US" sz="1100" noProof="0" dirty="0">
              <a:effectLst/>
              <a:latin typeface="Calibri" panose="020F0502020204030204" pitchFamily="34" charset="0"/>
              <a:ea typeface="Calibri" panose="020F0502020204030204" pitchFamily="34" charset="0"/>
              <a:cs typeface="Times New Roman" panose="02020603050405020304" pitchFamily="18" charset="0"/>
            </a:endParaRPr>
          </a:p>
          <a:p>
            <a:pPr marL="263525" indent="-263525" algn="just">
              <a:lnSpc>
                <a:spcPct val="107000"/>
              </a:lnSpc>
              <a:spcAft>
                <a:spcPts val="800"/>
              </a:spcAft>
              <a:buFont typeface="+mj-lt"/>
              <a:buAutoNum type="arabicPeriod" startAt="2"/>
            </a:pPr>
            <a:r>
              <a:rPr lang="en-US" sz="1100" b="1" kern="1200" noProof="0" dirty="0">
                <a:solidFill>
                  <a:srgbClr val="000000"/>
                </a:solidFill>
                <a:latin typeface="Calibri" panose="020F0502020204030204" pitchFamily="34" charset="0"/>
                <a:ea typeface="Calibri" panose="020F0502020204030204" pitchFamily="34" charset="0"/>
                <a:cs typeface="Times New Roman" panose="02020603050405020304" pitchFamily="18" charset="0"/>
              </a:rPr>
              <a:t>PQA Team </a:t>
            </a:r>
            <a:r>
              <a:rPr lang="en-US" sz="1100" noProof="0" dirty="0">
                <a:effectLst/>
                <a:latin typeface="Calibri" panose="020F0502020204030204" pitchFamily="34" charset="0"/>
                <a:ea typeface="Calibri" panose="020F0502020204030204" pitchFamily="34" charset="0"/>
                <a:cs typeface="Calibri" panose="020F0502020204030204" pitchFamily="34" charset="0"/>
              </a:rPr>
              <a:t>is responsible for providing guidance and advice on quality and ethical issues which arise during the course of the project, developing and implementing quality and ethical standards, identifying and addressing risks and challenges, monitoring and evaluating project activities to ensure that they are conducted in a transparent and ethical manner, and that the deliverables are of high quality. </a:t>
            </a:r>
            <a:endParaRPr lang="en-US" sz="1100" noProof="0" dirty="0">
              <a:latin typeface="Calibri" panose="020F0502020204030204" pitchFamily="34" charset="0"/>
              <a:ea typeface="Calibri" panose="020F0502020204030204" pitchFamily="34" charset="0"/>
              <a:cs typeface="Times New Roman" panose="02020603050405020304" pitchFamily="18" charset="0"/>
            </a:endParaRPr>
          </a:p>
          <a:p>
            <a:pPr marL="263525" indent="-263525" algn="just">
              <a:lnSpc>
                <a:spcPct val="107000"/>
              </a:lnSpc>
              <a:spcAft>
                <a:spcPts val="800"/>
              </a:spcAft>
              <a:buFont typeface="+mj-lt"/>
              <a:buAutoNum type="arabicPeriod" startAt="2"/>
            </a:pPr>
            <a:r>
              <a:rPr lang="en-US" sz="1100" b="1" noProof="0" dirty="0">
                <a:effectLst/>
                <a:latin typeface="Calibri" panose="020F0502020204030204" pitchFamily="34" charset="0"/>
                <a:ea typeface="Calibri" panose="020F0502020204030204" pitchFamily="34" charset="0"/>
                <a:cs typeface="Calibri" panose="020F0502020204030204" pitchFamily="34" charset="0"/>
              </a:rPr>
              <a:t>Consortium meetings </a:t>
            </a:r>
            <a:r>
              <a:rPr lang="en-US" sz="1100" noProof="0" dirty="0">
                <a:effectLst/>
                <a:latin typeface="Calibri" panose="020F0502020204030204" pitchFamily="34" charset="0"/>
                <a:ea typeface="Calibri" panose="020F0502020204030204" pitchFamily="34" charset="0"/>
                <a:cs typeface="Calibri" panose="020F0502020204030204" pitchFamily="34" charset="0"/>
              </a:rPr>
              <a:t>are key meetings necessary for establishing project structure and project management plans, resolving various issues, making decisions, resolving conflicts, reviewing progress reports, submitting reports. Consortium</a:t>
            </a:r>
            <a:r>
              <a:rPr lang="en-US" sz="1100" spc="-50" noProof="0" dirty="0">
                <a:effectLst/>
                <a:latin typeface="Calibri" panose="020F0502020204030204" pitchFamily="34" charset="0"/>
                <a:ea typeface="Calibri" panose="020F0502020204030204" pitchFamily="34" charset="0"/>
                <a:cs typeface="Calibri" panose="020F0502020204030204" pitchFamily="34" charset="0"/>
              </a:rPr>
              <a:t> </a:t>
            </a:r>
            <a:r>
              <a:rPr lang="en-US" sz="1100" noProof="0" dirty="0">
                <a:effectLst/>
                <a:latin typeface="Calibri" panose="020F0502020204030204" pitchFamily="34" charset="0"/>
                <a:ea typeface="Calibri" panose="020F0502020204030204" pitchFamily="34" charset="0"/>
                <a:cs typeface="Calibri" panose="020F0502020204030204" pitchFamily="34" charset="0"/>
              </a:rPr>
              <a:t>Meetings</a:t>
            </a:r>
            <a:r>
              <a:rPr lang="en-US" sz="1100" spc="-50" noProof="0" dirty="0">
                <a:effectLst/>
                <a:latin typeface="Calibri" panose="020F0502020204030204" pitchFamily="34" charset="0"/>
                <a:ea typeface="Calibri" panose="020F0502020204030204" pitchFamily="34" charset="0"/>
                <a:cs typeface="Calibri" panose="020F0502020204030204" pitchFamily="34" charset="0"/>
              </a:rPr>
              <a:t> </a:t>
            </a:r>
            <a:r>
              <a:rPr lang="en-US" sz="1100" noProof="0" dirty="0">
                <a:effectLst/>
                <a:latin typeface="Calibri" panose="020F0502020204030204" pitchFamily="34" charset="0"/>
                <a:ea typeface="Calibri" panose="020F0502020204030204" pitchFamily="34" charset="0"/>
                <a:cs typeface="Calibri" panose="020F0502020204030204" pitchFamily="34" charset="0"/>
              </a:rPr>
              <a:t>are</a:t>
            </a:r>
            <a:r>
              <a:rPr lang="en-US" sz="1100" spc="-65" noProof="0" dirty="0">
                <a:effectLst/>
                <a:latin typeface="Calibri" panose="020F0502020204030204" pitchFamily="34" charset="0"/>
                <a:ea typeface="Calibri" panose="020F0502020204030204" pitchFamily="34" charset="0"/>
                <a:cs typeface="Calibri" panose="020F0502020204030204" pitchFamily="34" charset="0"/>
              </a:rPr>
              <a:t> </a:t>
            </a:r>
            <a:r>
              <a:rPr lang="en-US" sz="1100" noProof="0" dirty="0">
                <a:effectLst/>
                <a:latin typeface="Calibri" panose="020F0502020204030204" pitchFamily="34" charset="0"/>
                <a:ea typeface="Calibri" panose="020F0502020204030204" pitchFamily="34" charset="0"/>
                <a:cs typeface="Calibri" panose="020F0502020204030204" pitchFamily="34" charset="0"/>
              </a:rPr>
              <a:t>held</a:t>
            </a:r>
            <a:r>
              <a:rPr lang="en-US" sz="1100" spc="-50" noProof="0" dirty="0">
                <a:effectLst/>
                <a:latin typeface="Calibri" panose="020F0502020204030204" pitchFamily="34" charset="0"/>
                <a:ea typeface="Calibri" panose="020F0502020204030204" pitchFamily="34" charset="0"/>
                <a:cs typeface="Calibri" panose="020F0502020204030204" pitchFamily="34" charset="0"/>
              </a:rPr>
              <a:t> </a:t>
            </a:r>
            <a:r>
              <a:rPr lang="en-US" sz="1100" noProof="0" dirty="0">
                <a:effectLst/>
                <a:latin typeface="Calibri" panose="020F0502020204030204" pitchFamily="34" charset="0"/>
                <a:ea typeface="Calibri" panose="020F0502020204030204" pitchFamily="34" charset="0"/>
                <a:cs typeface="Calibri" panose="020F0502020204030204" pitchFamily="34" charset="0"/>
              </a:rPr>
              <a:t>regularly, in order to assure the effective development of the project activities</a:t>
            </a:r>
            <a:r>
              <a:rPr lang="en-US" sz="1100" spc="-45" noProof="0" dirty="0">
                <a:effectLst/>
                <a:latin typeface="Calibri" panose="020F0502020204030204" pitchFamily="34" charset="0"/>
                <a:ea typeface="Calibri" panose="020F0502020204030204" pitchFamily="34" charset="0"/>
                <a:cs typeface="Calibri" panose="020F0502020204030204" pitchFamily="34" charset="0"/>
              </a:rPr>
              <a:t> </a:t>
            </a:r>
            <a:r>
              <a:rPr lang="en-US" sz="1100" noProof="0" dirty="0">
                <a:effectLst/>
                <a:latin typeface="Calibri" panose="020F0502020204030204" pitchFamily="34" charset="0"/>
                <a:ea typeface="Calibri" panose="020F0502020204030204" pitchFamily="34" charset="0"/>
                <a:cs typeface="Calibri" panose="020F0502020204030204" pitchFamily="34" charset="0"/>
              </a:rPr>
              <a:t>and</a:t>
            </a:r>
            <a:r>
              <a:rPr lang="en-US" sz="1100" spc="-50" noProof="0" dirty="0">
                <a:effectLst/>
                <a:latin typeface="Calibri" panose="020F0502020204030204" pitchFamily="34" charset="0"/>
                <a:ea typeface="Calibri" panose="020F0502020204030204" pitchFamily="34" charset="0"/>
                <a:cs typeface="Calibri" panose="020F0502020204030204" pitchFamily="34" charset="0"/>
              </a:rPr>
              <a:t> </a:t>
            </a:r>
            <a:r>
              <a:rPr lang="en-US" sz="1100" noProof="0" dirty="0">
                <a:effectLst/>
                <a:latin typeface="Calibri" panose="020F0502020204030204" pitchFamily="34" charset="0"/>
                <a:ea typeface="Calibri" panose="020F0502020204030204" pitchFamily="34" charset="0"/>
                <a:cs typeface="Calibri" panose="020F0502020204030204" pitchFamily="34" charset="0"/>
              </a:rPr>
              <a:t>are</a:t>
            </a:r>
            <a:r>
              <a:rPr lang="en-US" sz="1100" spc="-45" noProof="0" dirty="0">
                <a:effectLst/>
                <a:latin typeface="Calibri" panose="020F0502020204030204" pitchFamily="34" charset="0"/>
                <a:ea typeface="Calibri" panose="020F0502020204030204" pitchFamily="34" charset="0"/>
                <a:cs typeface="Calibri" panose="020F0502020204030204" pitchFamily="34" charset="0"/>
              </a:rPr>
              <a:t> </a:t>
            </a:r>
            <a:r>
              <a:rPr lang="en-US" sz="1100" noProof="0" dirty="0">
                <a:effectLst/>
                <a:latin typeface="Calibri" panose="020F0502020204030204" pitchFamily="34" charset="0"/>
                <a:ea typeface="Calibri" panose="020F0502020204030204" pitchFamily="34" charset="0"/>
                <a:cs typeface="Calibri" panose="020F0502020204030204" pitchFamily="34" charset="0"/>
              </a:rPr>
              <a:t>organized,</a:t>
            </a:r>
            <a:r>
              <a:rPr lang="en-US" sz="1100" spc="-20" noProof="0" dirty="0">
                <a:effectLst/>
                <a:latin typeface="Calibri" panose="020F0502020204030204" pitchFamily="34" charset="0"/>
                <a:ea typeface="Calibri" panose="020F0502020204030204" pitchFamily="34" charset="0"/>
                <a:cs typeface="Calibri" panose="020F0502020204030204" pitchFamily="34" charset="0"/>
              </a:rPr>
              <a:t> </a:t>
            </a:r>
            <a:r>
              <a:rPr lang="en-US" sz="1100" noProof="0" dirty="0">
                <a:effectLst/>
                <a:latin typeface="Calibri" panose="020F0502020204030204" pitchFamily="34" charset="0"/>
                <a:ea typeface="Calibri" panose="020F0502020204030204" pitchFamily="34" charset="0"/>
                <a:cs typeface="Calibri" panose="020F0502020204030204" pitchFamily="34" charset="0"/>
              </a:rPr>
              <a:t>moderated,</a:t>
            </a:r>
            <a:r>
              <a:rPr lang="en-US" sz="1100" spc="-45" noProof="0" dirty="0">
                <a:effectLst/>
                <a:latin typeface="Calibri" panose="020F0502020204030204" pitchFamily="34" charset="0"/>
                <a:ea typeface="Calibri" panose="020F0502020204030204" pitchFamily="34" charset="0"/>
                <a:cs typeface="Calibri" panose="020F0502020204030204" pitchFamily="34" charset="0"/>
              </a:rPr>
              <a:t> </a:t>
            </a:r>
            <a:r>
              <a:rPr lang="en-US" sz="1100" noProof="0" dirty="0">
                <a:effectLst/>
                <a:latin typeface="Calibri" panose="020F0502020204030204" pitchFamily="34" charset="0"/>
                <a:ea typeface="Calibri" panose="020F0502020204030204" pitchFamily="34" charset="0"/>
                <a:cs typeface="Calibri" panose="020F0502020204030204" pitchFamily="34" charset="0"/>
              </a:rPr>
              <a:t>and</a:t>
            </a:r>
            <a:r>
              <a:rPr lang="en-US" sz="1100" spc="-50" noProof="0" dirty="0">
                <a:effectLst/>
                <a:latin typeface="Calibri" panose="020F0502020204030204" pitchFamily="34" charset="0"/>
                <a:ea typeface="Calibri" panose="020F0502020204030204" pitchFamily="34" charset="0"/>
                <a:cs typeface="Calibri" panose="020F0502020204030204" pitchFamily="34" charset="0"/>
              </a:rPr>
              <a:t> </a:t>
            </a:r>
            <a:r>
              <a:rPr lang="en-US" sz="1100" noProof="0" dirty="0">
                <a:effectLst/>
                <a:latin typeface="Calibri" panose="020F0502020204030204" pitchFamily="34" charset="0"/>
                <a:ea typeface="Calibri" panose="020F0502020204030204" pitchFamily="34" charset="0"/>
                <a:cs typeface="Calibri" panose="020F0502020204030204" pitchFamily="34" charset="0"/>
              </a:rPr>
              <a:t>documented by the coordinator, who also decides the frequency of these meetings. </a:t>
            </a:r>
            <a:endParaRPr lang="en-US" sz="1100" noProof="0" dirty="0">
              <a:latin typeface="Calibri" panose="020F0502020204030204" pitchFamily="34" charset="0"/>
              <a:ea typeface="Calibri" panose="020F0502020204030204" pitchFamily="34" charset="0"/>
              <a:cs typeface="Calibri" panose="020F0502020204030204" pitchFamily="34" charset="0"/>
            </a:endParaRPr>
          </a:p>
          <a:p>
            <a:pPr marL="263525" indent="-263525" algn="just">
              <a:lnSpc>
                <a:spcPct val="107000"/>
              </a:lnSpc>
              <a:spcAft>
                <a:spcPts val="800"/>
              </a:spcAft>
              <a:buFont typeface="+mj-lt"/>
              <a:buAutoNum type="arabicPeriod" startAt="2"/>
            </a:pPr>
            <a:r>
              <a:rPr lang="en-US" sz="1100" b="0" i="0" u="none" strike="noStrike" baseline="0" noProof="0" dirty="0">
                <a:latin typeface="Calibri" panose="020F0502020204030204" pitchFamily="34" charset="0"/>
                <a:ea typeface="Calibri" panose="020F0502020204030204" pitchFamily="34" charset="0"/>
                <a:cs typeface="Calibri" panose="020F0502020204030204" pitchFamily="34" charset="0"/>
              </a:rPr>
              <a:t>The AGRI-MOCKS project has </a:t>
            </a:r>
            <a:r>
              <a:rPr lang="en-US" sz="1100" b="1" i="0" u="none" strike="noStrike" baseline="0" noProof="0" dirty="0">
                <a:latin typeface="Calibri" panose="020F0502020204030204" pitchFamily="34" charset="0"/>
                <a:ea typeface="Calibri" panose="020F0502020204030204" pitchFamily="34" charset="0"/>
                <a:cs typeface="Calibri" panose="020F0502020204030204" pitchFamily="34" charset="0"/>
              </a:rPr>
              <a:t>work package structure</a:t>
            </a:r>
            <a:r>
              <a:rPr lang="en-US" sz="1100" b="0" i="0" u="none" strike="noStrike" baseline="0" noProof="0" dirty="0">
                <a:latin typeface="Calibri" panose="020F0502020204030204" pitchFamily="34" charset="0"/>
                <a:ea typeface="Calibri" panose="020F0502020204030204" pitchFamily="34" charset="0"/>
                <a:cs typeface="Calibri" panose="020F0502020204030204" pitchFamily="34" charset="0"/>
              </a:rPr>
              <a:t>, consisting of 5 work packages: </a:t>
            </a:r>
          </a:p>
          <a:p>
            <a:pPr lvl="1"/>
            <a:r>
              <a:rPr lang="en-US" sz="1100" b="0" i="0" u="none" strike="noStrike" baseline="0" noProof="0" dirty="0">
                <a:latin typeface="Calibri" panose="020F0502020204030204" pitchFamily="34" charset="0"/>
                <a:ea typeface="Calibri" panose="020F0502020204030204" pitchFamily="34" charset="0"/>
                <a:cs typeface="Calibri" panose="020F0502020204030204" pitchFamily="34" charset="0"/>
              </a:rPr>
              <a:t>WP.1 –SETTING OFF (duration 1-4 months)</a:t>
            </a:r>
          </a:p>
          <a:p>
            <a:pPr lvl="1"/>
            <a:r>
              <a:rPr lang="en-US" sz="1100" b="0" i="0" u="none" strike="noStrike" baseline="0" noProof="0" dirty="0">
                <a:latin typeface="Calibri" panose="020F0502020204030204" pitchFamily="34" charset="0"/>
                <a:ea typeface="Calibri" panose="020F0502020204030204" pitchFamily="34" charset="0"/>
                <a:cs typeface="Calibri" panose="020F0502020204030204" pitchFamily="34" charset="0"/>
              </a:rPr>
              <a:t>WP 2 –EVE DESIGNING AND CAPACITATING NEWCOMMERS (duration 5-14 months)</a:t>
            </a:r>
          </a:p>
          <a:p>
            <a:pPr lvl="1"/>
            <a:r>
              <a:rPr lang="en-US" sz="1100" b="0" i="0" u="none" strike="noStrike" baseline="0" noProof="0" dirty="0">
                <a:latin typeface="Calibri" panose="020F0502020204030204" pitchFamily="34" charset="0"/>
                <a:ea typeface="Calibri" panose="020F0502020204030204" pitchFamily="34" charset="0"/>
                <a:cs typeface="Calibri" panose="020F0502020204030204" pitchFamily="34" charset="0"/>
              </a:rPr>
              <a:t>WP 3 –IMPLEMENTATION OF E-INTERNSHIPS IN HE AND YOUTH NON-FORMAL EDUCATION SECTOR (duration 13-36 months)</a:t>
            </a:r>
          </a:p>
          <a:p>
            <a:pPr lvl="1"/>
            <a:r>
              <a:rPr lang="en-US" sz="1100" b="0" i="0" u="none" strike="noStrike" baseline="0" noProof="0" dirty="0">
                <a:latin typeface="Calibri" panose="020F0502020204030204" pitchFamily="34" charset="0"/>
                <a:ea typeface="Calibri" panose="020F0502020204030204" pitchFamily="34" charset="0"/>
                <a:cs typeface="Calibri" panose="020F0502020204030204" pitchFamily="34" charset="0"/>
              </a:rPr>
              <a:t>WP.4 –COMMUNICATION, DISSEMINATION AND EXPLOITATION (duration 5-36 months)</a:t>
            </a:r>
          </a:p>
          <a:p>
            <a:pPr lvl="1"/>
            <a:r>
              <a:rPr lang="en-US" sz="1100" b="0" i="0" u="none" strike="noStrike" baseline="0" noProof="0" dirty="0">
                <a:latin typeface="Calibri" panose="020F0502020204030204" pitchFamily="34" charset="0"/>
                <a:ea typeface="Calibri" panose="020F0502020204030204" pitchFamily="34" charset="0"/>
                <a:cs typeface="Calibri" panose="020F0502020204030204" pitchFamily="34" charset="0"/>
              </a:rPr>
              <a:t>WP.5 –MANAGEMENT AND QUALITY ARCHITECTURE (duration 1-36 months)</a:t>
            </a:r>
          </a:p>
          <a:p>
            <a:pPr marL="263525"/>
            <a:r>
              <a:rPr lang="en-US" sz="1100" noProof="0" dirty="0">
                <a:latin typeface="Calibri" panose="020F0502020204030204" pitchFamily="34" charset="0"/>
                <a:ea typeface="Calibri" panose="020F0502020204030204" pitchFamily="34" charset="0"/>
                <a:cs typeface="Calibri" panose="020F0502020204030204" pitchFamily="34" charset="0"/>
              </a:rPr>
              <a:t>However, work in these work packages is organized and executed by a number of topical taskforces and committees. </a:t>
            </a:r>
            <a:endParaRPr lang="en-US" sz="1100" b="0" i="0" u="none" strike="noStrike" baseline="0" noProof="0" dirty="0">
              <a:latin typeface="Calibri" panose="020F0502020204030204" pitchFamily="34" charset="0"/>
              <a:ea typeface="Calibri" panose="020F0502020204030204" pitchFamily="34" charset="0"/>
              <a:cs typeface="Calibri" panose="020F0502020204030204" pitchFamily="34" charset="0"/>
            </a:endParaRPr>
          </a:p>
          <a:p>
            <a:endParaRPr lang="en-US" sz="1100" b="0" i="0" u="none" strike="noStrike" baseline="0" noProof="0" dirty="0">
              <a:solidFill>
                <a:srgbClr val="585858"/>
              </a:solidFill>
              <a:latin typeface="Arial" panose="020B0604020202020204" pitchFamily="34" charset="0"/>
            </a:endParaRPr>
          </a:p>
          <a:p>
            <a:pPr marL="228600" indent="-228600">
              <a:buFont typeface="+mj-lt"/>
              <a:buAutoNum type="arabicPeriod" startAt="5"/>
            </a:pPr>
            <a:r>
              <a:rPr lang="en-US" sz="1100" b="1" i="0" u="none" strike="noStrike" baseline="0" noProof="0" dirty="0">
                <a:latin typeface="Calibri" panose="020F0502020204030204" pitchFamily="34" charset="0"/>
                <a:ea typeface="Calibri" panose="020F0502020204030204" pitchFamily="34" charset="0"/>
                <a:cs typeface="Calibri" panose="020F0502020204030204" pitchFamily="34" charset="0"/>
              </a:rPr>
              <a:t>Overall project management </a:t>
            </a:r>
            <a:r>
              <a:rPr lang="en-US" sz="1100" b="0" i="0" u="none" strike="noStrike" baseline="0" noProof="0" dirty="0">
                <a:latin typeface="Calibri" panose="020F0502020204030204" pitchFamily="34" charset="0"/>
                <a:ea typeface="Calibri" panose="020F0502020204030204" pitchFamily="34" charset="0"/>
                <a:cs typeface="Calibri" panose="020F0502020204030204" pitchFamily="34" charset="0"/>
              </a:rPr>
              <a:t>is run through the HSWT wbmoodle platform to assist consortium members quick maneuver and exchange in real time, enabling joint work of deliverables, while online meetings are done normally through Zoom platform, and these meetings are recorded and stored on the wbmoodle platform.</a:t>
            </a:r>
          </a:p>
          <a:p>
            <a:pPr algn="just">
              <a:lnSpc>
                <a:spcPct val="107000"/>
              </a:lnSpc>
              <a:spcAft>
                <a:spcPts val="800"/>
              </a:spcAft>
            </a:pPr>
            <a:r>
              <a:rPr lang="en-US" sz="1100" noProof="0" dirty="0">
                <a:effectLst/>
                <a:latin typeface="Calibri" panose="020F0502020204030204" pitchFamily="34" charset="0"/>
                <a:ea typeface="Calibri" panose="020F0502020204030204" pitchFamily="34" charset="0"/>
                <a:cs typeface="Calibri" panose="020F0502020204030204" pitchFamily="34" charset="0"/>
              </a:rPr>
              <a:t> </a:t>
            </a:r>
            <a:endParaRPr lang="en-US" sz="1100" noProof="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uppieren 4">
            <a:extLst>
              <a:ext uri="{FF2B5EF4-FFF2-40B4-BE49-F238E27FC236}">
                <a16:creationId xmlns:a16="http://schemas.microsoft.com/office/drawing/2014/main" id="{C9D310F3-1F72-7C96-433A-B66B6A1C8D5D}"/>
              </a:ext>
            </a:extLst>
          </p:cNvPr>
          <p:cNvGrpSpPr/>
          <p:nvPr/>
        </p:nvGrpSpPr>
        <p:grpSpPr>
          <a:xfrm>
            <a:off x="345440" y="228228"/>
            <a:ext cx="11090885" cy="6305723"/>
            <a:chOff x="345440" y="228228"/>
            <a:chExt cx="11090885" cy="6305723"/>
          </a:xfrm>
        </p:grpSpPr>
        <p:sp>
          <p:nvSpPr>
            <p:cNvPr id="6" name="Textfeld 5">
              <a:extLst>
                <a:ext uri="{FF2B5EF4-FFF2-40B4-BE49-F238E27FC236}">
                  <a16:creationId xmlns:a16="http://schemas.microsoft.com/office/drawing/2014/main" id="{9494D288-69C5-AF5E-6BCF-F92D21F4170D}"/>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7" name="Picture 41">
              <a:extLst>
                <a:ext uri="{FF2B5EF4-FFF2-40B4-BE49-F238E27FC236}">
                  <a16:creationId xmlns:a16="http://schemas.microsoft.com/office/drawing/2014/main" id="{26497830-812E-A05E-2AE6-84A2401A3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Foliennummernplatzhalter 1">
            <a:extLst>
              <a:ext uri="{FF2B5EF4-FFF2-40B4-BE49-F238E27FC236}">
                <a16:creationId xmlns:a16="http://schemas.microsoft.com/office/drawing/2014/main" id="{8950457C-DBD1-7F73-5B64-0D45705F2346}"/>
              </a:ext>
            </a:extLst>
          </p:cNvPr>
          <p:cNvSpPr>
            <a:spLocks noGrp="1"/>
          </p:cNvSpPr>
          <p:nvPr>
            <p:ph type="sldNum" sz="quarter" idx="12"/>
          </p:nvPr>
        </p:nvSpPr>
        <p:spPr/>
        <p:txBody>
          <a:bodyPr/>
          <a:lstStyle/>
          <a:p>
            <a:fld id="{B0338755-EC09-452E-8EBB-101AC093DB14}" type="slidenum">
              <a:rPr lang="en-US" noProof="0" smtClean="0"/>
              <a:t>4</a:t>
            </a:fld>
            <a:endParaRPr lang="en-US" noProof="0" dirty="0"/>
          </a:p>
        </p:txBody>
      </p:sp>
    </p:spTree>
    <p:extLst>
      <p:ext uri="{BB962C8B-B14F-4D97-AF65-F5344CB8AC3E}">
        <p14:creationId xmlns:p14="http://schemas.microsoft.com/office/powerpoint/2010/main" val="485416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CEA1BD1-29A3-BF8A-E049-BAD4D57BA901}"/>
              </a:ext>
            </a:extLst>
          </p:cNvPr>
          <p:cNvPicPr>
            <a:picLocks noChangeAspect="1"/>
          </p:cNvPicPr>
          <p:nvPr/>
        </p:nvPicPr>
        <p:blipFill>
          <a:blip r:embed="rId2"/>
          <a:stretch>
            <a:fillRect/>
          </a:stretch>
        </p:blipFill>
        <p:spPr>
          <a:xfrm>
            <a:off x="884686" y="1719636"/>
            <a:ext cx="7466833" cy="3088086"/>
          </a:xfrm>
          <a:prstGeom prst="rect">
            <a:avLst/>
          </a:prstGeom>
        </p:spPr>
      </p:pic>
      <p:grpSp>
        <p:nvGrpSpPr>
          <p:cNvPr id="3" name="Gruppieren 2">
            <a:extLst>
              <a:ext uri="{FF2B5EF4-FFF2-40B4-BE49-F238E27FC236}">
                <a16:creationId xmlns:a16="http://schemas.microsoft.com/office/drawing/2014/main" id="{279C061D-ED16-6A9D-D355-BB8B79225346}"/>
              </a:ext>
            </a:extLst>
          </p:cNvPr>
          <p:cNvGrpSpPr/>
          <p:nvPr/>
        </p:nvGrpSpPr>
        <p:grpSpPr>
          <a:xfrm>
            <a:off x="345440" y="228228"/>
            <a:ext cx="11090885" cy="6305723"/>
            <a:chOff x="345440" y="228228"/>
            <a:chExt cx="11090885" cy="6305723"/>
          </a:xfrm>
        </p:grpSpPr>
        <p:sp>
          <p:nvSpPr>
            <p:cNvPr id="4" name="Textfeld 3">
              <a:extLst>
                <a:ext uri="{FF2B5EF4-FFF2-40B4-BE49-F238E27FC236}">
                  <a16:creationId xmlns:a16="http://schemas.microsoft.com/office/drawing/2014/main" id="{2D2A5FC3-89CE-B0D4-3315-94494E981C03}"/>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5" name="Picture 41">
              <a:extLst>
                <a:ext uri="{FF2B5EF4-FFF2-40B4-BE49-F238E27FC236}">
                  <a16:creationId xmlns:a16="http://schemas.microsoft.com/office/drawing/2014/main" id="{99B5A91D-A83E-32AD-9C4A-923099F95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feld 5">
            <a:extLst>
              <a:ext uri="{FF2B5EF4-FFF2-40B4-BE49-F238E27FC236}">
                <a16:creationId xmlns:a16="http://schemas.microsoft.com/office/drawing/2014/main" id="{17255F9C-BE56-417D-B2D8-33C79B132CC2}"/>
              </a:ext>
            </a:extLst>
          </p:cNvPr>
          <p:cNvSpPr txBox="1"/>
          <p:nvPr/>
        </p:nvSpPr>
        <p:spPr>
          <a:xfrm>
            <a:off x="775765" y="946808"/>
            <a:ext cx="9932875" cy="369332"/>
          </a:xfrm>
          <a:prstGeom prst="rect">
            <a:avLst/>
          </a:prstGeom>
          <a:noFill/>
        </p:spPr>
        <p:txBody>
          <a:bodyPr wrap="square" rtlCol="0">
            <a:spAutoFit/>
          </a:bodyPr>
          <a:lstStyle/>
          <a:p>
            <a:r>
              <a:rPr lang="en-US" noProof="0" dirty="0">
                <a:solidFill>
                  <a:srgbClr val="C00000"/>
                </a:solidFill>
              </a:rPr>
              <a:t>You can open each chapter by clicking on the corresponding tile:</a:t>
            </a:r>
          </a:p>
        </p:txBody>
      </p:sp>
      <p:sp>
        <p:nvSpPr>
          <p:cNvPr id="7" name="Foliennummernplatzhalter 6">
            <a:extLst>
              <a:ext uri="{FF2B5EF4-FFF2-40B4-BE49-F238E27FC236}">
                <a16:creationId xmlns:a16="http://schemas.microsoft.com/office/drawing/2014/main" id="{F58ABE0F-6C46-22BE-FDB0-5ECD67E55F33}"/>
              </a:ext>
            </a:extLst>
          </p:cNvPr>
          <p:cNvSpPr>
            <a:spLocks noGrp="1"/>
          </p:cNvSpPr>
          <p:nvPr>
            <p:ph type="sldNum" sz="quarter" idx="12"/>
          </p:nvPr>
        </p:nvSpPr>
        <p:spPr/>
        <p:txBody>
          <a:bodyPr/>
          <a:lstStyle/>
          <a:p>
            <a:fld id="{B0338755-EC09-452E-8EBB-101AC093DB14}" type="slidenum">
              <a:rPr lang="en-US" noProof="0" smtClean="0"/>
              <a:t>40</a:t>
            </a:fld>
            <a:endParaRPr lang="en-US" noProof="0" dirty="0"/>
          </a:p>
        </p:txBody>
      </p:sp>
    </p:spTree>
    <p:extLst>
      <p:ext uri="{BB962C8B-B14F-4D97-AF65-F5344CB8AC3E}">
        <p14:creationId xmlns:p14="http://schemas.microsoft.com/office/powerpoint/2010/main" val="2916202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1A6B9-FD91-4F78-7B9E-09D18D161906}"/>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0F552EB5-E68C-2A1D-2ACE-93C38CC19CD9}"/>
              </a:ext>
            </a:extLst>
          </p:cNvPr>
          <p:cNvSpPr txBox="1"/>
          <p:nvPr/>
        </p:nvSpPr>
        <p:spPr>
          <a:xfrm>
            <a:off x="806245" y="737419"/>
            <a:ext cx="6373873" cy="369332"/>
          </a:xfrm>
          <a:prstGeom prst="rect">
            <a:avLst/>
          </a:prstGeom>
          <a:noFill/>
        </p:spPr>
        <p:txBody>
          <a:bodyPr wrap="square" rtlCol="0">
            <a:spAutoFit/>
          </a:bodyPr>
          <a:lstStyle/>
          <a:p>
            <a:r>
              <a:rPr lang="en-US" b="1" noProof="0" dirty="0">
                <a:latin typeface="+mj-lt"/>
              </a:rPr>
              <a:t>Navigating inside wbmoodle:</a:t>
            </a:r>
          </a:p>
        </p:txBody>
      </p:sp>
      <p:pic>
        <p:nvPicPr>
          <p:cNvPr id="6" name="Grafik 5">
            <a:extLst>
              <a:ext uri="{FF2B5EF4-FFF2-40B4-BE49-F238E27FC236}">
                <a16:creationId xmlns:a16="http://schemas.microsoft.com/office/drawing/2014/main" id="{74B8C36E-879B-9E55-5153-2A4A55294C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4965" y="2136011"/>
            <a:ext cx="7591518" cy="3984570"/>
          </a:xfrm>
          <a:prstGeom prst="rect">
            <a:avLst/>
          </a:prstGeom>
        </p:spPr>
      </p:pic>
      <p:sp>
        <p:nvSpPr>
          <p:cNvPr id="7" name="Textfeld 6">
            <a:extLst>
              <a:ext uri="{FF2B5EF4-FFF2-40B4-BE49-F238E27FC236}">
                <a16:creationId xmlns:a16="http://schemas.microsoft.com/office/drawing/2014/main" id="{B6FD4884-D283-33E6-1726-D880CB314E27}"/>
              </a:ext>
            </a:extLst>
          </p:cNvPr>
          <p:cNvSpPr txBox="1"/>
          <p:nvPr/>
        </p:nvSpPr>
        <p:spPr>
          <a:xfrm>
            <a:off x="8209011" y="2644424"/>
            <a:ext cx="3688349" cy="3045834"/>
          </a:xfrm>
          <a:prstGeom prst="rect">
            <a:avLst/>
          </a:prstGeom>
          <a:solidFill>
            <a:schemeClr val="bg1"/>
          </a:solidFill>
        </p:spPr>
        <p:txBody>
          <a:bodyPr wrap="square">
            <a:spAutoFit/>
          </a:bodyPr>
          <a:lstStyle/>
          <a:p>
            <a:pPr>
              <a:lnSpc>
                <a:spcPct val="107000"/>
              </a:lnSpc>
              <a:spcAft>
                <a:spcPts val="800"/>
              </a:spcAft>
              <a:buNone/>
            </a:pPr>
            <a:r>
              <a:rPr lang="en-US" noProof="0" dirty="0">
                <a:solidFill>
                  <a:srgbClr val="C00000"/>
                </a:solidFill>
                <a:ea typeface="Calibri" panose="020F0502020204030204" pitchFamily="34" charset="0"/>
                <a:cs typeface="Times New Roman" panose="02020603050405020304" pitchFamily="18" charset="0"/>
              </a:rPr>
              <a:t>The chapter tiles are like the front page of a book, or the front of a drawer. Once you click on a tile it opens the drawer and you can see the folders inside. You can then click on these to dive into the next deeper level of wbmoodle to see the contents inside a folder. These can be viewed individually or downloaded as an entire folder. </a:t>
            </a:r>
            <a:endParaRPr lang="en-US" sz="1800" noProof="0" dirty="0">
              <a:solidFill>
                <a:srgbClr val="C00000"/>
              </a:solidFill>
              <a:effectLst/>
              <a:ea typeface="Calibri" panose="020F0502020204030204" pitchFamily="34" charset="0"/>
              <a:cs typeface="Times New Roman" panose="02020603050405020304" pitchFamily="18" charset="0"/>
            </a:endParaRPr>
          </a:p>
        </p:txBody>
      </p:sp>
      <p:grpSp>
        <p:nvGrpSpPr>
          <p:cNvPr id="8" name="Gruppieren 7">
            <a:extLst>
              <a:ext uri="{FF2B5EF4-FFF2-40B4-BE49-F238E27FC236}">
                <a16:creationId xmlns:a16="http://schemas.microsoft.com/office/drawing/2014/main" id="{C62AB4E0-ADE4-9551-B22D-669F2D61C810}"/>
              </a:ext>
            </a:extLst>
          </p:cNvPr>
          <p:cNvGrpSpPr/>
          <p:nvPr/>
        </p:nvGrpSpPr>
        <p:grpSpPr>
          <a:xfrm>
            <a:off x="345440" y="228228"/>
            <a:ext cx="11090885" cy="6305723"/>
            <a:chOff x="345440" y="228228"/>
            <a:chExt cx="11090885" cy="6305723"/>
          </a:xfrm>
        </p:grpSpPr>
        <p:pic>
          <p:nvPicPr>
            <p:cNvPr id="9" name="Picture 41">
              <a:extLst>
                <a:ext uri="{FF2B5EF4-FFF2-40B4-BE49-F238E27FC236}">
                  <a16:creationId xmlns:a16="http://schemas.microsoft.com/office/drawing/2014/main" id="{98034D30-3AF9-C920-F191-C2F88716B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BCC6A8D1-1DF1-2DE2-42FF-8B341C73E1E3}"/>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3" name="Textfeld 2">
            <a:extLst>
              <a:ext uri="{FF2B5EF4-FFF2-40B4-BE49-F238E27FC236}">
                <a16:creationId xmlns:a16="http://schemas.microsoft.com/office/drawing/2014/main" id="{C142B973-6834-CB77-2735-CEAF08DA757A}"/>
              </a:ext>
            </a:extLst>
          </p:cNvPr>
          <p:cNvSpPr txBox="1"/>
          <p:nvPr/>
        </p:nvSpPr>
        <p:spPr>
          <a:xfrm>
            <a:off x="5143111" y="571993"/>
            <a:ext cx="4031369" cy="1860381"/>
          </a:xfrm>
          <a:prstGeom prst="rect">
            <a:avLst/>
          </a:prstGeom>
          <a:solidFill>
            <a:schemeClr val="bg1"/>
          </a:solidFill>
        </p:spPr>
        <p:txBody>
          <a:bodyPr wrap="square">
            <a:spAutoFit/>
          </a:bodyPr>
          <a:lstStyle/>
          <a:p>
            <a:pPr>
              <a:lnSpc>
                <a:spcPct val="107000"/>
              </a:lnSpc>
              <a:spcAft>
                <a:spcPts val="800"/>
              </a:spcAft>
              <a:buNone/>
            </a:pPr>
            <a:r>
              <a:rPr lang="en-US" noProof="0" dirty="0">
                <a:solidFill>
                  <a:srgbClr val="C00000"/>
                </a:solidFill>
                <a:ea typeface="Calibri" panose="020F0502020204030204" pitchFamily="34" charset="0"/>
                <a:cs typeface="Times New Roman" panose="02020603050405020304" pitchFamily="18" charset="0"/>
              </a:rPr>
              <a:t>You can always get back to the front page of wbmoodle with the tile view, by clicking on the green ‚Agri-Mocks‘ link in the headline. In the same way you can navigate one level upwards by clicking on the chapter title in green.</a:t>
            </a:r>
            <a:endParaRPr lang="en-US" sz="1800" noProof="0" dirty="0">
              <a:solidFill>
                <a:srgbClr val="C00000"/>
              </a:solidFill>
              <a:effectLst/>
              <a:ea typeface="Calibri" panose="020F0502020204030204" pitchFamily="34" charset="0"/>
              <a:cs typeface="Times New Roman" panose="02020603050405020304" pitchFamily="18" charset="0"/>
            </a:endParaRPr>
          </a:p>
        </p:txBody>
      </p:sp>
      <p:cxnSp>
        <p:nvCxnSpPr>
          <p:cNvPr id="4" name="Gerade Verbindung mit Pfeil 3">
            <a:extLst>
              <a:ext uri="{FF2B5EF4-FFF2-40B4-BE49-F238E27FC236}">
                <a16:creationId xmlns:a16="http://schemas.microsoft.com/office/drawing/2014/main" id="{B286B5D4-982F-50B9-13F2-F5D63E202AAF}"/>
              </a:ext>
            </a:extLst>
          </p:cNvPr>
          <p:cNvCxnSpPr>
            <a:cxnSpLocks/>
          </p:cNvCxnSpPr>
          <p:nvPr/>
        </p:nvCxnSpPr>
        <p:spPr>
          <a:xfrm flipH="1">
            <a:off x="1899932" y="1381760"/>
            <a:ext cx="3243179" cy="10722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C2F9676D-AE05-5BC9-F125-DA071BB36979}"/>
              </a:ext>
            </a:extLst>
          </p:cNvPr>
          <p:cNvCxnSpPr>
            <a:cxnSpLocks/>
          </p:cNvCxnSpPr>
          <p:nvPr/>
        </p:nvCxnSpPr>
        <p:spPr>
          <a:xfrm flipH="1">
            <a:off x="3423920" y="2275840"/>
            <a:ext cx="1719191" cy="1565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Foliennummernplatzhalter 4">
            <a:extLst>
              <a:ext uri="{FF2B5EF4-FFF2-40B4-BE49-F238E27FC236}">
                <a16:creationId xmlns:a16="http://schemas.microsoft.com/office/drawing/2014/main" id="{E60B26EC-7CCE-63DA-4B65-882529BC55D1}"/>
              </a:ext>
            </a:extLst>
          </p:cNvPr>
          <p:cNvSpPr>
            <a:spLocks noGrp="1"/>
          </p:cNvSpPr>
          <p:nvPr>
            <p:ph type="sldNum" sz="quarter" idx="12"/>
          </p:nvPr>
        </p:nvSpPr>
        <p:spPr/>
        <p:txBody>
          <a:bodyPr/>
          <a:lstStyle/>
          <a:p>
            <a:fld id="{B0338755-EC09-452E-8EBB-101AC093DB14}" type="slidenum">
              <a:rPr lang="en-US" noProof="0" smtClean="0"/>
              <a:t>41</a:t>
            </a:fld>
            <a:endParaRPr lang="en-US" noProof="0" dirty="0"/>
          </a:p>
        </p:txBody>
      </p:sp>
    </p:spTree>
    <p:extLst>
      <p:ext uri="{BB962C8B-B14F-4D97-AF65-F5344CB8AC3E}">
        <p14:creationId xmlns:p14="http://schemas.microsoft.com/office/powerpoint/2010/main" val="71959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B2F34E78-79E7-2985-8842-0AA99599B9E8}"/>
              </a:ext>
            </a:extLst>
          </p:cNvPr>
          <p:cNvGrpSpPr/>
          <p:nvPr/>
        </p:nvGrpSpPr>
        <p:grpSpPr>
          <a:xfrm>
            <a:off x="345440" y="228228"/>
            <a:ext cx="11090885" cy="6305723"/>
            <a:chOff x="345440" y="228228"/>
            <a:chExt cx="11090885" cy="6305723"/>
          </a:xfrm>
        </p:grpSpPr>
        <p:sp>
          <p:nvSpPr>
            <p:cNvPr id="4" name="Textfeld 3">
              <a:extLst>
                <a:ext uri="{FF2B5EF4-FFF2-40B4-BE49-F238E27FC236}">
                  <a16:creationId xmlns:a16="http://schemas.microsoft.com/office/drawing/2014/main" id="{43DABFC3-A008-E837-5ED6-CA33405B9189}"/>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5" name="Picture 41">
              <a:extLst>
                <a:ext uri="{FF2B5EF4-FFF2-40B4-BE49-F238E27FC236}">
                  <a16:creationId xmlns:a16="http://schemas.microsoft.com/office/drawing/2014/main" id="{065C782F-BD7D-93F0-DD35-5E4554087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feld 5">
            <a:extLst>
              <a:ext uri="{FF2B5EF4-FFF2-40B4-BE49-F238E27FC236}">
                <a16:creationId xmlns:a16="http://schemas.microsoft.com/office/drawing/2014/main" id="{7EA55C32-5EF7-B621-BA92-4A82E75AC461}"/>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The COMMITTEE &amp; TASKFORCES folder:</a:t>
            </a:r>
          </a:p>
        </p:txBody>
      </p:sp>
      <p:pic>
        <p:nvPicPr>
          <p:cNvPr id="8" name="Grafik 7">
            <a:extLst>
              <a:ext uri="{FF2B5EF4-FFF2-40B4-BE49-F238E27FC236}">
                <a16:creationId xmlns:a16="http://schemas.microsoft.com/office/drawing/2014/main" id="{EE20C7A8-E886-F6D7-4585-3438B56FD48C}"/>
              </a:ext>
            </a:extLst>
          </p:cNvPr>
          <p:cNvPicPr>
            <a:picLocks noChangeAspect="1"/>
          </p:cNvPicPr>
          <p:nvPr/>
        </p:nvPicPr>
        <p:blipFill>
          <a:blip r:embed="rId3"/>
          <a:stretch>
            <a:fillRect/>
          </a:stretch>
        </p:blipFill>
        <p:spPr>
          <a:xfrm>
            <a:off x="806245" y="1314108"/>
            <a:ext cx="1676734" cy="1188000"/>
          </a:xfrm>
          <a:prstGeom prst="rect">
            <a:avLst/>
          </a:prstGeom>
        </p:spPr>
      </p:pic>
      <p:pic>
        <p:nvPicPr>
          <p:cNvPr id="10" name="Grafik 9">
            <a:extLst>
              <a:ext uri="{FF2B5EF4-FFF2-40B4-BE49-F238E27FC236}">
                <a16:creationId xmlns:a16="http://schemas.microsoft.com/office/drawing/2014/main" id="{9EAE4447-044D-69F5-EC6F-CE51F0F01416}"/>
              </a:ext>
            </a:extLst>
          </p:cNvPr>
          <p:cNvPicPr>
            <a:picLocks noChangeAspect="1"/>
          </p:cNvPicPr>
          <p:nvPr/>
        </p:nvPicPr>
        <p:blipFill>
          <a:blip r:embed="rId4"/>
          <a:stretch>
            <a:fillRect/>
          </a:stretch>
        </p:blipFill>
        <p:spPr>
          <a:xfrm>
            <a:off x="2719872" y="1314108"/>
            <a:ext cx="8477860" cy="4517732"/>
          </a:xfrm>
          <a:prstGeom prst="rect">
            <a:avLst/>
          </a:prstGeom>
        </p:spPr>
      </p:pic>
      <p:sp>
        <p:nvSpPr>
          <p:cNvPr id="11" name="Textfeld 10">
            <a:extLst>
              <a:ext uri="{FF2B5EF4-FFF2-40B4-BE49-F238E27FC236}">
                <a16:creationId xmlns:a16="http://schemas.microsoft.com/office/drawing/2014/main" id="{4AF5BE8D-FC0D-70AE-661E-B1E4E3C624EF}"/>
              </a:ext>
            </a:extLst>
          </p:cNvPr>
          <p:cNvSpPr txBox="1"/>
          <p:nvPr/>
        </p:nvSpPr>
        <p:spPr>
          <a:xfrm>
            <a:off x="345441" y="3143242"/>
            <a:ext cx="2001520" cy="2308324"/>
          </a:xfrm>
          <a:prstGeom prst="rect">
            <a:avLst/>
          </a:prstGeom>
          <a:noFill/>
        </p:spPr>
        <p:txBody>
          <a:bodyPr wrap="square" rtlCol="0">
            <a:spAutoFit/>
          </a:bodyPr>
          <a:lstStyle/>
          <a:p>
            <a:r>
              <a:rPr lang="en-US" noProof="0" dirty="0">
                <a:solidFill>
                  <a:srgbClr val="C00000"/>
                </a:solidFill>
              </a:rPr>
              <a:t>Once you open the folder you see its content. In this case a folder for each committee or taskforce.</a:t>
            </a:r>
          </a:p>
          <a:p>
            <a:r>
              <a:rPr lang="en-US" noProof="0" dirty="0">
                <a:solidFill>
                  <a:srgbClr val="C00000"/>
                </a:solidFill>
              </a:rPr>
              <a:t>These folders also appear as tiles.</a:t>
            </a:r>
          </a:p>
        </p:txBody>
      </p:sp>
      <p:sp>
        <p:nvSpPr>
          <p:cNvPr id="2" name="Foliennummernplatzhalter 1">
            <a:extLst>
              <a:ext uri="{FF2B5EF4-FFF2-40B4-BE49-F238E27FC236}">
                <a16:creationId xmlns:a16="http://schemas.microsoft.com/office/drawing/2014/main" id="{BAD38895-89DA-20F2-D31F-D2ED5C535728}"/>
              </a:ext>
            </a:extLst>
          </p:cNvPr>
          <p:cNvSpPr>
            <a:spLocks noGrp="1"/>
          </p:cNvSpPr>
          <p:nvPr>
            <p:ph type="sldNum" sz="quarter" idx="12"/>
          </p:nvPr>
        </p:nvSpPr>
        <p:spPr/>
        <p:txBody>
          <a:bodyPr/>
          <a:lstStyle/>
          <a:p>
            <a:fld id="{B0338755-EC09-452E-8EBB-101AC093DB14}" type="slidenum">
              <a:rPr lang="en-US" noProof="0" smtClean="0"/>
              <a:t>42</a:t>
            </a:fld>
            <a:endParaRPr lang="en-US" noProof="0" dirty="0"/>
          </a:p>
        </p:txBody>
      </p:sp>
    </p:spTree>
    <p:extLst>
      <p:ext uri="{BB962C8B-B14F-4D97-AF65-F5344CB8AC3E}">
        <p14:creationId xmlns:p14="http://schemas.microsoft.com/office/powerpoint/2010/main" val="3739540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E1E07-5AEC-3651-9E54-ACC47B5647F1}"/>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45860760-C46E-7A3E-80AB-1DF1A0677992}"/>
              </a:ext>
            </a:extLst>
          </p:cNvPr>
          <p:cNvGrpSpPr/>
          <p:nvPr/>
        </p:nvGrpSpPr>
        <p:grpSpPr>
          <a:xfrm>
            <a:off x="345440" y="228228"/>
            <a:ext cx="11090885" cy="6305723"/>
            <a:chOff x="345440" y="228228"/>
            <a:chExt cx="11090885" cy="6305723"/>
          </a:xfrm>
        </p:grpSpPr>
        <p:sp>
          <p:nvSpPr>
            <p:cNvPr id="4" name="Textfeld 3">
              <a:extLst>
                <a:ext uri="{FF2B5EF4-FFF2-40B4-BE49-F238E27FC236}">
                  <a16:creationId xmlns:a16="http://schemas.microsoft.com/office/drawing/2014/main" id="{E5AD862E-59F7-586A-3164-08DC4010E206}"/>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5" name="Picture 41">
              <a:extLst>
                <a:ext uri="{FF2B5EF4-FFF2-40B4-BE49-F238E27FC236}">
                  <a16:creationId xmlns:a16="http://schemas.microsoft.com/office/drawing/2014/main" id="{31D57758-8136-37CD-1A60-E4FAF02E2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feld 5">
            <a:extLst>
              <a:ext uri="{FF2B5EF4-FFF2-40B4-BE49-F238E27FC236}">
                <a16:creationId xmlns:a16="http://schemas.microsoft.com/office/drawing/2014/main" id="{8B109A39-75D5-9B9F-4622-62B84C52925B}"/>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The COMMITTEE &amp; TASKFORCES folder:</a:t>
            </a:r>
          </a:p>
        </p:txBody>
      </p:sp>
      <p:pic>
        <p:nvPicPr>
          <p:cNvPr id="8" name="Grafik 7">
            <a:extLst>
              <a:ext uri="{FF2B5EF4-FFF2-40B4-BE49-F238E27FC236}">
                <a16:creationId xmlns:a16="http://schemas.microsoft.com/office/drawing/2014/main" id="{C3ACDAE8-F721-4472-C9A1-426BB86131BA}"/>
              </a:ext>
            </a:extLst>
          </p:cNvPr>
          <p:cNvPicPr>
            <a:picLocks noChangeAspect="1"/>
          </p:cNvPicPr>
          <p:nvPr/>
        </p:nvPicPr>
        <p:blipFill>
          <a:blip r:embed="rId3"/>
          <a:stretch>
            <a:fillRect/>
          </a:stretch>
        </p:blipFill>
        <p:spPr>
          <a:xfrm>
            <a:off x="806245" y="1314108"/>
            <a:ext cx="1699407" cy="1204064"/>
          </a:xfrm>
          <a:prstGeom prst="rect">
            <a:avLst/>
          </a:prstGeom>
        </p:spPr>
      </p:pic>
      <p:pic>
        <p:nvPicPr>
          <p:cNvPr id="10" name="Grafik 9">
            <a:extLst>
              <a:ext uri="{FF2B5EF4-FFF2-40B4-BE49-F238E27FC236}">
                <a16:creationId xmlns:a16="http://schemas.microsoft.com/office/drawing/2014/main" id="{4E1F17D8-0F4A-8174-89BE-E7D3812EF71D}"/>
              </a:ext>
            </a:extLst>
          </p:cNvPr>
          <p:cNvPicPr>
            <a:picLocks noChangeAspect="1"/>
          </p:cNvPicPr>
          <p:nvPr/>
        </p:nvPicPr>
        <p:blipFill>
          <a:blip r:embed="rId4"/>
          <a:srcRect l="110" t="47990" r="68691" b="777"/>
          <a:stretch/>
        </p:blipFill>
        <p:spPr>
          <a:xfrm>
            <a:off x="4614531" y="1702045"/>
            <a:ext cx="4284921" cy="3749521"/>
          </a:xfrm>
          <a:prstGeom prst="rect">
            <a:avLst/>
          </a:prstGeom>
        </p:spPr>
      </p:pic>
      <p:sp>
        <p:nvSpPr>
          <p:cNvPr id="11" name="Textfeld 10">
            <a:extLst>
              <a:ext uri="{FF2B5EF4-FFF2-40B4-BE49-F238E27FC236}">
                <a16:creationId xmlns:a16="http://schemas.microsoft.com/office/drawing/2014/main" id="{20F700AE-4857-8B30-1CF0-8F1FD198F51F}"/>
              </a:ext>
            </a:extLst>
          </p:cNvPr>
          <p:cNvSpPr txBox="1"/>
          <p:nvPr/>
        </p:nvSpPr>
        <p:spPr>
          <a:xfrm>
            <a:off x="806245" y="3139500"/>
            <a:ext cx="3003815" cy="1200329"/>
          </a:xfrm>
          <a:prstGeom prst="rect">
            <a:avLst/>
          </a:prstGeom>
          <a:noFill/>
        </p:spPr>
        <p:txBody>
          <a:bodyPr wrap="square" rtlCol="0">
            <a:spAutoFit/>
          </a:bodyPr>
          <a:lstStyle/>
          <a:p>
            <a:r>
              <a:rPr lang="en-US" noProof="0" dirty="0">
                <a:solidFill>
                  <a:srgbClr val="C00000"/>
                </a:solidFill>
              </a:rPr>
              <a:t>Only members of each the corresponding committee or taskforce have access to their folders.</a:t>
            </a:r>
          </a:p>
        </p:txBody>
      </p:sp>
      <p:cxnSp>
        <p:nvCxnSpPr>
          <p:cNvPr id="2" name="Gerade Verbindung mit Pfeil 1">
            <a:extLst>
              <a:ext uri="{FF2B5EF4-FFF2-40B4-BE49-F238E27FC236}">
                <a16:creationId xmlns:a16="http://schemas.microsoft.com/office/drawing/2014/main" id="{3284AB3A-19A7-1405-9C37-6FFFA3126504}"/>
              </a:ext>
            </a:extLst>
          </p:cNvPr>
          <p:cNvCxnSpPr>
            <a:cxnSpLocks/>
          </p:cNvCxnSpPr>
          <p:nvPr/>
        </p:nvCxnSpPr>
        <p:spPr>
          <a:xfrm>
            <a:off x="2658140" y="4167963"/>
            <a:ext cx="3019646" cy="4040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Foliennummernplatzhalter 6">
            <a:extLst>
              <a:ext uri="{FF2B5EF4-FFF2-40B4-BE49-F238E27FC236}">
                <a16:creationId xmlns:a16="http://schemas.microsoft.com/office/drawing/2014/main" id="{8C979746-6BFF-DB48-9541-3E52EB015C80}"/>
              </a:ext>
            </a:extLst>
          </p:cNvPr>
          <p:cNvSpPr>
            <a:spLocks noGrp="1"/>
          </p:cNvSpPr>
          <p:nvPr>
            <p:ph type="sldNum" sz="quarter" idx="12"/>
          </p:nvPr>
        </p:nvSpPr>
        <p:spPr/>
        <p:txBody>
          <a:bodyPr/>
          <a:lstStyle/>
          <a:p>
            <a:fld id="{B0338755-EC09-452E-8EBB-101AC093DB14}" type="slidenum">
              <a:rPr lang="en-US" noProof="0" smtClean="0"/>
              <a:t>43</a:t>
            </a:fld>
            <a:endParaRPr lang="en-US" noProof="0" dirty="0"/>
          </a:p>
        </p:txBody>
      </p:sp>
    </p:spTree>
    <p:extLst>
      <p:ext uri="{BB962C8B-B14F-4D97-AF65-F5344CB8AC3E}">
        <p14:creationId xmlns:p14="http://schemas.microsoft.com/office/powerpoint/2010/main" val="1599923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4A112-3066-CA91-0C08-8B4BA7A0908E}"/>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71DA4611-9283-EE39-8518-D202395F5FC1}"/>
              </a:ext>
            </a:extLst>
          </p:cNvPr>
          <p:cNvPicPr>
            <a:picLocks noChangeAspect="1"/>
          </p:cNvPicPr>
          <p:nvPr/>
        </p:nvPicPr>
        <p:blipFill>
          <a:blip r:embed="rId2"/>
          <a:stretch>
            <a:fillRect/>
          </a:stretch>
        </p:blipFill>
        <p:spPr>
          <a:xfrm>
            <a:off x="2094805" y="1829551"/>
            <a:ext cx="5761219" cy="2603218"/>
          </a:xfrm>
          <a:prstGeom prst="rect">
            <a:avLst/>
          </a:prstGeom>
        </p:spPr>
      </p:pic>
      <p:pic>
        <p:nvPicPr>
          <p:cNvPr id="3" name="Grafik 2">
            <a:extLst>
              <a:ext uri="{FF2B5EF4-FFF2-40B4-BE49-F238E27FC236}">
                <a16:creationId xmlns:a16="http://schemas.microsoft.com/office/drawing/2014/main" id="{25E03872-4251-7439-2975-C63A2BD911C7}"/>
              </a:ext>
            </a:extLst>
          </p:cNvPr>
          <p:cNvPicPr>
            <a:picLocks noChangeAspect="1"/>
          </p:cNvPicPr>
          <p:nvPr/>
        </p:nvPicPr>
        <p:blipFill>
          <a:blip r:embed="rId3"/>
          <a:stretch>
            <a:fillRect/>
          </a:stretch>
        </p:blipFill>
        <p:spPr>
          <a:xfrm>
            <a:off x="5613729" y="4210846"/>
            <a:ext cx="5767316" cy="2493480"/>
          </a:xfrm>
          <a:prstGeom prst="rect">
            <a:avLst/>
          </a:prstGeom>
        </p:spPr>
      </p:pic>
      <p:grpSp>
        <p:nvGrpSpPr>
          <p:cNvPr id="5" name="Gruppieren 4">
            <a:extLst>
              <a:ext uri="{FF2B5EF4-FFF2-40B4-BE49-F238E27FC236}">
                <a16:creationId xmlns:a16="http://schemas.microsoft.com/office/drawing/2014/main" id="{A3C4DB75-CD5A-2EC7-CB7C-2F3F69EFEEF4}"/>
              </a:ext>
            </a:extLst>
          </p:cNvPr>
          <p:cNvGrpSpPr/>
          <p:nvPr/>
        </p:nvGrpSpPr>
        <p:grpSpPr>
          <a:xfrm>
            <a:off x="345440" y="228228"/>
            <a:ext cx="11090885" cy="6305723"/>
            <a:chOff x="345440" y="228228"/>
            <a:chExt cx="11090885" cy="6305723"/>
          </a:xfrm>
        </p:grpSpPr>
        <p:sp>
          <p:nvSpPr>
            <p:cNvPr id="6" name="Textfeld 5">
              <a:extLst>
                <a:ext uri="{FF2B5EF4-FFF2-40B4-BE49-F238E27FC236}">
                  <a16:creationId xmlns:a16="http://schemas.microsoft.com/office/drawing/2014/main" id="{2FFFA4D3-B83B-3177-E70C-67B1AF8FF78D}"/>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7" name="Picture 41">
              <a:extLst>
                <a:ext uri="{FF2B5EF4-FFF2-40B4-BE49-F238E27FC236}">
                  <a16:creationId xmlns:a16="http://schemas.microsoft.com/office/drawing/2014/main" id="{A8656E49-85FD-BF11-0049-16E148D5F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feld 7">
            <a:extLst>
              <a:ext uri="{FF2B5EF4-FFF2-40B4-BE49-F238E27FC236}">
                <a16:creationId xmlns:a16="http://schemas.microsoft.com/office/drawing/2014/main" id="{2999A172-CB16-E89D-5BAC-769F13787B72}"/>
              </a:ext>
            </a:extLst>
          </p:cNvPr>
          <p:cNvSpPr txBox="1"/>
          <p:nvPr/>
        </p:nvSpPr>
        <p:spPr>
          <a:xfrm>
            <a:off x="806245" y="737419"/>
            <a:ext cx="5580939" cy="369332"/>
          </a:xfrm>
          <a:prstGeom prst="rect">
            <a:avLst/>
          </a:prstGeom>
          <a:noFill/>
        </p:spPr>
        <p:txBody>
          <a:bodyPr wrap="square" rtlCol="0">
            <a:spAutoFit/>
          </a:bodyPr>
          <a:lstStyle/>
          <a:p>
            <a:r>
              <a:rPr lang="en-US" b="1" noProof="0" dirty="0">
                <a:latin typeface="+mj-lt"/>
              </a:rPr>
              <a:t>Inside the committee or taskforce folders:</a:t>
            </a:r>
          </a:p>
        </p:txBody>
      </p:sp>
      <p:sp>
        <p:nvSpPr>
          <p:cNvPr id="9" name="Textfeld 8">
            <a:extLst>
              <a:ext uri="{FF2B5EF4-FFF2-40B4-BE49-F238E27FC236}">
                <a16:creationId xmlns:a16="http://schemas.microsoft.com/office/drawing/2014/main" id="{BE2495A2-4D46-4454-6CE7-961E92378AA2}"/>
              </a:ext>
            </a:extLst>
          </p:cNvPr>
          <p:cNvSpPr txBox="1"/>
          <p:nvPr/>
        </p:nvSpPr>
        <p:spPr>
          <a:xfrm>
            <a:off x="345440" y="2456520"/>
            <a:ext cx="1307023" cy="1754326"/>
          </a:xfrm>
          <a:prstGeom prst="rect">
            <a:avLst/>
          </a:prstGeom>
          <a:noFill/>
        </p:spPr>
        <p:txBody>
          <a:bodyPr wrap="square" rtlCol="0">
            <a:spAutoFit/>
          </a:bodyPr>
          <a:lstStyle/>
          <a:p>
            <a:r>
              <a:rPr lang="en-US" noProof="0" dirty="0">
                <a:solidFill>
                  <a:srgbClr val="C00000"/>
                </a:solidFill>
              </a:rPr>
              <a:t>You can navigate by selecting chapters in the table of contents</a:t>
            </a:r>
          </a:p>
        </p:txBody>
      </p:sp>
      <p:cxnSp>
        <p:nvCxnSpPr>
          <p:cNvPr id="10" name="Gerade Verbindung mit Pfeil 9">
            <a:extLst>
              <a:ext uri="{FF2B5EF4-FFF2-40B4-BE49-F238E27FC236}">
                <a16:creationId xmlns:a16="http://schemas.microsoft.com/office/drawing/2014/main" id="{D71AEB3F-4EB1-D833-2E54-1E8F7760B577}"/>
              </a:ext>
            </a:extLst>
          </p:cNvPr>
          <p:cNvCxnSpPr>
            <a:cxnSpLocks/>
          </p:cNvCxnSpPr>
          <p:nvPr/>
        </p:nvCxnSpPr>
        <p:spPr>
          <a:xfrm>
            <a:off x="1369119" y="2659575"/>
            <a:ext cx="632401" cy="3021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feld 11">
            <a:extLst>
              <a:ext uri="{FF2B5EF4-FFF2-40B4-BE49-F238E27FC236}">
                <a16:creationId xmlns:a16="http://schemas.microsoft.com/office/drawing/2014/main" id="{888AB3BA-8685-0DCC-D264-B34C7B38A390}"/>
              </a:ext>
            </a:extLst>
          </p:cNvPr>
          <p:cNvSpPr txBox="1"/>
          <p:nvPr/>
        </p:nvSpPr>
        <p:spPr>
          <a:xfrm>
            <a:off x="6299171" y="1862344"/>
            <a:ext cx="3698269" cy="646331"/>
          </a:xfrm>
          <a:prstGeom prst="rect">
            <a:avLst/>
          </a:prstGeom>
          <a:noFill/>
        </p:spPr>
        <p:txBody>
          <a:bodyPr wrap="square" rtlCol="0">
            <a:spAutoFit/>
          </a:bodyPr>
          <a:lstStyle/>
          <a:p>
            <a:r>
              <a:rPr lang="en-US" noProof="0" dirty="0">
                <a:solidFill>
                  <a:srgbClr val="C00000"/>
                </a:solidFill>
              </a:rPr>
              <a:t>You can also navigate by clicking on the forwards or backwards arrows</a:t>
            </a:r>
          </a:p>
        </p:txBody>
      </p:sp>
      <p:cxnSp>
        <p:nvCxnSpPr>
          <p:cNvPr id="13" name="Gerade Verbindung mit Pfeil 12">
            <a:extLst>
              <a:ext uri="{FF2B5EF4-FFF2-40B4-BE49-F238E27FC236}">
                <a16:creationId xmlns:a16="http://schemas.microsoft.com/office/drawing/2014/main" id="{54ACB0DC-960B-0C94-8C61-B7F6258DEAF5}"/>
              </a:ext>
            </a:extLst>
          </p:cNvPr>
          <p:cNvCxnSpPr>
            <a:cxnSpLocks/>
          </p:cNvCxnSpPr>
          <p:nvPr/>
        </p:nvCxnSpPr>
        <p:spPr>
          <a:xfrm flipH="1">
            <a:off x="7376160" y="2450306"/>
            <a:ext cx="365760" cy="3336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Foliennummernplatzhalter 3">
            <a:extLst>
              <a:ext uri="{FF2B5EF4-FFF2-40B4-BE49-F238E27FC236}">
                <a16:creationId xmlns:a16="http://schemas.microsoft.com/office/drawing/2014/main" id="{ABE0B30F-439B-1C3E-CE7F-4EB01C3755C2}"/>
              </a:ext>
            </a:extLst>
          </p:cNvPr>
          <p:cNvSpPr>
            <a:spLocks noGrp="1"/>
          </p:cNvSpPr>
          <p:nvPr>
            <p:ph type="sldNum" sz="quarter" idx="12"/>
          </p:nvPr>
        </p:nvSpPr>
        <p:spPr/>
        <p:txBody>
          <a:bodyPr/>
          <a:lstStyle/>
          <a:p>
            <a:fld id="{B0338755-EC09-452E-8EBB-101AC093DB14}" type="slidenum">
              <a:rPr lang="en-US" noProof="0" smtClean="0"/>
              <a:t>44</a:t>
            </a:fld>
            <a:endParaRPr lang="en-US" noProof="0" dirty="0"/>
          </a:p>
        </p:txBody>
      </p:sp>
    </p:spTree>
    <p:extLst>
      <p:ext uri="{BB962C8B-B14F-4D97-AF65-F5344CB8AC3E}">
        <p14:creationId xmlns:p14="http://schemas.microsoft.com/office/powerpoint/2010/main" val="1186886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64DC1-6CFD-2B10-4391-BFB299C70CDA}"/>
            </a:ext>
          </a:extLst>
        </p:cNvPr>
        <p:cNvGrpSpPr/>
        <p:nvPr/>
      </p:nvGrpSpPr>
      <p:grpSpPr>
        <a:xfrm>
          <a:off x="0" y="0"/>
          <a:ext cx="0" cy="0"/>
          <a:chOff x="0" y="0"/>
          <a:chExt cx="0" cy="0"/>
        </a:xfrm>
      </p:grpSpPr>
      <p:grpSp>
        <p:nvGrpSpPr>
          <p:cNvPr id="5" name="Gruppieren 4">
            <a:extLst>
              <a:ext uri="{FF2B5EF4-FFF2-40B4-BE49-F238E27FC236}">
                <a16:creationId xmlns:a16="http://schemas.microsoft.com/office/drawing/2014/main" id="{4FAE121E-5B95-BD89-4CFE-DE96531DDD76}"/>
              </a:ext>
            </a:extLst>
          </p:cNvPr>
          <p:cNvGrpSpPr/>
          <p:nvPr/>
        </p:nvGrpSpPr>
        <p:grpSpPr>
          <a:xfrm>
            <a:off x="345440" y="228228"/>
            <a:ext cx="11090885" cy="6305723"/>
            <a:chOff x="345440" y="228228"/>
            <a:chExt cx="11090885" cy="6305723"/>
          </a:xfrm>
        </p:grpSpPr>
        <p:sp>
          <p:nvSpPr>
            <p:cNvPr id="6" name="Textfeld 5">
              <a:extLst>
                <a:ext uri="{FF2B5EF4-FFF2-40B4-BE49-F238E27FC236}">
                  <a16:creationId xmlns:a16="http://schemas.microsoft.com/office/drawing/2014/main" id="{D8E20709-37ED-514B-FF26-6BDC26E93573}"/>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7" name="Picture 41">
              <a:extLst>
                <a:ext uri="{FF2B5EF4-FFF2-40B4-BE49-F238E27FC236}">
                  <a16:creationId xmlns:a16="http://schemas.microsoft.com/office/drawing/2014/main" id="{8D790F5B-996F-7B8A-213C-A8E790FE9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feld 7">
            <a:extLst>
              <a:ext uri="{FF2B5EF4-FFF2-40B4-BE49-F238E27FC236}">
                <a16:creationId xmlns:a16="http://schemas.microsoft.com/office/drawing/2014/main" id="{579753F8-D863-AD85-66D0-461187655A3F}"/>
              </a:ext>
            </a:extLst>
          </p:cNvPr>
          <p:cNvSpPr txBox="1"/>
          <p:nvPr/>
        </p:nvSpPr>
        <p:spPr>
          <a:xfrm>
            <a:off x="806245" y="737419"/>
            <a:ext cx="5580939" cy="369332"/>
          </a:xfrm>
          <a:prstGeom prst="rect">
            <a:avLst/>
          </a:prstGeom>
          <a:noFill/>
        </p:spPr>
        <p:txBody>
          <a:bodyPr wrap="square" rtlCol="0">
            <a:spAutoFit/>
          </a:bodyPr>
          <a:lstStyle/>
          <a:p>
            <a:r>
              <a:rPr lang="en-US" b="1" noProof="0" dirty="0">
                <a:latin typeface="+mj-lt"/>
              </a:rPr>
              <a:t>Inside the committee or taskforce folders:</a:t>
            </a:r>
          </a:p>
        </p:txBody>
      </p:sp>
      <p:pic>
        <p:nvPicPr>
          <p:cNvPr id="4" name="Grafik 3">
            <a:extLst>
              <a:ext uri="{FF2B5EF4-FFF2-40B4-BE49-F238E27FC236}">
                <a16:creationId xmlns:a16="http://schemas.microsoft.com/office/drawing/2014/main" id="{00A3BDEC-9898-011F-AFD2-7842D60578B2}"/>
              </a:ext>
            </a:extLst>
          </p:cNvPr>
          <p:cNvPicPr>
            <a:picLocks noChangeAspect="1"/>
          </p:cNvPicPr>
          <p:nvPr/>
        </p:nvPicPr>
        <p:blipFill>
          <a:blip r:embed="rId3"/>
          <a:srcRect r="21538"/>
          <a:stretch/>
        </p:blipFill>
        <p:spPr>
          <a:xfrm>
            <a:off x="4464283" y="1946261"/>
            <a:ext cx="4515603" cy="2121592"/>
          </a:xfrm>
          <a:prstGeom prst="rect">
            <a:avLst/>
          </a:prstGeom>
        </p:spPr>
      </p:pic>
      <p:sp>
        <p:nvSpPr>
          <p:cNvPr id="9" name="Textfeld 8">
            <a:extLst>
              <a:ext uri="{FF2B5EF4-FFF2-40B4-BE49-F238E27FC236}">
                <a16:creationId xmlns:a16="http://schemas.microsoft.com/office/drawing/2014/main" id="{A5CE432A-9613-551F-F2C2-4FA326C45065}"/>
              </a:ext>
            </a:extLst>
          </p:cNvPr>
          <p:cNvSpPr txBox="1"/>
          <p:nvPr/>
        </p:nvSpPr>
        <p:spPr>
          <a:xfrm>
            <a:off x="806245" y="1715306"/>
            <a:ext cx="2245360" cy="2308324"/>
          </a:xfrm>
          <a:prstGeom prst="rect">
            <a:avLst/>
          </a:prstGeom>
          <a:noFill/>
        </p:spPr>
        <p:txBody>
          <a:bodyPr wrap="square" rtlCol="0">
            <a:spAutoFit/>
          </a:bodyPr>
          <a:lstStyle/>
          <a:p>
            <a:r>
              <a:rPr lang="en-US" noProof="0" dirty="0">
                <a:solidFill>
                  <a:srgbClr val="C00000"/>
                </a:solidFill>
              </a:rPr>
              <a:t>Each of the folders consists of the following chapters:</a:t>
            </a:r>
          </a:p>
          <a:p>
            <a:pPr marL="285750" indent="-285750">
              <a:buFont typeface="Arial" panose="020B0604020202020204" pitchFamily="34" charset="0"/>
              <a:buChar char="•"/>
            </a:pPr>
            <a:r>
              <a:rPr lang="en-US" noProof="0" dirty="0">
                <a:solidFill>
                  <a:srgbClr val="C00000"/>
                </a:solidFill>
              </a:rPr>
              <a:t>Description</a:t>
            </a:r>
          </a:p>
          <a:p>
            <a:pPr marL="285750" indent="-285750">
              <a:buFont typeface="Arial" panose="020B0604020202020204" pitchFamily="34" charset="0"/>
              <a:buChar char="•"/>
            </a:pPr>
            <a:r>
              <a:rPr lang="en-US" noProof="0" dirty="0">
                <a:solidFill>
                  <a:srgbClr val="C00000"/>
                </a:solidFill>
              </a:rPr>
              <a:t>Members</a:t>
            </a:r>
          </a:p>
          <a:p>
            <a:pPr marL="285750" indent="-285750">
              <a:buFont typeface="Arial" panose="020B0604020202020204" pitchFamily="34" charset="0"/>
              <a:buChar char="•"/>
            </a:pPr>
            <a:r>
              <a:rPr lang="en-US" noProof="0" dirty="0">
                <a:solidFill>
                  <a:srgbClr val="C00000"/>
                </a:solidFill>
              </a:rPr>
              <a:t>Tasks</a:t>
            </a:r>
          </a:p>
          <a:p>
            <a:pPr marL="285750" indent="-285750">
              <a:buFont typeface="Arial" panose="020B0604020202020204" pitchFamily="34" charset="0"/>
              <a:buChar char="•"/>
            </a:pPr>
            <a:r>
              <a:rPr lang="en-US" noProof="0" dirty="0">
                <a:solidFill>
                  <a:srgbClr val="C00000"/>
                </a:solidFill>
              </a:rPr>
              <a:t>Chat forum</a:t>
            </a:r>
          </a:p>
          <a:p>
            <a:pPr marL="285750" indent="-285750">
              <a:buFont typeface="Arial" panose="020B0604020202020204" pitchFamily="34" charset="0"/>
              <a:buChar char="•"/>
            </a:pPr>
            <a:r>
              <a:rPr lang="en-US" noProof="0" dirty="0">
                <a:solidFill>
                  <a:srgbClr val="C00000"/>
                </a:solidFill>
              </a:rPr>
              <a:t>Document folder</a:t>
            </a:r>
          </a:p>
        </p:txBody>
      </p:sp>
      <p:cxnSp>
        <p:nvCxnSpPr>
          <p:cNvPr id="10" name="Gerade Verbindung mit Pfeil 9">
            <a:extLst>
              <a:ext uri="{FF2B5EF4-FFF2-40B4-BE49-F238E27FC236}">
                <a16:creationId xmlns:a16="http://schemas.microsoft.com/office/drawing/2014/main" id="{99AAD36E-F628-6666-E17A-AECCB3D92457}"/>
              </a:ext>
            </a:extLst>
          </p:cNvPr>
          <p:cNvCxnSpPr>
            <a:cxnSpLocks/>
          </p:cNvCxnSpPr>
          <p:nvPr/>
        </p:nvCxnSpPr>
        <p:spPr>
          <a:xfrm>
            <a:off x="2570480" y="3048000"/>
            <a:ext cx="1778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262077A2-8EA9-EEBF-6565-F9C49FAC87CF}"/>
              </a:ext>
            </a:extLst>
          </p:cNvPr>
          <p:cNvSpPr txBox="1"/>
          <p:nvPr/>
        </p:nvSpPr>
        <p:spPr>
          <a:xfrm>
            <a:off x="806245" y="4487237"/>
            <a:ext cx="5580938" cy="646331"/>
          </a:xfrm>
          <a:prstGeom prst="rect">
            <a:avLst/>
          </a:prstGeom>
          <a:noFill/>
        </p:spPr>
        <p:txBody>
          <a:bodyPr wrap="square" rtlCol="0">
            <a:spAutoFit/>
          </a:bodyPr>
          <a:lstStyle/>
          <a:p>
            <a:r>
              <a:rPr lang="en-US" noProof="0" dirty="0">
                <a:solidFill>
                  <a:srgbClr val="C00000"/>
                </a:solidFill>
              </a:rPr>
              <a:t>You might find that the page for ‚Description‘ or ‚Tasks‘ is not yet or not sufficiently populated. </a:t>
            </a:r>
          </a:p>
        </p:txBody>
      </p:sp>
      <p:sp>
        <p:nvSpPr>
          <p:cNvPr id="2" name="Foliennummernplatzhalter 1">
            <a:extLst>
              <a:ext uri="{FF2B5EF4-FFF2-40B4-BE49-F238E27FC236}">
                <a16:creationId xmlns:a16="http://schemas.microsoft.com/office/drawing/2014/main" id="{C407A978-1B84-52AC-B16E-FE43C697434D}"/>
              </a:ext>
            </a:extLst>
          </p:cNvPr>
          <p:cNvSpPr>
            <a:spLocks noGrp="1"/>
          </p:cNvSpPr>
          <p:nvPr>
            <p:ph type="sldNum" sz="quarter" idx="12"/>
          </p:nvPr>
        </p:nvSpPr>
        <p:spPr/>
        <p:txBody>
          <a:bodyPr/>
          <a:lstStyle/>
          <a:p>
            <a:fld id="{B0338755-EC09-452E-8EBB-101AC093DB14}" type="slidenum">
              <a:rPr lang="en-US" noProof="0" smtClean="0"/>
              <a:t>45</a:t>
            </a:fld>
            <a:endParaRPr lang="en-US" noProof="0" dirty="0"/>
          </a:p>
        </p:txBody>
      </p:sp>
    </p:spTree>
    <p:extLst>
      <p:ext uri="{BB962C8B-B14F-4D97-AF65-F5344CB8AC3E}">
        <p14:creationId xmlns:p14="http://schemas.microsoft.com/office/powerpoint/2010/main" val="1047462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69ED6-0882-66DC-D15A-31D00A3E2AEA}"/>
            </a:ext>
          </a:extLst>
        </p:cNvPr>
        <p:cNvGrpSpPr/>
        <p:nvPr/>
      </p:nvGrpSpPr>
      <p:grpSpPr>
        <a:xfrm>
          <a:off x="0" y="0"/>
          <a:ext cx="0" cy="0"/>
          <a:chOff x="0" y="0"/>
          <a:chExt cx="0" cy="0"/>
        </a:xfrm>
      </p:grpSpPr>
      <p:grpSp>
        <p:nvGrpSpPr>
          <p:cNvPr id="5" name="Gruppieren 4">
            <a:extLst>
              <a:ext uri="{FF2B5EF4-FFF2-40B4-BE49-F238E27FC236}">
                <a16:creationId xmlns:a16="http://schemas.microsoft.com/office/drawing/2014/main" id="{6CA2F15B-43CC-67DA-DA52-2D0D7C5DA0F7}"/>
              </a:ext>
            </a:extLst>
          </p:cNvPr>
          <p:cNvGrpSpPr/>
          <p:nvPr/>
        </p:nvGrpSpPr>
        <p:grpSpPr>
          <a:xfrm>
            <a:off x="345440" y="228228"/>
            <a:ext cx="11090885" cy="6305723"/>
            <a:chOff x="345440" y="228228"/>
            <a:chExt cx="11090885" cy="6305723"/>
          </a:xfrm>
        </p:grpSpPr>
        <p:sp>
          <p:nvSpPr>
            <p:cNvPr id="6" name="Textfeld 5">
              <a:extLst>
                <a:ext uri="{FF2B5EF4-FFF2-40B4-BE49-F238E27FC236}">
                  <a16:creationId xmlns:a16="http://schemas.microsoft.com/office/drawing/2014/main" id="{834D4695-412C-B3C4-003B-C135EB9E58DC}"/>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7" name="Picture 41">
              <a:extLst>
                <a:ext uri="{FF2B5EF4-FFF2-40B4-BE49-F238E27FC236}">
                  <a16:creationId xmlns:a16="http://schemas.microsoft.com/office/drawing/2014/main" id="{C0710ECF-46FD-40ED-0B19-B685BC620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feld 7">
            <a:extLst>
              <a:ext uri="{FF2B5EF4-FFF2-40B4-BE49-F238E27FC236}">
                <a16:creationId xmlns:a16="http://schemas.microsoft.com/office/drawing/2014/main" id="{3B38D0BA-AFB4-8D3E-38DC-40B04713E087}"/>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Adding or changing text in the committee &amp; taskforce folders:</a:t>
            </a:r>
          </a:p>
        </p:txBody>
      </p:sp>
      <p:cxnSp>
        <p:nvCxnSpPr>
          <p:cNvPr id="10" name="Gerade Verbindung mit Pfeil 9">
            <a:extLst>
              <a:ext uri="{FF2B5EF4-FFF2-40B4-BE49-F238E27FC236}">
                <a16:creationId xmlns:a16="http://schemas.microsoft.com/office/drawing/2014/main" id="{0ABA4D0C-9F90-812F-B530-C9E57A844CC1}"/>
              </a:ext>
            </a:extLst>
          </p:cNvPr>
          <p:cNvCxnSpPr>
            <a:cxnSpLocks/>
          </p:cNvCxnSpPr>
          <p:nvPr/>
        </p:nvCxnSpPr>
        <p:spPr>
          <a:xfrm>
            <a:off x="2570480" y="3048000"/>
            <a:ext cx="1778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Grafik 11">
            <a:extLst>
              <a:ext uri="{FF2B5EF4-FFF2-40B4-BE49-F238E27FC236}">
                <a16:creationId xmlns:a16="http://schemas.microsoft.com/office/drawing/2014/main" id="{D05EF885-9669-F84D-889E-7C5F13BF2DEF}"/>
              </a:ext>
            </a:extLst>
          </p:cNvPr>
          <p:cNvPicPr>
            <a:picLocks noChangeAspect="1"/>
          </p:cNvPicPr>
          <p:nvPr/>
        </p:nvPicPr>
        <p:blipFill>
          <a:blip r:embed="rId3"/>
          <a:stretch>
            <a:fillRect/>
          </a:stretch>
        </p:blipFill>
        <p:spPr>
          <a:xfrm>
            <a:off x="806245" y="1609688"/>
            <a:ext cx="6661355" cy="2270916"/>
          </a:xfrm>
          <a:prstGeom prst="rect">
            <a:avLst/>
          </a:prstGeom>
        </p:spPr>
      </p:pic>
      <p:sp>
        <p:nvSpPr>
          <p:cNvPr id="16" name="Textfeld 15">
            <a:extLst>
              <a:ext uri="{FF2B5EF4-FFF2-40B4-BE49-F238E27FC236}">
                <a16:creationId xmlns:a16="http://schemas.microsoft.com/office/drawing/2014/main" id="{0FC9D68B-5B65-7248-948D-431589EC2E92}"/>
              </a:ext>
            </a:extLst>
          </p:cNvPr>
          <p:cNvSpPr txBox="1"/>
          <p:nvPr/>
        </p:nvSpPr>
        <p:spPr>
          <a:xfrm>
            <a:off x="5250867" y="1545682"/>
            <a:ext cx="5580938" cy="369332"/>
          </a:xfrm>
          <a:prstGeom prst="rect">
            <a:avLst/>
          </a:prstGeom>
          <a:noFill/>
        </p:spPr>
        <p:txBody>
          <a:bodyPr wrap="square" rtlCol="0">
            <a:spAutoFit/>
          </a:bodyPr>
          <a:lstStyle/>
          <a:p>
            <a:r>
              <a:rPr lang="en-US" noProof="0" dirty="0">
                <a:solidFill>
                  <a:srgbClr val="C00000"/>
                </a:solidFill>
              </a:rPr>
              <a:t>First click on ‚Settings‘. </a:t>
            </a:r>
          </a:p>
        </p:txBody>
      </p:sp>
      <p:cxnSp>
        <p:nvCxnSpPr>
          <p:cNvPr id="13" name="Gerade Verbindung mit Pfeil 12">
            <a:extLst>
              <a:ext uri="{FF2B5EF4-FFF2-40B4-BE49-F238E27FC236}">
                <a16:creationId xmlns:a16="http://schemas.microsoft.com/office/drawing/2014/main" id="{60FE79D5-4C11-8A62-FCD9-D65D940BC76B}"/>
              </a:ext>
            </a:extLst>
          </p:cNvPr>
          <p:cNvCxnSpPr>
            <a:cxnSpLocks/>
          </p:cNvCxnSpPr>
          <p:nvPr/>
        </p:nvCxnSpPr>
        <p:spPr>
          <a:xfrm flipH="1">
            <a:off x="6278880" y="1915014"/>
            <a:ext cx="345440" cy="453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Grafik 2">
            <a:extLst>
              <a:ext uri="{FF2B5EF4-FFF2-40B4-BE49-F238E27FC236}">
                <a16:creationId xmlns:a16="http://schemas.microsoft.com/office/drawing/2014/main" id="{F81F603F-D319-FD37-950C-1D217A6F00FA}"/>
              </a:ext>
            </a:extLst>
          </p:cNvPr>
          <p:cNvPicPr>
            <a:picLocks noChangeAspect="1"/>
          </p:cNvPicPr>
          <p:nvPr/>
        </p:nvPicPr>
        <p:blipFill>
          <a:blip r:embed="rId4"/>
          <a:stretch>
            <a:fillRect/>
          </a:stretch>
        </p:blipFill>
        <p:spPr>
          <a:xfrm>
            <a:off x="6369432" y="4064754"/>
            <a:ext cx="4197247" cy="2038826"/>
          </a:xfrm>
          <a:prstGeom prst="rect">
            <a:avLst/>
          </a:prstGeom>
        </p:spPr>
      </p:pic>
      <p:sp>
        <p:nvSpPr>
          <p:cNvPr id="15" name="Textfeld 14">
            <a:extLst>
              <a:ext uri="{FF2B5EF4-FFF2-40B4-BE49-F238E27FC236}">
                <a16:creationId xmlns:a16="http://schemas.microsoft.com/office/drawing/2014/main" id="{BD576EE9-A85F-8847-4333-477C3D4EC065}"/>
              </a:ext>
            </a:extLst>
          </p:cNvPr>
          <p:cNvSpPr txBox="1"/>
          <p:nvPr/>
        </p:nvSpPr>
        <p:spPr>
          <a:xfrm>
            <a:off x="2570480" y="4808796"/>
            <a:ext cx="3296667" cy="646331"/>
          </a:xfrm>
          <a:prstGeom prst="rect">
            <a:avLst/>
          </a:prstGeom>
          <a:noFill/>
        </p:spPr>
        <p:txBody>
          <a:bodyPr wrap="square" rtlCol="0">
            <a:spAutoFit/>
          </a:bodyPr>
          <a:lstStyle/>
          <a:p>
            <a:r>
              <a:rPr lang="en-US" noProof="0" dirty="0">
                <a:solidFill>
                  <a:srgbClr val="C00000"/>
                </a:solidFill>
              </a:rPr>
              <a:t>This opens the window in which you can update the chapters:</a:t>
            </a:r>
          </a:p>
        </p:txBody>
      </p:sp>
      <p:cxnSp>
        <p:nvCxnSpPr>
          <p:cNvPr id="17" name="Gerade Verbindung mit Pfeil 16">
            <a:extLst>
              <a:ext uri="{FF2B5EF4-FFF2-40B4-BE49-F238E27FC236}">
                <a16:creationId xmlns:a16="http://schemas.microsoft.com/office/drawing/2014/main" id="{D538BC80-0F0A-D115-3329-3F15859D40B2}"/>
              </a:ext>
            </a:extLst>
          </p:cNvPr>
          <p:cNvCxnSpPr>
            <a:cxnSpLocks/>
            <a:stCxn id="15" idx="3"/>
          </p:cNvCxnSpPr>
          <p:nvPr/>
        </p:nvCxnSpPr>
        <p:spPr>
          <a:xfrm flipV="1">
            <a:off x="5867147" y="5131961"/>
            <a:ext cx="58445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021B31D1-C1D0-C91B-428A-2EAF61C9E3FC}"/>
              </a:ext>
            </a:extLst>
          </p:cNvPr>
          <p:cNvSpPr>
            <a:spLocks noGrp="1"/>
          </p:cNvSpPr>
          <p:nvPr>
            <p:ph type="sldNum" sz="quarter" idx="12"/>
          </p:nvPr>
        </p:nvSpPr>
        <p:spPr/>
        <p:txBody>
          <a:bodyPr/>
          <a:lstStyle/>
          <a:p>
            <a:fld id="{B0338755-EC09-452E-8EBB-101AC093DB14}" type="slidenum">
              <a:rPr lang="en-US" noProof="0" smtClean="0"/>
              <a:t>46</a:t>
            </a:fld>
            <a:endParaRPr lang="en-US" noProof="0" dirty="0"/>
          </a:p>
        </p:txBody>
      </p:sp>
    </p:spTree>
    <p:extLst>
      <p:ext uri="{BB962C8B-B14F-4D97-AF65-F5344CB8AC3E}">
        <p14:creationId xmlns:p14="http://schemas.microsoft.com/office/powerpoint/2010/main" val="2821058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8C1E7-4BCA-7BEA-0A01-982B8568367A}"/>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1A4A2AF9-7603-9BAF-9804-57270C51F931}"/>
              </a:ext>
            </a:extLst>
          </p:cNvPr>
          <p:cNvPicPr>
            <a:picLocks noChangeAspect="1"/>
          </p:cNvPicPr>
          <p:nvPr/>
        </p:nvPicPr>
        <p:blipFill>
          <a:blip r:embed="rId2"/>
          <a:stretch>
            <a:fillRect/>
          </a:stretch>
        </p:blipFill>
        <p:spPr>
          <a:xfrm>
            <a:off x="2570480" y="1272811"/>
            <a:ext cx="5810250" cy="4686300"/>
          </a:xfrm>
          <a:prstGeom prst="rect">
            <a:avLst/>
          </a:prstGeom>
        </p:spPr>
      </p:pic>
      <p:grpSp>
        <p:nvGrpSpPr>
          <p:cNvPr id="5" name="Gruppieren 4">
            <a:extLst>
              <a:ext uri="{FF2B5EF4-FFF2-40B4-BE49-F238E27FC236}">
                <a16:creationId xmlns:a16="http://schemas.microsoft.com/office/drawing/2014/main" id="{95CE8D74-E0E6-E524-730E-EC0F07093DEC}"/>
              </a:ext>
            </a:extLst>
          </p:cNvPr>
          <p:cNvGrpSpPr/>
          <p:nvPr/>
        </p:nvGrpSpPr>
        <p:grpSpPr>
          <a:xfrm>
            <a:off x="345440" y="228228"/>
            <a:ext cx="11090885" cy="6305723"/>
            <a:chOff x="345440" y="228228"/>
            <a:chExt cx="11090885" cy="6305723"/>
          </a:xfrm>
        </p:grpSpPr>
        <p:sp>
          <p:nvSpPr>
            <p:cNvPr id="6" name="Textfeld 5">
              <a:extLst>
                <a:ext uri="{FF2B5EF4-FFF2-40B4-BE49-F238E27FC236}">
                  <a16:creationId xmlns:a16="http://schemas.microsoft.com/office/drawing/2014/main" id="{7CDA0FBD-8F5D-7E68-1656-D74A9DCE99B0}"/>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7" name="Picture 41">
              <a:extLst>
                <a:ext uri="{FF2B5EF4-FFF2-40B4-BE49-F238E27FC236}">
                  <a16:creationId xmlns:a16="http://schemas.microsoft.com/office/drawing/2014/main" id="{1F47CBB9-BECC-60CC-FAC7-4FCCEB83D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feld 7">
            <a:extLst>
              <a:ext uri="{FF2B5EF4-FFF2-40B4-BE49-F238E27FC236}">
                <a16:creationId xmlns:a16="http://schemas.microsoft.com/office/drawing/2014/main" id="{7AA688AF-9E78-B669-C24F-EFB52A051FAD}"/>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Adding or changing text in the committee &amp; taskforce folders:</a:t>
            </a:r>
          </a:p>
        </p:txBody>
      </p:sp>
      <p:cxnSp>
        <p:nvCxnSpPr>
          <p:cNvPr id="10" name="Gerade Verbindung mit Pfeil 9">
            <a:extLst>
              <a:ext uri="{FF2B5EF4-FFF2-40B4-BE49-F238E27FC236}">
                <a16:creationId xmlns:a16="http://schemas.microsoft.com/office/drawing/2014/main" id="{C8F4ACF3-75EA-1254-D4FC-5B8B8DB47F03}"/>
              </a:ext>
            </a:extLst>
          </p:cNvPr>
          <p:cNvCxnSpPr>
            <a:cxnSpLocks/>
          </p:cNvCxnSpPr>
          <p:nvPr/>
        </p:nvCxnSpPr>
        <p:spPr>
          <a:xfrm>
            <a:off x="2275840" y="2368759"/>
            <a:ext cx="985520" cy="899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7C285194-0D5F-154B-36B9-FD15151A4646}"/>
              </a:ext>
            </a:extLst>
          </p:cNvPr>
          <p:cNvSpPr txBox="1"/>
          <p:nvPr/>
        </p:nvSpPr>
        <p:spPr>
          <a:xfrm>
            <a:off x="8756649" y="2075018"/>
            <a:ext cx="2794000" cy="1200329"/>
          </a:xfrm>
          <a:prstGeom prst="rect">
            <a:avLst/>
          </a:prstGeom>
          <a:noFill/>
        </p:spPr>
        <p:txBody>
          <a:bodyPr wrap="square" rtlCol="0">
            <a:spAutoFit/>
          </a:bodyPr>
          <a:lstStyle/>
          <a:p>
            <a:r>
              <a:rPr lang="en-US" noProof="0" dirty="0">
                <a:solidFill>
                  <a:srgbClr val="C00000"/>
                </a:solidFill>
              </a:rPr>
              <a:t>2. Click into the text window that opens and make any needed changes</a:t>
            </a:r>
          </a:p>
        </p:txBody>
      </p:sp>
      <p:cxnSp>
        <p:nvCxnSpPr>
          <p:cNvPr id="13" name="Gerade Verbindung mit Pfeil 12">
            <a:extLst>
              <a:ext uri="{FF2B5EF4-FFF2-40B4-BE49-F238E27FC236}">
                <a16:creationId xmlns:a16="http://schemas.microsoft.com/office/drawing/2014/main" id="{25213DCB-CF57-CF89-7384-EABAF971A809}"/>
              </a:ext>
            </a:extLst>
          </p:cNvPr>
          <p:cNvCxnSpPr>
            <a:cxnSpLocks/>
          </p:cNvCxnSpPr>
          <p:nvPr/>
        </p:nvCxnSpPr>
        <p:spPr>
          <a:xfrm flipH="1">
            <a:off x="6278880" y="1915014"/>
            <a:ext cx="345440" cy="453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feld 14">
            <a:extLst>
              <a:ext uri="{FF2B5EF4-FFF2-40B4-BE49-F238E27FC236}">
                <a16:creationId xmlns:a16="http://schemas.microsoft.com/office/drawing/2014/main" id="{14BA3AE1-C9C9-03B4-ABD6-F67A0607051F}"/>
              </a:ext>
            </a:extLst>
          </p:cNvPr>
          <p:cNvSpPr txBox="1"/>
          <p:nvPr/>
        </p:nvSpPr>
        <p:spPr>
          <a:xfrm>
            <a:off x="641351" y="1630095"/>
            <a:ext cx="1729758" cy="1477328"/>
          </a:xfrm>
          <a:prstGeom prst="rect">
            <a:avLst/>
          </a:prstGeom>
          <a:noFill/>
        </p:spPr>
        <p:txBody>
          <a:bodyPr wrap="square" rtlCol="0">
            <a:spAutoFit/>
          </a:bodyPr>
          <a:lstStyle/>
          <a:p>
            <a:r>
              <a:rPr lang="en-US" noProof="0" dirty="0">
                <a:solidFill>
                  <a:srgbClr val="C00000"/>
                </a:solidFill>
              </a:rPr>
              <a:t>1. Scroll down </a:t>
            </a:r>
          </a:p>
          <a:p>
            <a:r>
              <a:rPr lang="en-US" noProof="0" dirty="0">
                <a:solidFill>
                  <a:srgbClr val="C00000"/>
                </a:solidFill>
              </a:rPr>
              <a:t>and then select the chapter that you want to update</a:t>
            </a:r>
          </a:p>
        </p:txBody>
      </p:sp>
      <p:cxnSp>
        <p:nvCxnSpPr>
          <p:cNvPr id="17" name="Gerade Verbindung mit Pfeil 16">
            <a:extLst>
              <a:ext uri="{FF2B5EF4-FFF2-40B4-BE49-F238E27FC236}">
                <a16:creationId xmlns:a16="http://schemas.microsoft.com/office/drawing/2014/main" id="{2A71E231-EBF6-EB4A-A71F-15948BD4F95B}"/>
              </a:ext>
            </a:extLst>
          </p:cNvPr>
          <p:cNvCxnSpPr>
            <a:cxnSpLocks/>
          </p:cNvCxnSpPr>
          <p:nvPr/>
        </p:nvCxnSpPr>
        <p:spPr>
          <a:xfrm flipH="1">
            <a:off x="7579360" y="3352800"/>
            <a:ext cx="1493520" cy="14204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Grafik 20">
            <a:extLst>
              <a:ext uri="{FF2B5EF4-FFF2-40B4-BE49-F238E27FC236}">
                <a16:creationId xmlns:a16="http://schemas.microsoft.com/office/drawing/2014/main" id="{2B32B8D4-EABF-4B38-2FCC-E019B505B8D9}"/>
              </a:ext>
            </a:extLst>
          </p:cNvPr>
          <p:cNvPicPr>
            <a:picLocks noChangeAspect="1"/>
          </p:cNvPicPr>
          <p:nvPr/>
        </p:nvPicPr>
        <p:blipFill>
          <a:blip r:embed="rId4"/>
          <a:srcRect l="14208" t="-10957" r="-470" b="10957"/>
          <a:stretch/>
        </p:blipFill>
        <p:spPr>
          <a:xfrm>
            <a:off x="8376921" y="5585189"/>
            <a:ext cx="3200360" cy="892472"/>
          </a:xfrm>
          <a:prstGeom prst="rect">
            <a:avLst/>
          </a:prstGeom>
        </p:spPr>
      </p:pic>
      <p:sp>
        <p:nvSpPr>
          <p:cNvPr id="22" name="Textfeld 21">
            <a:extLst>
              <a:ext uri="{FF2B5EF4-FFF2-40B4-BE49-F238E27FC236}">
                <a16:creationId xmlns:a16="http://schemas.microsoft.com/office/drawing/2014/main" id="{6AC7EE92-BC70-CB70-B019-F5CAA62E4554}"/>
              </a:ext>
            </a:extLst>
          </p:cNvPr>
          <p:cNvSpPr txBox="1"/>
          <p:nvPr/>
        </p:nvSpPr>
        <p:spPr>
          <a:xfrm>
            <a:off x="8580101" y="4051571"/>
            <a:ext cx="2794000" cy="1477328"/>
          </a:xfrm>
          <a:prstGeom prst="rect">
            <a:avLst/>
          </a:prstGeom>
          <a:noFill/>
        </p:spPr>
        <p:txBody>
          <a:bodyPr wrap="square" rtlCol="0">
            <a:spAutoFit/>
          </a:bodyPr>
          <a:lstStyle/>
          <a:p>
            <a:r>
              <a:rPr lang="en-US" noProof="0" dirty="0">
                <a:solidFill>
                  <a:srgbClr val="C00000"/>
                </a:solidFill>
              </a:rPr>
              <a:t>3. Once you finish scroll all the way down to the bottom of the page and click ‚Save and return to course‘</a:t>
            </a:r>
          </a:p>
        </p:txBody>
      </p:sp>
      <p:cxnSp>
        <p:nvCxnSpPr>
          <p:cNvPr id="23" name="Gerade Verbindung mit Pfeil 22">
            <a:extLst>
              <a:ext uri="{FF2B5EF4-FFF2-40B4-BE49-F238E27FC236}">
                <a16:creationId xmlns:a16="http://schemas.microsoft.com/office/drawing/2014/main" id="{E90BF81F-924A-EC34-116A-C412223F93D0}"/>
              </a:ext>
            </a:extLst>
          </p:cNvPr>
          <p:cNvCxnSpPr>
            <a:cxnSpLocks/>
          </p:cNvCxnSpPr>
          <p:nvPr/>
        </p:nvCxnSpPr>
        <p:spPr>
          <a:xfrm flipH="1">
            <a:off x="9174480" y="5286220"/>
            <a:ext cx="447040" cy="6502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346537FB-DD1B-F091-163A-C991FED41234}"/>
              </a:ext>
            </a:extLst>
          </p:cNvPr>
          <p:cNvSpPr>
            <a:spLocks noGrp="1"/>
          </p:cNvSpPr>
          <p:nvPr>
            <p:ph type="sldNum" sz="quarter" idx="12"/>
          </p:nvPr>
        </p:nvSpPr>
        <p:spPr/>
        <p:txBody>
          <a:bodyPr/>
          <a:lstStyle/>
          <a:p>
            <a:fld id="{B0338755-EC09-452E-8EBB-101AC093DB14}" type="slidenum">
              <a:rPr lang="en-US" noProof="0" smtClean="0"/>
              <a:t>47</a:t>
            </a:fld>
            <a:endParaRPr lang="en-US" noProof="0" dirty="0"/>
          </a:p>
        </p:txBody>
      </p:sp>
    </p:spTree>
    <p:extLst>
      <p:ext uri="{BB962C8B-B14F-4D97-AF65-F5344CB8AC3E}">
        <p14:creationId xmlns:p14="http://schemas.microsoft.com/office/powerpoint/2010/main" val="2343201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C76D0-C8A6-5B88-4F6F-1430E94EA396}"/>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FEF5F7E4-0547-A4AE-83EB-E7D60F94D5EA}"/>
              </a:ext>
            </a:extLst>
          </p:cNvPr>
          <p:cNvPicPr>
            <a:picLocks noChangeAspect="1"/>
          </p:cNvPicPr>
          <p:nvPr/>
        </p:nvPicPr>
        <p:blipFill>
          <a:blip r:embed="rId2"/>
          <a:stretch>
            <a:fillRect/>
          </a:stretch>
        </p:blipFill>
        <p:spPr>
          <a:xfrm>
            <a:off x="857045" y="1403966"/>
            <a:ext cx="7941515" cy="3625840"/>
          </a:xfrm>
          <a:prstGeom prst="rect">
            <a:avLst/>
          </a:prstGeom>
        </p:spPr>
      </p:pic>
      <p:grpSp>
        <p:nvGrpSpPr>
          <p:cNvPr id="7" name="Gruppieren 6">
            <a:extLst>
              <a:ext uri="{FF2B5EF4-FFF2-40B4-BE49-F238E27FC236}">
                <a16:creationId xmlns:a16="http://schemas.microsoft.com/office/drawing/2014/main" id="{3D5F7154-9621-3D24-7D3C-B999AEB3E0E3}"/>
              </a:ext>
            </a:extLst>
          </p:cNvPr>
          <p:cNvGrpSpPr/>
          <p:nvPr/>
        </p:nvGrpSpPr>
        <p:grpSpPr>
          <a:xfrm>
            <a:off x="345440" y="228228"/>
            <a:ext cx="11090885" cy="6305723"/>
            <a:chOff x="345440" y="228228"/>
            <a:chExt cx="11090885" cy="6305723"/>
          </a:xfrm>
        </p:grpSpPr>
        <p:sp>
          <p:nvSpPr>
            <p:cNvPr id="8" name="Textfeld 7">
              <a:extLst>
                <a:ext uri="{FF2B5EF4-FFF2-40B4-BE49-F238E27FC236}">
                  <a16:creationId xmlns:a16="http://schemas.microsoft.com/office/drawing/2014/main" id="{59590F82-A5F4-BB40-2FC0-0DF9B7FCC13D}"/>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9" name="Picture 41">
              <a:extLst>
                <a:ext uri="{FF2B5EF4-FFF2-40B4-BE49-F238E27FC236}">
                  <a16:creationId xmlns:a16="http://schemas.microsoft.com/office/drawing/2014/main" id="{D8B13845-1248-C2E4-B0E7-C72B16138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feld 1">
            <a:extLst>
              <a:ext uri="{FF2B5EF4-FFF2-40B4-BE49-F238E27FC236}">
                <a16:creationId xmlns:a16="http://schemas.microsoft.com/office/drawing/2014/main" id="{E3994BE7-AC1E-DE8C-04AF-B3E898A1F4E8}"/>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The Chat forum:</a:t>
            </a:r>
          </a:p>
        </p:txBody>
      </p:sp>
      <p:sp>
        <p:nvSpPr>
          <p:cNvPr id="10" name="Textfeld 9">
            <a:extLst>
              <a:ext uri="{FF2B5EF4-FFF2-40B4-BE49-F238E27FC236}">
                <a16:creationId xmlns:a16="http://schemas.microsoft.com/office/drawing/2014/main" id="{81F08683-0AC6-39E1-3FC9-D9A0E499DB92}"/>
              </a:ext>
            </a:extLst>
          </p:cNvPr>
          <p:cNvSpPr txBox="1"/>
          <p:nvPr/>
        </p:nvSpPr>
        <p:spPr>
          <a:xfrm>
            <a:off x="714804" y="5029806"/>
            <a:ext cx="10942320" cy="1200329"/>
          </a:xfrm>
          <a:prstGeom prst="rect">
            <a:avLst/>
          </a:prstGeom>
          <a:noFill/>
        </p:spPr>
        <p:txBody>
          <a:bodyPr wrap="square" rtlCol="0">
            <a:spAutoFit/>
          </a:bodyPr>
          <a:lstStyle/>
          <a:p>
            <a:r>
              <a:rPr lang="en-US" noProof="0" dirty="0">
                <a:solidFill>
                  <a:srgbClr val="C00000"/>
                </a:solidFill>
              </a:rPr>
              <a:t>You can use the chat forum in your committee or taskforce folder if you want to communicate only with your committee or taskforce members and not the entire consortium. </a:t>
            </a:r>
          </a:p>
          <a:p>
            <a:r>
              <a:rPr lang="en-US" noProof="0" dirty="0">
                <a:solidFill>
                  <a:srgbClr val="C00000"/>
                </a:solidFill>
              </a:rPr>
              <a:t>Messages that you write in this forum are automatically send via email only to the members of this committee or taskforce. </a:t>
            </a:r>
          </a:p>
        </p:txBody>
      </p:sp>
      <p:sp>
        <p:nvSpPr>
          <p:cNvPr id="4" name="Foliennummernplatzhalter 3">
            <a:extLst>
              <a:ext uri="{FF2B5EF4-FFF2-40B4-BE49-F238E27FC236}">
                <a16:creationId xmlns:a16="http://schemas.microsoft.com/office/drawing/2014/main" id="{D1340CA8-5261-B9AE-81A3-1EA520BB9544}"/>
              </a:ext>
            </a:extLst>
          </p:cNvPr>
          <p:cNvSpPr>
            <a:spLocks noGrp="1"/>
          </p:cNvSpPr>
          <p:nvPr>
            <p:ph type="sldNum" sz="quarter" idx="12"/>
          </p:nvPr>
        </p:nvSpPr>
        <p:spPr/>
        <p:txBody>
          <a:bodyPr/>
          <a:lstStyle/>
          <a:p>
            <a:fld id="{B0338755-EC09-452E-8EBB-101AC093DB14}" type="slidenum">
              <a:rPr lang="en-US" noProof="0" smtClean="0"/>
              <a:t>48</a:t>
            </a:fld>
            <a:endParaRPr lang="en-US" noProof="0" dirty="0"/>
          </a:p>
        </p:txBody>
      </p:sp>
    </p:spTree>
    <p:extLst>
      <p:ext uri="{BB962C8B-B14F-4D97-AF65-F5344CB8AC3E}">
        <p14:creationId xmlns:p14="http://schemas.microsoft.com/office/powerpoint/2010/main" val="3135718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88FBC-42F0-E98D-A09D-CC23171FB467}"/>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F90DE32D-E1F4-D296-3C27-F73DEA783FEF}"/>
              </a:ext>
            </a:extLst>
          </p:cNvPr>
          <p:cNvPicPr>
            <a:picLocks noChangeAspect="1"/>
          </p:cNvPicPr>
          <p:nvPr/>
        </p:nvPicPr>
        <p:blipFill>
          <a:blip r:embed="rId2"/>
          <a:stretch>
            <a:fillRect/>
          </a:stretch>
        </p:blipFill>
        <p:spPr>
          <a:xfrm>
            <a:off x="5847019" y="1898694"/>
            <a:ext cx="5761219" cy="4115157"/>
          </a:xfrm>
          <a:prstGeom prst="rect">
            <a:avLst/>
          </a:prstGeom>
        </p:spPr>
      </p:pic>
      <p:pic>
        <p:nvPicPr>
          <p:cNvPr id="5" name="Grafik 4">
            <a:extLst>
              <a:ext uri="{FF2B5EF4-FFF2-40B4-BE49-F238E27FC236}">
                <a16:creationId xmlns:a16="http://schemas.microsoft.com/office/drawing/2014/main" id="{FE741270-5EA1-3362-72B7-D2951DE5C0C7}"/>
              </a:ext>
            </a:extLst>
          </p:cNvPr>
          <p:cNvPicPr>
            <a:picLocks noChangeAspect="1"/>
          </p:cNvPicPr>
          <p:nvPr/>
        </p:nvPicPr>
        <p:blipFill>
          <a:blip r:embed="rId3"/>
          <a:stretch>
            <a:fillRect/>
          </a:stretch>
        </p:blipFill>
        <p:spPr>
          <a:xfrm>
            <a:off x="806245" y="1502723"/>
            <a:ext cx="5761219" cy="3072650"/>
          </a:xfrm>
          <a:prstGeom prst="rect">
            <a:avLst/>
          </a:prstGeom>
        </p:spPr>
      </p:pic>
      <p:grpSp>
        <p:nvGrpSpPr>
          <p:cNvPr id="7" name="Gruppieren 6">
            <a:extLst>
              <a:ext uri="{FF2B5EF4-FFF2-40B4-BE49-F238E27FC236}">
                <a16:creationId xmlns:a16="http://schemas.microsoft.com/office/drawing/2014/main" id="{15929D79-8955-D4F7-06D3-B233E7C46B36}"/>
              </a:ext>
            </a:extLst>
          </p:cNvPr>
          <p:cNvGrpSpPr/>
          <p:nvPr/>
        </p:nvGrpSpPr>
        <p:grpSpPr>
          <a:xfrm>
            <a:off x="345440" y="228228"/>
            <a:ext cx="11090885" cy="6305723"/>
            <a:chOff x="345440" y="228228"/>
            <a:chExt cx="11090885" cy="6305723"/>
          </a:xfrm>
        </p:grpSpPr>
        <p:sp>
          <p:nvSpPr>
            <p:cNvPr id="8" name="Textfeld 7">
              <a:extLst>
                <a:ext uri="{FF2B5EF4-FFF2-40B4-BE49-F238E27FC236}">
                  <a16:creationId xmlns:a16="http://schemas.microsoft.com/office/drawing/2014/main" id="{BAD346C9-91C4-4A7B-34E2-296EC9138FC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9" name="Picture 41">
              <a:extLst>
                <a:ext uri="{FF2B5EF4-FFF2-40B4-BE49-F238E27FC236}">
                  <a16:creationId xmlns:a16="http://schemas.microsoft.com/office/drawing/2014/main" id="{D57356C2-5284-A389-A3AE-2641E3BFE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feld 1">
            <a:extLst>
              <a:ext uri="{FF2B5EF4-FFF2-40B4-BE49-F238E27FC236}">
                <a16:creationId xmlns:a16="http://schemas.microsoft.com/office/drawing/2014/main" id="{9DB1BB79-DCEE-6BEB-3C8A-7A4515424734}"/>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Writing in the Chat forum:</a:t>
            </a:r>
          </a:p>
        </p:txBody>
      </p:sp>
      <p:cxnSp>
        <p:nvCxnSpPr>
          <p:cNvPr id="3" name="Gerade Verbindung mit Pfeil 2">
            <a:extLst>
              <a:ext uri="{FF2B5EF4-FFF2-40B4-BE49-F238E27FC236}">
                <a16:creationId xmlns:a16="http://schemas.microsoft.com/office/drawing/2014/main" id="{67D7C893-FD85-8A4E-7835-7BE8D35FDD0A}"/>
              </a:ext>
            </a:extLst>
          </p:cNvPr>
          <p:cNvCxnSpPr>
            <a:cxnSpLocks/>
          </p:cNvCxnSpPr>
          <p:nvPr/>
        </p:nvCxnSpPr>
        <p:spPr>
          <a:xfrm flipV="1">
            <a:off x="2440734" y="3230880"/>
            <a:ext cx="444706" cy="17404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feld 9">
            <a:extLst>
              <a:ext uri="{FF2B5EF4-FFF2-40B4-BE49-F238E27FC236}">
                <a16:creationId xmlns:a16="http://schemas.microsoft.com/office/drawing/2014/main" id="{906C5C7E-1B2F-80BA-B99B-D80368C4D76A}"/>
              </a:ext>
            </a:extLst>
          </p:cNvPr>
          <p:cNvSpPr txBox="1"/>
          <p:nvPr/>
        </p:nvSpPr>
        <p:spPr>
          <a:xfrm>
            <a:off x="1009864" y="4985945"/>
            <a:ext cx="3751151" cy="369332"/>
          </a:xfrm>
          <a:prstGeom prst="rect">
            <a:avLst/>
          </a:prstGeom>
          <a:noFill/>
        </p:spPr>
        <p:txBody>
          <a:bodyPr wrap="square" rtlCol="0">
            <a:spAutoFit/>
          </a:bodyPr>
          <a:lstStyle/>
          <a:p>
            <a:r>
              <a:rPr lang="en-US" noProof="0" dirty="0">
                <a:solidFill>
                  <a:srgbClr val="C00000"/>
                </a:solidFill>
              </a:rPr>
              <a:t>1. Click on ‚Add discussion topic‘</a:t>
            </a:r>
          </a:p>
        </p:txBody>
      </p:sp>
      <p:sp>
        <p:nvSpPr>
          <p:cNvPr id="12" name="Textfeld 11">
            <a:extLst>
              <a:ext uri="{FF2B5EF4-FFF2-40B4-BE49-F238E27FC236}">
                <a16:creationId xmlns:a16="http://schemas.microsoft.com/office/drawing/2014/main" id="{26E6F909-F176-7673-5BA9-1E05AA81948C}"/>
              </a:ext>
            </a:extLst>
          </p:cNvPr>
          <p:cNvSpPr txBox="1"/>
          <p:nvPr/>
        </p:nvSpPr>
        <p:spPr>
          <a:xfrm>
            <a:off x="6852054" y="1179557"/>
            <a:ext cx="3751151" cy="646331"/>
          </a:xfrm>
          <a:prstGeom prst="rect">
            <a:avLst/>
          </a:prstGeom>
          <a:noFill/>
        </p:spPr>
        <p:txBody>
          <a:bodyPr wrap="square" rtlCol="0">
            <a:spAutoFit/>
          </a:bodyPr>
          <a:lstStyle/>
          <a:p>
            <a:r>
              <a:rPr lang="en-US" noProof="0" dirty="0">
                <a:solidFill>
                  <a:srgbClr val="C00000"/>
                </a:solidFill>
              </a:rPr>
              <a:t>2. In the window that opens enter a headline and write your message.</a:t>
            </a:r>
          </a:p>
        </p:txBody>
      </p:sp>
      <p:cxnSp>
        <p:nvCxnSpPr>
          <p:cNvPr id="13" name="Gerade Verbindung mit Pfeil 12">
            <a:extLst>
              <a:ext uri="{FF2B5EF4-FFF2-40B4-BE49-F238E27FC236}">
                <a16:creationId xmlns:a16="http://schemas.microsoft.com/office/drawing/2014/main" id="{00C475F7-E448-B1CF-CAA0-D2CAFB256BAA}"/>
              </a:ext>
            </a:extLst>
          </p:cNvPr>
          <p:cNvCxnSpPr>
            <a:cxnSpLocks/>
          </p:cNvCxnSpPr>
          <p:nvPr/>
        </p:nvCxnSpPr>
        <p:spPr>
          <a:xfrm>
            <a:off x="7274560" y="1825888"/>
            <a:ext cx="335280" cy="10090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E99C17B0-3CBE-DFE3-9F4C-D1F220FA21AE}"/>
              </a:ext>
            </a:extLst>
          </p:cNvPr>
          <p:cNvSpPr txBox="1"/>
          <p:nvPr/>
        </p:nvSpPr>
        <p:spPr>
          <a:xfrm>
            <a:off x="8158622" y="3916446"/>
            <a:ext cx="1858457" cy="369332"/>
          </a:xfrm>
          <a:prstGeom prst="rect">
            <a:avLst/>
          </a:prstGeom>
          <a:noFill/>
        </p:spPr>
        <p:txBody>
          <a:bodyPr wrap="none" rtlCol="0">
            <a:spAutoFit/>
          </a:bodyPr>
          <a:lstStyle/>
          <a:p>
            <a:r>
              <a:rPr lang="en-US" noProof="0" dirty="0">
                <a:solidFill>
                  <a:srgbClr val="C00000"/>
                </a:solidFill>
              </a:rPr>
              <a:t>Add the text here</a:t>
            </a:r>
          </a:p>
        </p:txBody>
      </p:sp>
      <p:sp>
        <p:nvSpPr>
          <p:cNvPr id="17" name="Textfeld 16">
            <a:extLst>
              <a:ext uri="{FF2B5EF4-FFF2-40B4-BE49-F238E27FC236}">
                <a16:creationId xmlns:a16="http://schemas.microsoft.com/office/drawing/2014/main" id="{D190A904-561D-859E-2B62-DDD1E71BF479}"/>
              </a:ext>
            </a:extLst>
          </p:cNvPr>
          <p:cNvSpPr txBox="1"/>
          <p:nvPr/>
        </p:nvSpPr>
        <p:spPr>
          <a:xfrm>
            <a:off x="7212274" y="5986665"/>
            <a:ext cx="3751151" cy="369332"/>
          </a:xfrm>
          <a:prstGeom prst="rect">
            <a:avLst/>
          </a:prstGeom>
          <a:noFill/>
        </p:spPr>
        <p:txBody>
          <a:bodyPr wrap="square" rtlCol="0">
            <a:spAutoFit/>
          </a:bodyPr>
          <a:lstStyle/>
          <a:p>
            <a:r>
              <a:rPr lang="en-US" noProof="0" dirty="0">
                <a:solidFill>
                  <a:srgbClr val="C00000"/>
                </a:solidFill>
              </a:rPr>
              <a:t>3. Lastly, click on ‚Post to forum‘</a:t>
            </a:r>
          </a:p>
        </p:txBody>
      </p:sp>
      <p:cxnSp>
        <p:nvCxnSpPr>
          <p:cNvPr id="18" name="Gerade Verbindung mit Pfeil 17">
            <a:extLst>
              <a:ext uri="{FF2B5EF4-FFF2-40B4-BE49-F238E27FC236}">
                <a16:creationId xmlns:a16="http://schemas.microsoft.com/office/drawing/2014/main" id="{7E1B2C24-24C7-8ACE-14DD-200D7379A984}"/>
              </a:ext>
            </a:extLst>
          </p:cNvPr>
          <p:cNvCxnSpPr>
            <a:cxnSpLocks/>
          </p:cNvCxnSpPr>
          <p:nvPr/>
        </p:nvCxnSpPr>
        <p:spPr>
          <a:xfrm flipH="1" flipV="1">
            <a:off x="7588495" y="5736524"/>
            <a:ext cx="570127" cy="3501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Foliennummernplatzhalter 5">
            <a:extLst>
              <a:ext uri="{FF2B5EF4-FFF2-40B4-BE49-F238E27FC236}">
                <a16:creationId xmlns:a16="http://schemas.microsoft.com/office/drawing/2014/main" id="{7C8F8572-C288-6B14-68F6-3118930AB142}"/>
              </a:ext>
            </a:extLst>
          </p:cNvPr>
          <p:cNvSpPr>
            <a:spLocks noGrp="1"/>
          </p:cNvSpPr>
          <p:nvPr>
            <p:ph type="sldNum" sz="quarter" idx="12"/>
          </p:nvPr>
        </p:nvSpPr>
        <p:spPr/>
        <p:txBody>
          <a:bodyPr/>
          <a:lstStyle/>
          <a:p>
            <a:fld id="{B0338755-EC09-452E-8EBB-101AC093DB14}" type="slidenum">
              <a:rPr lang="en-US" noProof="0" smtClean="0"/>
              <a:t>49</a:t>
            </a:fld>
            <a:endParaRPr lang="en-US" noProof="0" dirty="0"/>
          </a:p>
        </p:txBody>
      </p:sp>
    </p:spTree>
    <p:extLst>
      <p:ext uri="{BB962C8B-B14F-4D97-AF65-F5344CB8AC3E}">
        <p14:creationId xmlns:p14="http://schemas.microsoft.com/office/powerpoint/2010/main" val="2831749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798F9-FA79-6779-B27B-0596FEB4EE69}"/>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24BF805D-CF2D-B0E6-9CA7-519D8BAADB26}"/>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Project Management Structure:</a:t>
            </a:r>
          </a:p>
        </p:txBody>
      </p:sp>
      <p:grpSp>
        <p:nvGrpSpPr>
          <p:cNvPr id="5" name="Gruppieren 4">
            <a:extLst>
              <a:ext uri="{FF2B5EF4-FFF2-40B4-BE49-F238E27FC236}">
                <a16:creationId xmlns:a16="http://schemas.microsoft.com/office/drawing/2014/main" id="{73F9A0D2-C25D-3698-66C3-D79152D37AD2}"/>
              </a:ext>
            </a:extLst>
          </p:cNvPr>
          <p:cNvGrpSpPr/>
          <p:nvPr/>
        </p:nvGrpSpPr>
        <p:grpSpPr>
          <a:xfrm>
            <a:off x="345440" y="228228"/>
            <a:ext cx="11090885" cy="6305723"/>
            <a:chOff x="345440" y="228228"/>
            <a:chExt cx="11090885" cy="6305723"/>
          </a:xfrm>
        </p:grpSpPr>
        <p:sp>
          <p:nvSpPr>
            <p:cNvPr id="6" name="Textfeld 5">
              <a:extLst>
                <a:ext uri="{FF2B5EF4-FFF2-40B4-BE49-F238E27FC236}">
                  <a16:creationId xmlns:a16="http://schemas.microsoft.com/office/drawing/2014/main" id="{B3914D7F-982A-8D27-9E54-B810B3086B30}"/>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7" name="Picture 41">
              <a:extLst>
                <a:ext uri="{FF2B5EF4-FFF2-40B4-BE49-F238E27FC236}">
                  <a16:creationId xmlns:a16="http://schemas.microsoft.com/office/drawing/2014/main" id="{5F01393F-6FBB-F3F1-BCD7-EC434ED5F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Grafik 9" descr="Ein Bild, das Text, Screenshot, Grün enthält.&#10;&#10;KI-generierte Inhalte können fehlerhaft sein.">
            <a:extLst>
              <a:ext uri="{FF2B5EF4-FFF2-40B4-BE49-F238E27FC236}">
                <a16:creationId xmlns:a16="http://schemas.microsoft.com/office/drawing/2014/main" id="{88521445-5495-09A1-AC3E-0E49CA704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042" y="1523950"/>
            <a:ext cx="7210109" cy="4184021"/>
          </a:xfrm>
          <a:prstGeom prst="rect">
            <a:avLst/>
          </a:prstGeom>
        </p:spPr>
      </p:pic>
      <p:sp>
        <p:nvSpPr>
          <p:cNvPr id="2" name="Foliennummernplatzhalter 1">
            <a:extLst>
              <a:ext uri="{FF2B5EF4-FFF2-40B4-BE49-F238E27FC236}">
                <a16:creationId xmlns:a16="http://schemas.microsoft.com/office/drawing/2014/main" id="{347F965E-817A-556A-3AD8-8B89267CBC6C}"/>
              </a:ext>
            </a:extLst>
          </p:cNvPr>
          <p:cNvSpPr>
            <a:spLocks noGrp="1"/>
          </p:cNvSpPr>
          <p:nvPr>
            <p:ph type="sldNum" sz="quarter" idx="12"/>
          </p:nvPr>
        </p:nvSpPr>
        <p:spPr/>
        <p:txBody>
          <a:bodyPr/>
          <a:lstStyle/>
          <a:p>
            <a:fld id="{B0338755-EC09-452E-8EBB-101AC093DB14}" type="slidenum">
              <a:rPr lang="en-US" noProof="0" smtClean="0"/>
              <a:t>5</a:t>
            </a:fld>
            <a:endParaRPr lang="en-US" noProof="0" dirty="0"/>
          </a:p>
        </p:txBody>
      </p:sp>
    </p:spTree>
    <p:extLst>
      <p:ext uri="{BB962C8B-B14F-4D97-AF65-F5344CB8AC3E}">
        <p14:creationId xmlns:p14="http://schemas.microsoft.com/office/powerpoint/2010/main" val="721598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715E-16A3-6A75-BC6A-D7B8BC0A1003}"/>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749BE63A-8C06-89AE-BCC8-9B63CCE1FA2F}"/>
              </a:ext>
            </a:extLst>
          </p:cNvPr>
          <p:cNvPicPr>
            <a:picLocks noChangeAspect="1"/>
          </p:cNvPicPr>
          <p:nvPr/>
        </p:nvPicPr>
        <p:blipFill>
          <a:blip r:embed="rId2"/>
          <a:stretch>
            <a:fillRect/>
          </a:stretch>
        </p:blipFill>
        <p:spPr>
          <a:xfrm>
            <a:off x="806245" y="1411957"/>
            <a:ext cx="5761219" cy="3072650"/>
          </a:xfrm>
          <a:prstGeom prst="rect">
            <a:avLst/>
          </a:prstGeom>
        </p:spPr>
      </p:pic>
      <p:pic>
        <p:nvPicPr>
          <p:cNvPr id="6" name="Grafik 5">
            <a:extLst>
              <a:ext uri="{FF2B5EF4-FFF2-40B4-BE49-F238E27FC236}">
                <a16:creationId xmlns:a16="http://schemas.microsoft.com/office/drawing/2014/main" id="{93A052EC-AAFD-4EE9-DE31-9295F2C49929}"/>
              </a:ext>
            </a:extLst>
          </p:cNvPr>
          <p:cNvPicPr>
            <a:picLocks noChangeAspect="1"/>
          </p:cNvPicPr>
          <p:nvPr/>
        </p:nvPicPr>
        <p:blipFill>
          <a:blip r:embed="rId3"/>
          <a:stretch>
            <a:fillRect/>
          </a:stretch>
        </p:blipFill>
        <p:spPr>
          <a:xfrm>
            <a:off x="6973990" y="2190711"/>
            <a:ext cx="4687377" cy="2583460"/>
          </a:xfrm>
          <a:prstGeom prst="rect">
            <a:avLst/>
          </a:prstGeom>
        </p:spPr>
      </p:pic>
      <p:grpSp>
        <p:nvGrpSpPr>
          <p:cNvPr id="7" name="Gruppieren 6">
            <a:extLst>
              <a:ext uri="{FF2B5EF4-FFF2-40B4-BE49-F238E27FC236}">
                <a16:creationId xmlns:a16="http://schemas.microsoft.com/office/drawing/2014/main" id="{571185F8-186B-C1C3-43B7-A653171AA527}"/>
              </a:ext>
            </a:extLst>
          </p:cNvPr>
          <p:cNvGrpSpPr/>
          <p:nvPr/>
        </p:nvGrpSpPr>
        <p:grpSpPr>
          <a:xfrm>
            <a:off x="345440" y="228228"/>
            <a:ext cx="11090885" cy="6305723"/>
            <a:chOff x="345440" y="228228"/>
            <a:chExt cx="11090885" cy="6305723"/>
          </a:xfrm>
        </p:grpSpPr>
        <p:sp>
          <p:nvSpPr>
            <p:cNvPr id="8" name="Textfeld 7">
              <a:extLst>
                <a:ext uri="{FF2B5EF4-FFF2-40B4-BE49-F238E27FC236}">
                  <a16:creationId xmlns:a16="http://schemas.microsoft.com/office/drawing/2014/main" id="{1DA29FF7-15B7-5BF2-5ED0-FC48270846AD}"/>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9" name="Picture 41">
              <a:extLst>
                <a:ext uri="{FF2B5EF4-FFF2-40B4-BE49-F238E27FC236}">
                  <a16:creationId xmlns:a16="http://schemas.microsoft.com/office/drawing/2014/main" id="{BCE62B2E-DD3C-CCDF-122E-53B5167236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feld 1">
            <a:extLst>
              <a:ext uri="{FF2B5EF4-FFF2-40B4-BE49-F238E27FC236}">
                <a16:creationId xmlns:a16="http://schemas.microsoft.com/office/drawing/2014/main" id="{83F39F7C-8F10-9205-D8F6-D7BD0E948C37}"/>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Reading Messages in the Chat forum:</a:t>
            </a:r>
          </a:p>
        </p:txBody>
      </p:sp>
      <p:sp>
        <p:nvSpPr>
          <p:cNvPr id="10" name="Textfeld 9">
            <a:extLst>
              <a:ext uri="{FF2B5EF4-FFF2-40B4-BE49-F238E27FC236}">
                <a16:creationId xmlns:a16="http://schemas.microsoft.com/office/drawing/2014/main" id="{CBE8C7DD-1FC3-1653-C384-31B0FF0E64B2}"/>
              </a:ext>
            </a:extLst>
          </p:cNvPr>
          <p:cNvSpPr txBox="1"/>
          <p:nvPr/>
        </p:nvSpPr>
        <p:spPr>
          <a:xfrm>
            <a:off x="955826" y="4710486"/>
            <a:ext cx="5462056" cy="923330"/>
          </a:xfrm>
          <a:prstGeom prst="rect">
            <a:avLst/>
          </a:prstGeom>
          <a:noFill/>
        </p:spPr>
        <p:txBody>
          <a:bodyPr wrap="square" rtlCol="0">
            <a:spAutoFit/>
          </a:bodyPr>
          <a:lstStyle/>
          <a:p>
            <a:r>
              <a:rPr lang="en-US" noProof="0" dirty="0">
                <a:solidFill>
                  <a:srgbClr val="C00000"/>
                </a:solidFill>
              </a:rPr>
              <a:t>You can see posts in your forum as a list. It shows also who posted and when. You can also see if there have been replies to a post.</a:t>
            </a:r>
          </a:p>
        </p:txBody>
      </p:sp>
      <p:cxnSp>
        <p:nvCxnSpPr>
          <p:cNvPr id="11" name="Gerade Verbindung mit Pfeil 10">
            <a:extLst>
              <a:ext uri="{FF2B5EF4-FFF2-40B4-BE49-F238E27FC236}">
                <a16:creationId xmlns:a16="http://schemas.microsoft.com/office/drawing/2014/main" id="{BA2A6DD0-6F49-C290-4176-722E5BDBAED6}"/>
              </a:ext>
            </a:extLst>
          </p:cNvPr>
          <p:cNvCxnSpPr>
            <a:cxnSpLocks/>
          </p:cNvCxnSpPr>
          <p:nvPr/>
        </p:nvCxnSpPr>
        <p:spPr>
          <a:xfrm flipH="1" flipV="1">
            <a:off x="1503680" y="4003040"/>
            <a:ext cx="741680" cy="7074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C98D1CBC-A64D-1042-9CEA-C0A147A03EB0}"/>
              </a:ext>
            </a:extLst>
          </p:cNvPr>
          <p:cNvCxnSpPr>
            <a:cxnSpLocks/>
          </p:cNvCxnSpPr>
          <p:nvPr/>
        </p:nvCxnSpPr>
        <p:spPr>
          <a:xfrm flipV="1">
            <a:off x="3332480" y="4074160"/>
            <a:ext cx="132080" cy="6363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66DA60CD-94E3-F2AD-65CF-B78C8E8A1E38}"/>
              </a:ext>
            </a:extLst>
          </p:cNvPr>
          <p:cNvCxnSpPr>
            <a:cxnSpLocks/>
          </p:cNvCxnSpPr>
          <p:nvPr/>
        </p:nvCxnSpPr>
        <p:spPr>
          <a:xfrm flipV="1">
            <a:off x="4287520" y="4003040"/>
            <a:ext cx="284480" cy="7074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Gerade Verbindung mit Pfeil 20">
            <a:extLst>
              <a:ext uri="{FF2B5EF4-FFF2-40B4-BE49-F238E27FC236}">
                <a16:creationId xmlns:a16="http://schemas.microsoft.com/office/drawing/2014/main" id="{22F334F6-47E3-F3AE-34A9-0A133E492D52}"/>
              </a:ext>
            </a:extLst>
          </p:cNvPr>
          <p:cNvCxnSpPr>
            <a:cxnSpLocks/>
          </p:cNvCxnSpPr>
          <p:nvPr/>
        </p:nvCxnSpPr>
        <p:spPr>
          <a:xfrm flipV="1">
            <a:off x="5228171" y="4003040"/>
            <a:ext cx="0" cy="7074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feld 24">
            <a:extLst>
              <a:ext uri="{FF2B5EF4-FFF2-40B4-BE49-F238E27FC236}">
                <a16:creationId xmlns:a16="http://schemas.microsoft.com/office/drawing/2014/main" id="{CFAEA5A7-C518-30D7-800D-0C15D9F56D52}"/>
              </a:ext>
            </a:extLst>
          </p:cNvPr>
          <p:cNvSpPr txBox="1"/>
          <p:nvPr/>
        </p:nvSpPr>
        <p:spPr>
          <a:xfrm>
            <a:off x="6807986" y="1437499"/>
            <a:ext cx="4825214" cy="646331"/>
          </a:xfrm>
          <a:prstGeom prst="rect">
            <a:avLst/>
          </a:prstGeom>
          <a:noFill/>
        </p:spPr>
        <p:txBody>
          <a:bodyPr wrap="square" rtlCol="0">
            <a:spAutoFit/>
          </a:bodyPr>
          <a:lstStyle/>
          <a:p>
            <a:r>
              <a:rPr lang="en-US" noProof="0" dirty="0">
                <a:solidFill>
                  <a:srgbClr val="C00000"/>
                </a:solidFill>
              </a:rPr>
              <a:t>Clicking of the green header of a post will open it and you can read the post:</a:t>
            </a:r>
          </a:p>
        </p:txBody>
      </p:sp>
      <p:sp>
        <p:nvSpPr>
          <p:cNvPr id="26" name="Textfeld 25">
            <a:extLst>
              <a:ext uri="{FF2B5EF4-FFF2-40B4-BE49-F238E27FC236}">
                <a16:creationId xmlns:a16="http://schemas.microsoft.com/office/drawing/2014/main" id="{D1DD70AC-AFE3-D561-2366-8437EF15FD34}"/>
              </a:ext>
            </a:extLst>
          </p:cNvPr>
          <p:cNvSpPr txBox="1"/>
          <p:nvPr/>
        </p:nvSpPr>
        <p:spPr>
          <a:xfrm>
            <a:off x="7488706" y="4920252"/>
            <a:ext cx="3844219" cy="1200329"/>
          </a:xfrm>
          <a:prstGeom prst="rect">
            <a:avLst/>
          </a:prstGeom>
          <a:noFill/>
        </p:spPr>
        <p:txBody>
          <a:bodyPr wrap="square" rtlCol="0">
            <a:spAutoFit/>
          </a:bodyPr>
          <a:lstStyle/>
          <a:p>
            <a:r>
              <a:rPr lang="en-US" noProof="0" dirty="0">
                <a:solidFill>
                  <a:srgbClr val="C00000"/>
                </a:solidFill>
              </a:rPr>
              <a:t>Authors of a post can also edit or delete it.</a:t>
            </a:r>
          </a:p>
          <a:p>
            <a:r>
              <a:rPr lang="en-US" noProof="0" dirty="0">
                <a:solidFill>
                  <a:srgbClr val="C00000"/>
                </a:solidFill>
              </a:rPr>
              <a:t>Other members can click on the ‚Reply‘ button to respond to a post.</a:t>
            </a:r>
          </a:p>
        </p:txBody>
      </p:sp>
      <p:cxnSp>
        <p:nvCxnSpPr>
          <p:cNvPr id="27" name="Gerade Verbindung mit Pfeil 26">
            <a:extLst>
              <a:ext uri="{FF2B5EF4-FFF2-40B4-BE49-F238E27FC236}">
                <a16:creationId xmlns:a16="http://schemas.microsoft.com/office/drawing/2014/main" id="{AA15CC96-7208-6A09-1E24-6B971049D858}"/>
              </a:ext>
            </a:extLst>
          </p:cNvPr>
          <p:cNvCxnSpPr>
            <a:cxnSpLocks/>
          </p:cNvCxnSpPr>
          <p:nvPr/>
        </p:nvCxnSpPr>
        <p:spPr>
          <a:xfrm flipH="1" flipV="1">
            <a:off x="10769600" y="4590871"/>
            <a:ext cx="132080" cy="12003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Foliennummernplatzhalter 2">
            <a:extLst>
              <a:ext uri="{FF2B5EF4-FFF2-40B4-BE49-F238E27FC236}">
                <a16:creationId xmlns:a16="http://schemas.microsoft.com/office/drawing/2014/main" id="{73ACD3CC-F212-B74D-ABFD-4EAE0674634B}"/>
              </a:ext>
            </a:extLst>
          </p:cNvPr>
          <p:cNvSpPr>
            <a:spLocks noGrp="1"/>
          </p:cNvSpPr>
          <p:nvPr>
            <p:ph type="sldNum" sz="quarter" idx="12"/>
          </p:nvPr>
        </p:nvSpPr>
        <p:spPr/>
        <p:txBody>
          <a:bodyPr/>
          <a:lstStyle/>
          <a:p>
            <a:fld id="{B0338755-EC09-452E-8EBB-101AC093DB14}" type="slidenum">
              <a:rPr lang="en-US" noProof="0" smtClean="0"/>
              <a:t>50</a:t>
            </a:fld>
            <a:endParaRPr lang="en-US" noProof="0" dirty="0"/>
          </a:p>
        </p:txBody>
      </p:sp>
    </p:spTree>
    <p:extLst>
      <p:ext uri="{BB962C8B-B14F-4D97-AF65-F5344CB8AC3E}">
        <p14:creationId xmlns:p14="http://schemas.microsoft.com/office/powerpoint/2010/main" val="4033426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EFAA3FA-8677-0D91-9385-4CEE949B7A9A}"/>
              </a:ext>
            </a:extLst>
          </p:cNvPr>
          <p:cNvPicPr>
            <a:picLocks noChangeAspect="1"/>
          </p:cNvPicPr>
          <p:nvPr/>
        </p:nvPicPr>
        <p:blipFill>
          <a:blip r:embed="rId2"/>
          <a:stretch>
            <a:fillRect/>
          </a:stretch>
        </p:blipFill>
        <p:spPr>
          <a:xfrm>
            <a:off x="4939334" y="2091828"/>
            <a:ext cx="5761219" cy="3048264"/>
          </a:xfrm>
          <a:prstGeom prst="rect">
            <a:avLst/>
          </a:prstGeom>
        </p:spPr>
      </p:pic>
      <p:grpSp>
        <p:nvGrpSpPr>
          <p:cNvPr id="3" name="Gruppieren 2">
            <a:extLst>
              <a:ext uri="{FF2B5EF4-FFF2-40B4-BE49-F238E27FC236}">
                <a16:creationId xmlns:a16="http://schemas.microsoft.com/office/drawing/2014/main" id="{BC865FC4-6DB6-C2AF-51F6-2F5C9A8EA1C4}"/>
              </a:ext>
            </a:extLst>
          </p:cNvPr>
          <p:cNvGrpSpPr/>
          <p:nvPr/>
        </p:nvGrpSpPr>
        <p:grpSpPr>
          <a:xfrm>
            <a:off x="345440" y="228228"/>
            <a:ext cx="11090885" cy="6305723"/>
            <a:chOff x="345440" y="228228"/>
            <a:chExt cx="11090885" cy="6305723"/>
          </a:xfrm>
        </p:grpSpPr>
        <p:sp>
          <p:nvSpPr>
            <p:cNvPr id="4" name="Textfeld 3">
              <a:extLst>
                <a:ext uri="{FF2B5EF4-FFF2-40B4-BE49-F238E27FC236}">
                  <a16:creationId xmlns:a16="http://schemas.microsoft.com/office/drawing/2014/main" id="{B4C956C6-900C-BD9B-D275-17CE472670E7}"/>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5" name="Picture 41">
              <a:extLst>
                <a:ext uri="{FF2B5EF4-FFF2-40B4-BE49-F238E27FC236}">
                  <a16:creationId xmlns:a16="http://schemas.microsoft.com/office/drawing/2014/main" id="{73133B23-3CF5-2DE1-F514-81CC29115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feld 5">
            <a:extLst>
              <a:ext uri="{FF2B5EF4-FFF2-40B4-BE49-F238E27FC236}">
                <a16:creationId xmlns:a16="http://schemas.microsoft.com/office/drawing/2014/main" id="{767B2BEE-BD43-FF0B-174A-2A74F62199C7}"/>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Replying to messages in the Chat forum:</a:t>
            </a:r>
          </a:p>
        </p:txBody>
      </p:sp>
      <p:pic>
        <p:nvPicPr>
          <p:cNvPr id="7" name="Grafik 6">
            <a:extLst>
              <a:ext uri="{FF2B5EF4-FFF2-40B4-BE49-F238E27FC236}">
                <a16:creationId xmlns:a16="http://schemas.microsoft.com/office/drawing/2014/main" id="{4B9D27F5-9ADD-C1CA-633B-14C2596AD28B}"/>
              </a:ext>
            </a:extLst>
          </p:cNvPr>
          <p:cNvPicPr>
            <a:picLocks noChangeAspect="1"/>
          </p:cNvPicPr>
          <p:nvPr/>
        </p:nvPicPr>
        <p:blipFill>
          <a:blip r:embed="rId4"/>
          <a:srcRect l="34157" t="39082"/>
          <a:stretch/>
        </p:blipFill>
        <p:spPr>
          <a:xfrm>
            <a:off x="924560" y="1315588"/>
            <a:ext cx="4014774" cy="2047240"/>
          </a:xfrm>
          <a:prstGeom prst="rect">
            <a:avLst/>
          </a:prstGeom>
        </p:spPr>
      </p:pic>
      <p:sp>
        <p:nvSpPr>
          <p:cNvPr id="8" name="Textfeld 7">
            <a:extLst>
              <a:ext uri="{FF2B5EF4-FFF2-40B4-BE49-F238E27FC236}">
                <a16:creationId xmlns:a16="http://schemas.microsoft.com/office/drawing/2014/main" id="{7FF5F23A-6C8A-FB94-23E9-41ADCE9F64FB}"/>
              </a:ext>
            </a:extLst>
          </p:cNvPr>
          <p:cNvSpPr txBox="1"/>
          <p:nvPr/>
        </p:nvSpPr>
        <p:spPr>
          <a:xfrm>
            <a:off x="924560" y="3901949"/>
            <a:ext cx="3844219" cy="923330"/>
          </a:xfrm>
          <a:prstGeom prst="rect">
            <a:avLst/>
          </a:prstGeom>
          <a:noFill/>
        </p:spPr>
        <p:txBody>
          <a:bodyPr wrap="square" rtlCol="0">
            <a:spAutoFit/>
          </a:bodyPr>
          <a:lstStyle/>
          <a:p>
            <a:r>
              <a:rPr lang="en-US" noProof="0" dirty="0">
                <a:solidFill>
                  <a:srgbClr val="C00000"/>
                </a:solidFill>
              </a:rPr>
              <a:t>Once you click on the ‚Reply‘ button to respond to a post, a new window opens:</a:t>
            </a:r>
          </a:p>
        </p:txBody>
      </p:sp>
      <p:cxnSp>
        <p:nvCxnSpPr>
          <p:cNvPr id="9" name="Gerade Verbindung mit Pfeil 8">
            <a:extLst>
              <a:ext uri="{FF2B5EF4-FFF2-40B4-BE49-F238E27FC236}">
                <a16:creationId xmlns:a16="http://schemas.microsoft.com/office/drawing/2014/main" id="{52DD481E-482A-8EA0-FCA0-975EFCF0196E}"/>
              </a:ext>
            </a:extLst>
          </p:cNvPr>
          <p:cNvCxnSpPr>
            <a:cxnSpLocks/>
          </p:cNvCxnSpPr>
          <p:nvPr/>
        </p:nvCxnSpPr>
        <p:spPr>
          <a:xfrm flipV="1">
            <a:off x="3474720" y="3194503"/>
            <a:ext cx="158331" cy="7074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2421B686-375C-59AA-5437-C85C3CC4653C}"/>
              </a:ext>
            </a:extLst>
          </p:cNvPr>
          <p:cNvSpPr txBox="1"/>
          <p:nvPr/>
        </p:nvSpPr>
        <p:spPr>
          <a:xfrm>
            <a:off x="7101982" y="4178948"/>
            <a:ext cx="1858457" cy="369332"/>
          </a:xfrm>
          <a:prstGeom prst="rect">
            <a:avLst/>
          </a:prstGeom>
          <a:noFill/>
        </p:spPr>
        <p:txBody>
          <a:bodyPr wrap="none" rtlCol="0">
            <a:spAutoFit/>
          </a:bodyPr>
          <a:lstStyle/>
          <a:p>
            <a:r>
              <a:rPr lang="en-US" noProof="0" dirty="0">
                <a:solidFill>
                  <a:srgbClr val="C00000"/>
                </a:solidFill>
              </a:rPr>
              <a:t>Add the text here</a:t>
            </a:r>
          </a:p>
        </p:txBody>
      </p:sp>
      <p:sp>
        <p:nvSpPr>
          <p:cNvPr id="12" name="Textfeld 11">
            <a:extLst>
              <a:ext uri="{FF2B5EF4-FFF2-40B4-BE49-F238E27FC236}">
                <a16:creationId xmlns:a16="http://schemas.microsoft.com/office/drawing/2014/main" id="{A4F25E6C-AB8B-237C-3666-2188AB2C9B42}"/>
              </a:ext>
            </a:extLst>
          </p:cNvPr>
          <p:cNvSpPr txBox="1"/>
          <p:nvPr/>
        </p:nvSpPr>
        <p:spPr>
          <a:xfrm>
            <a:off x="5532920" y="5371839"/>
            <a:ext cx="4996579" cy="369332"/>
          </a:xfrm>
          <a:prstGeom prst="rect">
            <a:avLst/>
          </a:prstGeom>
          <a:noFill/>
        </p:spPr>
        <p:txBody>
          <a:bodyPr wrap="square" rtlCol="0">
            <a:spAutoFit/>
          </a:bodyPr>
          <a:lstStyle/>
          <a:p>
            <a:r>
              <a:rPr lang="en-US" noProof="0" dirty="0">
                <a:solidFill>
                  <a:srgbClr val="C00000"/>
                </a:solidFill>
              </a:rPr>
              <a:t>Write your message and click on ‚Post to forum‘</a:t>
            </a:r>
          </a:p>
        </p:txBody>
      </p:sp>
      <p:cxnSp>
        <p:nvCxnSpPr>
          <p:cNvPr id="13" name="Gerade Verbindung mit Pfeil 12">
            <a:extLst>
              <a:ext uri="{FF2B5EF4-FFF2-40B4-BE49-F238E27FC236}">
                <a16:creationId xmlns:a16="http://schemas.microsoft.com/office/drawing/2014/main" id="{6EE0DC07-655B-A0CD-CBFB-415E02C4360D}"/>
              </a:ext>
            </a:extLst>
          </p:cNvPr>
          <p:cNvCxnSpPr>
            <a:cxnSpLocks/>
          </p:cNvCxnSpPr>
          <p:nvPr/>
        </p:nvCxnSpPr>
        <p:spPr>
          <a:xfrm flipH="1" flipV="1">
            <a:off x="6075062" y="5059649"/>
            <a:ext cx="3038458" cy="3121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Foliennummernplatzhalter 9">
            <a:extLst>
              <a:ext uri="{FF2B5EF4-FFF2-40B4-BE49-F238E27FC236}">
                <a16:creationId xmlns:a16="http://schemas.microsoft.com/office/drawing/2014/main" id="{83481415-929C-766E-8132-A8D53665E790}"/>
              </a:ext>
            </a:extLst>
          </p:cNvPr>
          <p:cNvSpPr>
            <a:spLocks noGrp="1"/>
          </p:cNvSpPr>
          <p:nvPr>
            <p:ph type="sldNum" sz="quarter" idx="12"/>
          </p:nvPr>
        </p:nvSpPr>
        <p:spPr/>
        <p:txBody>
          <a:bodyPr/>
          <a:lstStyle/>
          <a:p>
            <a:fld id="{B0338755-EC09-452E-8EBB-101AC093DB14}" type="slidenum">
              <a:rPr lang="en-US" noProof="0" smtClean="0"/>
              <a:t>51</a:t>
            </a:fld>
            <a:endParaRPr lang="en-US" noProof="0" dirty="0"/>
          </a:p>
        </p:txBody>
      </p:sp>
    </p:spTree>
    <p:extLst>
      <p:ext uri="{BB962C8B-B14F-4D97-AF65-F5344CB8AC3E}">
        <p14:creationId xmlns:p14="http://schemas.microsoft.com/office/powerpoint/2010/main" val="3607179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44379-7CF8-37EC-0ADF-A3A75CF5C8D6}"/>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AE6029CF-872F-866F-E411-AB9789A031B5}"/>
              </a:ext>
            </a:extLst>
          </p:cNvPr>
          <p:cNvGrpSpPr/>
          <p:nvPr/>
        </p:nvGrpSpPr>
        <p:grpSpPr>
          <a:xfrm>
            <a:off x="345440" y="228228"/>
            <a:ext cx="11090885" cy="6305723"/>
            <a:chOff x="345440" y="228228"/>
            <a:chExt cx="11090885" cy="6305723"/>
          </a:xfrm>
        </p:grpSpPr>
        <p:sp>
          <p:nvSpPr>
            <p:cNvPr id="8" name="Textfeld 7">
              <a:extLst>
                <a:ext uri="{FF2B5EF4-FFF2-40B4-BE49-F238E27FC236}">
                  <a16:creationId xmlns:a16="http://schemas.microsoft.com/office/drawing/2014/main" id="{BA3625E3-7E9B-9EAB-D924-59039BDC1E73}"/>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9" name="Picture 41">
              <a:extLst>
                <a:ext uri="{FF2B5EF4-FFF2-40B4-BE49-F238E27FC236}">
                  <a16:creationId xmlns:a16="http://schemas.microsoft.com/office/drawing/2014/main" id="{7114F21E-047D-8FED-67D2-3F462B88B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feld 1">
            <a:extLst>
              <a:ext uri="{FF2B5EF4-FFF2-40B4-BE49-F238E27FC236}">
                <a16:creationId xmlns:a16="http://schemas.microsoft.com/office/drawing/2014/main" id="{0A9108F4-D467-15CC-0A65-49DBDDAA4A90}"/>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The Document folder:</a:t>
            </a:r>
          </a:p>
        </p:txBody>
      </p:sp>
      <p:sp>
        <p:nvSpPr>
          <p:cNvPr id="10" name="Textfeld 9">
            <a:extLst>
              <a:ext uri="{FF2B5EF4-FFF2-40B4-BE49-F238E27FC236}">
                <a16:creationId xmlns:a16="http://schemas.microsoft.com/office/drawing/2014/main" id="{EAB6A442-094C-11CF-29EF-C805F1E8A3B4}"/>
              </a:ext>
            </a:extLst>
          </p:cNvPr>
          <p:cNvSpPr txBox="1"/>
          <p:nvPr/>
        </p:nvSpPr>
        <p:spPr>
          <a:xfrm>
            <a:off x="714804" y="5029806"/>
            <a:ext cx="10942320" cy="923330"/>
          </a:xfrm>
          <a:prstGeom prst="rect">
            <a:avLst/>
          </a:prstGeom>
          <a:noFill/>
        </p:spPr>
        <p:txBody>
          <a:bodyPr wrap="square" rtlCol="0">
            <a:spAutoFit/>
          </a:bodyPr>
          <a:lstStyle/>
          <a:p>
            <a:r>
              <a:rPr lang="en-US" noProof="0" dirty="0">
                <a:solidFill>
                  <a:srgbClr val="C00000"/>
                </a:solidFill>
              </a:rPr>
              <a:t>You can use the document folder in your committee or taskforce folder if you want to share documents only with your committee or taskforce members and not the entire consortium. </a:t>
            </a:r>
          </a:p>
          <a:p>
            <a:r>
              <a:rPr lang="en-US" noProof="0" dirty="0">
                <a:solidFill>
                  <a:srgbClr val="C00000"/>
                </a:solidFill>
              </a:rPr>
              <a:t>Documents uploaded here are only accessible to the members of this committee or taskforce. </a:t>
            </a:r>
          </a:p>
        </p:txBody>
      </p:sp>
      <p:pic>
        <p:nvPicPr>
          <p:cNvPr id="4" name="Grafik 3">
            <a:extLst>
              <a:ext uri="{FF2B5EF4-FFF2-40B4-BE49-F238E27FC236}">
                <a16:creationId xmlns:a16="http://schemas.microsoft.com/office/drawing/2014/main" id="{5AC333D0-8F9D-DDF6-1CB2-0D72D03DA48C}"/>
              </a:ext>
            </a:extLst>
          </p:cNvPr>
          <p:cNvPicPr>
            <a:picLocks noChangeAspect="1"/>
          </p:cNvPicPr>
          <p:nvPr/>
        </p:nvPicPr>
        <p:blipFill>
          <a:blip r:embed="rId3"/>
          <a:stretch>
            <a:fillRect/>
          </a:stretch>
        </p:blipFill>
        <p:spPr>
          <a:xfrm>
            <a:off x="806245" y="1248397"/>
            <a:ext cx="6777219" cy="3628860"/>
          </a:xfrm>
          <a:prstGeom prst="rect">
            <a:avLst/>
          </a:prstGeom>
        </p:spPr>
      </p:pic>
      <p:sp>
        <p:nvSpPr>
          <p:cNvPr id="3" name="Foliennummernplatzhalter 2">
            <a:extLst>
              <a:ext uri="{FF2B5EF4-FFF2-40B4-BE49-F238E27FC236}">
                <a16:creationId xmlns:a16="http://schemas.microsoft.com/office/drawing/2014/main" id="{C1088997-E4FC-7E39-EA8F-216328B8BCCE}"/>
              </a:ext>
            </a:extLst>
          </p:cNvPr>
          <p:cNvSpPr>
            <a:spLocks noGrp="1"/>
          </p:cNvSpPr>
          <p:nvPr>
            <p:ph type="sldNum" sz="quarter" idx="12"/>
          </p:nvPr>
        </p:nvSpPr>
        <p:spPr/>
        <p:txBody>
          <a:bodyPr/>
          <a:lstStyle/>
          <a:p>
            <a:fld id="{B0338755-EC09-452E-8EBB-101AC093DB14}" type="slidenum">
              <a:rPr lang="en-US" noProof="0" smtClean="0"/>
              <a:t>52</a:t>
            </a:fld>
            <a:endParaRPr lang="en-US" noProof="0" dirty="0"/>
          </a:p>
        </p:txBody>
      </p:sp>
    </p:spTree>
    <p:extLst>
      <p:ext uri="{BB962C8B-B14F-4D97-AF65-F5344CB8AC3E}">
        <p14:creationId xmlns:p14="http://schemas.microsoft.com/office/powerpoint/2010/main" val="904347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84695-E4C3-DBB2-E2CB-B6857012721E}"/>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C426EDFC-AC01-9039-A677-E9915291A3CF}"/>
              </a:ext>
            </a:extLst>
          </p:cNvPr>
          <p:cNvPicPr>
            <a:picLocks noChangeAspect="1"/>
          </p:cNvPicPr>
          <p:nvPr/>
        </p:nvPicPr>
        <p:blipFill>
          <a:blip r:embed="rId2"/>
          <a:stretch>
            <a:fillRect/>
          </a:stretch>
        </p:blipFill>
        <p:spPr>
          <a:xfrm>
            <a:off x="675487" y="1200141"/>
            <a:ext cx="5761219" cy="3084843"/>
          </a:xfrm>
          <a:prstGeom prst="rect">
            <a:avLst/>
          </a:prstGeom>
        </p:spPr>
      </p:pic>
      <p:pic>
        <p:nvPicPr>
          <p:cNvPr id="3" name="Grafik 2">
            <a:extLst>
              <a:ext uri="{FF2B5EF4-FFF2-40B4-BE49-F238E27FC236}">
                <a16:creationId xmlns:a16="http://schemas.microsoft.com/office/drawing/2014/main" id="{6EF34F14-A35A-D5AF-24B8-7803F6CDDF1E}"/>
              </a:ext>
            </a:extLst>
          </p:cNvPr>
          <p:cNvPicPr>
            <a:picLocks noChangeAspect="1"/>
          </p:cNvPicPr>
          <p:nvPr/>
        </p:nvPicPr>
        <p:blipFill>
          <a:blip r:embed="rId3"/>
          <a:stretch>
            <a:fillRect/>
          </a:stretch>
        </p:blipFill>
        <p:spPr>
          <a:xfrm>
            <a:off x="6436706" y="2017961"/>
            <a:ext cx="5761219" cy="3657917"/>
          </a:xfrm>
          <a:prstGeom prst="rect">
            <a:avLst/>
          </a:prstGeom>
        </p:spPr>
      </p:pic>
      <p:grpSp>
        <p:nvGrpSpPr>
          <p:cNvPr id="6" name="Gruppieren 5">
            <a:extLst>
              <a:ext uri="{FF2B5EF4-FFF2-40B4-BE49-F238E27FC236}">
                <a16:creationId xmlns:a16="http://schemas.microsoft.com/office/drawing/2014/main" id="{E13EF0F8-5621-0169-0495-69A27F70569B}"/>
              </a:ext>
            </a:extLst>
          </p:cNvPr>
          <p:cNvGrpSpPr/>
          <p:nvPr/>
        </p:nvGrpSpPr>
        <p:grpSpPr>
          <a:xfrm>
            <a:off x="345440" y="228228"/>
            <a:ext cx="11090885" cy="6305723"/>
            <a:chOff x="345440" y="228228"/>
            <a:chExt cx="11090885" cy="6305723"/>
          </a:xfrm>
        </p:grpSpPr>
        <p:sp>
          <p:nvSpPr>
            <p:cNvPr id="7" name="Textfeld 6">
              <a:extLst>
                <a:ext uri="{FF2B5EF4-FFF2-40B4-BE49-F238E27FC236}">
                  <a16:creationId xmlns:a16="http://schemas.microsoft.com/office/drawing/2014/main" id="{2CE516F5-BBEE-AC36-4ED4-AC26CD7EBF2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8" name="Picture 41">
              <a:extLst>
                <a:ext uri="{FF2B5EF4-FFF2-40B4-BE49-F238E27FC236}">
                  <a16:creationId xmlns:a16="http://schemas.microsoft.com/office/drawing/2014/main" id="{E6FF3231-B787-F773-F6F9-58472B789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feld 8">
            <a:extLst>
              <a:ext uri="{FF2B5EF4-FFF2-40B4-BE49-F238E27FC236}">
                <a16:creationId xmlns:a16="http://schemas.microsoft.com/office/drawing/2014/main" id="{51E75E82-293F-D40F-FFF5-CE83BF06CEEA}"/>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Uploading documents to the Document folder:</a:t>
            </a:r>
          </a:p>
        </p:txBody>
      </p:sp>
      <p:sp>
        <p:nvSpPr>
          <p:cNvPr id="10" name="Textfeld 9">
            <a:extLst>
              <a:ext uri="{FF2B5EF4-FFF2-40B4-BE49-F238E27FC236}">
                <a16:creationId xmlns:a16="http://schemas.microsoft.com/office/drawing/2014/main" id="{72FEBE47-9EEB-3995-BDC4-D9074DBF9F44}"/>
              </a:ext>
            </a:extLst>
          </p:cNvPr>
          <p:cNvSpPr txBox="1"/>
          <p:nvPr/>
        </p:nvSpPr>
        <p:spPr>
          <a:xfrm>
            <a:off x="1273604" y="4453190"/>
            <a:ext cx="2739596" cy="923330"/>
          </a:xfrm>
          <a:prstGeom prst="rect">
            <a:avLst/>
          </a:prstGeom>
          <a:noFill/>
        </p:spPr>
        <p:txBody>
          <a:bodyPr wrap="square" rtlCol="0">
            <a:spAutoFit/>
          </a:bodyPr>
          <a:lstStyle/>
          <a:p>
            <a:r>
              <a:rPr lang="en-US" noProof="0" dirty="0">
                <a:solidFill>
                  <a:srgbClr val="C00000"/>
                </a:solidFill>
              </a:rPr>
              <a:t>To upload a document to the document folder click on the ‚Edit‘ button</a:t>
            </a:r>
          </a:p>
        </p:txBody>
      </p:sp>
      <p:cxnSp>
        <p:nvCxnSpPr>
          <p:cNvPr id="11" name="Gerade Verbindung mit Pfeil 10">
            <a:extLst>
              <a:ext uri="{FF2B5EF4-FFF2-40B4-BE49-F238E27FC236}">
                <a16:creationId xmlns:a16="http://schemas.microsoft.com/office/drawing/2014/main" id="{5746C2BA-A791-8E99-2996-2C15ADC6D459}"/>
              </a:ext>
            </a:extLst>
          </p:cNvPr>
          <p:cNvCxnSpPr>
            <a:cxnSpLocks/>
          </p:cNvCxnSpPr>
          <p:nvPr/>
        </p:nvCxnSpPr>
        <p:spPr>
          <a:xfrm flipV="1">
            <a:off x="6217920" y="3534774"/>
            <a:ext cx="1735250" cy="19852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E6322F99-7FF0-71E1-1B99-B42F668221E1}"/>
              </a:ext>
            </a:extLst>
          </p:cNvPr>
          <p:cNvSpPr txBox="1"/>
          <p:nvPr/>
        </p:nvSpPr>
        <p:spPr>
          <a:xfrm>
            <a:off x="6577718" y="5364400"/>
            <a:ext cx="4974201" cy="1200329"/>
          </a:xfrm>
          <a:prstGeom prst="rect">
            <a:avLst/>
          </a:prstGeom>
          <a:noFill/>
        </p:spPr>
        <p:txBody>
          <a:bodyPr wrap="square" rtlCol="0">
            <a:spAutoFit/>
          </a:bodyPr>
          <a:lstStyle/>
          <a:p>
            <a:r>
              <a:rPr lang="en-US" noProof="0" dirty="0">
                <a:solidFill>
                  <a:srgbClr val="C00000"/>
                </a:solidFill>
              </a:rPr>
              <a:t>This will open the upload window. You can either directly drag and drop files into the window or select a file on your computer by clicking on the ‚file‘ icon</a:t>
            </a:r>
          </a:p>
        </p:txBody>
      </p:sp>
      <p:cxnSp>
        <p:nvCxnSpPr>
          <p:cNvPr id="16" name="Gerader Verbinder 15">
            <a:extLst>
              <a:ext uri="{FF2B5EF4-FFF2-40B4-BE49-F238E27FC236}">
                <a16:creationId xmlns:a16="http://schemas.microsoft.com/office/drawing/2014/main" id="{C91CC084-5CDB-AAC3-E178-4D52DF90495C}"/>
              </a:ext>
            </a:extLst>
          </p:cNvPr>
          <p:cNvCxnSpPr/>
          <p:nvPr/>
        </p:nvCxnSpPr>
        <p:spPr>
          <a:xfrm>
            <a:off x="6217920" y="5519980"/>
            <a:ext cx="359798" cy="767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Gerade Verbindung mit Pfeil 16">
            <a:extLst>
              <a:ext uri="{FF2B5EF4-FFF2-40B4-BE49-F238E27FC236}">
                <a16:creationId xmlns:a16="http://schemas.microsoft.com/office/drawing/2014/main" id="{61C75635-3431-3AC6-B092-D478ED070ED6}"/>
              </a:ext>
            </a:extLst>
          </p:cNvPr>
          <p:cNvCxnSpPr>
            <a:cxnSpLocks/>
          </p:cNvCxnSpPr>
          <p:nvPr/>
        </p:nvCxnSpPr>
        <p:spPr>
          <a:xfrm flipH="1" flipV="1">
            <a:off x="2113280" y="3846919"/>
            <a:ext cx="300775" cy="6804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Foliennummernplatzhalter 3">
            <a:extLst>
              <a:ext uri="{FF2B5EF4-FFF2-40B4-BE49-F238E27FC236}">
                <a16:creationId xmlns:a16="http://schemas.microsoft.com/office/drawing/2014/main" id="{B466210C-6B0C-A856-C236-63D16E9A7F8B}"/>
              </a:ext>
            </a:extLst>
          </p:cNvPr>
          <p:cNvSpPr>
            <a:spLocks noGrp="1"/>
          </p:cNvSpPr>
          <p:nvPr>
            <p:ph type="sldNum" sz="quarter" idx="12"/>
          </p:nvPr>
        </p:nvSpPr>
        <p:spPr/>
        <p:txBody>
          <a:bodyPr/>
          <a:lstStyle/>
          <a:p>
            <a:fld id="{B0338755-EC09-452E-8EBB-101AC093DB14}" type="slidenum">
              <a:rPr lang="en-US" noProof="0" smtClean="0"/>
              <a:t>53</a:t>
            </a:fld>
            <a:endParaRPr lang="en-US" noProof="0" dirty="0"/>
          </a:p>
        </p:txBody>
      </p:sp>
    </p:spTree>
    <p:extLst>
      <p:ext uri="{BB962C8B-B14F-4D97-AF65-F5344CB8AC3E}">
        <p14:creationId xmlns:p14="http://schemas.microsoft.com/office/powerpoint/2010/main" val="1115883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2B182F0-047F-5CC5-B9F7-F51E75F305DF}"/>
              </a:ext>
            </a:extLst>
          </p:cNvPr>
          <p:cNvPicPr>
            <a:picLocks noChangeAspect="1"/>
          </p:cNvPicPr>
          <p:nvPr/>
        </p:nvPicPr>
        <p:blipFill>
          <a:blip r:embed="rId2"/>
          <a:stretch>
            <a:fillRect/>
          </a:stretch>
        </p:blipFill>
        <p:spPr>
          <a:xfrm>
            <a:off x="6096000" y="1446122"/>
            <a:ext cx="5761219" cy="2694666"/>
          </a:xfrm>
          <a:prstGeom prst="rect">
            <a:avLst/>
          </a:prstGeom>
        </p:spPr>
      </p:pic>
      <p:pic>
        <p:nvPicPr>
          <p:cNvPr id="4" name="Grafik 3">
            <a:extLst>
              <a:ext uri="{FF2B5EF4-FFF2-40B4-BE49-F238E27FC236}">
                <a16:creationId xmlns:a16="http://schemas.microsoft.com/office/drawing/2014/main" id="{C65952EA-41C5-9F3B-0BAB-DB5A697B4640}"/>
              </a:ext>
            </a:extLst>
          </p:cNvPr>
          <p:cNvPicPr>
            <a:picLocks noChangeAspect="1"/>
          </p:cNvPicPr>
          <p:nvPr/>
        </p:nvPicPr>
        <p:blipFill>
          <a:blip r:embed="rId3"/>
          <a:stretch>
            <a:fillRect/>
          </a:stretch>
        </p:blipFill>
        <p:spPr>
          <a:xfrm>
            <a:off x="806244" y="1216026"/>
            <a:ext cx="4925455" cy="2694667"/>
          </a:xfrm>
          <a:prstGeom prst="rect">
            <a:avLst/>
          </a:prstGeom>
        </p:spPr>
      </p:pic>
      <p:grpSp>
        <p:nvGrpSpPr>
          <p:cNvPr id="6" name="Gruppieren 5">
            <a:extLst>
              <a:ext uri="{FF2B5EF4-FFF2-40B4-BE49-F238E27FC236}">
                <a16:creationId xmlns:a16="http://schemas.microsoft.com/office/drawing/2014/main" id="{4BCC4878-9759-CFEA-E3CD-ACC17C7D4C33}"/>
              </a:ext>
            </a:extLst>
          </p:cNvPr>
          <p:cNvGrpSpPr/>
          <p:nvPr/>
        </p:nvGrpSpPr>
        <p:grpSpPr>
          <a:xfrm>
            <a:off x="345440" y="228228"/>
            <a:ext cx="11090885" cy="6305723"/>
            <a:chOff x="345440" y="228228"/>
            <a:chExt cx="11090885" cy="6305723"/>
          </a:xfrm>
        </p:grpSpPr>
        <p:sp>
          <p:nvSpPr>
            <p:cNvPr id="7" name="Textfeld 6">
              <a:extLst>
                <a:ext uri="{FF2B5EF4-FFF2-40B4-BE49-F238E27FC236}">
                  <a16:creationId xmlns:a16="http://schemas.microsoft.com/office/drawing/2014/main" id="{1521E77B-45F2-88F3-C846-96EDD2DFA53D}"/>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8" name="Picture 41">
              <a:extLst>
                <a:ext uri="{FF2B5EF4-FFF2-40B4-BE49-F238E27FC236}">
                  <a16:creationId xmlns:a16="http://schemas.microsoft.com/office/drawing/2014/main" id="{831EA3EB-9771-7388-6A0C-0CF4618A2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feld 8">
            <a:extLst>
              <a:ext uri="{FF2B5EF4-FFF2-40B4-BE49-F238E27FC236}">
                <a16:creationId xmlns:a16="http://schemas.microsoft.com/office/drawing/2014/main" id="{08949AC2-DB36-FD04-08F7-DB3241853EEB}"/>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Selecting a file for uploading to the Document folder:</a:t>
            </a:r>
          </a:p>
        </p:txBody>
      </p:sp>
      <p:sp>
        <p:nvSpPr>
          <p:cNvPr id="10" name="Textfeld 9">
            <a:extLst>
              <a:ext uri="{FF2B5EF4-FFF2-40B4-BE49-F238E27FC236}">
                <a16:creationId xmlns:a16="http://schemas.microsoft.com/office/drawing/2014/main" id="{785EAEFE-71D2-9218-C153-62170AC219FD}"/>
              </a:ext>
            </a:extLst>
          </p:cNvPr>
          <p:cNvSpPr txBox="1"/>
          <p:nvPr/>
        </p:nvSpPr>
        <p:spPr>
          <a:xfrm>
            <a:off x="806244" y="4222048"/>
            <a:ext cx="8225996" cy="1200329"/>
          </a:xfrm>
          <a:prstGeom prst="rect">
            <a:avLst/>
          </a:prstGeom>
          <a:noFill/>
        </p:spPr>
        <p:txBody>
          <a:bodyPr wrap="square" rtlCol="0">
            <a:spAutoFit/>
          </a:bodyPr>
          <a:lstStyle/>
          <a:p>
            <a:pPr marL="342900" indent="-342900">
              <a:buAutoNum type="arabicPeriod"/>
            </a:pPr>
            <a:r>
              <a:rPr lang="en-US" noProof="0" dirty="0">
                <a:solidFill>
                  <a:srgbClr val="C00000"/>
                </a:solidFill>
              </a:rPr>
              <a:t>Click on ‚Datei auswählen‘ (choose file)</a:t>
            </a:r>
          </a:p>
          <a:p>
            <a:pPr marL="342900" indent="-342900">
              <a:buAutoNum type="arabicPeriod"/>
            </a:pPr>
            <a:r>
              <a:rPr lang="en-US" noProof="0" dirty="0">
                <a:solidFill>
                  <a:srgbClr val="C00000"/>
                </a:solidFill>
              </a:rPr>
              <a:t>This will open a window on your computer like the one shown on the right</a:t>
            </a:r>
          </a:p>
          <a:p>
            <a:pPr marL="342900" indent="-342900">
              <a:buAutoNum type="arabicPeriod"/>
            </a:pPr>
            <a:r>
              <a:rPr lang="en-US" noProof="0" dirty="0">
                <a:solidFill>
                  <a:srgbClr val="C00000"/>
                </a:solidFill>
              </a:rPr>
              <a:t>Select the file you want to upload</a:t>
            </a:r>
          </a:p>
          <a:p>
            <a:pPr marL="342900" indent="-342900">
              <a:buAutoNum type="arabicPeriod"/>
            </a:pPr>
            <a:r>
              <a:rPr lang="en-US" noProof="0" dirty="0">
                <a:solidFill>
                  <a:srgbClr val="C00000"/>
                </a:solidFill>
              </a:rPr>
              <a:t>Click on ‚Öffnen‘ or ‚Open‘</a:t>
            </a:r>
          </a:p>
        </p:txBody>
      </p:sp>
      <p:cxnSp>
        <p:nvCxnSpPr>
          <p:cNvPr id="11" name="Gerade Verbindung mit Pfeil 10">
            <a:extLst>
              <a:ext uri="{FF2B5EF4-FFF2-40B4-BE49-F238E27FC236}">
                <a16:creationId xmlns:a16="http://schemas.microsoft.com/office/drawing/2014/main" id="{3B2F74B2-2E27-A8DB-3F02-A9E4F6420568}"/>
              </a:ext>
            </a:extLst>
          </p:cNvPr>
          <p:cNvCxnSpPr>
            <a:cxnSpLocks/>
          </p:cNvCxnSpPr>
          <p:nvPr/>
        </p:nvCxnSpPr>
        <p:spPr>
          <a:xfrm flipV="1">
            <a:off x="1463040" y="2286000"/>
            <a:ext cx="720861" cy="1854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8FAE3C9F-F187-EDFD-9B03-335AC37D092A}"/>
              </a:ext>
            </a:extLst>
          </p:cNvPr>
          <p:cNvCxnSpPr>
            <a:cxnSpLocks/>
          </p:cNvCxnSpPr>
          <p:nvPr/>
        </p:nvCxnSpPr>
        <p:spPr>
          <a:xfrm flipV="1">
            <a:off x="5577497" y="1971040"/>
            <a:ext cx="1483703" cy="2559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44" name="Freihand 43">
                <a:extLst>
                  <a:ext uri="{FF2B5EF4-FFF2-40B4-BE49-F238E27FC236}">
                    <a16:creationId xmlns:a16="http://schemas.microsoft.com/office/drawing/2014/main" id="{3E66DC1C-71D3-68B2-BCF3-02E3F1216A6B}"/>
                  </a:ext>
                </a:extLst>
              </p14:cNvPr>
              <p14:cNvContentPartPr/>
              <p14:nvPr/>
            </p14:nvContentPartPr>
            <p14:xfrm>
              <a:off x="10671560" y="3909880"/>
              <a:ext cx="453960" cy="277920"/>
            </p14:xfrm>
          </p:contentPart>
        </mc:Choice>
        <mc:Fallback xmlns="">
          <p:pic>
            <p:nvPicPr>
              <p:cNvPr id="44" name="Freihand 43">
                <a:extLst>
                  <a:ext uri="{FF2B5EF4-FFF2-40B4-BE49-F238E27FC236}">
                    <a16:creationId xmlns:a16="http://schemas.microsoft.com/office/drawing/2014/main" id="{3E66DC1C-71D3-68B2-BCF3-02E3F1216A6B}"/>
                  </a:ext>
                </a:extLst>
              </p:cNvPr>
              <p:cNvPicPr/>
              <p:nvPr/>
            </p:nvPicPr>
            <p:blipFill>
              <a:blip r:embed="rId6"/>
              <a:stretch>
                <a:fillRect/>
              </a:stretch>
            </p:blipFill>
            <p:spPr>
              <a:xfrm>
                <a:off x="10665440" y="3903760"/>
                <a:ext cx="466200" cy="290160"/>
              </a:xfrm>
              <a:prstGeom prst="rect">
                <a:avLst/>
              </a:prstGeom>
            </p:spPr>
          </p:pic>
        </mc:Fallback>
      </mc:AlternateContent>
      <p:cxnSp>
        <p:nvCxnSpPr>
          <p:cNvPr id="54" name="Gerade Verbindung mit Pfeil 53">
            <a:extLst>
              <a:ext uri="{FF2B5EF4-FFF2-40B4-BE49-F238E27FC236}">
                <a16:creationId xmlns:a16="http://schemas.microsoft.com/office/drawing/2014/main" id="{B4E703D8-959D-C78B-C1AE-A63E9791808E}"/>
              </a:ext>
            </a:extLst>
          </p:cNvPr>
          <p:cNvCxnSpPr>
            <a:cxnSpLocks/>
          </p:cNvCxnSpPr>
          <p:nvPr/>
        </p:nvCxnSpPr>
        <p:spPr>
          <a:xfrm flipV="1">
            <a:off x="8331200" y="4222048"/>
            <a:ext cx="2499360" cy="11898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Gerader Verbinder 57">
            <a:extLst>
              <a:ext uri="{FF2B5EF4-FFF2-40B4-BE49-F238E27FC236}">
                <a16:creationId xmlns:a16="http://schemas.microsoft.com/office/drawing/2014/main" id="{017EDD3C-51A1-F9E9-8FEA-4896666232CA}"/>
              </a:ext>
            </a:extLst>
          </p:cNvPr>
          <p:cNvCxnSpPr>
            <a:cxnSpLocks/>
          </p:cNvCxnSpPr>
          <p:nvPr/>
        </p:nvCxnSpPr>
        <p:spPr>
          <a:xfrm>
            <a:off x="3901440" y="5212080"/>
            <a:ext cx="4429760" cy="210297"/>
          </a:xfrm>
          <a:prstGeom prst="line">
            <a:avLst/>
          </a:prstGeom>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D7A8AB93-3600-2FF6-AFA4-B026F724F749}"/>
              </a:ext>
            </a:extLst>
          </p:cNvPr>
          <p:cNvSpPr>
            <a:spLocks noGrp="1"/>
          </p:cNvSpPr>
          <p:nvPr>
            <p:ph type="sldNum" sz="quarter" idx="12"/>
          </p:nvPr>
        </p:nvSpPr>
        <p:spPr/>
        <p:txBody>
          <a:bodyPr/>
          <a:lstStyle/>
          <a:p>
            <a:fld id="{B0338755-EC09-452E-8EBB-101AC093DB14}" type="slidenum">
              <a:rPr lang="en-US" noProof="0" smtClean="0"/>
              <a:t>54</a:t>
            </a:fld>
            <a:endParaRPr lang="en-US" noProof="0" dirty="0"/>
          </a:p>
        </p:txBody>
      </p:sp>
    </p:spTree>
    <p:extLst>
      <p:ext uri="{BB962C8B-B14F-4D97-AF65-F5344CB8AC3E}">
        <p14:creationId xmlns:p14="http://schemas.microsoft.com/office/powerpoint/2010/main" val="1197995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A2A66DA-C01F-CB67-EB48-310B73ABD5C0}"/>
              </a:ext>
            </a:extLst>
          </p:cNvPr>
          <p:cNvPicPr>
            <a:picLocks noChangeAspect="1"/>
          </p:cNvPicPr>
          <p:nvPr/>
        </p:nvPicPr>
        <p:blipFill>
          <a:blip r:embed="rId2"/>
          <a:stretch>
            <a:fillRect/>
          </a:stretch>
        </p:blipFill>
        <p:spPr>
          <a:xfrm>
            <a:off x="2153920" y="1172327"/>
            <a:ext cx="5761219" cy="3151905"/>
          </a:xfrm>
          <a:prstGeom prst="rect">
            <a:avLst/>
          </a:prstGeom>
        </p:spPr>
      </p:pic>
      <p:grpSp>
        <p:nvGrpSpPr>
          <p:cNvPr id="3" name="Gruppieren 2">
            <a:extLst>
              <a:ext uri="{FF2B5EF4-FFF2-40B4-BE49-F238E27FC236}">
                <a16:creationId xmlns:a16="http://schemas.microsoft.com/office/drawing/2014/main" id="{87B5D532-BC83-9322-7EE4-7D982EFBD66A}"/>
              </a:ext>
            </a:extLst>
          </p:cNvPr>
          <p:cNvGrpSpPr/>
          <p:nvPr/>
        </p:nvGrpSpPr>
        <p:grpSpPr>
          <a:xfrm>
            <a:off x="345440" y="228228"/>
            <a:ext cx="11090885" cy="6305723"/>
            <a:chOff x="345440" y="228228"/>
            <a:chExt cx="11090885" cy="6305723"/>
          </a:xfrm>
        </p:grpSpPr>
        <p:sp>
          <p:nvSpPr>
            <p:cNvPr id="4" name="Textfeld 3">
              <a:extLst>
                <a:ext uri="{FF2B5EF4-FFF2-40B4-BE49-F238E27FC236}">
                  <a16:creationId xmlns:a16="http://schemas.microsoft.com/office/drawing/2014/main" id="{3AAD6BA9-2C2C-B463-51AE-31CC6D5B25CE}"/>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5" name="Picture 41">
              <a:extLst>
                <a:ext uri="{FF2B5EF4-FFF2-40B4-BE49-F238E27FC236}">
                  <a16:creationId xmlns:a16="http://schemas.microsoft.com/office/drawing/2014/main" id="{C9D6DF02-63B2-4C6D-718A-72AC455A9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1A5B9EF3-B1D7-1929-D31D-B6FF6930FE23}"/>
              </a:ext>
            </a:extLst>
          </p:cNvPr>
          <p:cNvSpPr txBox="1"/>
          <p:nvPr/>
        </p:nvSpPr>
        <p:spPr>
          <a:xfrm>
            <a:off x="345440" y="3499289"/>
            <a:ext cx="2651760" cy="646331"/>
          </a:xfrm>
          <a:prstGeom prst="rect">
            <a:avLst/>
          </a:prstGeom>
          <a:noFill/>
        </p:spPr>
        <p:txBody>
          <a:bodyPr wrap="square">
            <a:spAutoFit/>
          </a:bodyPr>
          <a:lstStyle/>
          <a:p>
            <a:pPr marL="342900" indent="-342900">
              <a:buAutoNum type="arabicPeriod"/>
            </a:pPr>
            <a:r>
              <a:rPr lang="en-US" noProof="0" dirty="0">
                <a:solidFill>
                  <a:srgbClr val="C00000"/>
                </a:solidFill>
              </a:rPr>
              <a:t>Enter a name for the file under ‚Save as‘</a:t>
            </a:r>
          </a:p>
        </p:txBody>
      </p:sp>
      <p:sp>
        <p:nvSpPr>
          <p:cNvPr id="8" name="Textfeld 7">
            <a:extLst>
              <a:ext uri="{FF2B5EF4-FFF2-40B4-BE49-F238E27FC236}">
                <a16:creationId xmlns:a16="http://schemas.microsoft.com/office/drawing/2014/main" id="{D22D780E-BC58-38A3-D753-2A3473777846}"/>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Saving a file for uploading to the Document folder:</a:t>
            </a:r>
          </a:p>
        </p:txBody>
      </p:sp>
      <p:cxnSp>
        <p:nvCxnSpPr>
          <p:cNvPr id="9" name="Gerade Verbindung mit Pfeil 8">
            <a:extLst>
              <a:ext uri="{FF2B5EF4-FFF2-40B4-BE49-F238E27FC236}">
                <a16:creationId xmlns:a16="http://schemas.microsoft.com/office/drawing/2014/main" id="{C0AD7DD4-FE83-DE8E-2519-4DFAC6A067C6}"/>
              </a:ext>
            </a:extLst>
          </p:cNvPr>
          <p:cNvCxnSpPr>
            <a:cxnSpLocks/>
          </p:cNvCxnSpPr>
          <p:nvPr/>
        </p:nvCxnSpPr>
        <p:spPr>
          <a:xfrm flipV="1">
            <a:off x="2458720" y="2809526"/>
            <a:ext cx="1178560" cy="7451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Gerade Verbindung mit Pfeil 10">
            <a:extLst>
              <a:ext uri="{FF2B5EF4-FFF2-40B4-BE49-F238E27FC236}">
                <a16:creationId xmlns:a16="http://schemas.microsoft.com/office/drawing/2014/main" id="{FFBA2AD5-2FB5-E7DC-2B35-C2977160506E}"/>
              </a:ext>
            </a:extLst>
          </p:cNvPr>
          <p:cNvCxnSpPr>
            <a:cxnSpLocks/>
          </p:cNvCxnSpPr>
          <p:nvPr/>
        </p:nvCxnSpPr>
        <p:spPr>
          <a:xfrm flipH="1" flipV="1">
            <a:off x="5816600" y="4389808"/>
            <a:ext cx="279400" cy="3244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feld 16">
            <a:extLst>
              <a:ext uri="{FF2B5EF4-FFF2-40B4-BE49-F238E27FC236}">
                <a16:creationId xmlns:a16="http://schemas.microsoft.com/office/drawing/2014/main" id="{33394F27-8091-332F-25B0-38820114E7A1}"/>
              </a:ext>
            </a:extLst>
          </p:cNvPr>
          <p:cNvSpPr txBox="1"/>
          <p:nvPr/>
        </p:nvSpPr>
        <p:spPr>
          <a:xfrm>
            <a:off x="5816600" y="4751983"/>
            <a:ext cx="6096000" cy="369332"/>
          </a:xfrm>
          <a:prstGeom prst="rect">
            <a:avLst/>
          </a:prstGeom>
          <a:noFill/>
        </p:spPr>
        <p:txBody>
          <a:bodyPr wrap="square">
            <a:spAutoFit/>
          </a:bodyPr>
          <a:lstStyle/>
          <a:p>
            <a:pPr marL="342900" indent="-342900">
              <a:buFont typeface="+mj-lt"/>
              <a:buAutoNum type="arabicPeriod" startAt="2"/>
            </a:pPr>
            <a:r>
              <a:rPr lang="en-US" noProof="0" dirty="0">
                <a:solidFill>
                  <a:srgbClr val="C00000"/>
                </a:solidFill>
              </a:rPr>
              <a:t>Click on ‚Upload this file</a:t>
            </a:r>
          </a:p>
        </p:txBody>
      </p:sp>
      <p:sp>
        <p:nvSpPr>
          <p:cNvPr id="6" name="Foliennummernplatzhalter 5">
            <a:extLst>
              <a:ext uri="{FF2B5EF4-FFF2-40B4-BE49-F238E27FC236}">
                <a16:creationId xmlns:a16="http://schemas.microsoft.com/office/drawing/2014/main" id="{91962198-08D1-B627-7F51-22EA0F489102}"/>
              </a:ext>
            </a:extLst>
          </p:cNvPr>
          <p:cNvSpPr>
            <a:spLocks noGrp="1"/>
          </p:cNvSpPr>
          <p:nvPr>
            <p:ph type="sldNum" sz="quarter" idx="12"/>
          </p:nvPr>
        </p:nvSpPr>
        <p:spPr/>
        <p:txBody>
          <a:bodyPr/>
          <a:lstStyle/>
          <a:p>
            <a:fld id="{B0338755-EC09-452E-8EBB-101AC093DB14}" type="slidenum">
              <a:rPr lang="en-US" noProof="0" smtClean="0"/>
              <a:t>55</a:t>
            </a:fld>
            <a:endParaRPr lang="en-US" noProof="0" dirty="0"/>
          </a:p>
        </p:txBody>
      </p:sp>
    </p:spTree>
    <p:extLst>
      <p:ext uri="{BB962C8B-B14F-4D97-AF65-F5344CB8AC3E}">
        <p14:creationId xmlns:p14="http://schemas.microsoft.com/office/powerpoint/2010/main" val="3457987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3F7EA2DE-15EC-6875-F06B-29AD493BF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66" y="54726690"/>
            <a:ext cx="5761038"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D1FF02C-B01E-127C-6676-EB2243140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698" y="55386916"/>
            <a:ext cx="5761038" cy="32607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Grafik 1">
            <a:extLst>
              <a:ext uri="{FF2B5EF4-FFF2-40B4-BE49-F238E27FC236}">
                <a16:creationId xmlns:a16="http://schemas.microsoft.com/office/drawing/2014/main" id="{21176BCF-2D9C-D675-EB3D-F3F0EB3BB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309" y="58873764"/>
            <a:ext cx="4800600" cy="34829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ieren 2">
            <a:extLst>
              <a:ext uri="{FF2B5EF4-FFF2-40B4-BE49-F238E27FC236}">
                <a16:creationId xmlns:a16="http://schemas.microsoft.com/office/drawing/2014/main" id="{DF74905D-F5F9-C6DA-79F5-47F1371209B9}"/>
              </a:ext>
            </a:extLst>
          </p:cNvPr>
          <p:cNvGrpSpPr/>
          <p:nvPr/>
        </p:nvGrpSpPr>
        <p:grpSpPr>
          <a:xfrm>
            <a:off x="345440" y="228228"/>
            <a:ext cx="11090885" cy="6305723"/>
            <a:chOff x="345440" y="228228"/>
            <a:chExt cx="11090885" cy="6305723"/>
          </a:xfrm>
        </p:grpSpPr>
        <p:sp>
          <p:nvSpPr>
            <p:cNvPr id="4" name="Textfeld 3">
              <a:extLst>
                <a:ext uri="{FF2B5EF4-FFF2-40B4-BE49-F238E27FC236}">
                  <a16:creationId xmlns:a16="http://schemas.microsoft.com/office/drawing/2014/main" id="{51232BE9-76BF-B92D-4841-1B03792ACE6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5" name="Picture 41">
              <a:extLst>
                <a:ext uri="{FF2B5EF4-FFF2-40B4-BE49-F238E27FC236}">
                  <a16:creationId xmlns:a16="http://schemas.microsoft.com/office/drawing/2014/main" id="{3D5C7AD7-0C9B-DC13-B7C9-3BE425ADA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Grafik 5">
            <a:extLst>
              <a:ext uri="{FF2B5EF4-FFF2-40B4-BE49-F238E27FC236}">
                <a16:creationId xmlns:a16="http://schemas.microsoft.com/office/drawing/2014/main" id="{5B3B27C0-2321-656F-B12D-33B6D6588844}"/>
              </a:ext>
            </a:extLst>
          </p:cNvPr>
          <p:cNvPicPr>
            <a:picLocks noChangeAspect="1"/>
          </p:cNvPicPr>
          <p:nvPr/>
        </p:nvPicPr>
        <p:blipFill>
          <a:blip r:embed="rId6"/>
          <a:stretch>
            <a:fillRect/>
          </a:stretch>
        </p:blipFill>
        <p:spPr>
          <a:xfrm>
            <a:off x="1247145" y="1332874"/>
            <a:ext cx="5972175" cy="4543425"/>
          </a:xfrm>
          <a:prstGeom prst="rect">
            <a:avLst/>
          </a:prstGeom>
        </p:spPr>
      </p:pic>
      <p:sp>
        <p:nvSpPr>
          <p:cNvPr id="7" name="Textfeld 6">
            <a:extLst>
              <a:ext uri="{FF2B5EF4-FFF2-40B4-BE49-F238E27FC236}">
                <a16:creationId xmlns:a16="http://schemas.microsoft.com/office/drawing/2014/main" id="{580091EF-FD3F-A0DA-DCA6-F9FBDF7901FE}"/>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Reading a file from the Document folder:</a:t>
            </a:r>
          </a:p>
        </p:txBody>
      </p:sp>
      <p:sp>
        <p:nvSpPr>
          <p:cNvPr id="8" name="Textfeld 7">
            <a:extLst>
              <a:ext uri="{FF2B5EF4-FFF2-40B4-BE49-F238E27FC236}">
                <a16:creationId xmlns:a16="http://schemas.microsoft.com/office/drawing/2014/main" id="{765845A0-9732-65A0-B05B-CC6E5DC14F89}"/>
              </a:ext>
            </a:extLst>
          </p:cNvPr>
          <p:cNvSpPr txBox="1"/>
          <p:nvPr/>
        </p:nvSpPr>
        <p:spPr>
          <a:xfrm>
            <a:off x="7353799" y="3329507"/>
            <a:ext cx="4082525" cy="1754326"/>
          </a:xfrm>
          <a:prstGeom prst="rect">
            <a:avLst/>
          </a:prstGeom>
          <a:noFill/>
        </p:spPr>
        <p:txBody>
          <a:bodyPr wrap="square" rtlCol="0">
            <a:spAutoFit/>
          </a:bodyPr>
          <a:lstStyle/>
          <a:p>
            <a:r>
              <a:rPr lang="en-US" noProof="0" dirty="0">
                <a:solidFill>
                  <a:srgbClr val="C00000"/>
                </a:solidFill>
              </a:rPr>
              <a:t>You can either open individual documents in your folder, by clicking on the green header,</a:t>
            </a:r>
          </a:p>
          <a:p>
            <a:r>
              <a:rPr lang="en-US" noProof="0" dirty="0">
                <a:solidFill>
                  <a:srgbClr val="C00000"/>
                </a:solidFill>
              </a:rPr>
              <a:t>or download the entire folder by clicking on the </a:t>
            </a:r>
          </a:p>
          <a:p>
            <a:r>
              <a:rPr lang="en-US" noProof="0" dirty="0">
                <a:solidFill>
                  <a:srgbClr val="C00000"/>
                </a:solidFill>
              </a:rPr>
              <a:t>‚Download folder‘ button. </a:t>
            </a:r>
          </a:p>
        </p:txBody>
      </p:sp>
      <p:cxnSp>
        <p:nvCxnSpPr>
          <p:cNvPr id="9" name="Gerade Verbindung mit Pfeil 8">
            <a:extLst>
              <a:ext uri="{FF2B5EF4-FFF2-40B4-BE49-F238E27FC236}">
                <a16:creationId xmlns:a16="http://schemas.microsoft.com/office/drawing/2014/main" id="{92E36F23-18D7-7AA5-21CE-E14ADDA6443F}"/>
              </a:ext>
            </a:extLst>
          </p:cNvPr>
          <p:cNvCxnSpPr>
            <a:cxnSpLocks/>
          </p:cNvCxnSpPr>
          <p:nvPr/>
        </p:nvCxnSpPr>
        <p:spPr>
          <a:xfrm flipH="1">
            <a:off x="5101936" y="4062845"/>
            <a:ext cx="2251863" cy="6513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265EEE40-1CA9-C04E-A4A7-CAA935760DB5}"/>
              </a:ext>
            </a:extLst>
          </p:cNvPr>
          <p:cNvCxnSpPr>
            <a:cxnSpLocks/>
          </p:cNvCxnSpPr>
          <p:nvPr/>
        </p:nvCxnSpPr>
        <p:spPr>
          <a:xfrm flipH="1" flipV="1">
            <a:off x="5600700" y="4239491"/>
            <a:ext cx="1753099" cy="6513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feld 14">
            <a:extLst>
              <a:ext uri="{FF2B5EF4-FFF2-40B4-BE49-F238E27FC236}">
                <a16:creationId xmlns:a16="http://schemas.microsoft.com/office/drawing/2014/main" id="{31E83622-B2D8-54A7-584E-0F9D30DB4CA6}"/>
              </a:ext>
            </a:extLst>
          </p:cNvPr>
          <p:cNvSpPr txBox="1"/>
          <p:nvPr/>
        </p:nvSpPr>
        <p:spPr>
          <a:xfrm>
            <a:off x="7301243" y="1281268"/>
            <a:ext cx="3723512" cy="1754326"/>
          </a:xfrm>
          <a:prstGeom prst="rect">
            <a:avLst/>
          </a:prstGeom>
          <a:noFill/>
        </p:spPr>
        <p:txBody>
          <a:bodyPr wrap="square" rtlCol="0">
            <a:spAutoFit/>
          </a:bodyPr>
          <a:lstStyle/>
          <a:p>
            <a:r>
              <a:rPr lang="en-US" noProof="0" dirty="0">
                <a:solidFill>
                  <a:srgbClr val="C00000"/>
                </a:solidFill>
              </a:rPr>
              <a:t>Each folder already contains:</a:t>
            </a:r>
          </a:p>
          <a:p>
            <a:pPr marL="342900" indent="-342900">
              <a:buAutoNum type="alphaLcParenR"/>
            </a:pPr>
            <a:r>
              <a:rPr lang="en-US" noProof="0" dirty="0">
                <a:solidFill>
                  <a:srgbClr val="C00000"/>
                </a:solidFill>
              </a:rPr>
              <a:t>a template for keeping minutes of your committee or taskforce meetings</a:t>
            </a:r>
          </a:p>
          <a:p>
            <a:pPr marL="342900" indent="-342900">
              <a:buAutoNum type="alphaLcParenR"/>
            </a:pPr>
            <a:r>
              <a:rPr lang="en-US" noProof="0" dirty="0">
                <a:solidFill>
                  <a:srgbClr val="C00000"/>
                </a:solidFill>
              </a:rPr>
              <a:t>a template for writing reports (For the 4 topical TFs only)</a:t>
            </a:r>
          </a:p>
        </p:txBody>
      </p:sp>
      <p:sp>
        <p:nvSpPr>
          <p:cNvPr id="2" name="Foliennummernplatzhalter 1">
            <a:extLst>
              <a:ext uri="{FF2B5EF4-FFF2-40B4-BE49-F238E27FC236}">
                <a16:creationId xmlns:a16="http://schemas.microsoft.com/office/drawing/2014/main" id="{1C3C0DA5-2037-06ED-4D20-2ECD47CAEFB3}"/>
              </a:ext>
            </a:extLst>
          </p:cNvPr>
          <p:cNvSpPr>
            <a:spLocks noGrp="1"/>
          </p:cNvSpPr>
          <p:nvPr>
            <p:ph type="sldNum" sz="quarter" idx="12"/>
          </p:nvPr>
        </p:nvSpPr>
        <p:spPr/>
        <p:txBody>
          <a:bodyPr/>
          <a:lstStyle/>
          <a:p>
            <a:fld id="{B0338755-EC09-452E-8EBB-101AC093DB14}" type="slidenum">
              <a:rPr lang="en-US" noProof="0" smtClean="0"/>
              <a:t>56</a:t>
            </a:fld>
            <a:endParaRPr lang="en-US" noProof="0" dirty="0"/>
          </a:p>
        </p:txBody>
      </p:sp>
    </p:spTree>
    <p:extLst>
      <p:ext uri="{BB962C8B-B14F-4D97-AF65-F5344CB8AC3E}">
        <p14:creationId xmlns:p14="http://schemas.microsoft.com/office/powerpoint/2010/main" val="4006584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Schrift enthält.&#10;&#10;KI-generierte Inhalte können fehlerhaft sein.">
            <a:extLst>
              <a:ext uri="{FF2B5EF4-FFF2-40B4-BE49-F238E27FC236}">
                <a16:creationId xmlns:a16="http://schemas.microsoft.com/office/drawing/2014/main" id="{4D803E0E-F674-EAE3-9C59-3978A2B48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782" y="0"/>
            <a:ext cx="4850727" cy="6858000"/>
          </a:xfrm>
          <a:prstGeom prst="rect">
            <a:avLst/>
          </a:prstGeom>
        </p:spPr>
      </p:pic>
      <p:pic>
        <p:nvPicPr>
          <p:cNvPr id="8" name="Grafik 7" descr="Ein Bild, das Text, Screenshot, Diagramm enthält.&#10;&#10;KI-generierte Inhalte können fehlerhaft sein.">
            <a:extLst>
              <a:ext uri="{FF2B5EF4-FFF2-40B4-BE49-F238E27FC236}">
                <a16:creationId xmlns:a16="http://schemas.microsoft.com/office/drawing/2014/main" id="{829B6CFC-4183-6B02-0795-DA7700AB3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491" y="0"/>
            <a:ext cx="4850727" cy="6858000"/>
          </a:xfrm>
          <a:prstGeom prst="rect">
            <a:avLst/>
          </a:prstGeom>
        </p:spPr>
      </p:pic>
      <p:sp>
        <p:nvSpPr>
          <p:cNvPr id="2" name="Foliennummernplatzhalter 1">
            <a:extLst>
              <a:ext uri="{FF2B5EF4-FFF2-40B4-BE49-F238E27FC236}">
                <a16:creationId xmlns:a16="http://schemas.microsoft.com/office/drawing/2014/main" id="{2EA12FC7-B9F0-1CBA-3A7F-11BCCEB69B8E}"/>
              </a:ext>
            </a:extLst>
          </p:cNvPr>
          <p:cNvSpPr>
            <a:spLocks noGrp="1"/>
          </p:cNvSpPr>
          <p:nvPr>
            <p:ph type="sldNum" sz="quarter" idx="12"/>
          </p:nvPr>
        </p:nvSpPr>
        <p:spPr/>
        <p:txBody>
          <a:bodyPr/>
          <a:lstStyle/>
          <a:p>
            <a:fld id="{B0338755-EC09-452E-8EBB-101AC093DB14}" type="slidenum">
              <a:rPr lang="en-US" noProof="0" smtClean="0"/>
              <a:t>57</a:t>
            </a:fld>
            <a:endParaRPr lang="en-US" noProof="0" dirty="0"/>
          </a:p>
        </p:txBody>
      </p:sp>
    </p:spTree>
    <p:extLst>
      <p:ext uri="{BB962C8B-B14F-4D97-AF65-F5344CB8AC3E}">
        <p14:creationId xmlns:p14="http://schemas.microsoft.com/office/powerpoint/2010/main" val="162065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3F48576-9C1F-9F3E-3985-8DB865C1E933}"/>
              </a:ext>
            </a:extLst>
          </p:cNvPr>
          <p:cNvPicPr>
            <a:picLocks noChangeAspect="1"/>
          </p:cNvPicPr>
          <p:nvPr/>
        </p:nvPicPr>
        <p:blipFill>
          <a:blip r:embed="rId2"/>
          <a:stretch>
            <a:fillRect/>
          </a:stretch>
        </p:blipFill>
        <p:spPr>
          <a:xfrm>
            <a:off x="896037" y="1266561"/>
            <a:ext cx="8217484" cy="3398983"/>
          </a:xfrm>
          <a:prstGeom prst="rect">
            <a:avLst/>
          </a:prstGeom>
        </p:spPr>
      </p:pic>
      <p:grpSp>
        <p:nvGrpSpPr>
          <p:cNvPr id="4" name="Gruppieren 3">
            <a:extLst>
              <a:ext uri="{FF2B5EF4-FFF2-40B4-BE49-F238E27FC236}">
                <a16:creationId xmlns:a16="http://schemas.microsoft.com/office/drawing/2014/main" id="{908B623D-594D-6D2F-DA30-72D948EAF2C0}"/>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53CAF952-6D89-5FE5-6FC6-7C1F23308606}"/>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B951AC1A-B40E-1AB0-8EB0-79B49918F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4CE3B8E5-9C1B-8060-C562-41932947CA9C}"/>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Saving reports in DELIVERABLES &amp; REPORTING:</a:t>
            </a:r>
          </a:p>
        </p:txBody>
      </p:sp>
      <p:sp>
        <p:nvSpPr>
          <p:cNvPr id="8" name="Textfeld 7">
            <a:extLst>
              <a:ext uri="{FF2B5EF4-FFF2-40B4-BE49-F238E27FC236}">
                <a16:creationId xmlns:a16="http://schemas.microsoft.com/office/drawing/2014/main" id="{3CC0C3FD-317B-2150-9598-CAE474186572}"/>
              </a:ext>
            </a:extLst>
          </p:cNvPr>
          <p:cNvSpPr txBox="1"/>
          <p:nvPr/>
        </p:nvSpPr>
        <p:spPr>
          <a:xfrm>
            <a:off x="806245" y="5014972"/>
            <a:ext cx="10481515" cy="923330"/>
          </a:xfrm>
          <a:prstGeom prst="rect">
            <a:avLst/>
          </a:prstGeom>
          <a:noFill/>
        </p:spPr>
        <p:txBody>
          <a:bodyPr wrap="square" rtlCol="0">
            <a:spAutoFit/>
          </a:bodyPr>
          <a:lstStyle/>
          <a:p>
            <a:r>
              <a:rPr lang="en-US" noProof="0" dirty="0">
                <a:solidFill>
                  <a:srgbClr val="C00000"/>
                </a:solidFill>
              </a:rPr>
              <a:t>You may first upload and share your draft reports in your committee or taskforce folders for review by other members. The final version of the report must be uploaded under the DELIVERABLES &amp; REPORTING tile in the ‚Reports‘ folder.</a:t>
            </a:r>
          </a:p>
        </p:txBody>
      </p:sp>
      <p:cxnSp>
        <p:nvCxnSpPr>
          <p:cNvPr id="9" name="Gerade Verbindung mit Pfeil 8">
            <a:extLst>
              <a:ext uri="{FF2B5EF4-FFF2-40B4-BE49-F238E27FC236}">
                <a16:creationId xmlns:a16="http://schemas.microsoft.com/office/drawing/2014/main" id="{3633279A-A3D0-9E40-BAFE-4668ECC00493}"/>
              </a:ext>
            </a:extLst>
          </p:cNvPr>
          <p:cNvCxnSpPr>
            <a:cxnSpLocks/>
          </p:cNvCxnSpPr>
          <p:nvPr/>
        </p:nvCxnSpPr>
        <p:spPr>
          <a:xfrm flipH="1" flipV="1">
            <a:off x="3769028" y="3429000"/>
            <a:ext cx="406732" cy="15859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C203C0B5-F4E4-F6B9-93A8-A5CF9A8D69BD}"/>
              </a:ext>
            </a:extLst>
          </p:cNvPr>
          <p:cNvSpPr>
            <a:spLocks noGrp="1"/>
          </p:cNvSpPr>
          <p:nvPr>
            <p:ph type="sldNum" sz="quarter" idx="12"/>
          </p:nvPr>
        </p:nvSpPr>
        <p:spPr/>
        <p:txBody>
          <a:bodyPr/>
          <a:lstStyle/>
          <a:p>
            <a:fld id="{B0338755-EC09-452E-8EBB-101AC093DB14}" type="slidenum">
              <a:rPr lang="en-US" noProof="0" smtClean="0"/>
              <a:t>58</a:t>
            </a:fld>
            <a:endParaRPr lang="en-US" noProof="0" dirty="0"/>
          </a:p>
        </p:txBody>
      </p:sp>
    </p:spTree>
    <p:extLst>
      <p:ext uri="{BB962C8B-B14F-4D97-AF65-F5344CB8AC3E}">
        <p14:creationId xmlns:p14="http://schemas.microsoft.com/office/powerpoint/2010/main" val="2916528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C5323-AA3F-19C8-4A34-13E146CE50D8}"/>
            </a:ext>
          </a:extLst>
        </p:cNvPr>
        <p:cNvGrpSpPr/>
        <p:nvPr/>
      </p:nvGrpSpPr>
      <p:grpSpPr>
        <a:xfrm>
          <a:off x="0" y="0"/>
          <a:ext cx="0" cy="0"/>
          <a:chOff x="0" y="0"/>
          <a:chExt cx="0" cy="0"/>
        </a:xfrm>
      </p:grpSpPr>
      <p:pic>
        <p:nvPicPr>
          <p:cNvPr id="16" name="Grafik 15">
            <a:extLst>
              <a:ext uri="{FF2B5EF4-FFF2-40B4-BE49-F238E27FC236}">
                <a16:creationId xmlns:a16="http://schemas.microsoft.com/office/drawing/2014/main" id="{0C8BCD74-4500-A027-C168-B9D131999843}"/>
              </a:ext>
            </a:extLst>
          </p:cNvPr>
          <p:cNvPicPr>
            <a:picLocks noChangeAspect="1"/>
          </p:cNvPicPr>
          <p:nvPr/>
        </p:nvPicPr>
        <p:blipFill>
          <a:blip r:embed="rId2"/>
          <a:srcRect l="3549"/>
          <a:stretch/>
        </p:blipFill>
        <p:spPr>
          <a:xfrm>
            <a:off x="1503680" y="1052754"/>
            <a:ext cx="9932644" cy="5288973"/>
          </a:xfrm>
          <a:prstGeom prst="rect">
            <a:avLst/>
          </a:prstGeom>
        </p:spPr>
      </p:pic>
      <p:grpSp>
        <p:nvGrpSpPr>
          <p:cNvPr id="4" name="Gruppieren 3">
            <a:extLst>
              <a:ext uri="{FF2B5EF4-FFF2-40B4-BE49-F238E27FC236}">
                <a16:creationId xmlns:a16="http://schemas.microsoft.com/office/drawing/2014/main" id="{D750AB2D-19F5-D325-1F0E-80EE16F1C502}"/>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88B2FF08-9DC3-DE20-A2A5-4034A4AB7A94}"/>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B4238EC8-A721-BF98-B78B-699E5E793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D656591A-495F-871C-3FDE-FA6CD6AC0289}"/>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Saving reports in DELIVERABLES &amp; REPORTING:</a:t>
            </a:r>
          </a:p>
        </p:txBody>
      </p:sp>
      <p:sp>
        <p:nvSpPr>
          <p:cNvPr id="8" name="Textfeld 7">
            <a:extLst>
              <a:ext uri="{FF2B5EF4-FFF2-40B4-BE49-F238E27FC236}">
                <a16:creationId xmlns:a16="http://schemas.microsoft.com/office/drawing/2014/main" id="{2A47783D-52D9-61E4-B9B6-0955B142463B}"/>
              </a:ext>
            </a:extLst>
          </p:cNvPr>
          <p:cNvSpPr txBox="1"/>
          <p:nvPr/>
        </p:nvSpPr>
        <p:spPr>
          <a:xfrm>
            <a:off x="7023653" y="2469190"/>
            <a:ext cx="4359770" cy="2585323"/>
          </a:xfrm>
          <a:prstGeom prst="rect">
            <a:avLst/>
          </a:prstGeom>
          <a:noFill/>
        </p:spPr>
        <p:txBody>
          <a:bodyPr wrap="square" rtlCol="0">
            <a:spAutoFit/>
          </a:bodyPr>
          <a:lstStyle/>
          <a:p>
            <a:r>
              <a:rPr lang="en-US" noProof="0" dirty="0">
                <a:solidFill>
                  <a:srgbClr val="C00000"/>
                </a:solidFill>
              </a:rPr>
              <a:t>Clicking on the ‚Reports‘ folder tile will open a database as seen on the left.</a:t>
            </a:r>
          </a:p>
          <a:p>
            <a:endParaRPr lang="en-US" noProof="0" dirty="0">
              <a:solidFill>
                <a:srgbClr val="C00000"/>
              </a:solidFill>
            </a:endParaRPr>
          </a:p>
          <a:p>
            <a:r>
              <a:rPr lang="en-US" noProof="0" dirty="0">
                <a:solidFill>
                  <a:srgbClr val="C00000"/>
                </a:solidFill>
              </a:rPr>
              <a:t>You can read uploaded reports by clicking on the green header.</a:t>
            </a:r>
          </a:p>
          <a:p>
            <a:endParaRPr lang="en-US" noProof="0" dirty="0">
              <a:solidFill>
                <a:srgbClr val="C00000"/>
              </a:solidFill>
            </a:endParaRPr>
          </a:p>
          <a:p>
            <a:r>
              <a:rPr lang="en-US" noProof="0" dirty="0">
                <a:solidFill>
                  <a:srgbClr val="C00000"/>
                </a:solidFill>
              </a:rPr>
              <a:t>Upload your own report by clicking on the ‚Add entry‘ button in the bottom right corner of your screen.</a:t>
            </a:r>
          </a:p>
        </p:txBody>
      </p:sp>
      <p:cxnSp>
        <p:nvCxnSpPr>
          <p:cNvPr id="9" name="Gerade Verbindung mit Pfeil 8">
            <a:extLst>
              <a:ext uri="{FF2B5EF4-FFF2-40B4-BE49-F238E27FC236}">
                <a16:creationId xmlns:a16="http://schemas.microsoft.com/office/drawing/2014/main" id="{DBA68706-4176-C519-5ABE-1BB5409840E8}"/>
              </a:ext>
            </a:extLst>
          </p:cNvPr>
          <p:cNvCxnSpPr>
            <a:cxnSpLocks/>
          </p:cNvCxnSpPr>
          <p:nvPr/>
        </p:nvCxnSpPr>
        <p:spPr>
          <a:xfrm>
            <a:off x="9361607" y="4808292"/>
            <a:ext cx="1597996" cy="12872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Gerade Verbindung mit Pfeil 20">
            <a:extLst>
              <a:ext uri="{FF2B5EF4-FFF2-40B4-BE49-F238E27FC236}">
                <a16:creationId xmlns:a16="http://schemas.microsoft.com/office/drawing/2014/main" id="{3A5E0210-56B8-C60A-B1E9-3BA8D9608FD9}"/>
              </a:ext>
            </a:extLst>
          </p:cNvPr>
          <p:cNvCxnSpPr>
            <a:cxnSpLocks/>
          </p:cNvCxnSpPr>
          <p:nvPr/>
        </p:nvCxnSpPr>
        <p:spPr>
          <a:xfrm flipH="1">
            <a:off x="3779520" y="3515360"/>
            <a:ext cx="3244133" cy="1292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E441DB73-53CD-75BF-FD01-A6425D8AA2D1}"/>
              </a:ext>
            </a:extLst>
          </p:cNvPr>
          <p:cNvSpPr>
            <a:spLocks noGrp="1"/>
          </p:cNvSpPr>
          <p:nvPr>
            <p:ph type="sldNum" sz="quarter" idx="12"/>
          </p:nvPr>
        </p:nvSpPr>
        <p:spPr/>
        <p:txBody>
          <a:bodyPr/>
          <a:lstStyle/>
          <a:p>
            <a:fld id="{B0338755-EC09-452E-8EBB-101AC093DB14}" type="slidenum">
              <a:rPr lang="en-US" noProof="0" smtClean="0"/>
              <a:t>59</a:t>
            </a:fld>
            <a:endParaRPr lang="en-US" noProof="0" dirty="0"/>
          </a:p>
        </p:txBody>
      </p:sp>
    </p:spTree>
    <p:extLst>
      <p:ext uri="{BB962C8B-B14F-4D97-AF65-F5344CB8AC3E}">
        <p14:creationId xmlns:p14="http://schemas.microsoft.com/office/powerpoint/2010/main" val="776351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613D2F20-139D-846A-D9B6-67983666B345}"/>
              </a:ext>
            </a:extLst>
          </p:cNvPr>
          <p:cNvGrpSpPr/>
          <p:nvPr/>
        </p:nvGrpSpPr>
        <p:grpSpPr>
          <a:xfrm>
            <a:off x="755675" y="586209"/>
            <a:ext cx="6236765" cy="5008880"/>
            <a:chOff x="419100" y="1111520"/>
            <a:chExt cx="6236765" cy="5008880"/>
          </a:xfrm>
        </p:grpSpPr>
        <p:sp>
          <p:nvSpPr>
            <p:cNvPr id="3" name="Textfeld 2">
              <a:extLst>
                <a:ext uri="{FF2B5EF4-FFF2-40B4-BE49-F238E27FC236}">
                  <a16:creationId xmlns:a16="http://schemas.microsoft.com/office/drawing/2014/main" id="{B8CF1B37-6F81-EBAC-0420-CFDFF22ED124}"/>
                </a:ext>
              </a:extLst>
            </p:cNvPr>
            <p:cNvSpPr txBox="1"/>
            <p:nvPr/>
          </p:nvSpPr>
          <p:spPr>
            <a:xfrm>
              <a:off x="559865" y="1320619"/>
              <a:ext cx="5117035" cy="369332"/>
            </a:xfrm>
            <a:prstGeom prst="rect">
              <a:avLst/>
            </a:prstGeom>
            <a:noFill/>
          </p:spPr>
          <p:txBody>
            <a:bodyPr wrap="square" rtlCol="0">
              <a:spAutoFit/>
            </a:bodyPr>
            <a:lstStyle/>
            <a:p>
              <a:r>
                <a:rPr lang="en-US" b="1" noProof="0" dirty="0">
                  <a:latin typeface="+mj-lt"/>
                </a:rPr>
                <a:t>Steering Committee Members: </a:t>
              </a:r>
            </a:p>
          </p:txBody>
        </p:sp>
        <p:sp>
          <p:nvSpPr>
            <p:cNvPr id="4" name="Textfeld 3">
              <a:extLst>
                <a:ext uri="{FF2B5EF4-FFF2-40B4-BE49-F238E27FC236}">
                  <a16:creationId xmlns:a16="http://schemas.microsoft.com/office/drawing/2014/main" id="{9D1EB707-77CE-2883-C540-DA87175325AB}"/>
                </a:ext>
              </a:extLst>
            </p:cNvPr>
            <p:cNvSpPr txBox="1"/>
            <p:nvPr/>
          </p:nvSpPr>
          <p:spPr>
            <a:xfrm>
              <a:off x="559865" y="2581039"/>
              <a:ext cx="6096000" cy="2862322"/>
            </a:xfrm>
            <a:prstGeom prst="rect">
              <a:avLst/>
            </a:prstGeom>
            <a:noFill/>
          </p:spPr>
          <p:txBody>
            <a:bodyPr wrap="square">
              <a:spAutoFit/>
            </a:bodyPr>
            <a:lstStyle/>
            <a:p>
              <a:pPr algn="l" rtl="0">
                <a:buNone/>
              </a:pPr>
              <a:r>
                <a:rPr lang="en-US" b="0" i="0" noProof="0" dirty="0">
                  <a:solidFill>
                    <a:srgbClr val="1D2125"/>
                  </a:solidFill>
                  <a:effectLst/>
                  <a:latin typeface="Source Sans 3"/>
                </a:rPr>
                <a:t>HSWT - </a:t>
              </a:r>
              <a:r>
                <a:rPr lang="en-US" b="1" i="0" u="sng" strike="noStrike" noProof="0" dirty="0">
                  <a:solidFill>
                    <a:srgbClr val="7AB800"/>
                  </a:solidFill>
                  <a:effectLst/>
                  <a:latin typeface="Source Sans 3"/>
                </a:rPr>
                <a:t>Anja Weber</a:t>
              </a:r>
              <a:endParaRPr lang="en-US" b="0" i="0" u="sng" noProof="0" dirty="0">
                <a:solidFill>
                  <a:srgbClr val="1D2125"/>
                </a:solidFill>
                <a:effectLst/>
                <a:latin typeface="Source Sans 3"/>
              </a:endParaRPr>
            </a:p>
            <a:p>
              <a:pPr algn="l" rtl="0">
                <a:buNone/>
              </a:pPr>
              <a:r>
                <a:rPr lang="en-US" b="0" i="0" noProof="0" dirty="0">
                  <a:solidFill>
                    <a:srgbClr val="1D2125"/>
                  </a:solidFill>
                  <a:effectLst/>
                  <a:latin typeface="Source Sans 3"/>
                </a:rPr>
                <a:t>KITA - </a:t>
              </a:r>
              <a:r>
                <a:rPr lang="en-US" b="0" i="0" u="none" strike="noStrike" noProof="0" dirty="0">
                  <a:solidFill>
                    <a:srgbClr val="96C736"/>
                  </a:solidFill>
                  <a:effectLst/>
                  <a:latin typeface="Source Sans 3"/>
                </a:rPr>
                <a:t>Samuel Owusu-Takyi</a:t>
              </a:r>
              <a:endParaRPr lang="en-US" b="0" i="0" noProof="0" dirty="0">
                <a:solidFill>
                  <a:srgbClr val="96C736"/>
                </a:solidFill>
                <a:effectLst/>
                <a:latin typeface="Source Sans 3"/>
              </a:endParaRPr>
            </a:p>
            <a:p>
              <a:pPr algn="l" rtl="0">
                <a:buNone/>
              </a:pPr>
              <a:r>
                <a:rPr lang="en-US" b="0" i="0" noProof="0" dirty="0">
                  <a:solidFill>
                    <a:srgbClr val="1D2125"/>
                  </a:solidFill>
                  <a:effectLst/>
                  <a:latin typeface="Source Sans 3"/>
                </a:rPr>
                <a:t>NICOSA - </a:t>
              </a:r>
              <a:r>
                <a:rPr lang="en-US" b="0" i="0" u="none" strike="noStrike" noProof="0" dirty="0">
                  <a:solidFill>
                    <a:srgbClr val="7AB800"/>
                  </a:solidFill>
                  <a:effectLst/>
                  <a:latin typeface="Source Sans 3"/>
                </a:rPr>
                <a:t>Thembeni Mazamisa</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WEBIN - </a:t>
              </a:r>
              <a:r>
                <a:rPr lang="en-US" b="0" i="0" u="none" strike="noStrike" noProof="0" dirty="0">
                  <a:solidFill>
                    <a:srgbClr val="7AB800"/>
                  </a:solidFill>
                  <a:effectLst/>
                  <a:latin typeface="Source Sans 3"/>
                </a:rPr>
                <a:t>Yahya Adow Ibrahim</a:t>
              </a:r>
              <a:r>
                <a:rPr lang="en-US" b="0" i="0" noProof="0" dirty="0">
                  <a:solidFill>
                    <a:srgbClr val="1D2125"/>
                  </a:solidFill>
                  <a:effectLst/>
                  <a:latin typeface="Source Sans 3"/>
                </a:rPr>
                <a:t> </a:t>
              </a:r>
            </a:p>
            <a:p>
              <a:pPr algn="l" rtl="0">
                <a:buNone/>
              </a:pPr>
              <a:r>
                <a:rPr lang="en-US" b="0" i="0" noProof="0" dirty="0">
                  <a:solidFill>
                    <a:srgbClr val="1D2125"/>
                  </a:solidFill>
                  <a:effectLst/>
                  <a:latin typeface="Source Sans 3"/>
                </a:rPr>
                <a:t>UFS - </a:t>
              </a:r>
              <a:r>
                <a:rPr lang="en-US" b="0" i="0" u="none" strike="noStrike" noProof="0" dirty="0">
                  <a:solidFill>
                    <a:srgbClr val="7AB800"/>
                  </a:solidFill>
                  <a:effectLst/>
                  <a:latin typeface="Source Sans 3"/>
                </a:rPr>
                <a:t>Corli Witthuhn</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Hawassa University - </a:t>
              </a:r>
              <a:r>
                <a:rPr lang="en-US" b="0" i="0" u="none" strike="noStrike" noProof="0" dirty="0">
                  <a:solidFill>
                    <a:srgbClr val="7AB800"/>
                  </a:solidFill>
                  <a:effectLst/>
                  <a:latin typeface="Source Sans 3"/>
                </a:rPr>
                <a:t>Yitna Gebreab</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UGB - </a:t>
              </a:r>
              <a:r>
                <a:rPr lang="en-US" b="0" i="0" noProof="0" dirty="0">
                  <a:solidFill>
                    <a:srgbClr val="98CA3E"/>
                  </a:solidFill>
                  <a:effectLst/>
                  <a:latin typeface="Source Sans 3"/>
                </a:rPr>
                <a:t>A</a:t>
              </a:r>
              <a:r>
                <a:rPr lang="en-US" b="0" i="0" u="none" strike="noStrike" noProof="0" dirty="0">
                  <a:solidFill>
                    <a:srgbClr val="7AB800"/>
                  </a:solidFill>
                  <a:effectLst/>
                  <a:latin typeface="Source Sans 3"/>
                </a:rPr>
                <a:t>nicet Manga</a:t>
              </a:r>
              <a:r>
                <a:rPr lang="en-US" b="0" i="0" noProof="0" dirty="0">
                  <a:solidFill>
                    <a:srgbClr val="1D2125"/>
                  </a:solidFill>
                  <a:effectLst/>
                  <a:latin typeface="Source Sans 3"/>
                </a:rPr>
                <a:t> (or Prof. Ousmane THIARE) </a:t>
              </a:r>
            </a:p>
            <a:p>
              <a:pPr algn="l" rtl="0">
                <a:buNone/>
              </a:pPr>
              <a:r>
                <a:rPr lang="en-US" b="0" i="0" noProof="0" dirty="0">
                  <a:solidFill>
                    <a:srgbClr val="1D2125"/>
                  </a:solidFill>
                  <a:effectLst/>
                  <a:latin typeface="Source Sans 3"/>
                </a:rPr>
                <a:t>EDI - </a:t>
              </a:r>
              <a:r>
                <a:rPr lang="en-US" b="0" i="0" u="none" strike="noStrike" noProof="0" dirty="0">
                  <a:solidFill>
                    <a:srgbClr val="7AB800"/>
                  </a:solidFill>
                  <a:effectLst/>
                  <a:latin typeface="Source Sans 3"/>
                </a:rPr>
                <a:t>Getnet Dadebo</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BizMetrics - </a:t>
              </a:r>
              <a:r>
                <a:rPr lang="en-US" b="0" i="0" u="none" strike="noStrike" noProof="0" dirty="0">
                  <a:solidFill>
                    <a:srgbClr val="7AB800"/>
                  </a:solidFill>
                  <a:effectLst/>
                  <a:latin typeface="Source Sans 3"/>
                </a:rPr>
                <a:t>Matthew Ash</a:t>
              </a:r>
              <a:endParaRPr lang="en-US" b="0" i="0" noProof="0" dirty="0">
                <a:solidFill>
                  <a:srgbClr val="1D2125"/>
                </a:solidFill>
                <a:effectLst/>
                <a:latin typeface="Source Sans 3"/>
              </a:endParaRPr>
            </a:p>
            <a:p>
              <a:pPr algn="l" rtl="0"/>
              <a:r>
                <a:rPr lang="en-US" b="0" i="0" noProof="0" dirty="0">
                  <a:solidFill>
                    <a:srgbClr val="1D2125"/>
                  </a:solidFill>
                  <a:effectLst/>
                  <a:latin typeface="Source Sans 3"/>
                </a:rPr>
                <a:t>HAMK - </a:t>
              </a:r>
              <a:r>
                <a:rPr lang="en-US" b="0" i="0" u="none" strike="noStrike" noProof="0" dirty="0">
                  <a:solidFill>
                    <a:srgbClr val="7AB800"/>
                  </a:solidFill>
                  <a:effectLst/>
                  <a:latin typeface="Source Sans 3"/>
                </a:rPr>
                <a:t>Eija Laitinen</a:t>
              </a:r>
              <a:endParaRPr lang="en-US" b="0" i="0" noProof="0" dirty="0">
                <a:solidFill>
                  <a:srgbClr val="1D2125"/>
                </a:solidFill>
                <a:effectLst/>
                <a:latin typeface="Source Sans 3"/>
              </a:endParaRPr>
            </a:p>
          </p:txBody>
        </p:sp>
        <p:sp>
          <p:nvSpPr>
            <p:cNvPr id="5" name="Rechteck 4">
              <a:extLst>
                <a:ext uri="{FF2B5EF4-FFF2-40B4-BE49-F238E27FC236}">
                  <a16:creationId xmlns:a16="http://schemas.microsoft.com/office/drawing/2014/main" id="{2F2CF983-880D-004B-D363-A36C5B8425DB}"/>
                </a:ext>
              </a:extLst>
            </p:cNvPr>
            <p:cNvSpPr/>
            <p:nvPr/>
          </p:nvSpPr>
          <p:spPr>
            <a:xfrm>
              <a:off x="419100" y="11115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uppieren 5">
            <a:extLst>
              <a:ext uri="{FF2B5EF4-FFF2-40B4-BE49-F238E27FC236}">
                <a16:creationId xmlns:a16="http://schemas.microsoft.com/office/drawing/2014/main" id="{20BD9766-E36B-E3D0-086F-D48BDA18C44C}"/>
              </a:ext>
            </a:extLst>
          </p:cNvPr>
          <p:cNvGrpSpPr/>
          <p:nvPr/>
        </p:nvGrpSpPr>
        <p:grpSpPr>
          <a:xfrm>
            <a:off x="345440" y="228228"/>
            <a:ext cx="11090885" cy="6305723"/>
            <a:chOff x="345440" y="228228"/>
            <a:chExt cx="11090885" cy="6305723"/>
          </a:xfrm>
        </p:grpSpPr>
        <p:sp>
          <p:nvSpPr>
            <p:cNvPr id="7" name="Textfeld 6">
              <a:extLst>
                <a:ext uri="{FF2B5EF4-FFF2-40B4-BE49-F238E27FC236}">
                  <a16:creationId xmlns:a16="http://schemas.microsoft.com/office/drawing/2014/main" id="{D7056645-6CF4-3C81-C598-64225F75EFBE}"/>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8" name="Picture 41">
              <a:extLst>
                <a:ext uri="{FF2B5EF4-FFF2-40B4-BE49-F238E27FC236}">
                  <a16:creationId xmlns:a16="http://schemas.microsoft.com/office/drawing/2014/main" id="{73D9BF63-90E1-B5B5-8260-45012A26B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Foliennummernplatzhalter 8">
            <a:extLst>
              <a:ext uri="{FF2B5EF4-FFF2-40B4-BE49-F238E27FC236}">
                <a16:creationId xmlns:a16="http://schemas.microsoft.com/office/drawing/2014/main" id="{3EDD32DF-215A-83E0-050E-00ED8037D49E}"/>
              </a:ext>
            </a:extLst>
          </p:cNvPr>
          <p:cNvSpPr>
            <a:spLocks noGrp="1"/>
          </p:cNvSpPr>
          <p:nvPr>
            <p:ph type="sldNum" sz="quarter" idx="12"/>
          </p:nvPr>
        </p:nvSpPr>
        <p:spPr/>
        <p:txBody>
          <a:bodyPr/>
          <a:lstStyle/>
          <a:p>
            <a:fld id="{B0338755-EC09-452E-8EBB-101AC093DB14}" type="slidenum">
              <a:rPr lang="en-US" noProof="0" smtClean="0"/>
              <a:t>6</a:t>
            </a:fld>
            <a:endParaRPr lang="en-US" noProof="0" dirty="0"/>
          </a:p>
        </p:txBody>
      </p:sp>
    </p:spTree>
    <p:extLst>
      <p:ext uri="{BB962C8B-B14F-4D97-AF65-F5344CB8AC3E}">
        <p14:creationId xmlns:p14="http://schemas.microsoft.com/office/powerpoint/2010/main" val="3283720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0A46F-E42D-7A1A-5FA3-AB4E9FEF13F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00E785B0-F8D4-A0AE-483F-93C60A3D3455}"/>
              </a:ext>
            </a:extLst>
          </p:cNvPr>
          <p:cNvPicPr>
            <a:picLocks noChangeAspect="1"/>
          </p:cNvPicPr>
          <p:nvPr/>
        </p:nvPicPr>
        <p:blipFill>
          <a:blip r:embed="rId2"/>
          <a:stretch>
            <a:fillRect/>
          </a:stretch>
        </p:blipFill>
        <p:spPr>
          <a:xfrm>
            <a:off x="4763564" y="394504"/>
            <a:ext cx="4429125" cy="5600700"/>
          </a:xfrm>
          <a:prstGeom prst="rect">
            <a:avLst/>
          </a:prstGeom>
        </p:spPr>
      </p:pic>
      <p:grpSp>
        <p:nvGrpSpPr>
          <p:cNvPr id="4" name="Gruppieren 3">
            <a:extLst>
              <a:ext uri="{FF2B5EF4-FFF2-40B4-BE49-F238E27FC236}">
                <a16:creationId xmlns:a16="http://schemas.microsoft.com/office/drawing/2014/main" id="{AEED157D-9FCD-B0E1-6C4B-951FA72AB750}"/>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5012B9E3-782A-AFE2-575C-AE16C90A09BB}"/>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7846650F-44AB-62F1-B068-65BDBE8A1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9A26EA3F-E3CD-70EA-4CBC-4E73B8FEE8E5}"/>
              </a:ext>
            </a:extLst>
          </p:cNvPr>
          <p:cNvSpPr txBox="1"/>
          <p:nvPr/>
        </p:nvSpPr>
        <p:spPr>
          <a:xfrm>
            <a:off x="806245" y="737419"/>
            <a:ext cx="7019925" cy="369332"/>
          </a:xfrm>
          <a:prstGeom prst="rect">
            <a:avLst/>
          </a:prstGeom>
          <a:noFill/>
        </p:spPr>
        <p:txBody>
          <a:bodyPr wrap="square" rtlCol="0">
            <a:spAutoFit/>
          </a:bodyPr>
          <a:lstStyle/>
          <a:p>
            <a:r>
              <a:rPr lang="en-US" b="1" noProof="0" dirty="0">
                <a:latin typeface="+mj-lt"/>
              </a:rPr>
              <a:t>Making a database entry:</a:t>
            </a:r>
          </a:p>
        </p:txBody>
      </p:sp>
      <p:sp>
        <p:nvSpPr>
          <p:cNvPr id="8" name="Textfeld 7">
            <a:extLst>
              <a:ext uri="{FF2B5EF4-FFF2-40B4-BE49-F238E27FC236}">
                <a16:creationId xmlns:a16="http://schemas.microsoft.com/office/drawing/2014/main" id="{6CB39D49-F07A-C836-3003-21520A305309}"/>
              </a:ext>
            </a:extLst>
          </p:cNvPr>
          <p:cNvSpPr txBox="1"/>
          <p:nvPr/>
        </p:nvSpPr>
        <p:spPr>
          <a:xfrm>
            <a:off x="662221" y="1398400"/>
            <a:ext cx="3334161" cy="4801314"/>
          </a:xfrm>
          <a:prstGeom prst="rect">
            <a:avLst/>
          </a:prstGeom>
          <a:noFill/>
        </p:spPr>
        <p:txBody>
          <a:bodyPr wrap="square" rtlCol="0">
            <a:spAutoFit/>
          </a:bodyPr>
          <a:lstStyle/>
          <a:p>
            <a:r>
              <a:rPr lang="en-US" noProof="0" dirty="0">
                <a:solidFill>
                  <a:srgbClr val="C00000"/>
                </a:solidFill>
              </a:rPr>
              <a:t>The date will fill automatically</a:t>
            </a:r>
          </a:p>
          <a:p>
            <a:endParaRPr lang="en-US" noProof="0" dirty="0">
              <a:solidFill>
                <a:srgbClr val="C00000"/>
              </a:solidFill>
            </a:endParaRPr>
          </a:p>
          <a:p>
            <a:pPr marL="342900" indent="-342900">
              <a:buAutoNum type="arabicPeriod"/>
            </a:pPr>
            <a:r>
              <a:rPr lang="en-US" noProof="0" dirty="0">
                <a:solidFill>
                  <a:srgbClr val="C00000"/>
                </a:solidFill>
              </a:rPr>
              <a:t>Select your Work package from the drop down menu</a:t>
            </a:r>
          </a:p>
          <a:p>
            <a:pPr marL="342900" indent="-342900">
              <a:buAutoNum type="arabicPeriod"/>
            </a:pPr>
            <a:r>
              <a:rPr lang="en-US" noProof="0" dirty="0">
                <a:solidFill>
                  <a:srgbClr val="C00000"/>
                </a:solidFill>
              </a:rPr>
              <a:t>Give your report a title under ‚Introduction‘</a:t>
            </a:r>
          </a:p>
          <a:p>
            <a:pPr marL="342900" indent="-342900">
              <a:buAutoNum type="arabicPeriod"/>
            </a:pPr>
            <a:r>
              <a:rPr lang="en-US" noProof="0" dirty="0">
                <a:solidFill>
                  <a:srgbClr val="C00000"/>
                </a:solidFill>
              </a:rPr>
              <a:t>Upload your report by clicking on the file icon</a:t>
            </a:r>
          </a:p>
          <a:p>
            <a:pPr marL="342900" indent="-342900">
              <a:buAutoNum type="arabicPeriod"/>
            </a:pPr>
            <a:r>
              <a:rPr lang="en-US" noProof="0" dirty="0">
                <a:solidFill>
                  <a:srgbClr val="C00000"/>
                </a:solidFill>
              </a:rPr>
              <a:t>You need to scroll down to see more boxes!</a:t>
            </a:r>
          </a:p>
          <a:p>
            <a:pPr marL="342900" indent="-342900">
              <a:buAutoNum type="arabicPeriod"/>
            </a:pPr>
            <a:r>
              <a:rPr lang="en-US" noProof="0" dirty="0">
                <a:solidFill>
                  <a:srgbClr val="C00000"/>
                </a:solidFill>
              </a:rPr>
              <a:t>You may also upload images e.g. screenshots from online meetings, etc. </a:t>
            </a:r>
          </a:p>
          <a:p>
            <a:pPr marL="342900" indent="-342900">
              <a:buAutoNum type="arabicPeriod"/>
            </a:pPr>
            <a:r>
              <a:rPr lang="en-US" noProof="0" dirty="0">
                <a:solidFill>
                  <a:srgbClr val="C00000"/>
                </a:solidFill>
              </a:rPr>
              <a:t>You can also add weblinks to any social media posts, websites, etc. </a:t>
            </a:r>
          </a:p>
          <a:p>
            <a:pPr marL="342900" indent="-342900">
              <a:buAutoNum type="arabicPeriod"/>
            </a:pPr>
            <a:endParaRPr lang="en-US" noProof="0" dirty="0">
              <a:solidFill>
                <a:srgbClr val="C00000"/>
              </a:solidFill>
            </a:endParaRPr>
          </a:p>
        </p:txBody>
      </p:sp>
      <p:cxnSp>
        <p:nvCxnSpPr>
          <p:cNvPr id="9" name="Gerade Verbindung mit Pfeil 8">
            <a:extLst>
              <a:ext uri="{FF2B5EF4-FFF2-40B4-BE49-F238E27FC236}">
                <a16:creationId xmlns:a16="http://schemas.microsoft.com/office/drawing/2014/main" id="{2B5F6306-3B06-1474-7AF4-02E80E77236A}"/>
              </a:ext>
            </a:extLst>
          </p:cNvPr>
          <p:cNvCxnSpPr>
            <a:cxnSpLocks/>
          </p:cNvCxnSpPr>
          <p:nvPr/>
        </p:nvCxnSpPr>
        <p:spPr>
          <a:xfrm flipV="1">
            <a:off x="3870960" y="1625600"/>
            <a:ext cx="892604" cy="1727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9" name="Grafik 18">
            <a:extLst>
              <a:ext uri="{FF2B5EF4-FFF2-40B4-BE49-F238E27FC236}">
                <a16:creationId xmlns:a16="http://schemas.microsoft.com/office/drawing/2014/main" id="{2AD62FFC-D3F0-A1F9-74A3-FF8FD9B2A624}"/>
              </a:ext>
            </a:extLst>
          </p:cNvPr>
          <p:cNvPicPr>
            <a:picLocks noChangeAspect="1"/>
          </p:cNvPicPr>
          <p:nvPr/>
        </p:nvPicPr>
        <p:blipFill>
          <a:blip r:embed="rId4"/>
          <a:stretch>
            <a:fillRect/>
          </a:stretch>
        </p:blipFill>
        <p:spPr>
          <a:xfrm>
            <a:off x="8084185" y="5052030"/>
            <a:ext cx="3762375" cy="1476375"/>
          </a:xfrm>
          <a:prstGeom prst="rect">
            <a:avLst/>
          </a:prstGeom>
        </p:spPr>
      </p:pic>
      <p:cxnSp>
        <p:nvCxnSpPr>
          <p:cNvPr id="20" name="Gerade Verbindung mit Pfeil 19">
            <a:extLst>
              <a:ext uri="{FF2B5EF4-FFF2-40B4-BE49-F238E27FC236}">
                <a16:creationId xmlns:a16="http://schemas.microsoft.com/office/drawing/2014/main" id="{5D465D26-BE78-D0D3-F8C8-8228668DB930}"/>
              </a:ext>
            </a:extLst>
          </p:cNvPr>
          <p:cNvCxnSpPr>
            <a:cxnSpLocks/>
          </p:cNvCxnSpPr>
          <p:nvPr/>
        </p:nvCxnSpPr>
        <p:spPr>
          <a:xfrm flipV="1">
            <a:off x="3681298" y="1886336"/>
            <a:ext cx="1195717" cy="3119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Gerade Verbindung mit Pfeil 21">
            <a:extLst>
              <a:ext uri="{FF2B5EF4-FFF2-40B4-BE49-F238E27FC236}">
                <a16:creationId xmlns:a16="http://schemas.microsoft.com/office/drawing/2014/main" id="{7289D40C-039C-FB82-B485-ECFEAD1B7F29}"/>
              </a:ext>
            </a:extLst>
          </p:cNvPr>
          <p:cNvCxnSpPr>
            <a:cxnSpLocks/>
          </p:cNvCxnSpPr>
          <p:nvPr/>
        </p:nvCxnSpPr>
        <p:spPr>
          <a:xfrm flipV="1">
            <a:off x="3903236" y="2317169"/>
            <a:ext cx="973779" cy="3690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Gerade Verbindung mit Pfeil 23">
            <a:extLst>
              <a:ext uri="{FF2B5EF4-FFF2-40B4-BE49-F238E27FC236}">
                <a16:creationId xmlns:a16="http://schemas.microsoft.com/office/drawing/2014/main" id="{DABE6015-2577-38C0-A9FD-7430D5A4A207}"/>
              </a:ext>
            </a:extLst>
          </p:cNvPr>
          <p:cNvCxnSpPr>
            <a:cxnSpLocks/>
          </p:cNvCxnSpPr>
          <p:nvPr/>
        </p:nvCxnSpPr>
        <p:spPr>
          <a:xfrm flipV="1">
            <a:off x="3397717" y="2905760"/>
            <a:ext cx="1560363" cy="3754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5DE4668C-B965-6E68-CF58-CCBCEFEF0F2F}"/>
              </a:ext>
            </a:extLst>
          </p:cNvPr>
          <p:cNvCxnSpPr>
            <a:cxnSpLocks/>
          </p:cNvCxnSpPr>
          <p:nvPr/>
        </p:nvCxnSpPr>
        <p:spPr>
          <a:xfrm flipV="1">
            <a:off x="3943823" y="4059066"/>
            <a:ext cx="933192" cy="2936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Gerade Verbindung mit Pfeil 27">
            <a:extLst>
              <a:ext uri="{FF2B5EF4-FFF2-40B4-BE49-F238E27FC236}">
                <a16:creationId xmlns:a16="http://schemas.microsoft.com/office/drawing/2014/main" id="{319B4FC2-DE61-F3C5-EF1D-E9DD40D11F64}"/>
              </a:ext>
            </a:extLst>
          </p:cNvPr>
          <p:cNvCxnSpPr>
            <a:cxnSpLocks/>
          </p:cNvCxnSpPr>
          <p:nvPr/>
        </p:nvCxnSpPr>
        <p:spPr>
          <a:xfrm>
            <a:off x="3731596" y="5166583"/>
            <a:ext cx="1399204" cy="167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feld 29">
            <a:extLst>
              <a:ext uri="{FF2B5EF4-FFF2-40B4-BE49-F238E27FC236}">
                <a16:creationId xmlns:a16="http://schemas.microsoft.com/office/drawing/2014/main" id="{8B64B277-F118-1ADA-F560-D6E7EBF6D833}"/>
              </a:ext>
            </a:extLst>
          </p:cNvPr>
          <p:cNvSpPr txBox="1"/>
          <p:nvPr/>
        </p:nvSpPr>
        <p:spPr>
          <a:xfrm>
            <a:off x="9548579" y="3915554"/>
            <a:ext cx="1981200" cy="1754326"/>
          </a:xfrm>
          <a:prstGeom prst="rect">
            <a:avLst/>
          </a:prstGeom>
          <a:noFill/>
        </p:spPr>
        <p:txBody>
          <a:bodyPr wrap="square" rtlCol="0">
            <a:spAutoFit/>
          </a:bodyPr>
          <a:lstStyle/>
          <a:p>
            <a:r>
              <a:rPr lang="en-US" noProof="0" dirty="0">
                <a:solidFill>
                  <a:srgbClr val="C00000"/>
                </a:solidFill>
              </a:rPr>
              <a:t>7. Once you finish make sure to click the ‚Save‘ button at the bottom right edge of your screen!</a:t>
            </a:r>
          </a:p>
        </p:txBody>
      </p:sp>
      <p:cxnSp>
        <p:nvCxnSpPr>
          <p:cNvPr id="31" name="Gerade Verbindung mit Pfeil 30">
            <a:extLst>
              <a:ext uri="{FF2B5EF4-FFF2-40B4-BE49-F238E27FC236}">
                <a16:creationId xmlns:a16="http://schemas.microsoft.com/office/drawing/2014/main" id="{CA8A93F7-9FA9-9D8B-5B99-ABF9F8F374A7}"/>
              </a:ext>
            </a:extLst>
          </p:cNvPr>
          <p:cNvCxnSpPr>
            <a:cxnSpLocks/>
          </p:cNvCxnSpPr>
          <p:nvPr/>
        </p:nvCxnSpPr>
        <p:spPr>
          <a:xfrm flipH="1">
            <a:off x="10048240" y="5445760"/>
            <a:ext cx="490939" cy="5735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19637770-ADB5-BFB7-9EAA-4A13EBB5CD23}"/>
              </a:ext>
            </a:extLst>
          </p:cNvPr>
          <p:cNvSpPr>
            <a:spLocks noGrp="1"/>
          </p:cNvSpPr>
          <p:nvPr>
            <p:ph type="sldNum" sz="quarter" idx="12"/>
          </p:nvPr>
        </p:nvSpPr>
        <p:spPr/>
        <p:txBody>
          <a:bodyPr/>
          <a:lstStyle/>
          <a:p>
            <a:fld id="{B0338755-EC09-452E-8EBB-101AC093DB14}" type="slidenum">
              <a:rPr lang="en-US" noProof="0" smtClean="0"/>
              <a:t>60</a:t>
            </a:fld>
            <a:endParaRPr lang="en-US" noProof="0" dirty="0"/>
          </a:p>
        </p:txBody>
      </p:sp>
    </p:spTree>
    <p:extLst>
      <p:ext uri="{BB962C8B-B14F-4D97-AF65-F5344CB8AC3E}">
        <p14:creationId xmlns:p14="http://schemas.microsoft.com/office/powerpoint/2010/main" val="469137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91091B2-0C75-2B2D-B16F-CB979F851481}"/>
              </a:ext>
            </a:extLst>
          </p:cNvPr>
          <p:cNvPicPr>
            <a:picLocks noChangeAspect="1"/>
          </p:cNvPicPr>
          <p:nvPr/>
        </p:nvPicPr>
        <p:blipFill>
          <a:blip r:embed="rId2"/>
          <a:stretch>
            <a:fillRect/>
          </a:stretch>
        </p:blipFill>
        <p:spPr>
          <a:xfrm>
            <a:off x="830587" y="1167765"/>
            <a:ext cx="1707539" cy="1260000"/>
          </a:xfrm>
          <a:prstGeom prst="rect">
            <a:avLst/>
          </a:prstGeom>
        </p:spPr>
      </p:pic>
      <p:grpSp>
        <p:nvGrpSpPr>
          <p:cNvPr id="4" name="Gruppieren 3">
            <a:extLst>
              <a:ext uri="{FF2B5EF4-FFF2-40B4-BE49-F238E27FC236}">
                <a16:creationId xmlns:a16="http://schemas.microsoft.com/office/drawing/2014/main" id="{67357276-BD04-CDB8-6AC8-8BE8BD40E592}"/>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0955CB48-5D50-0C4C-F85E-522F1BD35EB7}"/>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FB473B49-FA8A-6716-AEC6-C5C1B578A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F201BB11-36F6-CB34-4EF4-9EECA938556E}"/>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The DELIVERABLES &amp; REPORTING folder:</a:t>
            </a:r>
          </a:p>
        </p:txBody>
      </p:sp>
      <p:pic>
        <p:nvPicPr>
          <p:cNvPr id="8" name="Grafik 7">
            <a:extLst>
              <a:ext uri="{FF2B5EF4-FFF2-40B4-BE49-F238E27FC236}">
                <a16:creationId xmlns:a16="http://schemas.microsoft.com/office/drawing/2014/main" id="{265A163A-1CAA-3597-04CB-BC1C9772AE17}"/>
              </a:ext>
            </a:extLst>
          </p:cNvPr>
          <p:cNvPicPr>
            <a:picLocks noChangeAspect="1"/>
          </p:cNvPicPr>
          <p:nvPr/>
        </p:nvPicPr>
        <p:blipFill>
          <a:blip r:embed="rId4"/>
          <a:stretch>
            <a:fillRect/>
          </a:stretch>
        </p:blipFill>
        <p:spPr>
          <a:xfrm>
            <a:off x="2867077" y="1167765"/>
            <a:ext cx="8217484" cy="3398983"/>
          </a:xfrm>
          <a:prstGeom prst="rect">
            <a:avLst/>
          </a:prstGeom>
        </p:spPr>
      </p:pic>
      <p:sp>
        <p:nvSpPr>
          <p:cNvPr id="2" name="Foliennummernplatzhalter 1">
            <a:extLst>
              <a:ext uri="{FF2B5EF4-FFF2-40B4-BE49-F238E27FC236}">
                <a16:creationId xmlns:a16="http://schemas.microsoft.com/office/drawing/2014/main" id="{F4CCF8C2-D161-6ECF-7925-8FD947C19CD8}"/>
              </a:ext>
            </a:extLst>
          </p:cNvPr>
          <p:cNvSpPr>
            <a:spLocks noGrp="1"/>
          </p:cNvSpPr>
          <p:nvPr>
            <p:ph type="sldNum" sz="quarter" idx="12"/>
          </p:nvPr>
        </p:nvSpPr>
        <p:spPr/>
        <p:txBody>
          <a:bodyPr/>
          <a:lstStyle/>
          <a:p>
            <a:fld id="{B0338755-EC09-452E-8EBB-101AC093DB14}" type="slidenum">
              <a:rPr lang="en-US" noProof="0" smtClean="0"/>
              <a:t>61</a:t>
            </a:fld>
            <a:endParaRPr lang="en-US" noProof="0" dirty="0"/>
          </a:p>
        </p:txBody>
      </p:sp>
    </p:spTree>
    <p:extLst>
      <p:ext uri="{BB962C8B-B14F-4D97-AF65-F5344CB8AC3E}">
        <p14:creationId xmlns:p14="http://schemas.microsoft.com/office/powerpoint/2010/main" val="15896017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054A0-4545-8DA9-E8B9-A75934144933}"/>
            </a:ext>
          </a:extLst>
        </p:cNvPr>
        <p:cNvGrpSpPr/>
        <p:nvPr/>
      </p:nvGrpSpPr>
      <p:grpSpPr>
        <a:xfrm>
          <a:off x="0" y="0"/>
          <a:ext cx="0" cy="0"/>
          <a:chOff x="0" y="0"/>
          <a:chExt cx="0" cy="0"/>
        </a:xfrm>
      </p:grpSpPr>
      <p:grpSp>
        <p:nvGrpSpPr>
          <p:cNvPr id="4" name="Gruppieren 3">
            <a:extLst>
              <a:ext uri="{FF2B5EF4-FFF2-40B4-BE49-F238E27FC236}">
                <a16:creationId xmlns:a16="http://schemas.microsoft.com/office/drawing/2014/main" id="{66C5C27D-1CF7-B53C-61D2-DD510B81A90E}"/>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7211AA26-2A42-20F3-1C6B-18CFA136D5E6}"/>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6A3CD5EE-768B-F925-592E-3501E9EE0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0C46912B-C6B9-41C4-665A-6BFBD647CE1C}"/>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Milestones:</a:t>
            </a:r>
          </a:p>
        </p:txBody>
      </p:sp>
      <p:graphicFrame>
        <p:nvGraphicFramePr>
          <p:cNvPr id="2" name="Tabelle 1">
            <a:extLst>
              <a:ext uri="{FF2B5EF4-FFF2-40B4-BE49-F238E27FC236}">
                <a16:creationId xmlns:a16="http://schemas.microsoft.com/office/drawing/2014/main" id="{B2A6837E-9F6C-006E-88C8-B4FB77E6D69E}"/>
              </a:ext>
            </a:extLst>
          </p:cNvPr>
          <p:cNvGraphicFramePr>
            <a:graphicFrameLocks noGrp="1"/>
          </p:cNvGraphicFramePr>
          <p:nvPr>
            <p:extLst>
              <p:ext uri="{D42A27DB-BD31-4B8C-83A1-F6EECF244321}">
                <p14:modId xmlns:p14="http://schemas.microsoft.com/office/powerpoint/2010/main" val="1117680615"/>
              </p:ext>
            </p:extLst>
          </p:nvPr>
        </p:nvGraphicFramePr>
        <p:xfrm>
          <a:off x="2468972" y="1264548"/>
          <a:ext cx="9016258" cy="4546971"/>
        </p:xfrm>
        <a:graphic>
          <a:graphicData uri="http://schemas.openxmlformats.org/drawingml/2006/table">
            <a:tbl>
              <a:tblPr firstRow="1">
                <a:tableStyleId>{08FB837D-C827-4EFA-A057-4D05807E0F7C}</a:tableStyleId>
              </a:tblPr>
              <a:tblGrid>
                <a:gridCol w="489383">
                  <a:extLst>
                    <a:ext uri="{9D8B030D-6E8A-4147-A177-3AD203B41FA5}">
                      <a16:colId xmlns:a16="http://schemas.microsoft.com/office/drawing/2014/main" val="3397171632"/>
                    </a:ext>
                  </a:extLst>
                </a:gridCol>
                <a:gridCol w="2181486">
                  <a:extLst>
                    <a:ext uri="{9D8B030D-6E8A-4147-A177-3AD203B41FA5}">
                      <a16:colId xmlns:a16="http://schemas.microsoft.com/office/drawing/2014/main" val="3834439879"/>
                    </a:ext>
                  </a:extLst>
                </a:gridCol>
                <a:gridCol w="613802">
                  <a:extLst>
                    <a:ext uri="{9D8B030D-6E8A-4147-A177-3AD203B41FA5}">
                      <a16:colId xmlns:a16="http://schemas.microsoft.com/office/drawing/2014/main" val="527092810"/>
                    </a:ext>
                  </a:extLst>
                </a:gridCol>
                <a:gridCol w="812873">
                  <a:extLst>
                    <a:ext uri="{9D8B030D-6E8A-4147-A177-3AD203B41FA5}">
                      <a16:colId xmlns:a16="http://schemas.microsoft.com/office/drawing/2014/main" val="3926867544"/>
                    </a:ext>
                  </a:extLst>
                </a:gridCol>
                <a:gridCol w="1011944">
                  <a:extLst>
                    <a:ext uri="{9D8B030D-6E8A-4147-A177-3AD203B41FA5}">
                      <a16:colId xmlns:a16="http://schemas.microsoft.com/office/drawing/2014/main" val="246511981"/>
                    </a:ext>
                  </a:extLst>
                </a:gridCol>
                <a:gridCol w="605509">
                  <a:extLst>
                    <a:ext uri="{9D8B030D-6E8A-4147-A177-3AD203B41FA5}">
                      <a16:colId xmlns:a16="http://schemas.microsoft.com/office/drawing/2014/main" val="3116112811"/>
                    </a:ext>
                  </a:extLst>
                </a:gridCol>
                <a:gridCol w="726758">
                  <a:extLst>
                    <a:ext uri="{9D8B030D-6E8A-4147-A177-3AD203B41FA5}">
                      <a16:colId xmlns:a16="http://schemas.microsoft.com/office/drawing/2014/main" val="1239401081"/>
                    </a:ext>
                  </a:extLst>
                </a:gridCol>
                <a:gridCol w="588873">
                  <a:extLst>
                    <a:ext uri="{9D8B030D-6E8A-4147-A177-3AD203B41FA5}">
                      <a16:colId xmlns:a16="http://schemas.microsoft.com/office/drawing/2014/main" val="3747350971"/>
                    </a:ext>
                  </a:extLst>
                </a:gridCol>
                <a:gridCol w="617017">
                  <a:extLst>
                    <a:ext uri="{9D8B030D-6E8A-4147-A177-3AD203B41FA5}">
                      <a16:colId xmlns:a16="http://schemas.microsoft.com/office/drawing/2014/main" val="2249411208"/>
                    </a:ext>
                  </a:extLst>
                </a:gridCol>
                <a:gridCol w="837757">
                  <a:extLst>
                    <a:ext uri="{9D8B030D-6E8A-4147-A177-3AD203B41FA5}">
                      <a16:colId xmlns:a16="http://schemas.microsoft.com/office/drawing/2014/main" val="4158410471"/>
                    </a:ext>
                  </a:extLst>
                </a:gridCol>
                <a:gridCol w="530856">
                  <a:extLst>
                    <a:ext uri="{9D8B030D-6E8A-4147-A177-3AD203B41FA5}">
                      <a16:colId xmlns:a16="http://schemas.microsoft.com/office/drawing/2014/main" val="60642871"/>
                    </a:ext>
                  </a:extLst>
                </a:gridCol>
              </a:tblGrid>
              <a:tr h="632907">
                <a:tc>
                  <a:txBody>
                    <a:bodyPr/>
                    <a:lstStyle/>
                    <a:p>
                      <a:pPr algn="ctr" fontAlgn="t"/>
                      <a:r>
                        <a:rPr lang="en-US" sz="1100" b="1" noProof="0" dirty="0">
                          <a:effectLst/>
                        </a:rPr>
                        <a:t>Mile-stone No</a:t>
                      </a:r>
                      <a:endParaRPr lang="en-US" sz="1600" noProof="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noProof="0" dirty="0">
                          <a:effectLst/>
                        </a:rPr>
                        <a:t>Milestone Name</a:t>
                      </a:r>
                      <a:endParaRPr lang="en-US" sz="1600" noProof="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noProof="0" dirty="0">
                          <a:effectLst/>
                        </a:rPr>
                        <a:t>Work Package No</a:t>
                      </a:r>
                      <a:endParaRPr lang="en-US" sz="1600" noProof="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noProof="0" dirty="0">
                          <a:effectLst/>
                        </a:rPr>
                        <a:t>Lead Beneficiary</a:t>
                      </a:r>
                      <a:endParaRPr lang="en-US" sz="1600" noProof="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noProof="0" dirty="0">
                          <a:effectLst/>
                        </a:rPr>
                        <a:t>Means of Verification</a:t>
                      </a:r>
                      <a:endParaRPr lang="en-US" sz="1600" noProof="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noProof="0" dirty="0">
                          <a:effectLst/>
                        </a:rPr>
                        <a:t>Due Date</a:t>
                      </a:r>
                      <a:endParaRPr lang="en-US" sz="1600" noProof="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noProof="0" dirty="0">
                          <a:effectLst/>
                        </a:rPr>
                        <a:t>New Due Date (if delay)</a:t>
                      </a:r>
                      <a:endParaRPr lang="en-US" sz="1600" noProof="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noProof="0" dirty="0">
                          <a:effectLst/>
                        </a:rPr>
                        <a:t>Delivery Date (actual)</a:t>
                      </a:r>
                      <a:endParaRPr lang="en-US" sz="1600" noProof="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noProof="0" dirty="0">
                          <a:effectLst/>
                        </a:rPr>
                        <a:t>Achieved</a:t>
                      </a:r>
                      <a:endParaRPr lang="en-US" sz="1600" noProof="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noProof="0" dirty="0">
                          <a:effectLst/>
                        </a:rPr>
                        <a:t>Comments</a:t>
                      </a:r>
                      <a:endParaRPr lang="en-US" sz="1600" noProof="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noProof="0" dirty="0">
                          <a:effectLst/>
                        </a:rPr>
                        <a:t>Actions</a:t>
                      </a:r>
                      <a:endParaRPr lang="en-US" sz="1600" noProof="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8405734"/>
                  </a:ext>
                </a:extLst>
              </a:tr>
              <a:tr h="559152">
                <a:tc>
                  <a:txBody>
                    <a:bodyPr/>
                    <a:lstStyle/>
                    <a:p>
                      <a:pPr algn="ctr" fontAlgn="t"/>
                      <a:r>
                        <a:rPr lang="en-US" sz="1100" noProof="0" dirty="0">
                          <a:effectLst/>
                        </a:rPr>
                        <a:t>1</a:t>
                      </a:r>
                      <a:endParaRPr lang="en-US" sz="1600" noProof="0" dirty="0">
                        <a:effectLst/>
                      </a:endParaRPr>
                    </a:p>
                  </a:txBody>
                  <a:tcPr marL="0" marR="0" marT="0" marB="0">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t"/>
                      <a:r>
                        <a:rPr lang="en-US" sz="1100" noProof="0" dirty="0">
                          <a:effectLst/>
                        </a:rPr>
                        <a:t>Implementation package adopted and distributed to partner organizations</a:t>
                      </a:r>
                      <a:endParaRPr lang="en-US" sz="1600" noProof="0" dirty="0">
                        <a:effectLst/>
                      </a:endParaRPr>
                    </a:p>
                  </a:txBody>
                  <a:tcPr marL="0" marR="0" marT="0" marB="0">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base"/>
                      <a:endParaRPr lang="en-US" sz="1100" noProof="0" dirty="0">
                        <a:effectLst/>
                        <a:latin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t"/>
                      <a:r>
                        <a:rPr lang="en-US" sz="1100" noProof="0" dirty="0">
                          <a:effectLst/>
                        </a:rPr>
                        <a:t>HSWT</a:t>
                      </a:r>
                      <a:endParaRPr lang="en-US" sz="1600" noProof="0" dirty="0">
                        <a:effectLst/>
                      </a:endParaRPr>
                    </a:p>
                  </a:txBody>
                  <a:tcPr marL="0" marR="0" marT="0" marB="0">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t"/>
                      <a:r>
                        <a:rPr lang="en-US" sz="1100" noProof="0" dirty="0">
                          <a:effectLst/>
                        </a:rPr>
                        <a:t>KOM report + Implementation package</a:t>
                      </a:r>
                      <a:endParaRPr lang="en-US" sz="1600" noProof="0" dirty="0">
                        <a:effectLst/>
                      </a:endParaRPr>
                    </a:p>
                  </a:txBody>
                  <a:tcPr marL="0" marR="0" marT="0" marB="0">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t"/>
                      <a:r>
                        <a:rPr lang="en-US" sz="1100" noProof="0" dirty="0">
                          <a:effectLst/>
                        </a:rPr>
                        <a:t>31 Mar 2025</a:t>
                      </a:r>
                      <a:endParaRPr lang="en-US" sz="1600" noProof="0" dirty="0">
                        <a:effectLst/>
                      </a:endParaRPr>
                    </a:p>
                  </a:txBody>
                  <a:tcPr marL="0" marR="0" marT="0" marB="0">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ase"/>
                      <a:endParaRPr lang="en-US" sz="1100" noProof="0" dirty="0">
                        <a:effectLst/>
                        <a:latin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ase"/>
                      <a:endParaRPr lang="en-US" sz="1100" noProof="0" dirty="0">
                        <a:effectLst/>
                        <a:latin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endParaRPr lang="en-US" sz="1600" noProof="0" dirty="0"/>
                    </a:p>
                  </a:txBody>
                  <a:tcPr marL="0" marR="0" marT="0"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endParaRPr lang="en-US" sz="1600" noProof="0" dirty="0"/>
                    </a:p>
                  </a:txBody>
                  <a:tcPr marL="0" marR="0" marT="0"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endParaRPr lang="en-US" sz="1600" noProof="0" dirty="0"/>
                    </a:p>
                  </a:txBody>
                  <a:tcPr marL="0" marR="0" marT="0"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276711742"/>
                  </a:ext>
                </a:extLst>
              </a:tr>
              <a:tr h="372768">
                <a:tc>
                  <a:txBody>
                    <a:bodyPr/>
                    <a:lstStyle/>
                    <a:p>
                      <a:pPr algn="ctr" fontAlgn="t"/>
                      <a:r>
                        <a:rPr lang="en-US" sz="1100" noProof="0" dirty="0">
                          <a:effectLst/>
                        </a:rPr>
                        <a:t>2</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FoP group established</a:t>
                      </a:r>
                      <a:endParaRPr lang="en-US" sz="1600" noProof="0" dirty="0">
                        <a:effectLst/>
                      </a:endParaRPr>
                    </a:p>
                  </a:txBody>
                  <a:tcPr marL="0" marR="0" marT="0" marB="0">
                    <a:solidFill>
                      <a:schemeClr val="accent6">
                        <a:lumMod val="20000"/>
                        <a:lumOff val="80000"/>
                      </a:schemeClr>
                    </a:solidFill>
                  </a:tcPr>
                </a:tc>
                <a:tc>
                  <a:txBody>
                    <a:bodyPr/>
                    <a:lstStyle/>
                    <a:p>
                      <a:pPr algn="ctr" fontAlgn="base"/>
                      <a:endParaRPr lang="en-US" sz="1100" noProof="0" dirty="0">
                        <a:effectLst/>
                        <a:latin typeface="Arial" panose="020B0604020202020204" pitchFamily="34" charset="0"/>
                      </a:endParaRPr>
                    </a:p>
                  </a:txBody>
                  <a:tcPr marL="0" marR="0" marT="0" marB="0">
                    <a:solidFill>
                      <a:schemeClr val="accent6">
                        <a:lumMod val="20000"/>
                        <a:lumOff val="80000"/>
                      </a:schemeClr>
                    </a:solidFill>
                  </a:tcPr>
                </a:tc>
                <a:tc>
                  <a:txBody>
                    <a:bodyPr/>
                    <a:lstStyle/>
                    <a:p>
                      <a:pPr algn="ctr" fontAlgn="t"/>
                      <a:r>
                        <a:rPr lang="en-US" sz="1100" noProof="0" dirty="0">
                          <a:effectLst/>
                        </a:rPr>
                        <a:t>UGB</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Contact list of FoPs</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31 May 2025</a:t>
                      </a:r>
                      <a:endParaRPr lang="en-US" sz="1600" noProof="0" dirty="0">
                        <a:effectLst/>
                      </a:endParaRPr>
                    </a:p>
                  </a:txBody>
                  <a:tcPr marL="0" marR="0" marT="0" marB="0">
                    <a:solidFill>
                      <a:schemeClr val="accent6">
                        <a:lumMod val="20000"/>
                        <a:lumOff val="80000"/>
                      </a:schemeClr>
                    </a:solidFill>
                  </a:tcPr>
                </a:tc>
                <a:tc>
                  <a:txBody>
                    <a:bodyPr/>
                    <a:lstStyle/>
                    <a:p>
                      <a:pPr algn="l" fontAlgn="base"/>
                      <a:endParaRPr lang="en-US" sz="1100" noProof="0" dirty="0">
                        <a:effectLst/>
                        <a:latin typeface="Arial" panose="020B0604020202020204" pitchFamily="34" charset="0"/>
                      </a:endParaRPr>
                    </a:p>
                  </a:txBody>
                  <a:tcPr marL="0" marR="0" marT="0" marB="0">
                    <a:solidFill>
                      <a:schemeClr val="accent6">
                        <a:lumMod val="20000"/>
                        <a:lumOff val="80000"/>
                      </a:schemeClr>
                    </a:solidFill>
                  </a:tcPr>
                </a:tc>
                <a:tc>
                  <a:txBody>
                    <a:bodyPr/>
                    <a:lstStyle/>
                    <a:p>
                      <a:pPr algn="l" fontAlgn="base"/>
                      <a:endParaRPr lang="en-US" sz="1100" noProof="0" dirty="0">
                        <a:effectLst/>
                        <a:latin typeface="Arial" panose="020B0604020202020204" pitchFamily="34" charset="0"/>
                      </a:endParaRPr>
                    </a:p>
                  </a:txBody>
                  <a:tcPr marL="0" marR="0" marT="0" marB="0">
                    <a:solidFill>
                      <a:schemeClr val="accent6">
                        <a:lumMod val="20000"/>
                        <a:lumOff val="80000"/>
                      </a:schemeClr>
                    </a:solidFill>
                  </a:tcPr>
                </a:tc>
                <a:tc>
                  <a:txBody>
                    <a:bodyPr/>
                    <a:lstStyle/>
                    <a:p>
                      <a:pPr fontAlgn="base"/>
                      <a:endParaRPr lang="en-US" sz="1100" noProof="0" dirty="0">
                        <a:effectLst/>
                        <a:latin typeface="Arial" panose="020B0604020202020204" pitchFamily="34" charset="0"/>
                      </a:endParaRPr>
                    </a:p>
                  </a:txBody>
                  <a:tcPr marL="0" marR="0" marT="0" marB="0" anchor="b">
                    <a:solidFill>
                      <a:schemeClr val="accent6">
                        <a:lumMod val="20000"/>
                        <a:lumOff val="80000"/>
                      </a:schemeClr>
                    </a:solidFill>
                  </a:tcPr>
                </a:tc>
                <a:tc>
                  <a:txBody>
                    <a:bodyPr/>
                    <a:lstStyle/>
                    <a:p>
                      <a:pPr fontAlgn="base"/>
                      <a:endParaRPr lang="en-US" sz="1100" noProof="0" dirty="0">
                        <a:effectLst/>
                        <a:latin typeface="Arial" panose="020B0604020202020204" pitchFamily="34" charset="0"/>
                      </a:endParaRPr>
                    </a:p>
                  </a:txBody>
                  <a:tcPr marL="0" marR="0" marT="0" marB="0" anchor="b">
                    <a:solidFill>
                      <a:schemeClr val="accent6">
                        <a:lumMod val="20000"/>
                        <a:lumOff val="80000"/>
                      </a:schemeClr>
                    </a:solidFill>
                  </a:tcPr>
                </a:tc>
                <a:tc>
                  <a:txBody>
                    <a:bodyPr/>
                    <a:lstStyle/>
                    <a:p>
                      <a:pPr fontAlgn="base"/>
                      <a:endParaRPr lang="en-US" sz="1100" noProof="0" dirty="0">
                        <a:effectLst/>
                        <a:latin typeface="Arial" panose="020B0604020202020204" pitchFamily="34" charset="0"/>
                      </a:endParaRPr>
                    </a:p>
                  </a:txBody>
                  <a:tcPr marL="0" marR="0" marT="0" marB="0" anchor="b">
                    <a:solidFill>
                      <a:schemeClr val="accent6">
                        <a:lumMod val="20000"/>
                        <a:lumOff val="80000"/>
                      </a:schemeClr>
                    </a:solidFill>
                  </a:tcPr>
                </a:tc>
                <a:extLst>
                  <a:ext uri="{0D108BD9-81ED-4DB2-BD59-A6C34878D82A}">
                    <a16:rowId xmlns:a16="http://schemas.microsoft.com/office/drawing/2014/main" val="3597961159"/>
                  </a:ext>
                </a:extLst>
              </a:tr>
              <a:tr h="931920">
                <a:tc>
                  <a:txBody>
                    <a:bodyPr/>
                    <a:lstStyle/>
                    <a:p>
                      <a:pPr algn="ctr" fontAlgn="t"/>
                      <a:r>
                        <a:rPr lang="en-US" sz="1100" noProof="0" dirty="0">
                          <a:effectLst/>
                        </a:rPr>
                        <a:t>3</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e-internship developed with VR platform, materials, instructions and learning resources and approved for admission and implementation</a:t>
                      </a:r>
                      <a:endParaRPr lang="en-US" sz="1600" noProof="0" dirty="0">
                        <a:effectLst/>
                      </a:endParaRPr>
                    </a:p>
                  </a:txBody>
                  <a:tcPr marL="0" marR="0" marT="0" marB="0">
                    <a:solidFill>
                      <a:schemeClr val="accent6">
                        <a:lumMod val="20000"/>
                        <a:lumOff val="80000"/>
                      </a:schemeClr>
                    </a:solidFill>
                  </a:tcPr>
                </a:tc>
                <a:tc>
                  <a:txBody>
                    <a:bodyPr/>
                    <a:lstStyle/>
                    <a:p>
                      <a:pPr algn="ctr" fontAlgn="base"/>
                      <a:endParaRPr lang="en-US" sz="1100" noProof="0" dirty="0">
                        <a:effectLst/>
                        <a:latin typeface="Arial" panose="020B0604020202020204" pitchFamily="34" charset="0"/>
                      </a:endParaRPr>
                    </a:p>
                  </a:txBody>
                  <a:tcPr marL="0" marR="0" marT="0" marB="0">
                    <a:solidFill>
                      <a:schemeClr val="accent6">
                        <a:lumMod val="20000"/>
                        <a:lumOff val="80000"/>
                      </a:schemeClr>
                    </a:solidFill>
                  </a:tcPr>
                </a:tc>
                <a:tc>
                  <a:txBody>
                    <a:bodyPr/>
                    <a:lstStyle/>
                    <a:p>
                      <a:pPr algn="ctr" fontAlgn="t"/>
                      <a:r>
                        <a:rPr lang="en-US" sz="1100" noProof="0" dirty="0">
                          <a:effectLst/>
                        </a:rPr>
                        <a:t>HAMK</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Modules and virtual platform</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31 Jan 2026</a:t>
                      </a:r>
                      <a:endParaRPr lang="en-US" sz="1600" noProof="0" dirty="0">
                        <a:effectLst/>
                      </a:endParaRPr>
                    </a:p>
                  </a:txBody>
                  <a:tcPr marL="0" marR="0" marT="0" marB="0">
                    <a:solidFill>
                      <a:schemeClr val="accent6">
                        <a:lumMod val="20000"/>
                        <a:lumOff val="80000"/>
                      </a:schemeClr>
                    </a:solidFill>
                  </a:tcPr>
                </a:tc>
                <a:tc>
                  <a:txBody>
                    <a:bodyPr/>
                    <a:lstStyle/>
                    <a:p>
                      <a:pPr algn="l" fontAlgn="base"/>
                      <a:endParaRPr lang="en-US" sz="1100" noProof="0" dirty="0">
                        <a:effectLst/>
                        <a:latin typeface="Arial" panose="020B0604020202020204" pitchFamily="34" charset="0"/>
                      </a:endParaRPr>
                    </a:p>
                  </a:txBody>
                  <a:tcPr marL="0" marR="0" marT="0" marB="0">
                    <a:solidFill>
                      <a:schemeClr val="accent6">
                        <a:lumMod val="20000"/>
                        <a:lumOff val="80000"/>
                      </a:schemeClr>
                    </a:solidFill>
                  </a:tcPr>
                </a:tc>
                <a:tc>
                  <a:txBody>
                    <a:bodyPr/>
                    <a:lstStyle/>
                    <a:p>
                      <a:pPr algn="l" fontAlgn="base"/>
                      <a:endParaRPr lang="en-US" sz="1100" noProof="0" dirty="0">
                        <a:effectLst/>
                        <a:latin typeface="Arial" panose="020B0604020202020204" pitchFamily="34" charset="0"/>
                      </a:endParaRPr>
                    </a:p>
                  </a:txBody>
                  <a:tcPr marL="0" marR="0" marT="0" marB="0">
                    <a:solidFill>
                      <a:schemeClr val="accent6">
                        <a:lumMod val="20000"/>
                        <a:lumOff val="80000"/>
                      </a:schemeClr>
                    </a:solidFill>
                  </a:tcPr>
                </a:tc>
                <a:tc>
                  <a:txBody>
                    <a:bodyPr/>
                    <a:lstStyle/>
                    <a:p>
                      <a:endParaRPr lang="en-US" sz="1600" noProof="0" dirty="0"/>
                    </a:p>
                  </a:txBody>
                  <a:tcPr marL="0" marR="0" marT="0" marB="0" anchor="ctr">
                    <a:solidFill>
                      <a:schemeClr val="accent6">
                        <a:lumMod val="20000"/>
                        <a:lumOff val="80000"/>
                      </a:schemeClr>
                    </a:solidFill>
                  </a:tcPr>
                </a:tc>
                <a:tc>
                  <a:txBody>
                    <a:bodyPr/>
                    <a:lstStyle/>
                    <a:p>
                      <a:endParaRPr lang="en-US" sz="1600" noProof="0" dirty="0"/>
                    </a:p>
                  </a:txBody>
                  <a:tcPr marL="0" marR="0" marT="0" marB="0" anchor="ctr">
                    <a:solidFill>
                      <a:schemeClr val="accent6">
                        <a:lumMod val="20000"/>
                        <a:lumOff val="80000"/>
                      </a:schemeClr>
                    </a:solidFill>
                  </a:tcPr>
                </a:tc>
                <a:tc>
                  <a:txBody>
                    <a:bodyPr/>
                    <a:lstStyle/>
                    <a:p>
                      <a:endParaRPr lang="en-US" sz="1600" noProof="0" dirty="0"/>
                    </a:p>
                  </a:txBody>
                  <a:tcPr marL="0" marR="0" marT="0" marB="0" anchor="ctr">
                    <a:solidFill>
                      <a:schemeClr val="accent6">
                        <a:lumMod val="20000"/>
                        <a:lumOff val="80000"/>
                      </a:schemeClr>
                    </a:solidFill>
                  </a:tcPr>
                </a:tc>
                <a:extLst>
                  <a:ext uri="{0D108BD9-81ED-4DB2-BD59-A6C34878D82A}">
                    <a16:rowId xmlns:a16="http://schemas.microsoft.com/office/drawing/2014/main" val="2115606657"/>
                  </a:ext>
                </a:extLst>
              </a:tr>
              <a:tr h="1118304">
                <a:tc>
                  <a:txBody>
                    <a:bodyPr/>
                    <a:lstStyle/>
                    <a:p>
                      <a:pPr algn="ctr" fontAlgn="t"/>
                      <a:r>
                        <a:rPr lang="en-US" sz="1100" noProof="0" dirty="0">
                          <a:effectLst/>
                        </a:rPr>
                        <a:t>4</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Selection of successful applicants (applied gender sensitive and inclusion supportive principles) completed and applicant informed about admission to the e-internships</a:t>
                      </a:r>
                      <a:endParaRPr lang="en-US" sz="1600" noProof="0" dirty="0">
                        <a:effectLst/>
                      </a:endParaRPr>
                    </a:p>
                  </a:txBody>
                  <a:tcPr marL="0" marR="0" marT="0" marB="0">
                    <a:solidFill>
                      <a:schemeClr val="accent6">
                        <a:lumMod val="20000"/>
                        <a:lumOff val="80000"/>
                      </a:schemeClr>
                    </a:solidFill>
                  </a:tcPr>
                </a:tc>
                <a:tc>
                  <a:txBody>
                    <a:bodyPr/>
                    <a:lstStyle/>
                    <a:p>
                      <a:pPr algn="ctr" fontAlgn="base"/>
                      <a:endParaRPr lang="en-US" sz="1100" noProof="0" dirty="0">
                        <a:effectLst/>
                        <a:latin typeface="Arial" panose="020B0604020202020204" pitchFamily="34" charset="0"/>
                      </a:endParaRPr>
                    </a:p>
                  </a:txBody>
                  <a:tcPr marL="0" marR="0" marT="0" marB="0">
                    <a:solidFill>
                      <a:schemeClr val="accent6">
                        <a:lumMod val="20000"/>
                        <a:lumOff val="80000"/>
                      </a:schemeClr>
                    </a:solidFill>
                  </a:tcPr>
                </a:tc>
                <a:tc>
                  <a:txBody>
                    <a:bodyPr/>
                    <a:lstStyle/>
                    <a:p>
                      <a:pPr algn="ctr" fontAlgn="t"/>
                      <a:r>
                        <a:rPr lang="en-US" sz="1100" noProof="0" dirty="0">
                          <a:effectLst/>
                        </a:rPr>
                        <a:t>KITA</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e-Internship implementation report</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31 Jul 2027</a:t>
                      </a:r>
                      <a:endParaRPr lang="en-US" sz="1600" noProof="0" dirty="0">
                        <a:effectLst/>
                      </a:endParaRPr>
                    </a:p>
                  </a:txBody>
                  <a:tcPr marL="0" marR="0" marT="0" marB="0">
                    <a:solidFill>
                      <a:schemeClr val="accent6">
                        <a:lumMod val="20000"/>
                        <a:lumOff val="80000"/>
                      </a:schemeClr>
                    </a:solidFill>
                  </a:tcPr>
                </a:tc>
                <a:tc>
                  <a:txBody>
                    <a:bodyPr/>
                    <a:lstStyle/>
                    <a:p>
                      <a:pPr algn="l" fontAlgn="base"/>
                      <a:endParaRPr lang="en-US" sz="1100" noProof="0" dirty="0">
                        <a:effectLst/>
                        <a:latin typeface="Arial" panose="020B0604020202020204" pitchFamily="34" charset="0"/>
                      </a:endParaRPr>
                    </a:p>
                  </a:txBody>
                  <a:tcPr marL="0" marR="0" marT="0" marB="0">
                    <a:solidFill>
                      <a:schemeClr val="accent6">
                        <a:lumMod val="20000"/>
                        <a:lumOff val="80000"/>
                      </a:schemeClr>
                    </a:solidFill>
                  </a:tcPr>
                </a:tc>
                <a:tc>
                  <a:txBody>
                    <a:bodyPr/>
                    <a:lstStyle/>
                    <a:p>
                      <a:pPr algn="l" fontAlgn="base"/>
                      <a:endParaRPr lang="en-US" sz="1100" noProof="0" dirty="0">
                        <a:effectLst/>
                        <a:latin typeface="Arial" panose="020B0604020202020204" pitchFamily="34" charset="0"/>
                      </a:endParaRPr>
                    </a:p>
                  </a:txBody>
                  <a:tcPr marL="0" marR="0" marT="0" marB="0">
                    <a:solidFill>
                      <a:schemeClr val="accent6">
                        <a:lumMod val="20000"/>
                        <a:lumOff val="80000"/>
                      </a:schemeClr>
                    </a:solidFill>
                  </a:tcPr>
                </a:tc>
                <a:tc>
                  <a:txBody>
                    <a:bodyPr/>
                    <a:lstStyle/>
                    <a:p>
                      <a:endParaRPr lang="en-US" sz="1600" noProof="0" dirty="0"/>
                    </a:p>
                  </a:txBody>
                  <a:tcPr marL="0" marR="0" marT="0" marB="0" anchor="ctr">
                    <a:solidFill>
                      <a:schemeClr val="accent6">
                        <a:lumMod val="20000"/>
                        <a:lumOff val="80000"/>
                      </a:schemeClr>
                    </a:solidFill>
                  </a:tcPr>
                </a:tc>
                <a:tc>
                  <a:txBody>
                    <a:bodyPr/>
                    <a:lstStyle/>
                    <a:p>
                      <a:endParaRPr lang="en-US" sz="1600" noProof="0" dirty="0"/>
                    </a:p>
                  </a:txBody>
                  <a:tcPr marL="0" marR="0" marT="0" marB="0" anchor="ctr">
                    <a:solidFill>
                      <a:schemeClr val="accent6">
                        <a:lumMod val="20000"/>
                        <a:lumOff val="80000"/>
                      </a:schemeClr>
                    </a:solidFill>
                  </a:tcPr>
                </a:tc>
                <a:tc>
                  <a:txBody>
                    <a:bodyPr/>
                    <a:lstStyle/>
                    <a:p>
                      <a:endParaRPr lang="en-US" sz="1600" noProof="0" dirty="0"/>
                    </a:p>
                  </a:txBody>
                  <a:tcPr marL="0" marR="0" marT="0" marB="0" anchor="ctr">
                    <a:solidFill>
                      <a:schemeClr val="accent6">
                        <a:lumMod val="20000"/>
                        <a:lumOff val="80000"/>
                      </a:schemeClr>
                    </a:solidFill>
                  </a:tcPr>
                </a:tc>
                <a:extLst>
                  <a:ext uri="{0D108BD9-81ED-4DB2-BD59-A6C34878D82A}">
                    <a16:rowId xmlns:a16="http://schemas.microsoft.com/office/drawing/2014/main" val="3588662329"/>
                  </a:ext>
                </a:extLst>
              </a:tr>
              <a:tr h="931920">
                <a:tc>
                  <a:txBody>
                    <a:bodyPr/>
                    <a:lstStyle/>
                    <a:p>
                      <a:pPr algn="ctr" fontAlgn="t"/>
                      <a:r>
                        <a:rPr lang="en-US" sz="1100" noProof="0" dirty="0">
                          <a:effectLst/>
                        </a:rPr>
                        <a:t>5</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Partner project staff trained to apply PQA methodology in project implementation, individual meetings with each partner completed</a:t>
                      </a:r>
                      <a:endParaRPr lang="en-US" sz="1600" noProof="0" dirty="0">
                        <a:effectLst/>
                      </a:endParaRPr>
                    </a:p>
                  </a:txBody>
                  <a:tcPr marL="0" marR="0" marT="0" marB="0">
                    <a:solidFill>
                      <a:schemeClr val="accent6">
                        <a:lumMod val="20000"/>
                        <a:lumOff val="80000"/>
                      </a:schemeClr>
                    </a:solidFill>
                  </a:tcPr>
                </a:tc>
                <a:tc>
                  <a:txBody>
                    <a:bodyPr/>
                    <a:lstStyle/>
                    <a:p>
                      <a:pPr algn="ctr" fontAlgn="base"/>
                      <a:endParaRPr lang="en-US" sz="1100" noProof="0" dirty="0">
                        <a:effectLst/>
                        <a:latin typeface="Arial" panose="020B0604020202020204" pitchFamily="34" charset="0"/>
                      </a:endParaRPr>
                    </a:p>
                  </a:txBody>
                  <a:tcPr marL="0" marR="0" marT="0" marB="0">
                    <a:solidFill>
                      <a:schemeClr val="accent6">
                        <a:lumMod val="20000"/>
                        <a:lumOff val="80000"/>
                      </a:schemeClr>
                    </a:solidFill>
                  </a:tcPr>
                </a:tc>
                <a:tc>
                  <a:txBody>
                    <a:bodyPr/>
                    <a:lstStyle/>
                    <a:p>
                      <a:pPr algn="ctr" fontAlgn="t"/>
                      <a:r>
                        <a:rPr lang="en-US" sz="1100" noProof="0" dirty="0">
                          <a:effectLst/>
                        </a:rPr>
                        <a:t>WEBIN</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PQA inception report</a:t>
                      </a:r>
                      <a:endParaRPr lang="en-US" sz="1600" noProof="0" dirty="0">
                        <a:effectLst/>
                      </a:endParaRPr>
                    </a:p>
                  </a:txBody>
                  <a:tcPr marL="0" marR="0" marT="0" marB="0">
                    <a:solidFill>
                      <a:schemeClr val="accent6">
                        <a:lumMod val="20000"/>
                        <a:lumOff val="80000"/>
                      </a:schemeClr>
                    </a:solidFill>
                  </a:tcPr>
                </a:tc>
                <a:tc>
                  <a:txBody>
                    <a:bodyPr/>
                    <a:lstStyle/>
                    <a:p>
                      <a:pPr algn="ctr" fontAlgn="t"/>
                      <a:r>
                        <a:rPr lang="en-US" sz="1100" noProof="0" dirty="0">
                          <a:effectLst/>
                        </a:rPr>
                        <a:t>31 May 2025</a:t>
                      </a:r>
                      <a:endParaRPr lang="en-US" sz="1600" noProof="0" dirty="0">
                        <a:effectLst/>
                      </a:endParaRPr>
                    </a:p>
                  </a:txBody>
                  <a:tcPr marL="0" marR="0" marT="0" marB="0">
                    <a:solidFill>
                      <a:schemeClr val="accent6">
                        <a:lumMod val="20000"/>
                        <a:lumOff val="80000"/>
                      </a:schemeClr>
                    </a:solidFill>
                  </a:tcPr>
                </a:tc>
                <a:tc>
                  <a:txBody>
                    <a:bodyPr/>
                    <a:lstStyle/>
                    <a:p>
                      <a:endParaRPr lang="en-US" sz="1600" noProof="0" dirty="0"/>
                    </a:p>
                  </a:txBody>
                  <a:tcPr marL="0" marR="0" marT="0" marB="0" anchor="ctr">
                    <a:solidFill>
                      <a:schemeClr val="accent6">
                        <a:lumMod val="20000"/>
                        <a:lumOff val="80000"/>
                      </a:schemeClr>
                    </a:solidFill>
                  </a:tcPr>
                </a:tc>
                <a:tc>
                  <a:txBody>
                    <a:bodyPr/>
                    <a:lstStyle/>
                    <a:p>
                      <a:endParaRPr lang="en-US" sz="1600" noProof="0" dirty="0"/>
                    </a:p>
                  </a:txBody>
                  <a:tcPr marL="0" marR="0" marT="0" marB="0" anchor="ctr">
                    <a:solidFill>
                      <a:schemeClr val="accent6">
                        <a:lumMod val="20000"/>
                        <a:lumOff val="80000"/>
                      </a:schemeClr>
                    </a:solidFill>
                  </a:tcPr>
                </a:tc>
                <a:tc>
                  <a:txBody>
                    <a:bodyPr/>
                    <a:lstStyle/>
                    <a:p>
                      <a:endParaRPr lang="en-US" sz="1600" noProof="0" dirty="0"/>
                    </a:p>
                  </a:txBody>
                  <a:tcPr marL="0" marR="0" marT="0" marB="0" anchor="ctr">
                    <a:solidFill>
                      <a:schemeClr val="accent6">
                        <a:lumMod val="20000"/>
                        <a:lumOff val="80000"/>
                      </a:schemeClr>
                    </a:solidFill>
                  </a:tcPr>
                </a:tc>
                <a:tc>
                  <a:txBody>
                    <a:bodyPr/>
                    <a:lstStyle/>
                    <a:p>
                      <a:endParaRPr lang="en-US" sz="1600" noProof="0" dirty="0"/>
                    </a:p>
                  </a:txBody>
                  <a:tcPr marL="0" marR="0" marT="0" marB="0" anchor="ctr">
                    <a:solidFill>
                      <a:schemeClr val="accent6">
                        <a:lumMod val="20000"/>
                        <a:lumOff val="80000"/>
                      </a:schemeClr>
                    </a:solidFill>
                  </a:tcPr>
                </a:tc>
                <a:tc>
                  <a:txBody>
                    <a:bodyPr/>
                    <a:lstStyle/>
                    <a:p>
                      <a:endParaRPr lang="en-US" sz="1600" noProof="0" dirty="0"/>
                    </a:p>
                  </a:txBody>
                  <a:tcPr marL="0" marR="0" marT="0" marB="0" anchor="ctr">
                    <a:solidFill>
                      <a:schemeClr val="accent6">
                        <a:lumMod val="20000"/>
                        <a:lumOff val="80000"/>
                      </a:schemeClr>
                    </a:solidFill>
                  </a:tcPr>
                </a:tc>
                <a:extLst>
                  <a:ext uri="{0D108BD9-81ED-4DB2-BD59-A6C34878D82A}">
                    <a16:rowId xmlns:a16="http://schemas.microsoft.com/office/drawing/2014/main" val="1983702436"/>
                  </a:ext>
                </a:extLst>
              </a:tr>
            </a:tbl>
          </a:graphicData>
        </a:graphic>
      </p:graphicFrame>
      <p:pic>
        <p:nvPicPr>
          <p:cNvPr id="10" name="Grafik 9">
            <a:extLst>
              <a:ext uri="{FF2B5EF4-FFF2-40B4-BE49-F238E27FC236}">
                <a16:creationId xmlns:a16="http://schemas.microsoft.com/office/drawing/2014/main" id="{7AB86347-6C48-A9D2-DC8C-35E777943AAA}"/>
              </a:ext>
            </a:extLst>
          </p:cNvPr>
          <p:cNvPicPr>
            <a:picLocks noChangeAspect="1"/>
          </p:cNvPicPr>
          <p:nvPr/>
        </p:nvPicPr>
        <p:blipFill>
          <a:blip r:embed="rId3"/>
          <a:stretch>
            <a:fillRect/>
          </a:stretch>
        </p:blipFill>
        <p:spPr>
          <a:xfrm>
            <a:off x="706768" y="1264548"/>
            <a:ext cx="1312763" cy="1188000"/>
          </a:xfrm>
          <a:prstGeom prst="rect">
            <a:avLst/>
          </a:prstGeom>
        </p:spPr>
      </p:pic>
      <p:sp>
        <p:nvSpPr>
          <p:cNvPr id="3" name="Foliennummernplatzhalter 2">
            <a:extLst>
              <a:ext uri="{FF2B5EF4-FFF2-40B4-BE49-F238E27FC236}">
                <a16:creationId xmlns:a16="http://schemas.microsoft.com/office/drawing/2014/main" id="{ED36AFF1-B904-00F8-9BBA-CCDF9289BD78}"/>
              </a:ext>
            </a:extLst>
          </p:cNvPr>
          <p:cNvSpPr>
            <a:spLocks noGrp="1"/>
          </p:cNvSpPr>
          <p:nvPr>
            <p:ph type="sldNum" sz="quarter" idx="12"/>
          </p:nvPr>
        </p:nvSpPr>
        <p:spPr/>
        <p:txBody>
          <a:bodyPr/>
          <a:lstStyle/>
          <a:p>
            <a:fld id="{B0338755-EC09-452E-8EBB-101AC093DB14}" type="slidenum">
              <a:rPr lang="en-US" noProof="0" smtClean="0"/>
              <a:t>62</a:t>
            </a:fld>
            <a:endParaRPr lang="en-US" noProof="0" dirty="0"/>
          </a:p>
        </p:txBody>
      </p:sp>
    </p:spTree>
    <p:extLst>
      <p:ext uri="{BB962C8B-B14F-4D97-AF65-F5344CB8AC3E}">
        <p14:creationId xmlns:p14="http://schemas.microsoft.com/office/powerpoint/2010/main" val="15498529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9CB32-C70F-7DC6-9051-97F48AF03EFE}"/>
            </a:ext>
          </a:extLst>
        </p:cNvPr>
        <p:cNvGrpSpPr/>
        <p:nvPr/>
      </p:nvGrpSpPr>
      <p:grpSpPr>
        <a:xfrm>
          <a:off x="0" y="0"/>
          <a:ext cx="0" cy="0"/>
          <a:chOff x="0" y="0"/>
          <a:chExt cx="0" cy="0"/>
        </a:xfrm>
      </p:grpSpPr>
      <p:grpSp>
        <p:nvGrpSpPr>
          <p:cNvPr id="4" name="Gruppieren 3">
            <a:extLst>
              <a:ext uri="{FF2B5EF4-FFF2-40B4-BE49-F238E27FC236}">
                <a16:creationId xmlns:a16="http://schemas.microsoft.com/office/drawing/2014/main" id="{E69B8A82-72E2-1065-E2CD-1EDA76B930E9}"/>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8BC1AB4A-209A-8A44-E8B3-AA004D45F559}"/>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5CBA388D-DAAE-D08C-2F3B-9AC35B3B0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CADDC092-E8DD-967D-1982-6A2600367314}"/>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Deliverables:</a:t>
            </a:r>
          </a:p>
        </p:txBody>
      </p:sp>
      <p:pic>
        <p:nvPicPr>
          <p:cNvPr id="10" name="Grafik 9">
            <a:extLst>
              <a:ext uri="{FF2B5EF4-FFF2-40B4-BE49-F238E27FC236}">
                <a16:creationId xmlns:a16="http://schemas.microsoft.com/office/drawing/2014/main" id="{4BF22C21-E967-62E6-AE7D-92DB9249B5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6768" y="1264679"/>
            <a:ext cx="1312763" cy="1187737"/>
          </a:xfrm>
          <a:prstGeom prst="rect">
            <a:avLst/>
          </a:prstGeom>
        </p:spPr>
      </p:pic>
      <p:graphicFrame>
        <p:nvGraphicFramePr>
          <p:cNvPr id="8" name="Tabelle 7">
            <a:extLst>
              <a:ext uri="{FF2B5EF4-FFF2-40B4-BE49-F238E27FC236}">
                <a16:creationId xmlns:a16="http://schemas.microsoft.com/office/drawing/2014/main" id="{1799715A-4818-F6C0-35E7-7BE4D0C1BE65}"/>
              </a:ext>
            </a:extLst>
          </p:cNvPr>
          <p:cNvGraphicFramePr>
            <a:graphicFrameLocks noGrp="1"/>
          </p:cNvGraphicFramePr>
          <p:nvPr>
            <p:extLst>
              <p:ext uri="{D42A27DB-BD31-4B8C-83A1-F6EECF244321}">
                <p14:modId xmlns:p14="http://schemas.microsoft.com/office/powerpoint/2010/main" val="3294316522"/>
              </p:ext>
            </p:extLst>
          </p:nvPr>
        </p:nvGraphicFramePr>
        <p:xfrm>
          <a:off x="2236590" y="1264548"/>
          <a:ext cx="9396612" cy="4861508"/>
        </p:xfrm>
        <a:graphic>
          <a:graphicData uri="http://schemas.openxmlformats.org/drawingml/2006/table">
            <a:tbl>
              <a:tblPr/>
              <a:tblGrid>
                <a:gridCol w="472786">
                  <a:extLst>
                    <a:ext uri="{9D8B030D-6E8A-4147-A177-3AD203B41FA5}">
                      <a16:colId xmlns:a16="http://schemas.microsoft.com/office/drawing/2014/main" val="1884487020"/>
                    </a:ext>
                  </a:extLst>
                </a:gridCol>
                <a:gridCol w="1832043">
                  <a:extLst>
                    <a:ext uri="{9D8B030D-6E8A-4147-A177-3AD203B41FA5}">
                      <a16:colId xmlns:a16="http://schemas.microsoft.com/office/drawing/2014/main" val="307497769"/>
                    </a:ext>
                  </a:extLst>
                </a:gridCol>
                <a:gridCol w="472786">
                  <a:extLst>
                    <a:ext uri="{9D8B030D-6E8A-4147-A177-3AD203B41FA5}">
                      <a16:colId xmlns:a16="http://schemas.microsoft.com/office/drawing/2014/main" val="1619297889"/>
                    </a:ext>
                  </a:extLst>
                </a:gridCol>
                <a:gridCol w="583595">
                  <a:extLst>
                    <a:ext uri="{9D8B030D-6E8A-4147-A177-3AD203B41FA5}">
                      <a16:colId xmlns:a16="http://schemas.microsoft.com/office/drawing/2014/main" val="3367368156"/>
                    </a:ext>
                  </a:extLst>
                </a:gridCol>
                <a:gridCol w="472786">
                  <a:extLst>
                    <a:ext uri="{9D8B030D-6E8A-4147-A177-3AD203B41FA5}">
                      <a16:colId xmlns:a16="http://schemas.microsoft.com/office/drawing/2014/main" val="3061460527"/>
                    </a:ext>
                  </a:extLst>
                </a:gridCol>
                <a:gridCol w="598369">
                  <a:extLst>
                    <a:ext uri="{9D8B030D-6E8A-4147-A177-3AD203B41FA5}">
                      <a16:colId xmlns:a16="http://schemas.microsoft.com/office/drawing/2014/main" val="4292914380"/>
                    </a:ext>
                  </a:extLst>
                </a:gridCol>
                <a:gridCol w="472786">
                  <a:extLst>
                    <a:ext uri="{9D8B030D-6E8A-4147-A177-3AD203B41FA5}">
                      <a16:colId xmlns:a16="http://schemas.microsoft.com/office/drawing/2014/main" val="2656403899"/>
                    </a:ext>
                  </a:extLst>
                </a:gridCol>
                <a:gridCol w="4491461">
                  <a:extLst>
                    <a:ext uri="{9D8B030D-6E8A-4147-A177-3AD203B41FA5}">
                      <a16:colId xmlns:a16="http://schemas.microsoft.com/office/drawing/2014/main" val="2304240282"/>
                    </a:ext>
                  </a:extLst>
                </a:gridCol>
              </a:tblGrid>
              <a:tr h="421097">
                <a:tc>
                  <a:txBody>
                    <a:bodyPr/>
                    <a:lstStyle/>
                    <a:p>
                      <a:pPr algn="ctr" fontAlgn="ctr"/>
                      <a:r>
                        <a:rPr lang="en-US" sz="900" b="1" noProof="0" dirty="0">
                          <a:solidFill>
                            <a:srgbClr val="3F3F3F"/>
                          </a:solidFill>
                          <a:effectLst/>
                          <a:latin typeface="Arial" panose="020B0604020202020204" pitchFamily="34" charset="0"/>
                        </a:rPr>
                        <a:t>Delivera-ble No</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Deliverable Name</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WP No</a:t>
                      </a:r>
                      <a:endParaRPr lang="en-US" sz="1600" noProof="0" dirty="0">
                        <a:effectLst/>
                      </a:endParaRPr>
                    </a:p>
                  </a:txBody>
                  <a:tcPr marL="0" marR="0" marT="0" marB="0" anchor="ctr">
                    <a:lnL>
                      <a:noFill/>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Lead Beneficiary</a:t>
                      </a:r>
                      <a:endParaRPr lang="en-US" sz="1600" noProof="0" dirty="0">
                        <a:effectLst/>
                      </a:endParaRPr>
                    </a:p>
                  </a:txBody>
                  <a:tcPr marL="0" marR="0" marT="0" marB="0" anchor="ctr">
                    <a:lnL>
                      <a:noFill/>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Type</a:t>
                      </a:r>
                      <a:endParaRPr lang="en-US" sz="1600" noProof="0" dirty="0">
                        <a:effectLst/>
                      </a:endParaRPr>
                    </a:p>
                  </a:txBody>
                  <a:tcPr marL="0" marR="0" marT="0" marB="0" anchor="ctr">
                    <a:lnL>
                      <a:noFill/>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Dissem-ination Level</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Due Date</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Description</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extLst>
                  <a:ext uri="{0D108BD9-81ED-4DB2-BD59-A6C34878D82A}">
                    <a16:rowId xmlns:a16="http://schemas.microsoft.com/office/drawing/2014/main" val="3530739506"/>
                  </a:ext>
                </a:extLst>
              </a:tr>
              <a:tr h="421097">
                <a:tc>
                  <a:txBody>
                    <a:bodyPr/>
                    <a:lstStyle/>
                    <a:p>
                      <a:pPr algn="ctr" fontAlgn="ctr"/>
                      <a:r>
                        <a:rPr lang="en-US" sz="900" noProof="0" dirty="0">
                          <a:solidFill>
                            <a:srgbClr val="3F3F3F"/>
                          </a:solidFill>
                          <a:effectLst/>
                          <a:latin typeface="Arial" panose="020B0604020202020204" pitchFamily="34" charset="0"/>
                        </a:rPr>
                        <a:t>D1.1</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Project Quality Architecture Toolkit</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WP.1</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WEBIN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M4</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e-document of 40 pages in English, presenting the PQA methodology of monitoring and evaluation activities in complex multi-partner projects, with instruments (questionnaires and report templates) to be used in M&amp;E processes.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3709029136"/>
                  </a:ext>
                </a:extLst>
              </a:tr>
              <a:tr h="280731">
                <a:tc>
                  <a:txBody>
                    <a:bodyPr/>
                    <a:lstStyle/>
                    <a:p>
                      <a:pPr algn="ctr" fontAlgn="ctr"/>
                      <a:r>
                        <a:rPr lang="en-US" sz="900" noProof="0" dirty="0">
                          <a:solidFill>
                            <a:srgbClr val="3F3F3F"/>
                          </a:solidFill>
                          <a:effectLst/>
                          <a:latin typeface="Arial" panose="020B0604020202020204" pitchFamily="34" charset="0"/>
                        </a:rPr>
                        <a:t>D1.2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Administration Manual for social network accounts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WP.1</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EID</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M4</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e-document of 40 pages in English, presenting instructions how to use and administer accounts and profiles on social networks..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3160447294"/>
                  </a:ext>
                </a:extLst>
              </a:tr>
              <a:tr h="421097">
                <a:tc>
                  <a:txBody>
                    <a:bodyPr/>
                    <a:lstStyle/>
                    <a:p>
                      <a:pPr algn="ctr" fontAlgn="ctr"/>
                      <a:r>
                        <a:rPr lang="en-US" sz="900" noProof="0" dirty="0">
                          <a:solidFill>
                            <a:srgbClr val="3F3F3F"/>
                          </a:solidFill>
                          <a:effectLst/>
                          <a:latin typeface="Arial" panose="020B0604020202020204" pitchFamily="34" charset="0"/>
                        </a:rPr>
                        <a:t>D1.3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Inception report containing 4 thematic reports and recommendations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WP.1</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UGB</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PU</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M4</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e-document of 40 pages in English presenting the state of the art in 4 thematic areas in partner countries, (from twin transition to career guidance), containing recommendations for project consortium and also for stakeholders. </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586440599"/>
                  </a:ext>
                </a:extLst>
              </a:tr>
              <a:tr h="421097">
                <a:tc>
                  <a:txBody>
                    <a:bodyPr/>
                    <a:lstStyle/>
                    <a:p>
                      <a:pPr algn="ctr" fontAlgn="ctr"/>
                      <a:r>
                        <a:rPr lang="en-US" sz="900" noProof="0" dirty="0">
                          <a:solidFill>
                            <a:srgbClr val="3F3F3F"/>
                          </a:solidFill>
                          <a:effectLst/>
                          <a:latin typeface="Arial" panose="020B0604020202020204" pitchFamily="34" charset="0"/>
                        </a:rPr>
                        <a:t>D2.1</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Set of training reports from facilitated webinars for HE teachers and youth trainers </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WP.2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HAMK</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M6</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Set of e-documents in English, each up to 8 pages long elaborating on webinar flow, conclusions and recommendations. </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4244603135"/>
                  </a:ext>
                </a:extLst>
              </a:tr>
              <a:tr h="561463">
                <a:tc>
                  <a:txBody>
                    <a:bodyPr/>
                    <a:lstStyle/>
                    <a:p>
                      <a:pPr algn="ctr" fontAlgn="ctr"/>
                      <a:r>
                        <a:rPr lang="en-US" sz="900" noProof="0" dirty="0">
                          <a:solidFill>
                            <a:srgbClr val="3F3F3F"/>
                          </a:solidFill>
                          <a:effectLst/>
                          <a:latin typeface="Arial" panose="020B0604020202020204" pitchFamily="34" charset="0"/>
                        </a:rPr>
                        <a:t>D2.2.1</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Student e-internship curriculum: ‘’Twin transition in agriculture and rural development’’ for HEIs, with materials, instructions and learning resources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WP.2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HAMK</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M12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e-document in English, containing 10 pages without annexes, presenting the curriculum ‘’Twin transition in agriculture and rural development’’ for HEIs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877045675"/>
                  </a:ext>
                </a:extLst>
              </a:tr>
              <a:tr h="701829">
                <a:tc>
                  <a:txBody>
                    <a:bodyPr/>
                    <a:lstStyle/>
                    <a:p>
                      <a:pPr algn="ctr" fontAlgn="ctr"/>
                      <a:r>
                        <a:rPr lang="en-US" sz="900" noProof="0" dirty="0">
                          <a:solidFill>
                            <a:srgbClr val="3F3F3F"/>
                          </a:solidFill>
                          <a:effectLst/>
                          <a:latin typeface="Arial" panose="020B0604020202020204" pitchFamily="34" charset="0"/>
                        </a:rPr>
                        <a:t>D2.2.2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 Youth e-internship curriculum: ‘’Civic participation and twin transition in rural development’’ for youth workers, with materials, instructions and learning resources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WP.2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NYCP</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M12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e-document in English, containing 10 pages without annexes, presenting the curriculum ‘’Civic participation and twin transition in rural development’’ for youth workers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1618188389"/>
                  </a:ext>
                </a:extLst>
              </a:tr>
              <a:tr h="421097">
                <a:tc>
                  <a:txBody>
                    <a:bodyPr/>
                    <a:lstStyle/>
                    <a:p>
                      <a:pPr algn="ctr" fontAlgn="ctr"/>
                      <a:r>
                        <a:rPr lang="en-US" sz="900" noProof="0" dirty="0">
                          <a:solidFill>
                            <a:srgbClr val="3F3F3F"/>
                          </a:solidFill>
                          <a:effectLst/>
                          <a:latin typeface="Arial" panose="020B0604020202020204" pitchFamily="34" charset="0"/>
                        </a:rPr>
                        <a:t>D2.2.3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Virtual co-working space (VR platform) for collaborative work of students and youth during e-internship</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WP.2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BM</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DEC</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M12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Virtual platform for collaborative work of students and youth, with 2 modes, one for virtual companies for students, and another for office collaborative work of youth organizations. </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1175093035"/>
                  </a:ext>
                </a:extLst>
              </a:tr>
              <a:tr h="280731">
                <a:tc>
                  <a:txBody>
                    <a:bodyPr/>
                    <a:lstStyle/>
                    <a:p>
                      <a:pPr algn="ctr" fontAlgn="ctr"/>
                      <a:r>
                        <a:rPr lang="en-US" sz="900" noProof="0" dirty="0">
                          <a:solidFill>
                            <a:srgbClr val="3F3F3F"/>
                          </a:solidFill>
                          <a:effectLst/>
                          <a:latin typeface="Arial" panose="020B0604020202020204" pitchFamily="34" charset="0"/>
                        </a:rPr>
                        <a:t>D2.2.4</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Set of e-internship recognition tools with procedures of acceptance and validation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WP.2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HAMK</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M12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Zip folder containing e-internship recognition tools with procedures of acceptance and validation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3525266044"/>
                  </a:ext>
                </a:extLst>
              </a:tr>
              <a:tr h="421097">
                <a:tc>
                  <a:txBody>
                    <a:bodyPr/>
                    <a:lstStyle/>
                    <a:p>
                      <a:pPr algn="ctr" fontAlgn="ctr"/>
                      <a:r>
                        <a:rPr lang="en-US" sz="900" noProof="0" dirty="0">
                          <a:solidFill>
                            <a:srgbClr val="3F3F3F"/>
                          </a:solidFill>
                          <a:effectLst/>
                          <a:latin typeface="Arial" panose="020B0604020202020204" pitchFamily="34" charset="0"/>
                        </a:rPr>
                        <a:t>D2.3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Gender-sensitive and social inclusion supportive call for participant and admission procedure</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WP.2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HAMK</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PU</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M10</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e-document in English 6 pages long, containing gender-sensitive and social inclusion supportive call for participant and admission procedure</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651280719"/>
                  </a:ext>
                </a:extLst>
              </a:tr>
            </a:tbl>
          </a:graphicData>
        </a:graphic>
      </p:graphicFrame>
      <p:sp>
        <p:nvSpPr>
          <p:cNvPr id="2" name="Foliennummernplatzhalter 1">
            <a:extLst>
              <a:ext uri="{FF2B5EF4-FFF2-40B4-BE49-F238E27FC236}">
                <a16:creationId xmlns:a16="http://schemas.microsoft.com/office/drawing/2014/main" id="{3158A5F3-BE54-E3FA-79D4-CA4BDF86B898}"/>
              </a:ext>
            </a:extLst>
          </p:cNvPr>
          <p:cNvSpPr>
            <a:spLocks noGrp="1"/>
          </p:cNvSpPr>
          <p:nvPr>
            <p:ph type="sldNum" sz="quarter" idx="12"/>
          </p:nvPr>
        </p:nvSpPr>
        <p:spPr/>
        <p:txBody>
          <a:bodyPr/>
          <a:lstStyle/>
          <a:p>
            <a:fld id="{B0338755-EC09-452E-8EBB-101AC093DB14}" type="slidenum">
              <a:rPr lang="en-US" noProof="0" smtClean="0"/>
              <a:t>63</a:t>
            </a:fld>
            <a:endParaRPr lang="en-US" noProof="0" dirty="0"/>
          </a:p>
        </p:txBody>
      </p:sp>
    </p:spTree>
    <p:extLst>
      <p:ext uri="{BB962C8B-B14F-4D97-AF65-F5344CB8AC3E}">
        <p14:creationId xmlns:p14="http://schemas.microsoft.com/office/powerpoint/2010/main" val="2961740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6120-8FAC-9430-32DE-92C99CC5D1C0}"/>
            </a:ext>
          </a:extLst>
        </p:cNvPr>
        <p:cNvGrpSpPr/>
        <p:nvPr/>
      </p:nvGrpSpPr>
      <p:grpSpPr>
        <a:xfrm>
          <a:off x="0" y="0"/>
          <a:ext cx="0" cy="0"/>
          <a:chOff x="0" y="0"/>
          <a:chExt cx="0" cy="0"/>
        </a:xfrm>
      </p:grpSpPr>
      <p:grpSp>
        <p:nvGrpSpPr>
          <p:cNvPr id="4" name="Gruppieren 3">
            <a:extLst>
              <a:ext uri="{FF2B5EF4-FFF2-40B4-BE49-F238E27FC236}">
                <a16:creationId xmlns:a16="http://schemas.microsoft.com/office/drawing/2014/main" id="{D6CD1050-DEA7-35B5-7A84-EA6353146B99}"/>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5A63EC6A-A461-BAE4-701D-896C395D1784}"/>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0E02E0BA-67BE-B5AD-859C-69332CBDB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FFE2562E-6D9C-B893-66D1-6F1CF92930A3}"/>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Deliverables cont.:</a:t>
            </a:r>
          </a:p>
        </p:txBody>
      </p:sp>
      <p:pic>
        <p:nvPicPr>
          <p:cNvPr id="10" name="Grafik 9">
            <a:extLst>
              <a:ext uri="{FF2B5EF4-FFF2-40B4-BE49-F238E27FC236}">
                <a16:creationId xmlns:a16="http://schemas.microsoft.com/office/drawing/2014/main" id="{C2E257CA-9BCC-3367-25AB-316F526966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6768" y="1264679"/>
            <a:ext cx="1312763" cy="1187737"/>
          </a:xfrm>
          <a:prstGeom prst="rect">
            <a:avLst/>
          </a:prstGeom>
        </p:spPr>
      </p:pic>
      <p:graphicFrame>
        <p:nvGraphicFramePr>
          <p:cNvPr id="2" name="Tabelle 1">
            <a:extLst>
              <a:ext uri="{FF2B5EF4-FFF2-40B4-BE49-F238E27FC236}">
                <a16:creationId xmlns:a16="http://schemas.microsoft.com/office/drawing/2014/main" id="{C9E112E5-4D7B-39A6-02A7-C894060CDF2E}"/>
              </a:ext>
            </a:extLst>
          </p:cNvPr>
          <p:cNvGraphicFramePr>
            <a:graphicFrameLocks noGrp="1"/>
          </p:cNvGraphicFramePr>
          <p:nvPr>
            <p:extLst>
              <p:ext uri="{D42A27DB-BD31-4B8C-83A1-F6EECF244321}">
                <p14:modId xmlns:p14="http://schemas.microsoft.com/office/powerpoint/2010/main" val="456123577"/>
              </p:ext>
            </p:extLst>
          </p:nvPr>
        </p:nvGraphicFramePr>
        <p:xfrm>
          <a:off x="2244441" y="1662209"/>
          <a:ext cx="9388762" cy="4458372"/>
        </p:xfrm>
        <a:graphic>
          <a:graphicData uri="http://schemas.openxmlformats.org/drawingml/2006/table">
            <a:tbl>
              <a:tblPr/>
              <a:tblGrid>
                <a:gridCol w="472391">
                  <a:extLst>
                    <a:ext uri="{9D8B030D-6E8A-4147-A177-3AD203B41FA5}">
                      <a16:colId xmlns:a16="http://schemas.microsoft.com/office/drawing/2014/main" val="683377737"/>
                    </a:ext>
                  </a:extLst>
                </a:gridCol>
                <a:gridCol w="1830513">
                  <a:extLst>
                    <a:ext uri="{9D8B030D-6E8A-4147-A177-3AD203B41FA5}">
                      <a16:colId xmlns:a16="http://schemas.microsoft.com/office/drawing/2014/main" val="1673127258"/>
                    </a:ext>
                  </a:extLst>
                </a:gridCol>
                <a:gridCol w="472391">
                  <a:extLst>
                    <a:ext uri="{9D8B030D-6E8A-4147-A177-3AD203B41FA5}">
                      <a16:colId xmlns:a16="http://schemas.microsoft.com/office/drawing/2014/main" val="3961065434"/>
                    </a:ext>
                  </a:extLst>
                </a:gridCol>
                <a:gridCol w="583107">
                  <a:extLst>
                    <a:ext uri="{9D8B030D-6E8A-4147-A177-3AD203B41FA5}">
                      <a16:colId xmlns:a16="http://schemas.microsoft.com/office/drawing/2014/main" val="3511119132"/>
                    </a:ext>
                  </a:extLst>
                </a:gridCol>
                <a:gridCol w="472391">
                  <a:extLst>
                    <a:ext uri="{9D8B030D-6E8A-4147-A177-3AD203B41FA5}">
                      <a16:colId xmlns:a16="http://schemas.microsoft.com/office/drawing/2014/main" val="2061352402"/>
                    </a:ext>
                  </a:extLst>
                </a:gridCol>
                <a:gridCol w="597869">
                  <a:extLst>
                    <a:ext uri="{9D8B030D-6E8A-4147-A177-3AD203B41FA5}">
                      <a16:colId xmlns:a16="http://schemas.microsoft.com/office/drawing/2014/main" val="992168026"/>
                    </a:ext>
                  </a:extLst>
                </a:gridCol>
                <a:gridCol w="472391">
                  <a:extLst>
                    <a:ext uri="{9D8B030D-6E8A-4147-A177-3AD203B41FA5}">
                      <a16:colId xmlns:a16="http://schemas.microsoft.com/office/drawing/2014/main" val="1715082906"/>
                    </a:ext>
                  </a:extLst>
                </a:gridCol>
                <a:gridCol w="4487709">
                  <a:extLst>
                    <a:ext uri="{9D8B030D-6E8A-4147-A177-3AD203B41FA5}">
                      <a16:colId xmlns:a16="http://schemas.microsoft.com/office/drawing/2014/main" val="1099197859"/>
                    </a:ext>
                  </a:extLst>
                </a:gridCol>
              </a:tblGrid>
              <a:tr h="631731">
                <a:tc>
                  <a:txBody>
                    <a:bodyPr/>
                    <a:lstStyle/>
                    <a:p>
                      <a:pPr algn="ctr" fontAlgn="ctr"/>
                      <a:r>
                        <a:rPr lang="en-US" sz="900" noProof="0" dirty="0">
                          <a:solidFill>
                            <a:srgbClr val="3F3F3F"/>
                          </a:solidFill>
                          <a:effectLst/>
                          <a:latin typeface="Arial" panose="020B0604020202020204" pitchFamily="34" charset="0"/>
                        </a:rPr>
                        <a:t>D2.3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Gender-sensitive and social inclusion supportive call for participant and admission procedure</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WP.2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HAMK</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PU</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M10</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e-document in English 6 pages long, containing gender-sensitive and social inclusion supportive call for participant and admission procedure</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1481410019"/>
                  </a:ext>
                </a:extLst>
              </a:tr>
              <a:tr h="428355">
                <a:tc>
                  <a:txBody>
                    <a:bodyPr/>
                    <a:lstStyle/>
                    <a:p>
                      <a:pPr algn="ctr" fontAlgn="ctr"/>
                      <a:r>
                        <a:rPr lang="en-US" sz="900" noProof="0" dirty="0">
                          <a:solidFill>
                            <a:srgbClr val="3F3F3F"/>
                          </a:solidFill>
                          <a:effectLst/>
                          <a:latin typeface="Arial" panose="020B0604020202020204" pitchFamily="34" charset="0"/>
                        </a:rPr>
                        <a:t>D2.4</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ToT training report </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WP.2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HU</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M14</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e-document in English 5 pages long, containing flow and conclusions from the training.</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1277151859"/>
                  </a:ext>
                </a:extLst>
              </a:tr>
              <a:tr h="485470">
                <a:tc>
                  <a:txBody>
                    <a:bodyPr/>
                    <a:lstStyle/>
                    <a:p>
                      <a:pPr algn="ctr" fontAlgn="ctr"/>
                      <a:r>
                        <a:rPr lang="en-US" sz="900" noProof="0" dirty="0">
                          <a:solidFill>
                            <a:srgbClr val="3F3F3F"/>
                          </a:solidFill>
                          <a:effectLst/>
                          <a:latin typeface="Arial" panose="020B0604020202020204" pitchFamily="34" charset="0"/>
                        </a:rPr>
                        <a:t>D2.5</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Training report from EVE project development training session for HE teachers and youth trainers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WP.2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WEBIN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M17</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e-document in English 5 pages long, containing flow and conclusions from the training.</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1197858546"/>
                  </a:ext>
                </a:extLst>
              </a:tr>
              <a:tr h="485470">
                <a:tc>
                  <a:txBody>
                    <a:bodyPr/>
                    <a:lstStyle/>
                    <a:p>
                      <a:pPr algn="ctr" fontAlgn="ctr"/>
                      <a:r>
                        <a:rPr lang="en-US" sz="900" noProof="0" dirty="0">
                          <a:solidFill>
                            <a:srgbClr val="3F3F3F"/>
                          </a:solidFill>
                          <a:effectLst/>
                          <a:latin typeface="Arial" panose="020B0604020202020204" pitchFamily="34" charset="0"/>
                        </a:rPr>
                        <a:t>D3.1</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Set of reports from e-debates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WP.3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KITA</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PU</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M13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Set of 36 reports (from each partner institution 1 report per edition) from e-debates merged into 1 single file. Document in English, ca. 108 pages long. Reach report will elaborate on key findings, conclusions and recommendations. </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2843415128"/>
                  </a:ext>
                </a:extLst>
              </a:tr>
              <a:tr h="323646">
                <a:tc>
                  <a:txBody>
                    <a:bodyPr/>
                    <a:lstStyle/>
                    <a:p>
                      <a:pPr algn="ctr" fontAlgn="ctr"/>
                      <a:r>
                        <a:rPr lang="en-US" sz="900" noProof="0" dirty="0">
                          <a:solidFill>
                            <a:srgbClr val="3F3F3F"/>
                          </a:solidFill>
                          <a:effectLst/>
                          <a:latin typeface="Arial" panose="020B0604020202020204" pitchFamily="34" charset="0"/>
                        </a:rPr>
                        <a:t>D3.2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Implementation report of e-internship Spring 2026</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WP.3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HSWT</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M19</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e-document in English of 20 pages without annexes, presenting preparation, implementation, follow up and remarks by implementing organizations. </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353496292"/>
                  </a:ext>
                </a:extLst>
              </a:tr>
              <a:tr h="323646">
                <a:tc>
                  <a:txBody>
                    <a:bodyPr/>
                    <a:lstStyle/>
                    <a:p>
                      <a:pPr algn="ctr" fontAlgn="ctr"/>
                      <a:r>
                        <a:rPr lang="en-US" sz="900" noProof="0" dirty="0">
                          <a:solidFill>
                            <a:srgbClr val="3F3F3F"/>
                          </a:solidFill>
                          <a:effectLst/>
                          <a:latin typeface="Arial" panose="020B0604020202020204" pitchFamily="34" charset="0"/>
                        </a:rPr>
                        <a:t>D3.2.2</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Implementation report of e-internship Fall 2026</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WP.3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HSWT</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M25</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e-document in English of 20 pages without annexes, presenting preparation, implementation, follow up and remarks by implementing organizations. </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2710407024"/>
                  </a:ext>
                </a:extLst>
              </a:tr>
              <a:tr h="323646">
                <a:tc>
                  <a:txBody>
                    <a:bodyPr/>
                    <a:lstStyle/>
                    <a:p>
                      <a:pPr algn="ctr" fontAlgn="ctr"/>
                      <a:r>
                        <a:rPr lang="en-US" sz="900" noProof="0" dirty="0">
                          <a:solidFill>
                            <a:srgbClr val="3F3F3F"/>
                          </a:solidFill>
                          <a:effectLst/>
                          <a:latin typeface="Arial" panose="020B0604020202020204" pitchFamily="34" charset="0"/>
                        </a:rPr>
                        <a:t>D3.2.3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Implementation report of e-internship Spring 2027</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WP.3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HSWT</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M31</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e-document in English of 20 pages without annexes, presenting preparation, implementation, follow up and remarks by implementing organizations. </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1405643401"/>
                  </a:ext>
                </a:extLst>
              </a:tr>
              <a:tr h="323646">
                <a:tc>
                  <a:txBody>
                    <a:bodyPr/>
                    <a:lstStyle/>
                    <a:p>
                      <a:pPr algn="ctr" fontAlgn="ctr"/>
                      <a:r>
                        <a:rPr lang="en-US" sz="900" noProof="0" dirty="0">
                          <a:solidFill>
                            <a:srgbClr val="3F3F3F"/>
                          </a:solidFill>
                          <a:effectLst/>
                          <a:latin typeface="Arial" panose="020B0604020202020204" pitchFamily="34" charset="0"/>
                        </a:rPr>
                        <a:t>D3.2.4</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Implementation report of e-internship Fall 2027</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WP.3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HSWT</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M36</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e-document in English of 20 pages without annexes, presenting preparation, implementation, follow up and remarks by implementing organizations. </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4103329721"/>
                  </a:ext>
                </a:extLst>
              </a:tr>
              <a:tr h="485470">
                <a:tc>
                  <a:txBody>
                    <a:bodyPr/>
                    <a:lstStyle/>
                    <a:p>
                      <a:pPr algn="ctr" fontAlgn="ctr"/>
                      <a:r>
                        <a:rPr lang="en-US" sz="900" noProof="0" dirty="0">
                          <a:solidFill>
                            <a:srgbClr val="3F3F3F"/>
                          </a:solidFill>
                          <a:effectLst/>
                          <a:latin typeface="Arial" panose="020B0604020202020204" pitchFamily="34" charset="0"/>
                        </a:rPr>
                        <a:t>D3.3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Zipped file containing a min. 4 draft proposals for EVE with 35% completion rate</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WP.3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NYCP</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M36</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Zip file containing a min. 4 draft proposals for EVE with 35% completion rate. The proposals may be available in any suitable form, not necessarily in official Erasmus+ EVE form.</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937966918"/>
                  </a:ext>
                </a:extLst>
              </a:tr>
              <a:tr h="323646">
                <a:tc>
                  <a:txBody>
                    <a:bodyPr/>
                    <a:lstStyle/>
                    <a:p>
                      <a:pPr algn="ctr" fontAlgn="ctr"/>
                      <a:r>
                        <a:rPr lang="en-US" sz="900" noProof="0" dirty="0">
                          <a:solidFill>
                            <a:srgbClr val="3F3F3F"/>
                          </a:solidFill>
                          <a:effectLst/>
                          <a:latin typeface="Arial" panose="020B0604020202020204" pitchFamily="34" charset="0"/>
                        </a:rPr>
                        <a:t>D3.4</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Transformative learning toolkit on e-internships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WP.3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KITA</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PU</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M33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900" noProof="0" dirty="0">
                          <a:solidFill>
                            <a:srgbClr val="3F3F3F"/>
                          </a:solidFill>
                          <a:effectLst/>
                          <a:latin typeface="Arial" panose="020B0604020202020204" pitchFamily="34" charset="0"/>
                        </a:rPr>
                        <a:t>e-document in English of 60 pages containing transformative experiences from implementing first 2 editions of student and youth e-internship.</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525425893"/>
                  </a:ext>
                </a:extLst>
              </a:tr>
              <a:tr h="323646">
                <a:tc>
                  <a:txBody>
                    <a:bodyPr/>
                    <a:lstStyle/>
                    <a:p>
                      <a:pPr algn="ctr" fontAlgn="ctr"/>
                      <a:r>
                        <a:rPr lang="en-US" sz="900" noProof="0" dirty="0">
                          <a:solidFill>
                            <a:srgbClr val="3F3F3F"/>
                          </a:solidFill>
                          <a:effectLst/>
                          <a:latin typeface="Arial" panose="020B0604020202020204" pitchFamily="34" charset="0"/>
                        </a:rPr>
                        <a:t>D3.5</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Set of evaluation reports of 4 editions of e-internships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WP.3</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WEBIN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R</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SEN</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M36</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900" noProof="0" dirty="0">
                          <a:solidFill>
                            <a:srgbClr val="3F3F3F"/>
                          </a:solidFill>
                          <a:effectLst/>
                          <a:latin typeface="Arial" panose="020B0604020202020204" pitchFamily="34" charset="0"/>
                        </a:rPr>
                        <a:t>Zip file containing 4 evaluation reports of 4 editions of e-internships. Each e-document is in English and has up to 12 pages.</a:t>
                      </a:r>
                      <a:endParaRPr lang="en-US" sz="16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3455635006"/>
                  </a:ext>
                </a:extLst>
              </a:tr>
            </a:tbl>
          </a:graphicData>
        </a:graphic>
      </p:graphicFrame>
      <p:graphicFrame>
        <p:nvGraphicFramePr>
          <p:cNvPr id="3" name="Tabelle 2">
            <a:extLst>
              <a:ext uri="{FF2B5EF4-FFF2-40B4-BE49-F238E27FC236}">
                <a16:creationId xmlns:a16="http://schemas.microsoft.com/office/drawing/2014/main" id="{693DE813-25CC-9657-AE1F-1BBC554FCD90}"/>
              </a:ext>
            </a:extLst>
          </p:cNvPr>
          <p:cNvGraphicFramePr>
            <a:graphicFrameLocks noGrp="1"/>
          </p:cNvGraphicFramePr>
          <p:nvPr>
            <p:extLst>
              <p:ext uri="{D42A27DB-BD31-4B8C-83A1-F6EECF244321}">
                <p14:modId xmlns:p14="http://schemas.microsoft.com/office/powerpoint/2010/main" val="921684452"/>
              </p:ext>
            </p:extLst>
          </p:nvPr>
        </p:nvGraphicFramePr>
        <p:xfrm>
          <a:off x="2236591" y="1273900"/>
          <a:ext cx="9396612" cy="421097"/>
        </p:xfrm>
        <a:graphic>
          <a:graphicData uri="http://schemas.openxmlformats.org/drawingml/2006/table">
            <a:tbl>
              <a:tblPr/>
              <a:tblGrid>
                <a:gridCol w="472786">
                  <a:extLst>
                    <a:ext uri="{9D8B030D-6E8A-4147-A177-3AD203B41FA5}">
                      <a16:colId xmlns:a16="http://schemas.microsoft.com/office/drawing/2014/main" val="1292059141"/>
                    </a:ext>
                  </a:extLst>
                </a:gridCol>
                <a:gridCol w="1832043">
                  <a:extLst>
                    <a:ext uri="{9D8B030D-6E8A-4147-A177-3AD203B41FA5}">
                      <a16:colId xmlns:a16="http://schemas.microsoft.com/office/drawing/2014/main" val="1643287732"/>
                    </a:ext>
                  </a:extLst>
                </a:gridCol>
                <a:gridCol w="472786">
                  <a:extLst>
                    <a:ext uri="{9D8B030D-6E8A-4147-A177-3AD203B41FA5}">
                      <a16:colId xmlns:a16="http://schemas.microsoft.com/office/drawing/2014/main" val="2507945575"/>
                    </a:ext>
                  </a:extLst>
                </a:gridCol>
                <a:gridCol w="583595">
                  <a:extLst>
                    <a:ext uri="{9D8B030D-6E8A-4147-A177-3AD203B41FA5}">
                      <a16:colId xmlns:a16="http://schemas.microsoft.com/office/drawing/2014/main" val="394008397"/>
                    </a:ext>
                  </a:extLst>
                </a:gridCol>
                <a:gridCol w="472786">
                  <a:extLst>
                    <a:ext uri="{9D8B030D-6E8A-4147-A177-3AD203B41FA5}">
                      <a16:colId xmlns:a16="http://schemas.microsoft.com/office/drawing/2014/main" val="2308761349"/>
                    </a:ext>
                  </a:extLst>
                </a:gridCol>
                <a:gridCol w="598369">
                  <a:extLst>
                    <a:ext uri="{9D8B030D-6E8A-4147-A177-3AD203B41FA5}">
                      <a16:colId xmlns:a16="http://schemas.microsoft.com/office/drawing/2014/main" val="2446261674"/>
                    </a:ext>
                  </a:extLst>
                </a:gridCol>
                <a:gridCol w="472786">
                  <a:extLst>
                    <a:ext uri="{9D8B030D-6E8A-4147-A177-3AD203B41FA5}">
                      <a16:colId xmlns:a16="http://schemas.microsoft.com/office/drawing/2014/main" val="200907960"/>
                    </a:ext>
                  </a:extLst>
                </a:gridCol>
                <a:gridCol w="4491461">
                  <a:extLst>
                    <a:ext uri="{9D8B030D-6E8A-4147-A177-3AD203B41FA5}">
                      <a16:colId xmlns:a16="http://schemas.microsoft.com/office/drawing/2014/main" val="3113664812"/>
                    </a:ext>
                  </a:extLst>
                </a:gridCol>
              </a:tblGrid>
              <a:tr h="421097">
                <a:tc>
                  <a:txBody>
                    <a:bodyPr/>
                    <a:lstStyle/>
                    <a:p>
                      <a:pPr algn="ctr" fontAlgn="ctr"/>
                      <a:r>
                        <a:rPr lang="en-US" sz="900" b="1" noProof="0" dirty="0">
                          <a:solidFill>
                            <a:srgbClr val="3F3F3F"/>
                          </a:solidFill>
                          <a:effectLst/>
                          <a:latin typeface="Arial" panose="020B0604020202020204" pitchFamily="34" charset="0"/>
                        </a:rPr>
                        <a:t>Delivera-ble No</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Deliverable Name</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WP No</a:t>
                      </a:r>
                      <a:endParaRPr lang="en-US" sz="1600" noProof="0" dirty="0">
                        <a:effectLst/>
                      </a:endParaRPr>
                    </a:p>
                  </a:txBody>
                  <a:tcPr marL="0" marR="0" marT="0" marB="0" anchor="ctr">
                    <a:lnL>
                      <a:noFill/>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Lead Beneficiary</a:t>
                      </a:r>
                      <a:endParaRPr lang="en-US" sz="1600" noProof="0" dirty="0">
                        <a:effectLst/>
                      </a:endParaRPr>
                    </a:p>
                  </a:txBody>
                  <a:tcPr marL="0" marR="0" marT="0" marB="0" anchor="ctr">
                    <a:lnL>
                      <a:noFill/>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Type</a:t>
                      </a:r>
                      <a:endParaRPr lang="en-US" sz="1600" noProof="0" dirty="0">
                        <a:effectLst/>
                      </a:endParaRPr>
                    </a:p>
                  </a:txBody>
                  <a:tcPr marL="0" marR="0" marT="0" marB="0" anchor="ctr">
                    <a:lnL>
                      <a:noFill/>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Dissem-ination Level</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Due Date</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Description</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extLst>
                  <a:ext uri="{0D108BD9-81ED-4DB2-BD59-A6C34878D82A}">
                    <a16:rowId xmlns:a16="http://schemas.microsoft.com/office/drawing/2014/main" val="717346669"/>
                  </a:ext>
                </a:extLst>
              </a:tr>
            </a:tbl>
          </a:graphicData>
        </a:graphic>
      </p:graphicFrame>
      <p:sp>
        <p:nvSpPr>
          <p:cNvPr id="8" name="Foliennummernplatzhalter 7">
            <a:extLst>
              <a:ext uri="{FF2B5EF4-FFF2-40B4-BE49-F238E27FC236}">
                <a16:creationId xmlns:a16="http://schemas.microsoft.com/office/drawing/2014/main" id="{5E0BCE15-2B23-76AB-A719-BA55999D161C}"/>
              </a:ext>
            </a:extLst>
          </p:cNvPr>
          <p:cNvSpPr>
            <a:spLocks noGrp="1"/>
          </p:cNvSpPr>
          <p:nvPr>
            <p:ph type="sldNum" sz="quarter" idx="12"/>
          </p:nvPr>
        </p:nvSpPr>
        <p:spPr/>
        <p:txBody>
          <a:bodyPr/>
          <a:lstStyle/>
          <a:p>
            <a:fld id="{B0338755-EC09-452E-8EBB-101AC093DB14}" type="slidenum">
              <a:rPr lang="en-US" noProof="0" smtClean="0"/>
              <a:t>64</a:t>
            </a:fld>
            <a:endParaRPr lang="en-US" noProof="0" dirty="0"/>
          </a:p>
        </p:txBody>
      </p:sp>
    </p:spTree>
    <p:extLst>
      <p:ext uri="{BB962C8B-B14F-4D97-AF65-F5344CB8AC3E}">
        <p14:creationId xmlns:p14="http://schemas.microsoft.com/office/powerpoint/2010/main" val="2044886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C1CCA-B5AE-C415-6605-17F97C505786}"/>
            </a:ext>
          </a:extLst>
        </p:cNvPr>
        <p:cNvGrpSpPr/>
        <p:nvPr/>
      </p:nvGrpSpPr>
      <p:grpSpPr>
        <a:xfrm>
          <a:off x="0" y="0"/>
          <a:ext cx="0" cy="0"/>
          <a:chOff x="0" y="0"/>
          <a:chExt cx="0" cy="0"/>
        </a:xfrm>
      </p:grpSpPr>
      <p:grpSp>
        <p:nvGrpSpPr>
          <p:cNvPr id="4" name="Gruppieren 3">
            <a:extLst>
              <a:ext uri="{FF2B5EF4-FFF2-40B4-BE49-F238E27FC236}">
                <a16:creationId xmlns:a16="http://schemas.microsoft.com/office/drawing/2014/main" id="{EFFA18E6-E70F-78BB-3322-6EE00B4686A4}"/>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625D1056-F0CB-1878-16C7-7B75225C7E53}"/>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C4B759A1-1DCF-0515-F4CA-AC4222E0C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1FB5E8C0-D6C2-B715-29ED-63CBB014DC49}"/>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Deliverables, cont.:</a:t>
            </a:r>
          </a:p>
        </p:txBody>
      </p:sp>
      <p:pic>
        <p:nvPicPr>
          <p:cNvPr id="10" name="Grafik 9">
            <a:extLst>
              <a:ext uri="{FF2B5EF4-FFF2-40B4-BE49-F238E27FC236}">
                <a16:creationId xmlns:a16="http://schemas.microsoft.com/office/drawing/2014/main" id="{441D97D0-34DA-7EA5-4556-2F5E3CF05A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6768" y="1264679"/>
            <a:ext cx="1312763" cy="1187737"/>
          </a:xfrm>
          <a:prstGeom prst="rect">
            <a:avLst/>
          </a:prstGeom>
        </p:spPr>
      </p:pic>
      <p:graphicFrame>
        <p:nvGraphicFramePr>
          <p:cNvPr id="2" name="Tabelle 1">
            <a:extLst>
              <a:ext uri="{FF2B5EF4-FFF2-40B4-BE49-F238E27FC236}">
                <a16:creationId xmlns:a16="http://schemas.microsoft.com/office/drawing/2014/main" id="{09A424C9-A9FB-57EA-CB58-18480E5FC5CA}"/>
              </a:ext>
            </a:extLst>
          </p:cNvPr>
          <p:cNvGraphicFramePr>
            <a:graphicFrameLocks noGrp="1"/>
          </p:cNvGraphicFramePr>
          <p:nvPr>
            <p:extLst>
              <p:ext uri="{D42A27DB-BD31-4B8C-83A1-F6EECF244321}">
                <p14:modId xmlns:p14="http://schemas.microsoft.com/office/powerpoint/2010/main" val="3216959527"/>
              </p:ext>
            </p:extLst>
          </p:nvPr>
        </p:nvGraphicFramePr>
        <p:xfrm>
          <a:off x="2236590" y="1667173"/>
          <a:ext cx="9396613" cy="4453408"/>
        </p:xfrm>
        <a:graphic>
          <a:graphicData uri="http://schemas.openxmlformats.org/drawingml/2006/table">
            <a:tbl>
              <a:tblPr/>
              <a:tblGrid>
                <a:gridCol w="472786">
                  <a:extLst>
                    <a:ext uri="{9D8B030D-6E8A-4147-A177-3AD203B41FA5}">
                      <a16:colId xmlns:a16="http://schemas.microsoft.com/office/drawing/2014/main" val="307645232"/>
                    </a:ext>
                  </a:extLst>
                </a:gridCol>
                <a:gridCol w="1832044">
                  <a:extLst>
                    <a:ext uri="{9D8B030D-6E8A-4147-A177-3AD203B41FA5}">
                      <a16:colId xmlns:a16="http://schemas.microsoft.com/office/drawing/2014/main" val="2598608789"/>
                    </a:ext>
                  </a:extLst>
                </a:gridCol>
                <a:gridCol w="472786">
                  <a:extLst>
                    <a:ext uri="{9D8B030D-6E8A-4147-A177-3AD203B41FA5}">
                      <a16:colId xmlns:a16="http://schemas.microsoft.com/office/drawing/2014/main" val="3266362785"/>
                    </a:ext>
                  </a:extLst>
                </a:gridCol>
                <a:gridCol w="583594">
                  <a:extLst>
                    <a:ext uri="{9D8B030D-6E8A-4147-A177-3AD203B41FA5}">
                      <a16:colId xmlns:a16="http://schemas.microsoft.com/office/drawing/2014/main" val="1700032135"/>
                    </a:ext>
                  </a:extLst>
                </a:gridCol>
                <a:gridCol w="472786">
                  <a:extLst>
                    <a:ext uri="{9D8B030D-6E8A-4147-A177-3AD203B41FA5}">
                      <a16:colId xmlns:a16="http://schemas.microsoft.com/office/drawing/2014/main" val="1342752141"/>
                    </a:ext>
                  </a:extLst>
                </a:gridCol>
                <a:gridCol w="598369">
                  <a:extLst>
                    <a:ext uri="{9D8B030D-6E8A-4147-A177-3AD203B41FA5}">
                      <a16:colId xmlns:a16="http://schemas.microsoft.com/office/drawing/2014/main" val="2227288827"/>
                    </a:ext>
                  </a:extLst>
                </a:gridCol>
                <a:gridCol w="472786">
                  <a:extLst>
                    <a:ext uri="{9D8B030D-6E8A-4147-A177-3AD203B41FA5}">
                      <a16:colId xmlns:a16="http://schemas.microsoft.com/office/drawing/2014/main" val="4147444354"/>
                    </a:ext>
                  </a:extLst>
                </a:gridCol>
                <a:gridCol w="4491462">
                  <a:extLst>
                    <a:ext uri="{9D8B030D-6E8A-4147-A177-3AD203B41FA5}">
                      <a16:colId xmlns:a16="http://schemas.microsoft.com/office/drawing/2014/main" val="2156194367"/>
                    </a:ext>
                  </a:extLst>
                </a:gridCol>
              </a:tblGrid>
              <a:tr h="253766">
                <a:tc>
                  <a:txBody>
                    <a:bodyPr/>
                    <a:lstStyle/>
                    <a:p>
                      <a:pPr algn="ctr" fontAlgn="ctr"/>
                      <a:r>
                        <a:rPr lang="en-US" sz="800" noProof="0" dirty="0">
                          <a:solidFill>
                            <a:srgbClr val="3F3F3F"/>
                          </a:solidFill>
                          <a:effectLst/>
                          <a:latin typeface="Arial" panose="020B0604020202020204" pitchFamily="34" charset="0"/>
                        </a:rPr>
                        <a:t>D4.1</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Alumni e-network of students and youth multipliers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WP.4</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UFS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OTHER</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PU</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M36</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e-network of alumni students and youth multipliers consisting of all individuals who participated in student or youth e-internship.</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2852186723"/>
                  </a:ext>
                </a:extLst>
              </a:tr>
              <a:tr h="253766">
                <a:tc>
                  <a:txBody>
                    <a:bodyPr/>
                    <a:lstStyle/>
                    <a:p>
                      <a:pPr algn="ctr" fontAlgn="ctr"/>
                      <a:r>
                        <a:rPr lang="en-US" sz="800" noProof="0" dirty="0">
                          <a:solidFill>
                            <a:srgbClr val="3F3F3F"/>
                          </a:solidFill>
                          <a:effectLst/>
                          <a:latin typeface="Arial" panose="020B0604020202020204" pitchFamily="34" charset="0"/>
                        </a:rPr>
                        <a:t>D4.2</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Set of video testimonials (links)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WP.4</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UFS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DEC</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PU</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M36</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Selected video testimonials, each 30-120 seconds long, will be posted on YouTube channels of partner institutions and will be used on social networks for promotional purposes.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3424735661"/>
                  </a:ext>
                </a:extLst>
              </a:tr>
              <a:tr h="634415">
                <a:tc>
                  <a:txBody>
                    <a:bodyPr/>
                    <a:lstStyle/>
                    <a:p>
                      <a:pPr algn="ctr" fontAlgn="ctr"/>
                      <a:r>
                        <a:rPr lang="en-US" sz="800" noProof="0" dirty="0">
                          <a:solidFill>
                            <a:srgbClr val="3F3F3F"/>
                          </a:solidFill>
                          <a:effectLst/>
                          <a:latin typeface="Arial" panose="020B0604020202020204" pitchFamily="34" charset="0"/>
                        </a:rPr>
                        <a:t>D4.3</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Green paper - Educational and sector policy and practice improvements promoting new skills and innovations for new generations working in agri sector and rural development </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WP.4</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UFS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R</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PU</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M36</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e-document in English of up to 60 pages elaborating on educational and sector policy and practice improvements promoting new skills and innovations for new generations working in agri sector and rural development.</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2418931889"/>
                  </a:ext>
                </a:extLst>
              </a:tr>
              <a:tr h="447822">
                <a:tc>
                  <a:txBody>
                    <a:bodyPr/>
                    <a:lstStyle/>
                    <a:p>
                      <a:pPr algn="ctr" fontAlgn="ctr"/>
                      <a:r>
                        <a:rPr lang="en-US" sz="800" noProof="0" dirty="0">
                          <a:solidFill>
                            <a:srgbClr val="3F3F3F"/>
                          </a:solidFill>
                          <a:effectLst/>
                          <a:latin typeface="Arial" panose="020B0604020202020204" pitchFamily="34" charset="0"/>
                        </a:rPr>
                        <a:t>D4.4</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Set of 3 merged newsletters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WP.4</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EDI</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R</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PU</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M36</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e-document in English, containing 3 merged newsletters, all together up to 20-24 pages long.</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962294109"/>
                  </a:ext>
                </a:extLst>
              </a:tr>
              <a:tr h="380649">
                <a:tc>
                  <a:txBody>
                    <a:bodyPr/>
                    <a:lstStyle/>
                    <a:p>
                      <a:pPr algn="ctr" fontAlgn="ctr"/>
                      <a:r>
                        <a:rPr lang="en-US" sz="800" noProof="0" dirty="0">
                          <a:solidFill>
                            <a:srgbClr val="3F3F3F"/>
                          </a:solidFill>
                          <a:effectLst/>
                          <a:latin typeface="Arial" panose="020B0604020202020204" pitchFamily="34" charset="0"/>
                        </a:rPr>
                        <a:t>D4.5</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Set of institutional program transfer agreements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WP.4</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EDI</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R</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SEN</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M36</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Set of 12 Transfer Agreements, 6 with HEIs 6 with youth NGOs, regulating transfer of student and youth e-internships to new 6 universities and 6 youth organizations, and allowing them to organize the e-internships with no limits. </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3457861081"/>
                  </a:ext>
                </a:extLst>
              </a:tr>
              <a:tr h="223911">
                <a:tc>
                  <a:txBody>
                    <a:bodyPr/>
                    <a:lstStyle/>
                    <a:p>
                      <a:pPr algn="ctr" fontAlgn="ctr"/>
                      <a:r>
                        <a:rPr lang="en-US" sz="800" noProof="0" dirty="0">
                          <a:solidFill>
                            <a:srgbClr val="3F3F3F"/>
                          </a:solidFill>
                          <a:effectLst/>
                          <a:latin typeface="Arial" panose="020B0604020202020204" pitchFamily="34" charset="0"/>
                        </a:rPr>
                        <a:t>D4.6</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Conference report</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WP.4</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UFS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R</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PU</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M36</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e-document in English of 5 pages summarizing the conference flow and conclusions.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1296708540"/>
                  </a:ext>
                </a:extLst>
              </a:tr>
              <a:tr h="380649">
                <a:tc>
                  <a:txBody>
                    <a:bodyPr/>
                    <a:lstStyle/>
                    <a:p>
                      <a:pPr algn="ctr" fontAlgn="ctr"/>
                      <a:r>
                        <a:rPr lang="en-US" sz="800" noProof="0" dirty="0">
                          <a:solidFill>
                            <a:srgbClr val="3F3F3F"/>
                          </a:solidFill>
                          <a:effectLst/>
                          <a:latin typeface="Arial" panose="020B0604020202020204" pitchFamily="34" charset="0"/>
                        </a:rPr>
                        <a:t>D5.1</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Project sustainability strategy with MoUs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WP.5</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HSWT</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R</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SEN</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M36</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e-document consisting of the description of measures to be taken by partner institutions to ensure sustainability of project results and continuation of cooperation beyond the project lifetime. Document accompanied by MoUs signed between the partners.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2458607423"/>
                  </a:ext>
                </a:extLst>
              </a:tr>
              <a:tr h="507532">
                <a:tc>
                  <a:txBody>
                    <a:bodyPr/>
                    <a:lstStyle/>
                    <a:p>
                      <a:pPr algn="ctr" fontAlgn="ctr"/>
                      <a:r>
                        <a:rPr lang="en-US" sz="800" noProof="0" dirty="0">
                          <a:solidFill>
                            <a:srgbClr val="3F3F3F"/>
                          </a:solidFill>
                          <a:effectLst/>
                          <a:latin typeface="Arial" panose="020B0604020202020204" pitchFamily="34" charset="0"/>
                        </a:rPr>
                        <a:t>D5.2.1</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Progress quality report #1</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WP.5</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WEBIN</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R</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SEN</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M13</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Progress quality report #1 will be published after 1</a:t>
                      </a:r>
                      <a:r>
                        <a:rPr lang="en-US" sz="800" baseline="-25000" noProof="0" dirty="0">
                          <a:solidFill>
                            <a:srgbClr val="3F3F3F"/>
                          </a:solidFill>
                          <a:effectLst/>
                          <a:latin typeface="Arial" panose="020B0604020202020204" pitchFamily="34" charset="0"/>
                        </a:rPr>
                        <a:t>st</a:t>
                      </a:r>
                      <a:r>
                        <a:rPr lang="en-US" sz="800" noProof="0" dirty="0">
                          <a:solidFill>
                            <a:srgbClr val="3F3F3F"/>
                          </a:solidFill>
                          <a:effectLst/>
                          <a:latin typeface="Arial" panose="020B0604020202020204" pitchFamily="34" charset="0"/>
                        </a:rPr>
                        <a:t> project year. This e-document in English will be up to 30 pages long and will summarize the implementation from the year 1, level of accomplishment of project indicator and creation of results, and will elaborate on evaluation findings about management, CD, work packages, results and events, as well as about internal verification of results.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1640632034"/>
                  </a:ext>
                </a:extLst>
              </a:tr>
              <a:tr h="634415">
                <a:tc>
                  <a:txBody>
                    <a:bodyPr/>
                    <a:lstStyle/>
                    <a:p>
                      <a:pPr algn="ctr" fontAlgn="ctr"/>
                      <a:r>
                        <a:rPr lang="en-US" sz="800" noProof="0" dirty="0">
                          <a:solidFill>
                            <a:srgbClr val="3F3F3F"/>
                          </a:solidFill>
                          <a:effectLst/>
                          <a:latin typeface="Arial" panose="020B0604020202020204" pitchFamily="34" charset="0"/>
                        </a:rPr>
                        <a:t>D5.2.2</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Progress quality report #2</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WP.5</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WEBIN</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R</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SEN</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M25</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tc>
                  <a:txBody>
                    <a:bodyPr/>
                    <a:lstStyle/>
                    <a:p>
                      <a:pPr algn="ctr" fontAlgn="ctr"/>
                      <a:r>
                        <a:rPr lang="en-US" sz="800" noProof="0" dirty="0">
                          <a:solidFill>
                            <a:srgbClr val="3F3F3F"/>
                          </a:solidFill>
                          <a:effectLst/>
                          <a:latin typeface="Arial" panose="020B0604020202020204" pitchFamily="34" charset="0"/>
                        </a:rPr>
                        <a:t>Progress quality report #2 will be published after 2nd project year. This e-document in English will be up to 30 pages long and will summarize the implementation from the years 1 &amp; 2, level of accomplishment of project indicator and creation of results, and will elaborate on evaluation findings about management, CD, work packages, results, events and sustainability plan implementation, as well as about internal verification of results.</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C5DFB2"/>
                    </a:solidFill>
                  </a:tcPr>
                </a:tc>
                <a:extLst>
                  <a:ext uri="{0D108BD9-81ED-4DB2-BD59-A6C34878D82A}">
                    <a16:rowId xmlns:a16="http://schemas.microsoft.com/office/drawing/2014/main" val="3352769685"/>
                  </a:ext>
                </a:extLst>
              </a:tr>
              <a:tr h="634415">
                <a:tc>
                  <a:txBody>
                    <a:bodyPr/>
                    <a:lstStyle/>
                    <a:p>
                      <a:pPr algn="ctr" fontAlgn="ctr"/>
                      <a:r>
                        <a:rPr lang="en-US" sz="800" noProof="0" dirty="0">
                          <a:solidFill>
                            <a:srgbClr val="3F3F3F"/>
                          </a:solidFill>
                          <a:effectLst/>
                          <a:latin typeface="Arial" panose="020B0604020202020204" pitchFamily="34" charset="0"/>
                        </a:rPr>
                        <a:t>D5.3</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External evaluation report</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WP.5</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WEBIN</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R</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SEN</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M36</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tc>
                  <a:txBody>
                    <a:bodyPr/>
                    <a:lstStyle/>
                    <a:p>
                      <a:pPr algn="ctr" fontAlgn="ctr"/>
                      <a:r>
                        <a:rPr lang="en-US" sz="800" noProof="0" dirty="0">
                          <a:solidFill>
                            <a:srgbClr val="3F3F3F"/>
                          </a:solidFill>
                          <a:effectLst/>
                          <a:latin typeface="Arial" panose="020B0604020202020204" pitchFamily="34" charset="0"/>
                        </a:rPr>
                        <a:t>E-report in English of up to 40 pages with annexes, presenting evaluation findings of an independent team of evaluators, along with assessment of project implementation, results and likelihood to achieve impact. The evaluation findings will be structured to address the relevance, coherence, effectiveness and efficiency, and sustainability criteria. The report will be distributed to project and WP coordinators and PSC members and discussed within consortium.</a:t>
                      </a:r>
                      <a:endParaRPr lang="en-US" sz="1400" noProof="0" dirty="0">
                        <a:effectLst/>
                      </a:endParaRPr>
                    </a:p>
                  </a:txBody>
                  <a:tcPr marL="0" marR="0" marT="0" marB="0" anchor="ctr">
                    <a:lnL w="15240" cap="flat" cmpd="sng" algn="ctr">
                      <a:solidFill>
                        <a:srgbClr val="558035"/>
                      </a:solidFill>
                      <a:prstDash val="solid"/>
                      <a:round/>
                      <a:headEnd type="none" w="med" len="med"/>
                      <a:tailEnd type="none" w="med" len="med"/>
                    </a:lnL>
                    <a:lnR w="15240" cap="flat" cmpd="sng" algn="ctr">
                      <a:solidFill>
                        <a:srgbClr val="558035"/>
                      </a:solidFill>
                      <a:prstDash val="solid"/>
                      <a:round/>
                      <a:headEnd type="none" w="med" len="med"/>
                      <a:tailEnd type="none" w="med" len="med"/>
                    </a:lnR>
                    <a:lnT w="15240" cap="flat" cmpd="sng" algn="ctr">
                      <a:solidFill>
                        <a:srgbClr val="558035"/>
                      </a:solidFill>
                      <a:prstDash val="solid"/>
                      <a:round/>
                      <a:headEnd type="none" w="med" len="med"/>
                      <a:tailEnd type="none" w="med" len="med"/>
                    </a:lnT>
                    <a:lnB w="15240" cap="flat" cmpd="sng" algn="ctr">
                      <a:solidFill>
                        <a:srgbClr val="558035"/>
                      </a:solidFill>
                      <a:prstDash val="solid"/>
                      <a:round/>
                      <a:headEnd type="none" w="med" len="med"/>
                      <a:tailEnd type="none" w="med" len="med"/>
                    </a:lnB>
                    <a:noFill/>
                  </a:tcPr>
                </a:tc>
                <a:extLst>
                  <a:ext uri="{0D108BD9-81ED-4DB2-BD59-A6C34878D82A}">
                    <a16:rowId xmlns:a16="http://schemas.microsoft.com/office/drawing/2014/main" val="1012191561"/>
                  </a:ext>
                </a:extLst>
              </a:tr>
            </a:tbl>
          </a:graphicData>
        </a:graphic>
      </p:graphicFrame>
      <p:graphicFrame>
        <p:nvGraphicFramePr>
          <p:cNvPr id="3" name="Tabelle 2">
            <a:extLst>
              <a:ext uri="{FF2B5EF4-FFF2-40B4-BE49-F238E27FC236}">
                <a16:creationId xmlns:a16="http://schemas.microsoft.com/office/drawing/2014/main" id="{1023363A-53DF-FEA9-844A-C123517DA7FF}"/>
              </a:ext>
            </a:extLst>
          </p:cNvPr>
          <p:cNvGraphicFramePr>
            <a:graphicFrameLocks noGrp="1"/>
          </p:cNvGraphicFramePr>
          <p:nvPr>
            <p:extLst>
              <p:ext uri="{D42A27DB-BD31-4B8C-83A1-F6EECF244321}">
                <p14:modId xmlns:p14="http://schemas.microsoft.com/office/powerpoint/2010/main" val="3081325132"/>
              </p:ext>
            </p:extLst>
          </p:nvPr>
        </p:nvGraphicFramePr>
        <p:xfrm>
          <a:off x="2236591" y="1273900"/>
          <a:ext cx="9396612" cy="421097"/>
        </p:xfrm>
        <a:graphic>
          <a:graphicData uri="http://schemas.openxmlformats.org/drawingml/2006/table">
            <a:tbl>
              <a:tblPr/>
              <a:tblGrid>
                <a:gridCol w="472786">
                  <a:extLst>
                    <a:ext uri="{9D8B030D-6E8A-4147-A177-3AD203B41FA5}">
                      <a16:colId xmlns:a16="http://schemas.microsoft.com/office/drawing/2014/main" val="1292059141"/>
                    </a:ext>
                  </a:extLst>
                </a:gridCol>
                <a:gridCol w="1832043">
                  <a:extLst>
                    <a:ext uri="{9D8B030D-6E8A-4147-A177-3AD203B41FA5}">
                      <a16:colId xmlns:a16="http://schemas.microsoft.com/office/drawing/2014/main" val="1643287732"/>
                    </a:ext>
                  </a:extLst>
                </a:gridCol>
                <a:gridCol w="472786">
                  <a:extLst>
                    <a:ext uri="{9D8B030D-6E8A-4147-A177-3AD203B41FA5}">
                      <a16:colId xmlns:a16="http://schemas.microsoft.com/office/drawing/2014/main" val="2507945575"/>
                    </a:ext>
                  </a:extLst>
                </a:gridCol>
                <a:gridCol w="583595">
                  <a:extLst>
                    <a:ext uri="{9D8B030D-6E8A-4147-A177-3AD203B41FA5}">
                      <a16:colId xmlns:a16="http://schemas.microsoft.com/office/drawing/2014/main" val="394008397"/>
                    </a:ext>
                  </a:extLst>
                </a:gridCol>
                <a:gridCol w="472786">
                  <a:extLst>
                    <a:ext uri="{9D8B030D-6E8A-4147-A177-3AD203B41FA5}">
                      <a16:colId xmlns:a16="http://schemas.microsoft.com/office/drawing/2014/main" val="2308761349"/>
                    </a:ext>
                  </a:extLst>
                </a:gridCol>
                <a:gridCol w="598369">
                  <a:extLst>
                    <a:ext uri="{9D8B030D-6E8A-4147-A177-3AD203B41FA5}">
                      <a16:colId xmlns:a16="http://schemas.microsoft.com/office/drawing/2014/main" val="2446261674"/>
                    </a:ext>
                  </a:extLst>
                </a:gridCol>
                <a:gridCol w="472786">
                  <a:extLst>
                    <a:ext uri="{9D8B030D-6E8A-4147-A177-3AD203B41FA5}">
                      <a16:colId xmlns:a16="http://schemas.microsoft.com/office/drawing/2014/main" val="200907960"/>
                    </a:ext>
                  </a:extLst>
                </a:gridCol>
                <a:gridCol w="4491461">
                  <a:extLst>
                    <a:ext uri="{9D8B030D-6E8A-4147-A177-3AD203B41FA5}">
                      <a16:colId xmlns:a16="http://schemas.microsoft.com/office/drawing/2014/main" val="3113664812"/>
                    </a:ext>
                  </a:extLst>
                </a:gridCol>
              </a:tblGrid>
              <a:tr h="421097">
                <a:tc>
                  <a:txBody>
                    <a:bodyPr/>
                    <a:lstStyle/>
                    <a:p>
                      <a:pPr algn="ctr" fontAlgn="ctr"/>
                      <a:r>
                        <a:rPr lang="en-US" sz="900" b="1" noProof="0" dirty="0">
                          <a:solidFill>
                            <a:srgbClr val="3F3F3F"/>
                          </a:solidFill>
                          <a:effectLst/>
                          <a:latin typeface="Arial" panose="020B0604020202020204" pitchFamily="34" charset="0"/>
                        </a:rPr>
                        <a:t>Delivera-ble No</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Deliverable Name</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WP No</a:t>
                      </a:r>
                      <a:endParaRPr lang="en-US" sz="1600" noProof="0" dirty="0">
                        <a:effectLst/>
                      </a:endParaRPr>
                    </a:p>
                  </a:txBody>
                  <a:tcPr marL="0" marR="0" marT="0" marB="0" anchor="ctr">
                    <a:lnL>
                      <a:noFill/>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Lead Beneficiary</a:t>
                      </a:r>
                      <a:endParaRPr lang="en-US" sz="1600" noProof="0" dirty="0">
                        <a:effectLst/>
                      </a:endParaRPr>
                    </a:p>
                  </a:txBody>
                  <a:tcPr marL="0" marR="0" marT="0" marB="0" anchor="ctr">
                    <a:lnL>
                      <a:noFill/>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Type</a:t>
                      </a:r>
                      <a:endParaRPr lang="en-US" sz="1600" noProof="0" dirty="0">
                        <a:effectLst/>
                      </a:endParaRPr>
                    </a:p>
                  </a:txBody>
                  <a:tcPr marL="0" marR="0" marT="0" marB="0" anchor="ctr">
                    <a:lnL>
                      <a:noFill/>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Dissem-ination Level</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Due Date</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w="15240" cap="flat" cmpd="sng" algn="ctr">
                      <a:solidFill>
                        <a:srgbClr val="A6A6A6"/>
                      </a:solidFill>
                      <a:prstDash val="solid"/>
                      <a:round/>
                      <a:headEnd type="none" w="med" len="med"/>
                      <a:tailEnd type="none" w="med" len="med"/>
                    </a:lnR>
                    <a:lnT>
                      <a:noFill/>
                    </a:lnT>
                    <a:lnB w="15240" cap="flat" cmpd="sng" algn="ctr">
                      <a:solidFill>
                        <a:srgbClr val="558035"/>
                      </a:solidFill>
                      <a:prstDash val="solid"/>
                      <a:round/>
                      <a:headEnd type="none" w="med" len="med"/>
                      <a:tailEnd type="none" w="med" len="med"/>
                    </a:lnB>
                    <a:solidFill>
                      <a:srgbClr val="7AB800"/>
                    </a:solidFill>
                  </a:tcPr>
                </a:tc>
                <a:tc>
                  <a:txBody>
                    <a:bodyPr/>
                    <a:lstStyle/>
                    <a:p>
                      <a:pPr algn="ctr" fontAlgn="ctr"/>
                      <a:r>
                        <a:rPr lang="en-US" sz="900" b="1" noProof="0" dirty="0">
                          <a:solidFill>
                            <a:srgbClr val="3F3F3F"/>
                          </a:solidFill>
                          <a:effectLst/>
                          <a:latin typeface="Arial" panose="020B0604020202020204" pitchFamily="34" charset="0"/>
                        </a:rPr>
                        <a:t>Description</a:t>
                      </a:r>
                      <a:endParaRPr lang="en-US" sz="1600" noProof="0" dirty="0">
                        <a:effectLst/>
                      </a:endParaRPr>
                    </a:p>
                  </a:txBody>
                  <a:tcPr marL="0" marR="0" marT="0" marB="0" anchor="ctr">
                    <a:lnL w="15240" cap="flat" cmpd="sng" algn="ctr">
                      <a:solidFill>
                        <a:srgbClr val="A6A6A6"/>
                      </a:solidFill>
                      <a:prstDash val="solid"/>
                      <a:round/>
                      <a:headEnd type="none" w="med" len="med"/>
                      <a:tailEnd type="none" w="med" len="med"/>
                    </a:lnL>
                    <a:lnR>
                      <a:noFill/>
                    </a:lnR>
                    <a:lnT w="15240" cap="flat" cmpd="sng" algn="ctr">
                      <a:solidFill>
                        <a:srgbClr val="A6A6A6"/>
                      </a:solidFill>
                      <a:prstDash val="solid"/>
                      <a:round/>
                      <a:headEnd type="none" w="med" len="med"/>
                      <a:tailEnd type="none" w="med" len="med"/>
                    </a:lnT>
                    <a:lnB w="15240" cap="flat" cmpd="sng" algn="ctr">
                      <a:solidFill>
                        <a:srgbClr val="558035"/>
                      </a:solidFill>
                      <a:prstDash val="solid"/>
                      <a:round/>
                      <a:headEnd type="none" w="med" len="med"/>
                      <a:tailEnd type="none" w="med" len="med"/>
                    </a:lnB>
                    <a:solidFill>
                      <a:srgbClr val="7AB800"/>
                    </a:solidFill>
                  </a:tcPr>
                </a:tc>
                <a:extLst>
                  <a:ext uri="{0D108BD9-81ED-4DB2-BD59-A6C34878D82A}">
                    <a16:rowId xmlns:a16="http://schemas.microsoft.com/office/drawing/2014/main" val="717346669"/>
                  </a:ext>
                </a:extLst>
              </a:tr>
            </a:tbl>
          </a:graphicData>
        </a:graphic>
      </p:graphicFrame>
      <p:sp>
        <p:nvSpPr>
          <p:cNvPr id="8" name="Foliennummernplatzhalter 7">
            <a:extLst>
              <a:ext uri="{FF2B5EF4-FFF2-40B4-BE49-F238E27FC236}">
                <a16:creationId xmlns:a16="http://schemas.microsoft.com/office/drawing/2014/main" id="{A2D90FBE-CB97-9EF0-0CBF-179CCB91F332}"/>
              </a:ext>
            </a:extLst>
          </p:cNvPr>
          <p:cNvSpPr>
            <a:spLocks noGrp="1"/>
          </p:cNvSpPr>
          <p:nvPr>
            <p:ph type="sldNum" sz="quarter" idx="12"/>
          </p:nvPr>
        </p:nvSpPr>
        <p:spPr/>
        <p:txBody>
          <a:bodyPr/>
          <a:lstStyle/>
          <a:p>
            <a:fld id="{B0338755-EC09-452E-8EBB-101AC093DB14}" type="slidenum">
              <a:rPr lang="en-US" noProof="0" smtClean="0"/>
              <a:t>65</a:t>
            </a:fld>
            <a:endParaRPr lang="en-US" noProof="0" dirty="0"/>
          </a:p>
        </p:txBody>
      </p:sp>
    </p:spTree>
    <p:extLst>
      <p:ext uri="{BB962C8B-B14F-4D97-AF65-F5344CB8AC3E}">
        <p14:creationId xmlns:p14="http://schemas.microsoft.com/office/powerpoint/2010/main" val="19680983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9E8A9CB-E91E-4BDB-9281-E359B67AAD9C}"/>
              </a:ext>
            </a:extLst>
          </p:cNvPr>
          <p:cNvPicPr>
            <a:picLocks noChangeAspect="1"/>
          </p:cNvPicPr>
          <p:nvPr/>
        </p:nvPicPr>
        <p:blipFill>
          <a:blip r:embed="rId2"/>
          <a:stretch>
            <a:fillRect/>
          </a:stretch>
        </p:blipFill>
        <p:spPr>
          <a:xfrm>
            <a:off x="2214242" y="1106751"/>
            <a:ext cx="8231483" cy="5013830"/>
          </a:xfrm>
          <a:prstGeom prst="rect">
            <a:avLst/>
          </a:prstGeom>
        </p:spPr>
      </p:pic>
      <p:sp>
        <p:nvSpPr>
          <p:cNvPr id="2" name="Textfeld 1">
            <a:extLst>
              <a:ext uri="{FF2B5EF4-FFF2-40B4-BE49-F238E27FC236}">
                <a16:creationId xmlns:a16="http://schemas.microsoft.com/office/drawing/2014/main" id="{744CA15C-4CB2-E5E4-BBA8-D0E2CA17C398}"/>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Digitalized receipts and supporting documents:</a:t>
            </a:r>
          </a:p>
        </p:txBody>
      </p:sp>
      <p:pic>
        <p:nvPicPr>
          <p:cNvPr id="4" name="Grafik 3">
            <a:extLst>
              <a:ext uri="{FF2B5EF4-FFF2-40B4-BE49-F238E27FC236}">
                <a16:creationId xmlns:a16="http://schemas.microsoft.com/office/drawing/2014/main" id="{06D7B6D8-23E4-CA0C-C180-61DE717A3671}"/>
              </a:ext>
            </a:extLst>
          </p:cNvPr>
          <p:cNvPicPr>
            <a:picLocks noChangeAspect="1"/>
          </p:cNvPicPr>
          <p:nvPr/>
        </p:nvPicPr>
        <p:blipFill>
          <a:blip r:embed="rId3"/>
          <a:stretch>
            <a:fillRect/>
          </a:stretch>
        </p:blipFill>
        <p:spPr>
          <a:xfrm>
            <a:off x="806245" y="1241833"/>
            <a:ext cx="1310899" cy="1188000"/>
          </a:xfrm>
          <a:prstGeom prst="rect">
            <a:avLst/>
          </a:prstGeom>
        </p:spPr>
      </p:pic>
      <p:grpSp>
        <p:nvGrpSpPr>
          <p:cNvPr id="9" name="Gruppieren 8">
            <a:extLst>
              <a:ext uri="{FF2B5EF4-FFF2-40B4-BE49-F238E27FC236}">
                <a16:creationId xmlns:a16="http://schemas.microsoft.com/office/drawing/2014/main" id="{8DD00E6A-7E56-9086-FE6D-535F935DE956}"/>
              </a:ext>
            </a:extLst>
          </p:cNvPr>
          <p:cNvGrpSpPr/>
          <p:nvPr/>
        </p:nvGrpSpPr>
        <p:grpSpPr>
          <a:xfrm>
            <a:off x="345440" y="228228"/>
            <a:ext cx="11090885" cy="6305723"/>
            <a:chOff x="345440" y="228228"/>
            <a:chExt cx="11090885" cy="6305723"/>
          </a:xfrm>
        </p:grpSpPr>
        <p:sp>
          <p:nvSpPr>
            <p:cNvPr id="10" name="Textfeld 9">
              <a:extLst>
                <a:ext uri="{FF2B5EF4-FFF2-40B4-BE49-F238E27FC236}">
                  <a16:creationId xmlns:a16="http://schemas.microsoft.com/office/drawing/2014/main" id="{CFF19B4D-E98F-7DB2-63BC-39E47CA64590}"/>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11" name="Picture 41">
              <a:extLst>
                <a:ext uri="{FF2B5EF4-FFF2-40B4-BE49-F238E27FC236}">
                  <a16:creationId xmlns:a16="http://schemas.microsoft.com/office/drawing/2014/main" id="{7F1F7D53-0FA0-75A3-F792-3CD9A72C6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feld 11">
            <a:extLst>
              <a:ext uri="{FF2B5EF4-FFF2-40B4-BE49-F238E27FC236}">
                <a16:creationId xmlns:a16="http://schemas.microsoft.com/office/drawing/2014/main" id="{0E5C61AD-7003-1664-B69A-A71E79A9CDE9}"/>
              </a:ext>
            </a:extLst>
          </p:cNvPr>
          <p:cNvSpPr txBox="1"/>
          <p:nvPr/>
        </p:nvSpPr>
        <p:spPr>
          <a:xfrm>
            <a:off x="7508241" y="1720840"/>
            <a:ext cx="3600862" cy="3693319"/>
          </a:xfrm>
          <a:prstGeom prst="rect">
            <a:avLst/>
          </a:prstGeom>
          <a:solidFill>
            <a:schemeClr val="bg1"/>
          </a:solidFill>
        </p:spPr>
        <p:txBody>
          <a:bodyPr wrap="square" rtlCol="0">
            <a:spAutoFit/>
          </a:bodyPr>
          <a:lstStyle/>
          <a:p>
            <a:r>
              <a:rPr lang="en-US" noProof="0" dirty="0">
                <a:solidFill>
                  <a:srgbClr val="C00000"/>
                </a:solidFill>
              </a:rPr>
              <a:t>Clicking on the ‚Digitalized receipts and supporting document‘ folder tile will open a database as seen on the left.</a:t>
            </a:r>
          </a:p>
          <a:p>
            <a:endParaRPr lang="en-US" noProof="0" dirty="0">
              <a:solidFill>
                <a:srgbClr val="C00000"/>
              </a:solidFill>
            </a:endParaRPr>
          </a:p>
          <a:p>
            <a:r>
              <a:rPr lang="en-US" noProof="0" dirty="0">
                <a:solidFill>
                  <a:srgbClr val="C00000"/>
                </a:solidFill>
              </a:rPr>
              <a:t>You can view uploaded receipts, etc. by clicking on the green header.</a:t>
            </a:r>
          </a:p>
          <a:p>
            <a:endParaRPr lang="en-US" noProof="0" dirty="0">
              <a:solidFill>
                <a:srgbClr val="C00000"/>
              </a:solidFill>
            </a:endParaRPr>
          </a:p>
          <a:p>
            <a:r>
              <a:rPr lang="en-US" noProof="0" dirty="0">
                <a:solidFill>
                  <a:srgbClr val="C00000"/>
                </a:solidFill>
              </a:rPr>
              <a:t>Upload your own receipts or supporting documents by clicking on the ‚Add entry‘ button in the bottom right corner of your screen.</a:t>
            </a:r>
          </a:p>
        </p:txBody>
      </p:sp>
      <p:cxnSp>
        <p:nvCxnSpPr>
          <p:cNvPr id="13" name="Gerade Verbindung mit Pfeil 12">
            <a:extLst>
              <a:ext uri="{FF2B5EF4-FFF2-40B4-BE49-F238E27FC236}">
                <a16:creationId xmlns:a16="http://schemas.microsoft.com/office/drawing/2014/main" id="{0AC10C40-914E-B26D-09FD-A76D3F1D1A00}"/>
              </a:ext>
            </a:extLst>
          </p:cNvPr>
          <p:cNvCxnSpPr>
            <a:cxnSpLocks/>
          </p:cNvCxnSpPr>
          <p:nvPr/>
        </p:nvCxnSpPr>
        <p:spPr>
          <a:xfrm flipH="1">
            <a:off x="4707916" y="3302000"/>
            <a:ext cx="2800325" cy="23268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B539F2C7-FD8E-8B45-A8B4-3DB29434AEC3}"/>
              </a:ext>
            </a:extLst>
          </p:cNvPr>
          <p:cNvCxnSpPr>
            <a:cxnSpLocks/>
          </p:cNvCxnSpPr>
          <p:nvPr/>
        </p:nvCxnSpPr>
        <p:spPr>
          <a:xfrm>
            <a:off x="9455125" y="5414159"/>
            <a:ext cx="546790" cy="5840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Foliennummernplatzhalter 2">
            <a:extLst>
              <a:ext uri="{FF2B5EF4-FFF2-40B4-BE49-F238E27FC236}">
                <a16:creationId xmlns:a16="http://schemas.microsoft.com/office/drawing/2014/main" id="{5FA791C2-84E9-5920-BB6F-F7D5B15FDA86}"/>
              </a:ext>
            </a:extLst>
          </p:cNvPr>
          <p:cNvSpPr>
            <a:spLocks noGrp="1"/>
          </p:cNvSpPr>
          <p:nvPr>
            <p:ph type="sldNum" sz="quarter" idx="12"/>
          </p:nvPr>
        </p:nvSpPr>
        <p:spPr/>
        <p:txBody>
          <a:bodyPr/>
          <a:lstStyle/>
          <a:p>
            <a:fld id="{B0338755-EC09-452E-8EBB-101AC093DB14}" type="slidenum">
              <a:rPr lang="en-US" noProof="0" smtClean="0"/>
              <a:t>66</a:t>
            </a:fld>
            <a:endParaRPr lang="en-US" noProof="0" dirty="0"/>
          </a:p>
        </p:txBody>
      </p:sp>
    </p:spTree>
    <p:extLst>
      <p:ext uri="{BB962C8B-B14F-4D97-AF65-F5344CB8AC3E}">
        <p14:creationId xmlns:p14="http://schemas.microsoft.com/office/powerpoint/2010/main" val="3827225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EF138-FA00-C8E1-79CE-EA5B96DAE037}"/>
            </a:ext>
          </a:extLst>
        </p:cNvPr>
        <p:cNvGrpSpPr/>
        <p:nvPr/>
      </p:nvGrpSpPr>
      <p:grpSpPr>
        <a:xfrm>
          <a:off x="0" y="0"/>
          <a:ext cx="0" cy="0"/>
          <a:chOff x="0" y="0"/>
          <a:chExt cx="0" cy="0"/>
        </a:xfrm>
      </p:grpSpPr>
      <p:grpSp>
        <p:nvGrpSpPr>
          <p:cNvPr id="4" name="Gruppieren 3">
            <a:extLst>
              <a:ext uri="{FF2B5EF4-FFF2-40B4-BE49-F238E27FC236}">
                <a16:creationId xmlns:a16="http://schemas.microsoft.com/office/drawing/2014/main" id="{6ABA5525-8123-CBFC-9912-731E5E34027E}"/>
              </a:ext>
            </a:extLst>
          </p:cNvPr>
          <p:cNvGrpSpPr/>
          <p:nvPr/>
        </p:nvGrpSpPr>
        <p:grpSpPr>
          <a:xfrm>
            <a:off x="345440" y="228228"/>
            <a:ext cx="11090885" cy="6305723"/>
            <a:chOff x="345440" y="228228"/>
            <a:chExt cx="11090885" cy="6305723"/>
          </a:xfrm>
        </p:grpSpPr>
        <p:sp>
          <p:nvSpPr>
            <p:cNvPr id="5" name="Textfeld 4">
              <a:extLst>
                <a:ext uri="{FF2B5EF4-FFF2-40B4-BE49-F238E27FC236}">
                  <a16:creationId xmlns:a16="http://schemas.microsoft.com/office/drawing/2014/main" id="{24346FF1-D3FC-2252-AF29-25E76488FAC0}"/>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6" name="Picture 41">
              <a:extLst>
                <a:ext uri="{FF2B5EF4-FFF2-40B4-BE49-F238E27FC236}">
                  <a16:creationId xmlns:a16="http://schemas.microsoft.com/office/drawing/2014/main" id="{ADB3AF6E-1D7A-5C47-D7A9-8D083D4D5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716E9045-F227-5677-ECA1-4D3E83AD222C}"/>
              </a:ext>
            </a:extLst>
          </p:cNvPr>
          <p:cNvSpPr txBox="1"/>
          <p:nvPr/>
        </p:nvSpPr>
        <p:spPr>
          <a:xfrm>
            <a:off x="806245" y="737419"/>
            <a:ext cx="7548046" cy="369332"/>
          </a:xfrm>
          <a:prstGeom prst="rect">
            <a:avLst/>
          </a:prstGeom>
          <a:noFill/>
        </p:spPr>
        <p:txBody>
          <a:bodyPr wrap="square" rtlCol="0">
            <a:spAutoFit/>
          </a:bodyPr>
          <a:lstStyle/>
          <a:p>
            <a:r>
              <a:rPr lang="en-US" b="1" noProof="0" dirty="0">
                <a:latin typeface="+mj-lt"/>
              </a:rPr>
              <a:t>Uploading digitalized receipts and supporting documents to the database:</a:t>
            </a:r>
          </a:p>
        </p:txBody>
      </p:sp>
      <p:pic>
        <p:nvPicPr>
          <p:cNvPr id="11" name="Grafik 10">
            <a:extLst>
              <a:ext uri="{FF2B5EF4-FFF2-40B4-BE49-F238E27FC236}">
                <a16:creationId xmlns:a16="http://schemas.microsoft.com/office/drawing/2014/main" id="{8C616B97-6DB7-378C-96C9-99BDB7F96CFF}"/>
              </a:ext>
            </a:extLst>
          </p:cNvPr>
          <p:cNvPicPr>
            <a:picLocks noChangeAspect="1"/>
          </p:cNvPicPr>
          <p:nvPr/>
        </p:nvPicPr>
        <p:blipFill>
          <a:blip r:embed="rId3"/>
          <a:stretch>
            <a:fillRect/>
          </a:stretch>
        </p:blipFill>
        <p:spPr>
          <a:xfrm>
            <a:off x="648007" y="1516469"/>
            <a:ext cx="3932261" cy="4198984"/>
          </a:xfrm>
          <a:prstGeom prst="rect">
            <a:avLst/>
          </a:prstGeom>
        </p:spPr>
      </p:pic>
      <p:pic>
        <p:nvPicPr>
          <p:cNvPr id="10" name="Grafik 9">
            <a:extLst>
              <a:ext uri="{FF2B5EF4-FFF2-40B4-BE49-F238E27FC236}">
                <a16:creationId xmlns:a16="http://schemas.microsoft.com/office/drawing/2014/main" id="{118E1A3C-D9FF-0F2D-7C9B-86EC32E63145}"/>
              </a:ext>
            </a:extLst>
          </p:cNvPr>
          <p:cNvPicPr>
            <a:picLocks noChangeAspect="1"/>
          </p:cNvPicPr>
          <p:nvPr/>
        </p:nvPicPr>
        <p:blipFill>
          <a:blip r:embed="rId4"/>
          <a:stretch>
            <a:fillRect/>
          </a:stretch>
        </p:blipFill>
        <p:spPr>
          <a:xfrm>
            <a:off x="5479858" y="1861638"/>
            <a:ext cx="5956467" cy="3853815"/>
          </a:xfrm>
          <a:prstGeom prst="rect">
            <a:avLst/>
          </a:prstGeom>
        </p:spPr>
      </p:pic>
      <p:sp>
        <p:nvSpPr>
          <p:cNvPr id="12" name="Textfeld 11">
            <a:extLst>
              <a:ext uri="{FF2B5EF4-FFF2-40B4-BE49-F238E27FC236}">
                <a16:creationId xmlns:a16="http://schemas.microsoft.com/office/drawing/2014/main" id="{BACC948D-3F0C-3A5D-2D50-4717371E4BC5}"/>
              </a:ext>
            </a:extLst>
          </p:cNvPr>
          <p:cNvSpPr txBox="1"/>
          <p:nvPr/>
        </p:nvSpPr>
        <p:spPr>
          <a:xfrm>
            <a:off x="1940561" y="2727744"/>
            <a:ext cx="2783839" cy="646331"/>
          </a:xfrm>
          <a:prstGeom prst="rect">
            <a:avLst/>
          </a:prstGeom>
          <a:solidFill>
            <a:schemeClr val="bg1"/>
          </a:solidFill>
        </p:spPr>
        <p:txBody>
          <a:bodyPr wrap="square" rtlCol="0">
            <a:spAutoFit/>
          </a:bodyPr>
          <a:lstStyle/>
          <a:p>
            <a:r>
              <a:rPr lang="en-US" noProof="0" dirty="0">
                <a:solidFill>
                  <a:srgbClr val="C00000"/>
                </a:solidFill>
              </a:rPr>
              <a:t>1. Select your institution from the drop-down menu</a:t>
            </a:r>
          </a:p>
        </p:txBody>
      </p:sp>
      <p:sp>
        <p:nvSpPr>
          <p:cNvPr id="13" name="Textfeld 12">
            <a:extLst>
              <a:ext uri="{FF2B5EF4-FFF2-40B4-BE49-F238E27FC236}">
                <a16:creationId xmlns:a16="http://schemas.microsoft.com/office/drawing/2014/main" id="{B799C6FC-741D-4152-7BD4-2204425E29A7}"/>
              </a:ext>
            </a:extLst>
          </p:cNvPr>
          <p:cNvSpPr txBox="1"/>
          <p:nvPr/>
        </p:nvSpPr>
        <p:spPr>
          <a:xfrm>
            <a:off x="6725921" y="2565184"/>
            <a:ext cx="4033519" cy="646331"/>
          </a:xfrm>
          <a:prstGeom prst="rect">
            <a:avLst/>
          </a:prstGeom>
          <a:solidFill>
            <a:schemeClr val="bg1"/>
          </a:solidFill>
        </p:spPr>
        <p:txBody>
          <a:bodyPr wrap="square" rtlCol="0">
            <a:spAutoFit/>
          </a:bodyPr>
          <a:lstStyle/>
          <a:p>
            <a:r>
              <a:rPr lang="en-US" noProof="0" dirty="0">
                <a:solidFill>
                  <a:srgbClr val="C00000"/>
                </a:solidFill>
              </a:rPr>
              <a:t>2. Select the type of document your are uploading</a:t>
            </a:r>
          </a:p>
        </p:txBody>
      </p:sp>
      <p:cxnSp>
        <p:nvCxnSpPr>
          <p:cNvPr id="15" name="Gerade Verbindung mit Pfeil 14">
            <a:extLst>
              <a:ext uri="{FF2B5EF4-FFF2-40B4-BE49-F238E27FC236}">
                <a16:creationId xmlns:a16="http://schemas.microsoft.com/office/drawing/2014/main" id="{0FE77F9E-54FE-E7B5-AE25-13683895F891}"/>
              </a:ext>
            </a:extLst>
          </p:cNvPr>
          <p:cNvCxnSpPr/>
          <p:nvPr/>
        </p:nvCxnSpPr>
        <p:spPr>
          <a:xfrm flipH="1">
            <a:off x="1706880" y="2905760"/>
            <a:ext cx="233681" cy="2641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Gerade Verbindung mit Pfeil 15">
            <a:extLst>
              <a:ext uri="{FF2B5EF4-FFF2-40B4-BE49-F238E27FC236}">
                <a16:creationId xmlns:a16="http://schemas.microsoft.com/office/drawing/2014/main" id="{6EFCBF54-485D-81D9-3235-EC54780C07E0}"/>
              </a:ext>
            </a:extLst>
          </p:cNvPr>
          <p:cNvCxnSpPr>
            <a:cxnSpLocks/>
            <a:stCxn id="13" idx="1"/>
          </p:cNvCxnSpPr>
          <p:nvPr/>
        </p:nvCxnSpPr>
        <p:spPr>
          <a:xfrm flipH="1" flipV="1">
            <a:off x="6217920" y="2888349"/>
            <a:ext cx="508001"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feld 18">
            <a:extLst>
              <a:ext uri="{FF2B5EF4-FFF2-40B4-BE49-F238E27FC236}">
                <a16:creationId xmlns:a16="http://schemas.microsoft.com/office/drawing/2014/main" id="{7F12949A-A2A6-5862-3C43-253CBD636FCF}"/>
              </a:ext>
            </a:extLst>
          </p:cNvPr>
          <p:cNvSpPr txBox="1"/>
          <p:nvPr/>
        </p:nvSpPr>
        <p:spPr>
          <a:xfrm>
            <a:off x="6888481" y="5641399"/>
            <a:ext cx="4033519" cy="646331"/>
          </a:xfrm>
          <a:prstGeom prst="rect">
            <a:avLst/>
          </a:prstGeom>
          <a:solidFill>
            <a:schemeClr val="bg1"/>
          </a:solidFill>
        </p:spPr>
        <p:txBody>
          <a:bodyPr wrap="square" rtlCol="0">
            <a:spAutoFit/>
          </a:bodyPr>
          <a:lstStyle/>
          <a:p>
            <a:r>
              <a:rPr lang="en-US" noProof="0" dirty="0">
                <a:solidFill>
                  <a:srgbClr val="C00000"/>
                </a:solidFill>
              </a:rPr>
              <a:t>3. Click on the ‚file‘ icon to select the document on your computer</a:t>
            </a:r>
          </a:p>
        </p:txBody>
      </p:sp>
      <p:cxnSp>
        <p:nvCxnSpPr>
          <p:cNvPr id="20" name="Gerade Verbindung mit Pfeil 19">
            <a:extLst>
              <a:ext uri="{FF2B5EF4-FFF2-40B4-BE49-F238E27FC236}">
                <a16:creationId xmlns:a16="http://schemas.microsoft.com/office/drawing/2014/main" id="{3F19CD28-6AEF-68BF-31F6-09E7346131B3}"/>
              </a:ext>
            </a:extLst>
          </p:cNvPr>
          <p:cNvCxnSpPr>
            <a:cxnSpLocks/>
          </p:cNvCxnSpPr>
          <p:nvPr/>
        </p:nvCxnSpPr>
        <p:spPr>
          <a:xfrm flipH="1" flipV="1">
            <a:off x="5816600" y="3966402"/>
            <a:ext cx="2240280" cy="16749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2A38D518-7171-70EE-5A44-4BBB4C4F1B5C}"/>
              </a:ext>
            </a:extLst>
          </p:cNvPr>
          <p:cNvSpPr>
            <a:spLocks noGrp="1"/>
          </p:cNvSpPr>
          <p:nvPr>
            <p:ph type="sldNum" sz="quarter" idx="12"/>
          </p:nvPr>
        </p:nvSpPr>
        <p:spPr/>
        <p:txBody>
          <a:bodyPr/>
          <a:lstStyle/>
          <a:p>
            <a:fld id="{B0338755-EC09-452E-8EBB-101AC093DB14}" type="slidenum">
              <a:rPr lang="en-US" noProof="0" smtClean="0"/>
              <a:t>67</a:t>
            </a:fld>
            <a:endParaRPr lang="en-US" noProof="0" dirty="0"/>
          </a:p>
        </p:txBody>
      </p:sp>
    </p:spTree>
    <p:extLst>
      <p:ext uri="{BB962C8B-B14F-4D97-AF65-F5344CB8AC3E}">
        <p14:creationId xmlns:p14="http://schemas.microsoft.com/office/powerpoint/2010/main" val="2976009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11FD307F-EAFD-8220-6DA4-B48AFA66E84F}"/>
              </a:ext>
            </a:extLst>
          </p:cNvPr>
          <p:cNvPicPr>
            <a:picLocks noChangeAspect="1"/>
          </p:cNvPicPr>
          <p:nvPr/>
        </p:nvPicPr>
        <p:blipFill>
          <a:blip r:embed="rId2"/>
          <a:stretch>
            <a:fillRect/>
          </a:stretch>
        </p:blipFill>
        <p:spPr>
          <a:xfrm>
            <a:off x="806245" y="1314430"/>
            <a:ext cx="4354178" cy="2982642"/>
          </a:xfrm>
          <a:prstGeom prst="rect">
            <a:avLst/>
          </a:prstGeom>
        </p:spPr>
      </p:pic>
      <p:pic>
        <p:nvPicPr>
          <p:cNvPr id="15" name="Grafik 14">
            <a:extLst>
              <a:ext uri="{FF2B5EF4-FFF2-40B4-BE49-F238E27FC236}">
                <a16:creationId xmlns:a16="http://schemas.microsoft.com/office/drawing/2014/main" id="{9D779F79-0E37-1E65-74D4-B437D9B677CE}"/>
              </a:ext>
            </a:extLst>
          </p:cNvPr>
          <p:cNvPicPr>
            <a:picLocks noChangeAspect="1"/>
          </p:cNvPicPr>
          <p:nvPr/>
        </p:nvPicPr>
        <p:blipFill>
          <a:blip r:embed="rId3"/>
          <a:stretch>
            <a:fillRect/>
          </a:stretch>
        </p:blipFill>
        <p:spPr>
          <a:xfrm>
            <a:off x="2489456" y="3220519"/>
            <a:ext cx="9499344" cy="3190321"/>
          </a:xfrm>
          <a:prstGeom prst="rect">
            <a:avLst/>
          </a:prstGeom>
        </p:spPr>
      </p:pic>
      <p:grpSp>
        <p:nvGrpSpPr>
          <p:cNvPr id="4" name="Gruppieren 3">
            <a:extLst>
              <a:ext uri="{FF2B5EF4-FFF2-40B4-BE49-F238E27FC236}">
                <a16:creationId xmlns:a16="http://schemas.microsoft.com/office/drawing/2014/main" id="{EFD38CDB-37FE-47BD-4485-9F0623896216}"/>
              </a:ext>
            </a:extLst>
          </p:cNvPr>
          <p:cNvGrpSpPr/>
          <p:nvPr/>
        </p:nvGrpSpPr>
        <p:grpSpPr>
          <a:xfrm>
            <a:off x="345440" y="228228"/>
            <a:ext cx="11090885" cy="6305723"/>
            <a:chOff x="345440" y="228228"/>
            <a:chExt cx="11090885" cy="6305723"/>
          </a:xfrm>
        </p:grpSpPr>
        <p:pic>
          <p:nvPicPr>
            <p:cNvPr id="6" name="Picture 41">
              <a:extLst>
                <a:ext uri="{FF2B5EF4-FFF2-40B4-BE49-F238E27FC236}">
                  <a16:creationId xmlns:a16="http://schemas.microsoft.com/office/drawing/2014/main" id="{549246FA-682F-6A36-506B-0CABB707B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95B83F70-418E-D40D-ED41-F964AC6A95FE}"/>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F4B360CF-EA6D-7754-4D09-781A1C54D949}"/>
              </a:ext>
            </a:extLst>
          </p:cNvPr>
          <p:cNvSpPr txBox="1"/>
          <p:nvPr/>
        </p:nvSpPr>
        <p:spPr>
          <a:xfrm>
            <a:off x="806245" y="737419"/>
            <a:ext cx="7548046" cy="369332"/>
          </a:xfrm>
          <a:prstGeom prst="rect">
            <a:avLst/>
          </a:prstGeom>
          <a:noFill/>
        </p:spPr>
        <p:txBody>
          <a:bodyPr wrap="square" rtlCol="0">
            <a:spAutoFit/>
          </a:bodyPr>
          <a:lstStyle/>
          <a:p>
            <a:r>
              <a:rPr lang="en-US" b="1" noProof="0" dirty="0">
                <a:latin typeface="+mj-lt"/>
              </a:rPr>
              <a:t>Uploading digitalized receipts and supporting documents:</a:t>
            </a:r>
          </a:p>
        </p:txBody>
      </p:sp>
      <p:sp>
        <p:nvSpPr>
          <p:cNvPr id="16" name="Textfeld 15">
            <a:extLst>
              <a:ext uri="{FF2B5EF4-FFF2-40B4-BE49-F238E27FC236}">
                <a16:creationId xmlns:a16="http://schemas.microsoft.com/office/drawing/2014/main" id="{89F992E1-2471-97DD-A7D2-FFCA3F7D6924}"/>
              </a:ext>
            </a:extLst>
          </p:cNvPr>
          <p:cNvSpPr txBox="1"/>
          <p:nvPr/>
        </p:nvSpPr>
        <p:spPr>
          <a:xfrm>
            <a:off x="5455921" y="1621143"/>
            <a:ext cx="5618479" cy="646331"/>
          </a:xfrm>
          <a:prstGeom prst="rect">
            <a:avLst/>
          </a:prstGeom>
          <a:solidFill>
            <a:schemeClr val="bg1"/>
          </a:solidFill>
        </p:spPr>
        <p:txBody>
          <a:bodyPr wrap="square" rtlCol="0">
            <a:spAutoFit/>
          </a:bodyPr>
          <a:lstStyle/>
          <a:p>
            <a:r>
              <a:rPr lang="en-US" noProof="0" dirty="0">
                <a:solidFill>
                  <a:srgbClr val="C00000"/>
                </a:solidFill>
              </a:rPr>
              <a:t>1. Click on ‚Datei auswählen‘ (select file) to select a file from your computer</a:t>
            </a:r>
          </a:p>
        </p:txBody>
      </p:sp>
      <p:sp>
        <p:nvSpPr>
          <p:cNvPr id="17" name="Textfeld 16">
            <a:extLst>
              <a:ext uri="{FF2B5EF4-FFF2-40B4-BE49-F238E27FC236}">
                <a16:creationId xmlns:a16="http://schemas.microsoft.com/office/drawing/2014/main" id="{C19E1DC8-F201-4ACD-A0B1-775A299CA50D}"/>
              </a:ext>
            </a:extLst>
          </p:cNvPr>
          <p:cNvSpPr txBox="1"/>
          <p:nvPr/>
        </p:nvSpPr>
        <p:spPr>
          <a:xfrm>
            <a:off x="5455920" y="2482585"/>
            <a:ext cx="5618479" cy="369332"/>
          </a:xfrm>
          <a:prstGeom prst="rect">
            <a:avLst/>
          </a:prstGeom>
          <a:solidFill>
            <a:schemeClr val="bg1"/>
          </a:solidFill>
        </p:spPr>
        <p:txBody>
          <a:bodyPr wrap="square" rtlCol="0">
            <a:spAutoFit/>
          </a:bodyPr>
          <a:lstStyle/>
          <a:p>
            <a:r>
              <a:rPr lang="en-US" noProof="0" dirty="0">
                <a:solidFill>
                  <a:srgbClr val="C00000"/>
                </a:solidFill>
              </a:rPr>
              <a:t>2. Give your file a title under ‚Save as‘</a:t>
            </a:r>
          </a:p>
        </p:txBody>
      </p:sp>
      <p:sp>
        <p:nvSpPr>
          <p:cNvPr id="18" name="Textfeld 17">
            <a:extLst>
              <a:ext uri="{FF2B5EF4-FFF2-40B4-BE49-F238E27FC236}">
                <a16:creationId xmlns:a16="http://schemas.microsoft.com/office/drawing/2014/main" id="{CC7EDDD2-1FBC-1DF5-14B9-8CA3BFA15E66}"/>
              </a:ext>
            </a:extLst>
          </p:cNvPr>
          <p:cNvSpPr txBox="1"/>
          <p:nvPr/>
        </p:nvSpPr>
        <p:spPr>
          <a:xfrm>
            <a:off x="7061200" y="5011520"/>
            <a:ext cx="4226560" cy="646331"/>
          </a:xfrm>
          <a:prstGeom prst="rect">
            <a:avLst/>
          </a:prstGeom>
          <a:solidFill>
            <a:schemeClr val="bg1"/>
          </a:solidFill>
        </p:spPr>
        <p:txBody>
          <a:bodyPr wrap="square" rtlCol="0">
            <a:spAutoFit/>
          </a:bodyPr>
          <a:lstStyle/>
          <a:p>
            <a:r>
              <a:rPr lang="en-US" noProof="0" dirty="0">
                <a:solidFill>
                  <a:srgbClr val="C00000"/>
                </a:solidFill>
              </a:rPr>
              <a:t>3. Do not forget to click the ‚Save‘ button at the bottom right corner of your screen!</a:t>
            </a:r>
          </a:p>
        </p:txBody>
      </p:sp>
      <p:cxnSp>
        <p:nvCxnSpPr>
          <p:cNvPr id="19" name="Gerade Verbindung mit Pfeil 18">
            <a:extLst>
              <a:ext uri="{FF2B5EF4-FFF2-40B4-BE49-F238E27FC236}">
                <a16:creationId xmlns:a16="http://schemas.microsoft.com/office/drawing/2014/main" id="{ED0FC7D7-F6FE-60FC-11A7-4B1130A13BBF}"/>
              </a:ext>
            </a:extLst>
          </p:cNvPr>
          <p:cNvCxnSpPr>
            <a:cxnSpLocks/>
          </p:cNvCxnSpPr>
          <p:nvPr/>
        </p:nvCxnSpPr>
        <p:spPr>
          <a:xfrm>
            <a:off x="9530080" y="5657851"/>
            <a:ext cx="1127760" cy="4627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Gerade Verbindung mit Pfeil 21">
            <a:extLst>
              <a:ext uri="{FF2B5EF4-FFF2-40B4-BE49-F238E27FC236}">
                <a16:creationId xmlns:a16="http://schemas.microsoft.com/office/drawing/2014/main" id="{0051EAFE-14ED-DDAF-C773-763A9AADE8C9}"/>
              </a:ext>
            </a:extLst>
          </p:cNvPr>
          <p:cNvCxnSpPr>
            <a:cxnSpLocks/>
          </p:cNvCxnSpPr>
          <p:nvPr/>
        </p:nvCxnSpPr>
        <p:spPr>
          <a:xfrm flipH="1">
            <a:off x="2661920" y="1804744"/>
            <a:ext cx="2794000" cy="4627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Gerade Verbindung mit Pfeil 23">
            <a:extLst>
              <a:ext uri="{FF2B5EF4-FFF2-40B4-BE49-F238E27FC236}">
                <a16:creationId xmlns:a16="http://schemas.microsoft.com/office/drawing/2014/main" id="{62C3BCDC-67EF-D458-3A72-5F7C8ECC6C5A}"/>
              </a:ext>
            </a:extLst>
          </p:cNvPr>
          <p:cNvCxnSpPr>
            <a:cxnSpLocks/>
            <a:stCxn id="17" idx="1"/>
          </p:cNvCxnSpPr>
          <p:nvPr/>
        </p:nvCxnSpPr>
        <p:spPr>
          <a:xfrm flipH="1">
            <a:off x="2661919" y="2667251"/>
            <a:ext cx="2794001" cy="69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4BA79D67-05EA-D02D-5AA9-6CF0EB648BEC}"/>
              </a:ext>
            </a:extLst>
          </p:cNvPr>
          <p:cNvSpPr>
            <a:spLocks noGrp="1"/>
          </p:cNvSpPr>
          <p:nvPr>
            <p:ph type="sldNum" sz="quarter" idx="12"/>
          </p:nvPr>
        </p:nvSpPr>
        <p:spPr/>
        <p:txBody>
          <a:bodyPr/>
          <a:lstStyle/>
          <a:p>
            <a:fld id="{B0338755-EC09-452E-8EBB-101AC093DB14}" type="slidenum">
              <a:rPr lang="en-US" noProof="0" smtClean="0"/>
              <a:t>68</a:t>
            </a:fld>
            <a:endParaRPr lang="en-US" noProof="0" dirty="0"/>
          </a:p>
        </p:txBody>
      </p:sp>
    </p:spTree>
    <p:extLst>
      <p:ext uri="{BB962C8B-B14F-4D97-AF65-F5344CB8AC3E}">
        <p14:creationId xmlns:p14="http://schemas.microsoft.com/office/powerpoint/2010/main" val="744094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FE6C30-DB22-14B1-05B4-17C3DFAD8932}"/>
              </a:ext>
            </a:extLst>
          </p:cNvPr>
          <p:cNvPicPr>
            <a:picLocks noChangeAspect="1"/>
          </p:cNvPicPr>
          <p:nvPr/>
        </p:nvPicPr>
        <p:blipFill>
          <a:blip r:embed="rId2"/>
          <a:srcRect l="4359"/>
          <a:stretch/>
        </p:blipFill>
        <p:spPr>
          <a:xfrm>
            <a:off x="806245" y="1106751"/>
            <a:ext cx="1284413" cy="1188000"/>
          </a:xfrm>
          <a:prstGeom prst="rect">
            <a:avLst/>
          </a:prstGeom>
        </p:spPr>
      </p:pic>
      <p:grpSp>
        <p:nvGrpSpPr>
          <p:cNvPr id="4" name="Gruppieren 3">
            <a:extLst>
              <a:ext uri="{FF2B5EF4-FFF2-40B4-BE49-F238E27FC236}">
                <a16:creationId xmlns:a16="http://schemas.microsoft.com/office/drawing/2014/main" id="{8FAD27B1-F80A-25E2-AF4E-D5A9AA7574B4}"/>
              </a:ext>
            </a:extLst>
          </p:cNvPr>
          <p:cNvGrpSpPr/>
          <p:nvPr/>
        </p:nvGrpSpPr>
        <p:grpSpPr>
          <a:xfrm>
            <a:off x="345440" y="228228"/>
            <a:ext cx="11090885" cy="6305723"/>
            <a:chOff x="345440" y="228228"/>
            <a:chExt cx="11090885" cy="6305723"/>
          </a:xfrm>
        </p:grpSpPr>
        <p:pic>
          <p:nvPicPr>
            <p:cNvPr id="5" name="Picture 41">
              <a:extLst>
                <a:ext uri="{FF2B5EF4-FFF2-40B4-BE49-F238E27FC236}">
                  <a16:creationId xmlns:a16="http://schemas.microsoft.com/office/drawing/2014/main" id="{166317B2-A552-E508-DDD9-D0E116DC8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2B860E9-8F78-BF2D-26BC-D8A416B3FD9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DFBA69CF-4956-7D7F-02EE-BAD9F71A7127}"/>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Weekly Timesheets:</a:t>
            </a:r>
          </a:p>
        </p:txBody>
      </p:sp>
      <p:sp>
        <p:nvSpPr>
          <p:cNvPr id="8" name="Textfeld 7">
            <a:extLst>
              <a:ext uri="{FF2B5EF4-FFF2-40B4-BE49-F238E27FC236}">
                <a16:creationId xmlns:a16="http://schemas.microsoft.com/office/drawing/2014/main" id="{0234AE3E-D9F1-3DFA-CFDF-B876999A87FA}"/>
              </a:ext>
            </a:extLst>
          </p:cNvPr>
          <p:cNvSpPr txBox="1"/>
          <p:nvPr/>
        </p:nvSpPr>
        <p:spPr>
          <a:xfrm>
            <a:off x="710452" y="2727298"/>
            <a:ext cx="2516842" cy="3139321"/>
          </a:xfrm>
          <a:prstGeom prst="rect">
            <a:avLst/>
          </a:prstGeom>
          <a:solidFill>
            <a:schemeClr val="bg1"/>
          </a:solidFill>
        </p:spPr>
        <p:txBody>
          <a:bodyPr wrap="square" rtlCol="0">
            <a:spAutoFit/>
          </a:bodyPr>
          <a:lstStyle/>
          <a:p>
            <a:r>
              <a:rPr lang="en-US" noProof="0" dirty="0">
                <a:solidFill>
                  <a:srgbClr val="C00000"/>
                </a:solidFill>
              </a:rPr>
              <a:t>Each institution has its own folder for uploading weekly timesheets of all staff members involved in the project.</a:t>
            </a:r>
          </a:p>
          <a:p>
            <a:r>
              <a:rPr lang="en-US" noProof="0" dirty="0">
                <a:solidFill>
                  <a:srgbClr val="C00000"/>
                </a:solidFill>
              </a:rPr>
              <a:t>Timesheets should be filled and uploaded every Friday, as the template auto-fills the dates for the week. </a:t>
            </a:r>
          </a:p>
        </p:txBody>
      </p:sp>
      <p:pic>
        <p:nvPicPr>
          <p:cNvPr id="12" name="Grafik 11">
            <a:extLst>
              <a:ext uri="{FF2B5EF4-FFF2-40B4-BE49-F238E27FC236}">
                <a16:creationId xmlns:a16="http://schemas.microsoft.com/office/drawing/2014/main" id="{0BEFA51E-9673-3879-B9B9-09C038BE647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1650" y="8272463"/>
            <a:ext cx="1027426" cy="785812"/>
          </a:xfrm>
          <a:prstGeom prst="rect">
            <a:avLst/>
          </a:prstGeom>
        </p:spPr>
      </p:pic>
      <p:pic>
        <p:nvPicPr>
          <p:cNvPr id="13" name="Grafik 12">
            <a:extLst>
              <a:ext uri="{FF2B5EF4-FFF2-40B4-BE49-F238E27FC236}">
                <a16:creationId xmlns:a16="http://schemas.microsoft.com/office/drawing/2014/main" id="{00C5C4AF-538D-F23F-D4F2-69E70815074D}"/>
              </a:ext>
            </a:extLst>
          </p:cNvPr>
          <p:cNvPicPr>
            <a:picLocks noChangeAspect="1"/>
          </p:cNvPicPr>
          <p:nvPr/>
        </p:nvPicPr>
        <p:blipFill>
          <a:blip r:embed="rId5"/>
          <a:stretch>
            <a:fillRect/>
          </a:stretch>
        </p:blipFill>
        <p:spPr>
          <a:xfrm>
            <a:off x="3404207" y="944191"/>
            <a:ext cx="7181824" cy="5918630"/>
          </a:xfrm>
          <a:prstGeom prst="rect">
            <a:avLst/>
          </a:prstGeom>
        </p:spPr>
      </p:pic>
      <p:sp>
        <p:nvSpPr>
          <p:cNvPr id="14" name="Textfeld 13">
            <a:extLst>
              <a:ext uri="{FF2B5EF4-FFF2-40B4-BE49-F238E27FC236}">
                <a16:creationId xmlns:a16="http://schemas.microsoft.com/office/drawing/2014/main" id="{A862D7AB-A416-2D92-8C58-DF3845CCAA6B}"/>
              </a:ext>
            </a:extLst>
          </p:cNvPr>
          <p:cNvSpPr txBox="1"/>
          <p:nvPr/>
        </p:nvSpPr>
        <p:spPr>
          <a:xfrm>
            <a:off x="7257123" y="6226174"/>
            <a:ext cx="4381501" cy="369332"/>
          </a:xfrm>
          <a:prstGeom prst="rect">
            <a:avLst/>
          </a:prstGeom>
          <a:solidFill>
            <a:schemeClr val="bg1"/>
          </a:solidFill>
        </p:spPr>
        <p:txBody>
          <a:bodyPr wrap="square" rtlCol="0">
            <a:spAutoFit/>
          </a:bodyPr>
          <a:lstStyle/>
          <a:p>
            <a:r>
              <a:rPr lang="en-US" noProof="0" dirty="0">
                <a:solidFill>
                  <a:srgbClr val="C00000"/>
                </a:solidFill>
              </a:rPr>
              <a:t>Time sheets have to be dated and signed</a:t>
            </a:r>
          </a:p>
        </p:txBody>
      </p:sp>
      <p:sp>
        <p:nvSpPr>
          <p:cNvPr id="15" name="Textfeld 14">
            <a:extLst>
              <a:ext uri="{FF2B5EF4-FFF2-40B4-BE49-F238E27FC236}">
                <a16:creationId xmlns:a16="http://schemas.microsoft.com/office/drawing/2014/main" id="{88B76AE5-BAD1-51B6-BF3B-215F5F17D9BD}"/>
              </a:ext>
            </a:extLst>
          </p:cNvPr>
          <p:cNvSpPr txBox="1"/>
          <p:nvPr/>
        </p:nvSpPr>
        <p:spPr>
          <a:xfrm>
            <a:off x="5528530" y="2080967"/>
            <a:ext cx="3457186" cy="646331"/>
          </a:xfrm>
          <a:prstGeom prst="rect">
            <a:avLst/>
          </a:prstGeom>
          <a:solidFill>
            <a:schemeClr val="bg1"/>
          </a:solidFill>
        </p:spPr>
        <p:txBody>
          <a:bodyPr wrap="square" rtlCol="0">
            <a:spAutoFit/>
          </a:bodyPr>
          <a:lstStyle/>
          <a:p>
            <a:r>
              <a:rPr lang="en-US" noProof="0" dirty="0">
                <a:solidFill>
                  <a:srgbClr val="C00000"/>
                </a:solidFill>
              </a:rPr>
              <a:t>Individual time sheets have to be kept for each staff member</a:t>
            </a:r>
          </a:p>
        </p:txBody>
      </p:sp>
      <p:sp>
        <p:nvSpPr>
          <p:cNvPr id="2" name="Foliennummernplatzhalter 1">
            <a:extLst>
              <a:ext uri="{FF2B5EF4-FFF2-40B4-BE49-F238E27FC236}">
                <a16:creationId xmlns:a16="http://schemas.microsoft.com/office/drawing/2014/main" id="{50E2DA72-6086-A3BC-E3FF-EDFF24A59B35}"/>
              </a:ext>
            </a:extLst>
          </p:cNvPr>
          <p:cNvSpPr>
            <a:spLocks noGrp="1"/>
          </p:cNvSpPr>
          <p:nvPr>
            <p:ph type="sldNum" sz="quarter" idx="12"/>
          </p:nvPr>
        </p:nvSpPr>
        <p:spPr/>
        <p:txBody>
          <a:bodyPr/>
          <a:lstStyle/>
          <a:p>
            <a:fld id="{B0338755-EC09-452E-8EBB-101AC093DB14}" type="slidenum">
              <a:rPr lang="en-US" noProof="0" smtClean="0"/>
              <a:t>69</a:t>
            </a:fld>
            <a:endParaRPr lang="en-US" noProof="0" dirty="0"/>
          </a:p>
        </p:txBody>
      </p:sp>
    </p:spTree>
    <p:extLst>
      <p:ext uri="{BB962C8B-B14F-4D97-AF65-F5344CB8AC3E}">
        <p14:creationId xmlns:p14="http://schemas.microsoft.com/office/powerpoint/2010/main" val="220470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Schrift enthält.&#10;&#10;KI-generierte Inhalte können fehlerhaft sein.">
            <a:extLst>
              <a:ext uri="{FF2B5EF4-FFF2-40B4-BE49-F238E27FC236}">
                <a16:creationId xmlns:a16="http://schemas.microsoft.com/office/drawing/2014/main" id="{A10D9CDE-C72B-5692-09AD-A55F9FAEF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62" y="0"/>
            <a:ext cx="4846931" cy="6858000"/>
          </a:xfrm>
          <a:prstGeom prst="rect">
            <a:avLst/>
          </a:prstGeom>
        </p:spPr>
      </p:pic>
      <p:pic>
        <p:nvPicPr>
          <p:cNvPr id="5" name="Grafik 4" descr="Ein Bild, das Text, Screenshot, Schrift, Brief enthält.&#10;&#10;KI-generierte Inhalte können fehlerhaft sein.">
            <a:extLst>
              <a:ext uri="{FF2B5EF4-FFF2-40B4-BE49-F238E27FC236}">
                <a16:creationId xmlns:a16="http://schemas.microsoft.com/office/drawing/2014/main" id="{C411C8C3-3AA8-052C-718F-4BBC5E21C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209" y="0"/>
            <a:ext cx="4846633" cy="6858000"/>
          </a:xfrm>
          <a:prstGeom prst="rect">
            <a:avLst/>
          </a:prstGeom>
        </p:spPr>
      </p:pic>
      <p:sp>
        <p:nvSpPr>
          <p:cNvPr id="2" name="Foliennummernplatzhalter 1">
            <a:extLst>
              <a:ext uri="{FF2B5EF4-FFF2-40B4-BE49-F238E27FC236}">
                <a16:creationId xmlns:a16="http://schemas.microsoft.com/office/drawing/2014/main" id="{7D1202E6-94E8-D920-FB38-883E2E964E07}"/>
              </a:ext>
            </a:extLst>
          </p:cNvPr>
          <p:cNvSpPr>
            <a:spLocks noGrp="1"/>
          </p:cNvSpPr>
          <p:nvPr>
            <p:ph type="sldNum" sz="quarter" idx="12"/>
          </p:nvPr>
        </p:nvSpPr>
        <p:spPr/>
        <p:txBody>
          <a:bodyPr/>
          <a:lstStyle/>
          <a:p>
            <a:fld id="{B0338755-EC09-452E-8EBB-101AC093DB14}" type="slidenum">
              <a:rPr lang="en-US" noProof="0" smtClean="0"/>
              <a:t>7</a:t>
            </a:fld>
            <a:endParaRPr lang="en-US" noProof="0" dirty="0"/>
          </a:p>
        </p:txBody>
      </p:sp>
    </p:spTree>
    <p:extLst>
      <p:ext uri="{BB962C8B-B14F-4D97-AF65-F5344CB8AC3E}">
        <p14:creationId xmlns:p14="http://schemas.microsoft.com/office/powerpoint/2010/main" val="38463792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CF46D-7FFD-036C-38F0-04BCC99FA4FB}"/>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810DB5DE-C0AF-5921-3FD8-0E7D30D40E0F}"/>
              </a:ext>
            </a:extLst>
          </p:cNvPr>
          <p:cNvPicPr>
            <a:picLocks noChangeAspect="1"/>
          </p:cNvPicPr>
          <p:nvPr/>
        </p:nvPicPr>
        <p:blipFill>
          <a:blip r:embed="rId2"/>
          <a:stretch>
            <a:fillRect/>
          </a:stretch>
        </p:blipFill>
        <p:spPr>
          <a:xfrm>
            <a:off x="2337713" y="1409373"/>
            <a:ext cx="9400632" cy="4039253"/>
          </a:xfrm>
          <a:prstGeom prst="rect">
            <a:avLst/>
          </a:prstGeom>
        </p:spPr>
      </p:pic>
      <p:pic>
        <p:nvPicPr>
          <p:cNvPr id="3" name="Grafik 2">
            <a:extLst>
              <a:ext uri="{FF2B5EF4-FFF2-40B4-BE49-F238E27FC236}">
                <a16:creationId xmlns:a16="http://schemas.microsoft.com/office/drawing/2014/main" id="{66633262-065D-A211-368A-A96582B01A7E}"/>
              </a:ext>
            </a:extLst>
          </p:cNvPr>
          <p:cNvPicPr>
            <a:picLocks noChangeAspect="1"/>
          </p:cNvPicPr>
          <p:nvPr/>
        </p:nvPicPr>
        <p:blipFill>
          <a:blip r:embed="rId3"/>
          <a:srcRect l="4359"/>
          <a:stretch/>
        </p:blipFill>
        <p:spPr>
          <a:xfrm>
            <a:off x="806245" y="1106751"/>
            <a:ext cx="1284413" cy="1188000"/>
          </a:xfrm>
          <a:prstGeom prst="rect">
            <a:avLst/>
          </a:prstGeom>
        </p:spPr>
      </p:pic>
      <p:grpSp>
        <p:nvGrpSpPr>
          <p:cNvPr id="4" name="Gruppieren 3">
            <a:extLst>
              <a:ext uri="{FF2B5EF4-FFF2-40B4-BE49-F238E27FC236}">
                <a16:creationId xmlns:a16="http://schemas.microsoft.com/office/drawing/2014/main" id="{C93F9CEF-9464-750A-839D-FB43809F1950}"/>
              </a:ext>
            </a:extLst>
          </p:cNvPr>
          <p:cNvGrpSpPr/>
          <p:nvPr/>
        </p:nvGrpSpPr>
        <p:grpSpPr>
          <a:xfrm>
            <a:off x="345440" y="228228"/>
            <a:ext cx="11090885" cy="6305723"/>
            <a:chOff x="345440" y="228228"/>
            <a:chExt cx="11090885" cy="6305723"/>
          </a:xfrm>
        </p:grpSpPr>
        <p:pic>
          <p:nvPicPr>
            <p:cNvPr id="5" name="Picture 41">
              <a:extLst>
                <a:ext uri="{FF2B5EF4-FFF2-40B4-BE49-F238E27FC236}">
                  <a16:creationId xmlns:a16="http://schemas.microsoft.com/office/drawing/2014/main" id="{5DB44A22-589A-AAEC-2666-ED22311CE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E6839FB-D957-4CF1-02C7-8FF115F6A859}"/>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1282E9A8-6428-CF6C-7FBE-418AE6D6ACA2}"/>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Viewing or adding weekly Timesheets:</a:t>
            </a:r>
          </a:p>
        </p:txBody>
      </p:sp>
      <p:pic>
        <p:nvPicPr>
          <p:cNvPr id="12" name="Grafik 11">
            <a:extLst>
              <a:ext uri="{FF2B5EF4-FFF2-40B4-BE49-F238E27FC236}">
                <a16:creationId xmlns:a16="http://schemas.microsoft.com/office/drawing/2014/main" id="{6619F365-F061-7492-296C-C3F7B1C954F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1650" y="8272463"/>
            <a:ext cx="1027426" cy="785812"/>
          </a:xfrm>
          <a:prstGeom prst="rect">
            <a:avLst/>
          </a:prstGeom>
        </p:spPr>
      </p:pic>
      <p:sp>
        <p:nvSpPr>
          <p:cNvPr id="14" name="Textfeld 13">
            <a:extLst>
              <a:ext uri="{FF2B5EF4-FFF2-40B4-BE49-F238E27FC236}">
                <a16:creationId xmlns:a16="http://schemas.microsoft.com/office/drawing/2014/main" id="{7113C9D7-A635-579B-A1D8-9C9AC76E430A}"/>
              </a:ext>
            </a:extLst>
          </p:cNvPr>
          <p:cNvSpPr txBox="1"/>
          <p:nvPr/>
        </p:nvSpPr>
        <p:spPr>
          <a:xfrm>
            <a:off x="9608583" y="3902887"/>
            <a:ext cx="2129762" cy="646331"/>
          </a:xfrm>
          <a:prstGeom prst="rect">
            <a:avLst/>
          </a:prstGeom>
          <a:solidFill>
            <a:schemeClr val="bg1"/>
          </a:solidFill>
        </p:spPr>
        <p:txBody>
          <a:bodyPr wrap="square" rtlCol="0">
            <a:spAutoFit/>
          </a:bodyPr>
          <a:lstStyle/>
          <a:p>
            <a:r>
              <a:rPr lang="en-US" noProof="0" dirty="0">
                <a:solidFill>
                  <a:srgbClr val="C00000"/>
                </a:solidFill>
              </a:rPr>
              <a:t>You can download all time sheets here</a:t>
            </a:r>
          </a:p>
        </p:txBody>
      </p:sp>
      <p:sp>
        <p:nvSpPr>
          <p:cNvPr id="8" name="Textfeld 7">
            <a:extLst>
              <a:ext uri="{FF2B5EF4-FFF2-40B4-BE49-F238E27FC236}">
                <a16:creationId xmlns:a16="http://schemas.microsoft.com/office/drawing/2014/main" id="{0FAF368A-0E31-4428-3020-F5A66C3AA018}"/>
              </a:ext>
            </a:extLst>
          </p:cNvPr>
          <p:cNvSpPr txBox="1"/>
          <p:nvPr/>
        </p:nvSpPr>
        <p:spPr>
          <a:xfrm>
            <a:off x="602918" y="2597373"/>
            <a:ext cx="1406635" cy="2031325"/>
          </a:xfrm>
          <a:prstGeom prst="rect">
            <a:avLst/>
          </a:prstGeom>
          <a:solidFill>
            <a:schemeClr val="bg1"/>
          </a:solidFill>
        </p:spPr>
        <p:txBody>
          <a:bodyPr wrap="square" rtlCol="0">
            <a:spAutoFit/>
          </a:bodyPr>
          <a:lstStyle/>
          <a:p>
            <a:r>
              <a:rPr lang="en-US" noProof="0" dirty="0">
                <a:solidFill>
                  <a:srgbClr val="C00000"/>
                </a:solidFill>
              </a:rPr>
              <a:t>You can view any uploaded timesheet by clicking on the green header</a:t>
            </a:r>
          </a:p>
        </p:txBody>
      </p:sp>
      <p:sp>
        <p:nvSpPr>
          <p:cNvPr id="10" name="Textfeld 9">
            <a:extLst>
              <a:ext uri="{FF2B5EF4-FFF2-40B4-BE49-F238E27FC236}">
                <a16:creationId xmlns:a16="http://schemas.microsoft.com/office/drawing/2014/main" id="{69B7A976-277E-CA2C-6CBB-882EA68FE200}"/>
              </a:ext>
            </a:extLst>
          </p:cNvPr>
          <p:cNvSpPr txBox="1"/>
          <p:nvPr/>
        </p:nvSpPr>
        <p:spPr>
          <a:xfrm>
            <a:off x="1763763" y="5472989"/>
            <a:ext cx="5124717" cy="646331"/>
          </a:xfrm>
          <a:prstGeom prst="rect">
            <a:avLst/>
          </a:prstGeom>
          <a:solidFill>
            <a:schemeClr val="bg1"/>
          </a:solidFill>
        </p:spPr>
        <p:txBody>
          <a:bodyPr wrap="square" rtlCol="0">
            <a:spAutoFit/>
          </a:bodyPr>
          <a:lstStyle/>
          <a:p>
            <a:r>
              <a:rPr lang="en-US" noProof="0" dirty="0">
                <a:solidFill>
                  <a:srgbClr val="C00000"/>
                </a:solidFill>
              </a:rPr>
              <a:t>You can also search for uploads from a particular person by selecting the initials of their name</a:t>
            </a:r>
          </a:p>
        </p:txBody>
      </p:sp>
      <p:sp>
        <p:nvSpPr>
          <p:cNvPr id="11" name="Textfeld 10">
            <a:extLst>
              <a:ext uri="{FF2B5EF4-FFF2-40B4-BE49-F238E27FC236}">
                <a16:creationId xmlns:a16="http://schemas.microsoft.com/office/drawing/2014/main" id="{B8F150FD-E250-9DC8-6C62-C2894620A002}"/>
              </a:ext>
            </a:extLst>
          </p:cNvPr>
          <p:cNvSpPr txBox="1"/>
          <p:nvPr/>
        </p:nvSpPr>
        <p:spPr>
          <a:xfrm>
            <a:off x="5633630" y="3140926"/>
            <a:ext cx="2129762" cy="1477328"/>
          </a:xfrm>
          <a:prstGeom prst="rect">
            <a:avLst/>
          </a:prstGeom>
          <a:solidFill>
            <a:schemeClr val="bg1"/>
          </a:solidFill>
        </p:spPr>
        <p:txBody>
          <a:bodyPr wrap="square" rtlCol="0">
            <a:spAutoFit/>
          </a:bodyPr>
          <a:lstStyle/>
          <a:p>
            <a:r>
              <a:rPr lang="en-US" noProof="0" dirty="0">
                <a:solidFill>
                  <a:srgbClr val="C00000"/>
                </a:solidFill>
              </a:rPr>
              <a:t>You can upload a new timesheet by clicking on the ‚Edit/upload files‘</a:t>
            </a:r>
          </a:p>
          <a:p>
            <a:r>
              <a:rPr lang="en-US" noProof="0" dirty="0">
                <a:solidFill>
                  <a:srgbClr val="C00000"/>
                </a:solidFill>
              </a:rPr>
              <a:t>button</a:t>
            </a:r>
          </a:p>
        </p:txBody>
      </p:sp>
      <p:cxnSp>
        <p:nvCxnSpPr>
          <p:cNvPr id="18" name="Gerade Verbindung mit Pfeil 17">
            <a:extLst>
              <a:ext uri="{FF2B5EF4-FFF2-40B4-BE49-F238E27FC236}">
                <a16:creationId xmlns:a16="http://schemas.microsoft.com/office/drawing/2014/main" id="{EC2F7ECA-13C4-54D4-9214-157F024915F0}"/>
              </a:ext>
            </a:extLst>
          </p:cNvPr>
          <p:cNvCxnSpPr>
            <a:cxnSpLocks/>
          </p:cNvCxnSpPr>
          <p:nvPr/>
        </p:nvCxnSpPr>
        <p:spPr>
          <a:xfrm flipH="1">
            <a:off x="5059680" y="3606800"/>
            <a:ext cx="573950" cy="692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Gerade Verbindung mit Pfeil 21">
            <a:extLst>
              <a:ext uri="{FF2B5EF4-FFF2-40B4-BE49-F238E27FC236}">
                <a16:creationId xmlns:a16="http://schemas.microsoft.com/office/drawing/2014/main" id="{36048806-346E-E84A-77FD-FCD6F4C3345B}"/>
              </a:ext>
            </a:extLst>
          </p:cNvPr>
          <p:cNvCxnSpPr>
            <a:cxnSpLocks/>
            <a:endCxn id="9" idx="1"/>
          </p:cNvCxnSpPr>
          <p:nvPr/>
        </p:nvCxnSpPr>
        <p:spPr>
          <a:xfrm>
            <a:off x="1763763" y="3133855"/>
            <a:ext cx="573950" cy="2951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Gerade Verbindung mit Pfeil 24">
            <a:extLst>
              <a:ext uri="{FF2B5EF4-FFF2-40B4-BE49-F238E27FC236}">
                <a16:creationId xmlns:a16="http://schemas.microsoft.com/office/drawing/2014/main" id="{CB9D3D0D-62E5-E49F-8D57-69C9A6B74AC4}"/>
              </a:ext>
            </a:extLst>
          </p:cNvPr>
          <p:cNvCxnSpPr>
            <a:cxnSpLocks/>
          </p:cNvCxnSpPr>
          <p:nvPr/>
        </p:nvCxnSpPr>
        <p:spPr>
          <a:xfrm>
            <a:off x="10386489" y="4526052"/>
            <a:ext cx="573950" cy="2951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BDE89FE0-5C9C-6B5B-ED67-EF6E5FBA7F8C}"/>
              </a:ext>
            </a:extLst>
          </p:cNvPr>
          <p:cNvSpPr>
            <a:spLocks noGrp="1"/>
          </p:cNvSpPr>
          <p:nvPr>
            <p:ph type="sldNum" sz="quarter" idx="12"/>
          </p:nvPr>
        </p:nvSpPr>
        <p:spPr/>
        <p:txBody>
          <a:bodyPr/>
          <a:lstStyle/>
          <a:p>
            <a:fld id="{B0338755-EC09-452E-8EBB-101AC093DB14}" type="slidenum">
              <a:rPr lang="en-US" noProof="0" smtClean="0"/>
              <a:t>70</a:t>
            </a:fld>
            <a:endParaRPr lang="en-US" noProof="0" dirty="0"/>
          </a:p>
        </p:txBody>
      </p:sp>
    </p:spTree>
    <p:extLst>
      <p:ext uri="{BB962C8B-B14F-4D97-AF65-F5344CB8AC3E}">
        <p14:creationId xmlns:p14="http://schemas.microsoft.com/office/powerpoint/2010/main" val="21035857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5C4C5-0FC0-34B1-67E4-438AA99D6C41}"/>
            </a:ext>
          </a:extLst>
        </p:cNvPr>
        <p:cNvGrpSpPr/>
        <p:nvPr/>
      </p:nvGrpSpPr>
      <p:grpSpPr>
        <a:xfrm>
          <a:off x="0" y="0"/>
          <a:ext cx="0" cy="0"/>
          <a:chOff x="0" y="0"/>
          <a:chExt cx="0" cy="0"/>
        </a:xfrm>
      </p:grpSpPr>
      <p:pic>
        <p:nvPicPr>
          <p:cNvPr id="13" name="Grafik 12">
            <a:extLst>
              <a:ext uri="{FF2B5EF4-FFF2-40B4-BE49-F238E27FC236}">
                <a16:creationId xmlns:a16="http://schemas.microsoft.com/office/drawing/2014/main" id="{665FC891-A39F-4523-2C48-81E30F6DA3E1}"/>
              </a:ext>
            </a:extLst>
          </p:cNvPr>
          <p:cNvPicPr>
            <a:picLocks noChangeAspect="1"/>
          </p:cNvPicPr>
          <p:nvPr/>
        </p:nvPicPr>
        <p:blipFill>
          <a:blip r:embed="rId2"/>
          <a:stretch>
            <a:fillRect/>
          </a:stretch>
        </p:blipFill>
        <p:spPr>
          <a:xfrm>
            <a:off x="2518918" y="1373785"/>
            <a:ext cx="3070881" cy="4937760"/>
          </a:xfrm>
          <a:prstGeom prst="rect">
            <a:avLst/>
          </a:prstGeom>
        </p:spPr>
      </p:pic>
      <p:cxnSp>
        <p:nvCxnSpPr>
          <p:cNvPr id="22" name="Gerade Verbindung mit Pfeil 21">
            <a:extLst>
              <a:ext uri="{FF2B5EF4-FFF2-40B4-BE49-F238E27FC236}">
                <a16:creationId xmlns:a16="http://schemas.microsoft.com/office/drawing/2014/main" id="{EA28FA0E-D8D2-9599-9A92-9925262E6FEB}"/>
              </a:ext>
            </a:extLst>
          </p:cNvPr>
          <p:cNvCxnSpPr>
            <a:cxnSpLocks/>
          </p:cNvCxnSpPr>
          <p:nvPr/>
        </p:nvCxnSpPr>
        <p:spPr>
          <a:xfrm flipV="1">
            <a:off x="1874715" y="1700751"/>
            <a:ext cx="1111174" cy="8372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Grafik 2">
            <a:extLst>
              <a:ext uri="{FF2B5EF4-FFF2-40B4-BE49-F238E27FC236}">
                <a16:creationId xmlns:a16="http://schemas.microsoft.com/office/drawing/2014/main" id="{F59D8CDD-7CD4-B6DF-A197-25E078E33D94}"/>
              </a:ext>
            </a:extLst>
          </p:cNvPr>
          <p:cNvPicPr>
            <a:picLocks noChangeAspect="1"/>
          </p:cNvPicPr>
          <p:nvPr/>
        </p:nvPicPr>
        <p:blipFill>
          <a:blip r:embed="rId3"/>
          <a:srcRect l="4359"/>
          <a:stretch/>
        </p:blipFill>
        <p:spPr>
          <a:xfrm>
            <a:off x="806245" y="1106751"/>
            <a:ext cx="1284413" cy="1188000"/>
          </a:xfrm>
          <a:prstGeom prst="rect">
            <a:avLst/>
          </a:prstGeom>
        </p:spPr>
      </p:pic>
      <p:grpSp>
        <p:nvGrpSpPr>
          <p:cNvPr id="4" name="Gruppieren 3">
            <a:extLst>
              <a:ext uri="{FF2B5EF4-FFF2-40B4-BE49-F238E27FC236}">
                <a16:creationId xmlns:a16="http://schemas.microsoft.com/office/drawing/2014/main" id="{1279A004-E5D8-2AD7-76AE-AC41E0113C32}"/>
              </a:ext>
            </a:extLst>
          </p:cNvPr>
          <p:cNvGrpSpPr/>
          <p:nvPr/>
        </p:nvGrpSpPr>
        <p:grpSpPr>
          <a:xfrm>
            <a:off x="345440" y="228228"/>
            <a:ext cx="11090885" cy="6305723"/>
            <a:chOff x="345440" y="228228"/>
            <a:chExt cx="11090885" cy="6305723"/>
          </a:xfrm>
        </p:grpSpPr>
        <p:pic>
          <p:nvPicPr>
            <p:cNvPr id="5" name="Picture 41">
              <a:extLst>
                <a:ext uri="{FF2B5EF4-FFF2-40B4-BE49-F238E27FC236}">
                  <a16:creationId xmlns:a16="http://schemas.microsoft.com/office/drawing/2014/main" id="{CBB737DB-AFE5-19CB-7148-2E1EC5155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48E61173-D5F0-EA94-F99F-B55782439064}"/>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B072830A-4AC3-513E-11D9-41A60F1F00D5}"/>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Uploading weekly Timesheets:</a:t>
            </a:r>
          </a:p>
        </p:txBody>
      </p:sp>
      <p:pic>
        <p:nvPicPr>
          <p:cNvPr id="12" name="Grafik 11">
            <a:extLst>
              <a:ext uri="{FF2B5EF4-FFF2-40B4-BE49-F238E27FC236}">
                <a16:creationId xmlns:a16="http://schemas.microsoft.com/office/drawing/2014/main" id="{D0AD0F6A-7FEE-7832-CF79-1431F1638F0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1650" y="8272463"/>
            <a:ext cx="1027426" cy="785812"/>
          </a:xfrm>
          <a:prstGeom prst="rect">
            <a:avLst/>
          </a:prstGeom>
        </p:spPr>
      </p:pic>
      <p:sp>
        <p:nvSpPr>
          <p:cNvPr id="8" name="Textfeld 7">
            <a:extLst>
              <a:ext uri="{FF2B5EF4-FFF2-40B4-BE49-F238E27FC236}">
                <a16:creationId xmlns:a16="http://schemas.microsoft.com/office/drawing/2014/main" id="{EFFC3463-3873-3306-1DA3-20C0BE81ABA9}"/>
              </a:ext>
            </a:extLst>
          </p:cNvPr>
          <p:cNvSpPr txBox="1"/>
          <p:nvPr/>
        </p:nvSpPr>
        <p:spPr>
          <a:xfrm>
            <a:off x="694358" y="2594101"/>
            <a:ext cx="1490042" cy="2031325"/>
          </a:xfrm>
          <a:prstGeom prst="rect">
            <a:avLst/>
          </a:prstGeom>
          <a:solidFill>
            <a:schemeClr val="bg1"/>
          </a:solidFill>
        </p:spPr>
        <p:txBody>
          <a:bodyPr wrap="square" rtlCol="0">
            <a:spAutoFit/>
          </a:bodyPr>
          <a:lstStyle/>
          <a:p>
            <a:r>
              <a:rPr lang="en-US" noProof="0" dirty="0">
                <a:solidFill>
                  <a:srgbClr val="C00000"/>
                </a:solidFill>
              </a:rPr>
              <a:t>Click on the ‚file‘ icon to select a new timesheet for uploading from your computer</a:t>
            </a:r>
          </a:p>
        </p:txBody>
      </p:sp>
      <p:sp>
        <p:nvSpPr>
          <p:cNvPr id="10" name="Textfeld 9">
            <a:extLst>
              <a:ext uri="{FF2B5EF4-FFF2-40B4-BE49-F238E27FC236}">
                <a16:creationId xmlns:a16="http://schemas.microsoft.com/office/drawing/2014/main" id="{CB933943-4B5F-F770-E5AE-36029EF87A00}"/>
              </a:ext>
            </a:extLst>
          </p:cNvPr>
          <p:cNvSpPr txBox="1"/>
          <p:nvPr/>
        </p:nvSpPr>
        <p:spPr>
          <a:xfrm>
            <a:off x="6602203" y="3886246"/>
            <a:ext cx="5124717" cy="1477328"/>
          </a:xfrm>
          <a:prstGeom prst="rect">
            <a:avLst/>
          </a:prstGeom>
          <a:solidFill>
            <a:schemeClr val="bg1"/>
          </a:solidFill>
        </p:spPr>
        <p:txBody>
          <a:bodyPr wrap="square" rtlCol="0">
            <a:spAutoFit/>
          </a:bodyPr>
          <a:lstStyle/>
          <a:p>
            <a:r>
              <a:rPr lang="en-US" noProof="0" dirty="0">
                <a:solidFill>
                  <a:srgbClr val="C00000"/>
                </a:solidFill>
              </a:rPr>
              <a:t>Follow the same upload routine by </a:t>
            </a:r>
          </a:p>
          <a:p>
            <a:r>
              <a:rPr lang="en-US" noProof="0" dirty="0">
                <a:solidFill>
                  <a:srgbClr val="C00000"/>
                </a:solidFill>
              </a:rPr>
              <a:t>1. clicking on ‚Datei auswählen‘ (choose file), select it on your computer, click on ‚open‘.</a:t>
            </a:r>
          </a:p>
          <a:p>
            <a:r>
              <a:rPr lang="en-US" noProof="0" dirty="0">
                <a:solidFill>
                  <a:srgbClr val="C00000"/>
                </a:solidFill>
              </a:rPr>
              <a:t>2. Give it a title under ‚Save as‘</a:t>
            </a:r>
          </a:p>
          <a:p>
            <a:r>
              <a:rPr lang="en-US" noProof="0" dirty="0">
                <a:solidFill>
                  <a:srgbClr val="C00000"/>
                </a:solidFill>
              </a:rPr>
              <a:t>3. Click on the ‚Upload file‘ button.</a:t>
            </a:r>
          </a:p>
        </p:txBody>
      </p:sp>
      <p:pic>
        <p:nvPicPr>
          <p:cNvPr id="20" name="Grafik 19">
            <a:extLst>
              <a:ext uri="{FF2B5EF4-FFF2-40B4-BE49-F238E27FC236}">
                <a16:creationId xmlns:a16="http://schemas.microsoft.com/office/drawing/2014/main" id="{A7C259A0-5DD9-258B-7CE7-365EC36740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60165" y="1111831"/>
            <a:ext cx="3857120" cy="2643823"/>
          </a:xfrm>
          <a:prstGeom prst="rect">
            <a:avLst/>
          </a:prstGeom>
        </p:spPr>
      </p:pic>
      <p:pic>
        <p:nvPicPr>
          <p:cNvPr id="23" name="Grafik 22">
            <a:extLst>
              <a:ext uri="{FF2B5EF4-FFF2-40B4-BE49-F238E27FC236}">
                <a16:creationId xmlns:a16="http://schemas.microsoft.com/office/drawing/2014/main" id="{75743C3C-3713-835C-A8D0-D2508F92AC39}"/>
              </a:ext>
            </a:extLst>
          </p:cNvPr>
          <p:cNvPicPr>
            <a:picLocks noChangeAspect="1"/>
          </p:cNvPicPr>
          <p:nvPr/>
        </p:nvPicPr>
        <p:blipFill>
          <a:blip r:embed="rId7"/>
          <a:stretch>
            <a:fillRect/>
          </a:stretch>
        </p:blipFill>
        <p:spPr>
          <a:xfrm>
            <a:off x="6065424" y="5542050"/>
            <a:ext cx="2706271" cy="1221964"/>
          </a:xfrm>
          <a:prstGeom prst="rect">
            <a:avLst/>
          </a:prstGeom>
        </p:spPr>
      </p:pic>
      <p:sp>
        <p:nvSpPr>
          <p:cNvPr id="24" name="Textfeld 23">
            <a:extLst>
              <a:ext uri="{FF2B5EF4-FFF2-40B4-BE49-F238E27FC236}">
                <a16:creationId xmlns:a16="http://schemas.microsoft.com/office/drawing/2014/main" id="{F7DB17C0-CC6B-E9F7-7FCD-F948007953C5}"/>
              </a:ext>
            </a:extLst>
          </p:cNvPr>
          <p:cNvSpPr txBox="1"/>
          <p:nvPr/>
        </p:nvSpPr>
        <p:spPr>
          <a:xfrm>
            <a:off x="8916616" y="5497380"/>
            <a:ext cx="2799404" cy="1200329"/>
          </a:xfrm>
          <a:prstGeom prst="rect">
            <a:avLst/>
          </a:prstGeom>
          <a:solidFill>
            <a:schemeClr val="bg1"/>
          </a:solidFill>
        </p:spPr>
        <p:txBody>
          <a:bodyPr wrap="square" rtlCol="0">
            <a:spAutoFit/>
          </a:bodyPr>
          <a:lstStyle/>
          <a:p>
            <a:r>
              <a:rPr lang="en-US" noProof="0" dirty="0">
                <a:solidFill>
                  <a:srgbClr val="C00000"/>
                </a:solidFill>
              </a:rPr>
              <a:t>Lastly, do not forget to click on the ‚Save changes‘ button at the bottom of the page!</a:t>
            </a:r>
          </a:p>
        </p:txBody>
      </p:sp>
      <p:cxnSp>
        <p:nvCxnSpPr>
          <p:cNvPr id="26" name="Gerade Verbindung mit Pfeil 25">
            <a:extLst>
              <a:ext uri="{FF2B5EF4-FFF2-40B4-BE49-F238E27FC236}">
                <a16:creationId xmlns:a16="http://schemas.microsoft.com/office/drawing/2014/main" id="{0A5A30D3-262D-A63B-5670-C4062664636A}"/>
              </a:ext>
            </a:extLst>
          </p:cNvPr>
          <p:cNvCxnSpPr>
            <a:cxnSpLocks/>
          </p:cNvCxnSpPr>
          <p:nvPr/>
        </p:nvCxnSpPr>
        <p:spPr>
          <a:xfrm flipH="1">
            <a:off x="7325363" y="6004139"/>
            <a:ext cx="1591253" cy="2835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liennummernplatzhalter 1">
            <a:extLst>
              <a:ext uri="{FF2B5EF4-FFF2-40B4-BE49-F238E27FC236}">
                <a16:creationId xmlns:a16="http://schemas.microsoft.com/office/drawing/2014/main" id="{CE6033FB-4E7A-F7A7-1EF3-C22F0523E741}"/>
              </a:ext>
            </a:extLst>
          </p:cNvPr>
          <p:cNvSpPr>
            <a:spLocks noGrp="1"/>
          </p:cNvSpPr>
          <p:nvPr>
            <p:ph type="sldNum" sz="quarter" idx="12"/>
          </p:nvPr>
        </p:nvSpPr>
        <p:spPr/>
        <p:txBody>
          <a:bodyPr/>
          <a:lstStyle/>
          <a:p>
            <a:fld id="{B0338755-EC09-452E-8EBB-101AC093DB14}" type="slidenum">
              <a:rPr lang="en-US" noProof="0" smtClean="0"/>
              <a:t>71</a:t>
            </a:fld>
            <a:endParaRPr lang="en-US" noProof="0" dirty="0"/>
          </a:p>
        </p:txBody>
      </p:sp>
    </p:spTree>
    <p:extLst>
      <p:ext uri="{BB962C8B-B14F-4D97-AF65-F5344CB8AC3E}">
        <p14:creationId xmlns:p14="http://schemas.microsoft.com/office/powerpoint/2010/main" val="7339314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FCBE2649-1A9D-4CD4-E6CF-F3611E25E56A}"/>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B5843CCC-CEF6-F786-3D6C-1A60D6441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C713A55-431C-D49A-4429-208863AF8066}"/>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5" name="Textfeld 4">
            <a:extLst>
              <a:ext uri="{FF2B5EF4-FFF2-40B4-BE49-F238E27FC236}">
                <a16:creationId xmlns:a16="http://schemas.microsoft.com/office/drawing/2014/main" id="{7F8F4700-A213-4BFE-3662-B55E84E8EB19}"/>
              </a:ext>
            </a:extLst>
          </p:cNvPr>
          <p:cNvSpPr txBox="1"/>
          <p:nvPr/>
        </p:nvSpPr>
        <p:spPr>
          <a:xfrm>
            <a:off x="806245" y="1679701"/>
            <a:ext cx="10339402" cy="1200329"/>
          </a:xfrm>
          <a:prstGeom prst="rect">
            <a:avLst/>
          </a:prstGeom>
          <a:solidFill>
            <a:schemeClr val="bg1"/>
          </a:solidFill>
        </p:spPr>
        <p:txBody>
          <a:bodyPr wrap="square" rtlCol="0">
            <a:spAutoFit/>
          </a:bodyPr>
          <a:lstStyle/>
          <a:p>
            <a:r>
              <a:rPr lang="en-US" noProof="0" dirty="0">
                <a:solidFill>
                  <a:srgbClr val="C00000"/>
                </a:solidFill>
              </a:rPr>
              <a:t>The project coordinator will remind all consortium members every Friday to hand in their timesheets.</a:t>
            </a:r>
          </a:p>
          <a:p>
            <a:endParaRPr lang="en-US" noProof="0" dirty="0">
              <a:solidFill>
                <a:srgbClr val="C00000"/>
              </a:solidFill>
            </a:endParaRPr>
          </a:p>
          <a:p>
            <a:r>
              <a:rPr lang="en-US" noProof="0" dirty="0">
                <a:solidFill>
                  <a:srgbClr val="C00000"/>
                </a:solidFill>
              </a:rPr>
              <a:t>Every Monday the coordinator will post under Announcements the updated accumulated staff hours against the projected hours as stated in the Grant Agreement. </a:t>
            </a:r>
          </a:p>
        </p:txBody>
      </p:sp>
      <p:sp>
        <p:nvSpPr>
          <p:cNvPr id="6" name="Textfeld 5">
            <a:extLst>
              <a:ext uri="{FF2B5EF4-FFF2-40B4-BE49-F238E27FC236}">
                <a16:creationId xmlns:a16="http://schemas.microsoft.com/office/drawing/2014/main" id="{7155EA4A-D136-9306-67D1-5A30A83829C7}"/>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Accumulated staff hours:</a:t>
            </a:r>
          </a:p>
        </p:txBody>
      </p:sp>
      <p:pic>
        <p:nvPicPr>
          <p:cNvPr id="8" name="Grafik 7">
            <a:extLst>
              <a:ext uri="{FF2B5EF4-FFF2-40B4-BE49-F238E27FC236}">
                <a16:creationId xmlns:a16="http://schemas.microsoft.com/office/drawing/2014/main" id="{18BF0A8B-7370-B1B8-0714-6AFA38E98470}"/>
              </a:ext>
            </a:extLst>
          </p:cNvPr>
          <p:cNvPicPr>
            <a:picLocks noChangeAspect="1"/>
          </p:cNvPicPr>
          <p:nvPr/>
        </p:nvPicPr>
        <p:blipFill>
          <a:blip r:embed="rId3"/>
          <a:stretch>
            <a:fillRect/>
          </a:stretch>
        </p:blipFill>
        <p:spPr>
          <a:xfrm>
            <a:off x="806245" y="3071495"/>
            <a:ext cx="3362325" cy="2686050"/>
          </a:xfrm>
          <a:prstGeom prst="rect">
            <a:avLst/>
          </a:prstGeom>
        </p:spPr>
      </p:pic>
      <p:sp>
        <p:nvSpPr>
          <p:cNvPr id="9" name="Textfeld 8">
            <a:extLst>
              <a:ext uri="{FF2B5EF4-FFF2-40B4-BE49-F238E27FC236}">
                <a16:creationId xmlns:a16="http://schemas.microsoft.com/office/drawing/2014/main" id="{AE7726FD-85E8-C70E-7DE6-04B071A733E1}"/>
              </a:ext>
            </a:extLst>
          </p:cNvPr>
          <p:cNvSpPr txBox="1"/>
          <p:nvPr/>
        </p:nvSpPr>
        <p:spPr>
          <a:xfrm>
            <a:off x="4791717" y="3563585"/>
            <a:ext cx="5744665" cy="923330"/>
          </a:xfrm>
          <a:prstGeom prst="rect">
            <a:avLst/>
          </a:prstGeom>
          <a:solidFill>
            <a:schemeClr val="bg1"/>
          </a:solidFill>
        </p:spPr>
        <p:txBody>
          <a:bodyPr wrap="square" rtlCol="0">
            <a:spAutoFit/>
          </a:bodyPr>
          <a:lstStyle/>
          <a:p>
            <a:r>
              <a:rPr lang="en-US" noProof="0" dirty="0">
                <a:solidFill>
                  <a:srgbClr val="C00000"/>
                </a:solidFill>
              </a:rPr>
              <a:t>This will enable individual institutions as well as the monitoring and evaluation team to track the current status of staff hours against the goal. </a:t>
            </a:r>
          </a:p>
        </p:txBody>
      </p:sp>
      <p:pic>
        <p:nvPicPr>
          <p:cNvPr id="11" name="Grafik 10">
            <a:extLst>
              <a:ext uri="{FF2B5EF4-FFF2-40B4-BE49-F238E27FC236}">
                <a16:creationId xmlns:a16="http://schemas.microsoft.com/office/drawing/2014/main" id="{D78BAA0E-FE61-8811-029D-4981729F245F}"/>
              </a:ext>
            </a:extLst>
          </p:cNvPr>
          <p:cNvPicPr>
            <a:picLocks noChangeAspect="1"/>
          </p:cNvPicPr>
          <p:nvPr/>
        </p:nvPicPr>
        <p:blipFill>
          <a:blip r:embed="rId4"/>
          <a:stretch>
            <a:fillRect/>
          </a:stretch>
        </p:blipFill>
        <p:spPr>
          <a:xfrm>
            <a:off x="806245" y="1143728"/>
            <a:ext cx="1857375" cy="609600"/>
          </a:xfrm>
          <a:prstGeom prst="rect">
            <a:avLst/>
          </a:prstGeom>
        </p:spPr>
      </p:pic>
      <p:sp>
        <p:nvSpPr>
          <p:cNvPr id="7" name="Foliennummernplatzhalter 6">
            <a:extLst>
              <a:ext uri="{FF2B5EF4-FFF2-40B4-BE49-F238E27FC236}">
                <a16:creationId xmlns:a16="http://schemas.microsoft.com/office/drawing/2014/main" id="{73206526-4901-B394-EF48-B45AD4C0C222}"/>
              </a:ext>
            </a:extLst>
          </p:cNvPr>
          <p:cNvSpPr>
            <a:spLocks noGrp="1"/>
          </p:cNvSpPr>
          <p:nvPr>
            <p:ph type="sldNum" sz="quarter" idx="12"/>
          </p:nvPr>
        </p:nvSpPr>
        <p:spPr/>
        <p:txBody>
          <a:bodyPr/>
          <a:lstStyle/>
          <a:p>
            <a:fld id="{B0338755-EC09-452E-8EBB-101AC093DB14}" type="slidenum">
              <a:rPr lang="en-US" noProof="0" smtClean="0"/>
              <a:t>72</a:t>
            </a:fld>
            <a:endParaRPr lang="en-US" noProof="0" dirty="0"/>
          </a:p>
        </p:txBody>
      </p:sp>
    </p:spTree>
    <p:extLst>
      <p:ext uri="{BB962C8B-B14F-4D97-AF65-F5344CB8AC3E}">
        <p14:creationId xmlns:p14="http://schemas.microsoft.com/office/powerpoint/2010/main" val="2621294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74E2B30-C6E1-435D-B4C7-B13BD0B06A09}"/>
              </a:ext>
            </a:extLst>
          </p:cNvPr>
          <p:cNvPicPr>
            <a:picLocks noChangeAspect="1"/>
          </p:cNvPicPr>
          <p:nvPr/>
        </p:nvPicPr>
        <p:blipFill>
          <a:blip r:embed="rId2"/>
          <a:stretch>
            <a:fillRect/>
          </a:stretch>
        </p:blipFill>
        <p:spPr>
          <a:xfrm>
            <a:off x="1048503" y="649709"/>
            <a:ext cx="10291442" cy="5709527"/>
          </a:xfrm>
          <a:prstGeom prst="rect">
            <a:avLst/>
          </a:prstGeom>
        </p:spPr>
      </p:pic>
      <p:sp>
        <p:nvSpPr>
          <p:cNvPr id="2" name="Foliennummernplatzhalter 1">
            <a:extLst>
              <a:ext uri="{FF2B5EF4-FFF2-40B4-BE49-F238E27FC236}">
                <a16:creationId xmlns:a16="http://schemas.microsoft.com/office/drawing/2014/main" id="{F68C8B07-D9C7-084E-1BF6-64C8077FE3D7}"/>
              </a:ext>
            </a:extLst>
          </p:cNvPr>
          <p:cNvSpPr>
            <a:spLocks noGrp="1"/>
          </p:cNvSpPr>
          <p:nvPr>
            <p:ph type="sldNum" sz="quarter" idx="12"/>
          </p:nvPr>
        </p:nvSpPr>
        <p:spPr/>
        <p:txBody>
          <a:bodyPr/>
          <a:lstStyle/>
          <a:p>
            <a:fld id="{B0338755-EC09-452E-8EBB-101AC093DB14}" type="slidenum">
              <a:rPr lang="en-US" noProof="0" smtClean="0"/>
              <a:t>73</a:t>
            </a:fld>
            <a:endParaRPr lang="en-US" noProof="0" dirty="0"/>
          </a:p>
        </p:txBody>
      </p:sp>
    </p:spTree>
    <p:extLst>
      <p:ext uri="{BB962C8B-B14F-4D97-AF65-F5344CB8AC3E}">
        <p14:creationId xmlns:p14="http://schemas.microsoft.com/office/powerpoint/2010/main" val="24603674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1697CA-DFBF-C043-1C62-8B05AB2A06C0}"/>
              </a:ext>
            </a:extLst>
          </p:cNvPr>
          <p:cNvPicPr>
            <a:picLocks noChangeAspect="1"/>
          </p:cNvPicPr>
          <p:nvPr/>
        </p:nvPicPr>
        <p:blipFill>
          <a:blip r:embed="rId2"/>
          <a:stretch>
            <a:fillRect/>
          </a:stretch>
        </p:blipFill>
        <p:spPr>
          <a:xfrm>
            <a:off x="806245" y="1106751"/>
            <a:ext cx="1724688" cy="1188000"/>
          </a:xfrm>
          <a:prstGeom prst="rect">
            <a:avLst/>
          </a:prstGeom>
        </p:spPr>
      </p:pic>
      <p:grpSp>
        <p:nvGrpSpPr>
          <p:cNvPr id="4" name="Gruppieren 3">
            <a:extLst>
              <a:ext uri="{FF2B5EF4-FFF2-40B4-BE49-F238E27FC236}">
                <a16:creationId xmlns:a16="http://schemas.microsoft.com/office/drawing/2014/main" id="{4AC9D08B-E719-A59B-0AD7-15E3F85EA3F9}"/>
              </a:ext>
            </a:extLst>
          </p:cNvPr>
          <p:cNvGrpSpPr/>
          <p:nvPr/>
        </p:nvGrpSpPr>
        <p:grpSpPr>
          <a:xfrm>
            <a:off x="345440" y="228228"/>
            <a:ext cx="11090885" cy="6305723"/>
            <a:chOff x="345440" y="228228"/>
            <a:chExt cx="11090885" cy="6305723"/>
          </a:xfrm>
        </p:grpSpPr>
        <p:pic>
          <p:nvPicPr>
            <p:cNvPr id="5" name="Picture 41">
              <a:extLst>
                <a:ext uri="{FF2B5EF4-FFF2-40B4-BE49-F238E27FC236}">
                  <a16:creationId xmlns:a16="http://schemas.microsoft.com/office/drawing/2014/main" id="{3C42CD90-AC56-5331-1F2D-49D471BA9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A3806987-55FC-D27F-92D3-618F6265BD3A}"/>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227FE92E-7D41-9001-5805-DEF61CB89210}"/>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MANAGEMENT TOOLS:</a:t>
            </a:r>
          </a:p>
        </p:txBody>
      </p:sp>
      <p:pic>
        <p:nvPicPr>
          <p:cNvPr id="9" name="Grafik 8">
            <a:extLst>
              <a:ext uri="{FF2B5EF4-FFF2-40B4-BE49-F238E27FC236}">
                <a16:creationId xmlns:a16="http://schemas.microsoft.com/office/drawing/2014/main" id="{4F506B61-3450-0805-69B4-77FEAF150849}"/>
              </a:ext>
            </a:extLst>
          </p:cNvPr>
          <p:cNvPicPr>
            <a:picLocks noChangeAspect="1"/>
          </p:cNvPicPr>
          <p:nvPr/>
        </p:nvPicPr>
        <p:blipFill>
          <a:blip r:embed="rId4"/>
          <a:stretch>
            <a:fillRect/>
          </a:stretch>
        </p:blipFill>
        <p:spPr>
          <a:xfrm>
            <a:off x="931924" y="2447212"/>
            <a:ext cx="9513801" cy="3673369"/>
          </a:xfrm>
          <a:prstGeom prst="rect">
            <a:avLst/>
          </a:prstGeom>
        </p:spPr>
      </p:pic>
      <p:sp>
        <p:nvSpPr>
          <p:cNvPr id="10" name="Textfeld 9">
            <a:extLst>
              <a:ext uri="{FF2B5EF4-FFF2-40B4-BE49-F238E27FC236}">
                <a16:creationId xmlns:a16="http://schemas.microsoft.com/office/drawing/2014/main" id="{152443CA-D880-B048-5D45-AB6974F1FB32}"/>
              </a:ext>
            </a:extLst>
          </p:cNvPr>
          <p:cNvSpPr txBox="1"/>
          <p:nvPr/>
        </p:nvSpPr>
        <p:spPr>
          <a:xfrm>
            <a:off x="3223667" y="1315316"/>
            <a:ext cx="5744665" cy="646331"/>
          </a:xfrm>
          <a:prstGeom prst="rect">
            <a:avLst/>
          </a:prstGeom>
          <a:solidFill>
            <a:schemeClr val="bg1"/>
          </a:solidFill>
        </p:spPr>
        <p:txBody>
          <a:bodyPr wrap="square" rtlCol="0">
            <a:spAutoFit/>
          </a:bodyPr>
          <a:lstStyle/>
          <a:p>
            <a:r>
              <a:rPr lang="en-US" noProof="0" dirty="0">
                <a:solidFill>
                  <a:srgbClr val="C00000"/>
                </a:solidFill>
              </a:rPr>
              <a:t>Under the MANAGEMENT TOOL tile you can find links to the Gantt charts for each work package:</a:t>
            </a:r>
          </a:p>
        </p:txBody>
      </p:sp>
      <p:sp>
        <p:nvSpPr>
          <p:cNvPr id="2" name="Foliennummernplatzhalter 1">
            <a:extLst>
              <a:ext uri="{FF2B5EF4-FFF2-40B4-BE49-F238E27FC236}">
                <a16:creationId xmlns:a16="http://schemas.microsoft.com/office/drawing/2014/main" id="{34D7FE2E-F4CE-414B-6A83-9BA9EAA65694}"/>
              </a:ext>
            </a:extLst>
          </p:cNvPr>
          <p:cNvSpPr>
            <a:spLocks noGrp="1"/>
          </p:cNvSpPr>
          <p:nvPr>
            <p:ph type="sldNum" sz="quarter" idx="12"/>
          </p:nvPr>
        </p:nvSpPr>
        <p:spPr/>
        <p:txBody>
          <a:bodyPr/>
          <a:lstStyle/>
          <a:p>
            <a:fld id="{B0338755-EC09-452E-8EBB-101AC093DB14}" type="slidenum">
              <a:rPr lang="en-US" noProof="0" smtClean="0"/>
              <a:t>74</a:t>
            </a:fld>
            <a:endParaRPr lang="en-US" noProof="0" dirty="0"/>
          </a:p>
        </p:txBody>
      </p:sp>
    </p:spTree>
    <p:extLst>
      <p:ext uri="{BB962C8B-B14F-4D97-AF65-F5344CB8AC3E}">
        <p14:creationId xmlns:p14="http://schemas.microsoft.com/office/powerpoint/2010/main" val="27251563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FEEB7D6A-78DE-69A9-C7A0-63F07486738D}"/>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EDC6C12C-25B3-5C07-685C-45D7981FE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20CF2048-86F0-C90F-7815-1EB436E3C607}"/>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6" name="Grafik 5">
            <a:extLst>
              <a:ext uri="{FF2B5EF4-FFF2-40B4-BE49-F238E27FC236}">
                <a16:creationId xmlns:a16="http://schemas.microsoft.com/office/drawing/2014/main" id="{A4A073C4-F754-AE3B-3913-E2E79586DFA5}"/>
              </a:ext>
            </a:extLst>
          </p:cNvPr>
          <p:cNvPicPr>
            <a:picLocks noChangeAspect="1"/>
          </p:cNvPicPr>
          <p:nvPr/>
        </p:nvPicPr>
        <p:blipFill>
          <a:blip r:embed="rId3"/>
          <a:stretch>
            <a:fillRect/>
          </a:stretch>
        </p:blipFill>
        <p:spPr>
          <a:xfrm>
            <a:off x="806245" y="1106751"/>
            <a:ext cx="1294079" cy="1188000"/>
          </a:xfrm>
          <a:prstGeom prst="rect">
            <a:avLst/>
          </a:prstGeom>
        </p:spPr>
      </p:pic>
      <p:sp>
        <p:nvSpPr>
          <p:cNvPr id="7" name="Textfeld 6">
            <a:extLst>
              <a:ext uri="{FF2B5EF4-FFF2-40B4-BE49-F238E27FC236}">
                <a16:creationId xmlns:a16="http://schemas.microsoft.com/office/drawing/2014/main" id="{F5E7CDC9-E8D9-8176-77A9-D15BF942588E}"/>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Project Gantt Charts (WP1):</a:t>
            </a:r>
          </a:p>
        </p:txBody>
      </p:sp>
      <p:pic>
        <p:nvPicPr>
          <p:cNvPr id="9" name="Grafik 8">
            <a:extLst>
              <a:ext uri="{FF2B5EF4-FFF2-40B4-BE49-F238E27FC236}">
                <a16:creationId xmlns:a16="http://schemas.microsoft.com/office/drawing/2014/main" id="{7DA45609-1DCD-2983-B8B9-1F2C8EA38EDA}"/>
              </a:ext>
            </a:extLst>
          </p:cNvPr>
          <p:cNvPicPr>
            <a:picLocks noChangeAspect="1"/>
          </p:cNvPicPr>
          <p:nvPr/>
        </p:nvPicPr>
        <p:blipFill>
          <a:blip r:embed="rId4"/>
          <a:stretch>
            <a:fillRect/>
          </a:stretch>
        </p:blipFill>
        <p:spPr>
          <a:xfrm>
            <a:off x="2545773" y="1146251"/>
            <a:ext cx="8653743" cy="4939418"/>
          </a:xfrm>
          <a:prstGeom prst="rect">
            <a:avLst/>
          </a:prstGeom>
        </p:spPr>
      </p:pic>
      <p:pic>
        <p:nvPicPr>
          <p:cNvPr id="10" name="Grafik 9">
            <a:extLst>
              <a:ext uri="{FF2B5EF4-FFF2-40B4-BE49-F238E27FC236}">
                <a16:creationId xmlns:a16="http://schemas.microsoft.com/office/drawing/2014/main" id="{31905427-37BA-623B-34D2-70B27A74D9D8}"/>
              </a:ext>
            </a:extLst>
          </p:cNvPr>
          <p:cNvPicPr>
            <a:picLocks noChangeAspect="1"/>
          </p:cNvPicPr>
          <p:nvPr/>
        </p:nvPicPr>
        <p:blipFill>
          <a:blip r:embed="rId5"/>
          <a:stretch>
            <a:fillRect/>
          </a:stretch>
        </p:blipFill>
        <p:spPr>
          <a:xfrm>
            <a:off x="806245" y="2664083"/>
            <a:ext cx="1440000" cy="1440000"/>
          </a:xfrm>
          <a:prstGeom prst="rect">
            <a:avLst/>
          </a:prstGeom>
        </p:spPr>
      </p:pic>
      <p:sp>
        <p:nvSpPr>
          <p:cNvPr id="5" name="Foliennummernplatzhalter 4">
            <a:extLst>
              <a:ext uri="{FF2B5EF4-FFF2-40B4-BE49-F238E27FC236}">
                <a16:creationId xmlns:a16="http://schemas.microsoft.com/office/drawing/2014/main" id="{B1B6B09D-C4A2-A76F-5E61-9FE1A64F07DC}"/>
              </a:ext>
            </a:extLst>
          </p:cNvPr>
          <p:cNvSpPr>
            <a:spLocks noGrp="1"/>
          </p:cNvSpPr>
          <p:nvPr>
            <p:ph type="sldNum" sz="quarter" idx="12"/>
          </p:nvPr>
        </p:nvSpPr>
        <p:spPr/>
        <p:txBody>
          <a:bodyPr/>
          <a:lstStyle/>
          <a:p>
            <a:fld id="{B0338755-EC09-452E-8EBB-101AC093DB14}" type="slidenum">
              <a:rPr lang="en-US" noProof="0" smtClean="0"/>
              <a:t>75</a:t>
            </a:fld>
            <a:endParaRPr lang="en-US" noProof="0" dirty="0"/>
          </a:p>
        </p:txBody>
      </p:sp>
    </p:spTree>
    <p:extLst>
      <p:ext uri="{BB962C8B-B14F-4D97-AF65-F5344CB8AC3E}">
        <p14:creationId xmlns:p14="http://schemas.microsoft.com/office/powerpoint/2010/main" val="24101989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BAFBB-963A-42B9-C789-3C611E39F94C}"/>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15A4F489-9F23-EC6C-1699-029D3603A170}"/>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C606CB68-D395-2A55-B398-DBA510272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8D218F55-8560-88C5-1D75-830497EC7ED6}"/>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6" name="Grafik 5">
            <a:extLst>
              <a:ext uri="{FF2B5EF4-FFF2-40B4-BE49-F238E27FC236}">
                <a16:creationId xmlns:a16="http://schemas.microsoft.com/office/drawing/2014/main" id="{C550A813-435D-DE07-E41F-8D06294113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6245" y="1125371"/>
            <a:ext cx="1294079" cy="1150760"/>
          </a:xfrm>
          <a:prstGeom prst="rect">
            <a:avLst/>
          </a:prstGeom>
        </p:spPr>
      </p:pic>
      <p:sp>
        <p:nvSpPr>
          <p:cNvPr id="7" name="Textfeld 6">
            <a:extLst>
              <a:ext uri="{FF2B5EF4-FFF2-40B4-BE49-F238E27FC236}">
                <a16:creationId xmlns:a16="http://schemas.microsoft.com/office/drawing/2014/main" id="{B5B9AE76-1899-4C90-AB8F-3BCF4016F5C1}"/>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Project Gantt Charts (WP2):</a:t>
            </a:r>
          </a:p>
        </p:txBody>
      </p:sp>
      <p:pic>
        <p:nvPicPr>
          <p:cNvPr id="9" name="Grafik 8">
            <a:extLst>
              <a:ext uri="{FF2B5EF4-FFF2-40B4-BE49-F238E27FC236}">
                <a16:creationId xmlns:a16="http://schemas.microsoft.com/office/drawing/2014/main" id="{6EEB809E-27D7-16FB-9216-33673825E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5773" y="1146251"/>
            <a:ext cx="8653743" cy="4939417"/>
          </a:xfrm>
          <a:prstGeom prst="rect">
            <a:avLst/>
          </a:prstGeom>
        </p:spPr>
      </p:pic>
      <p:pic>
        <p:nvPicPr>
          <p:cNvPr id="5" name="Grafik 4">
            <a:extLst>
              <a:ext uri="{FF2B5EF4-FFF2-40B4-BE49-F238E27FC236}">
                <a16:creationId xmlns:a16="http://schemas.microsoft.com/office/drawing/2014/main" id="{E513AE4B-C1FD-8DFF-01D3-90D74B34306B}"/>
              </a:ext>
            </a:extLst>
          </p:cNvPr>
          <p:cNvPicPr>
            <a:picLocks noChangeAspect="1"/>
          </p:cNvPicPr>
          <p:nvPr/>
        </p:nvPicPr>
        <p:blipFill>
          <a:blip r:embed="rId5"/>
          <a:stretch>
            <a:fillRect/>
          </a:stretch>
        </p:blipFill>
        <p:spPr>
          <a:xfrm>
            <a:off x="806245" y="2709000"/>
            <a:ext cx="1440000" cy="1440000"/>
          </a:xfrm>
          <a:prstGeom prst="rect">
            <a:avLst/>
          </a:prstGeom>
        </p:spPr>
      </p:pic>
      <p:sp>
        <p:nvSpPr>
          <p:cNvPr id="8" name="Foliennummernplatzhalter 7">
            <a:extLst>
              <a:ext uri="{FF2B5EF4-FFF2-40B4-BE49-F238E27FC236}">
                <a16:creationId xmlns:a16="http://schemas.microsoft.com/office/drawing/2014/main" id="{6C54BD30-FB50-6A7C-2636-30F4D37FCB51}"/>
              </a:ext>
            </a:extLst>
          </p:cNvPr>
          <p:cNvSpPr>
            <a:spLocks noGrp="1"/>
          </p:cNvSpPr>
          <p:nvPr>
            <p:ph type="sldNum" sz="quarter" idx="12"/>
          </p:nvPr>
        </p:nvSpPr>
        <p:spPr/>
        <p:txBody>
          <a:bodyPr/>
          <a:lstStyle/>
          <a:p>
            <a:fld id="{B0338755-EC09-452E-8EBB-101AC093DB14}" type="slidenum">
              <a:rPr lang="en-US" noProof="0" smtClean="0"/>
              <a:t>76</a:t>
            </a:fld>
            <a:endParaRPr lang="en-US" noProof="0" dirty="0"/>
          </a:p>
        </p:txBody>
      </p:sp>
    </p:spTree>
    <p:extLst>
      <p:ext uri="{BB962C8B-B14F-4D97-AF65-F5344CB8AC3E}">
        <p14:creationId xmlns:p14="http://schemas.microsoft.com/office/powerpoint/2010/main" val="33340446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45E3D-36FF-B1A6-78F6-C64868CE8F69}"/>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90CCE088-8C4B-0D9E-8CB1-3AA9D051F744}"/>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9BC41825-68F6-C466-FDB5-48330EA1C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8EE87C47-D941-84E4-09E0-612D8EBBCEB7}"/>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6" name="Grafik 5">
            <a:extLst>
              <a:ext uri="{FF2B5EF4-FFF2-40B4-BE49-F238E27FC236}">
                <a16:creationId xmlns:a16="http://schemas.microsoft.com/office/drawing/2014/main" id="{2E4D0D4B-627D-45AA-6C6E-48C6B0CC5F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6245" y="1116051"/>
            <a:ext cx="1294079" cy="1169400"/>
          </a:xfrm>
          <a:prstGeom prst="rect">
            <a:avLst/>
          </a:prstGeom>
        </p:spPr>
      </p:pic>
      <p:sp>
        <p:nvSpPr>
          <p:cNvPr id="7" name="Textfeld 6">
            <a:extLst>
              <a:ext uri="{FF2B5EF4-FFF2-40B4-BE49-F238E27FC236}">
                <a16:creationId xmlns:a16="http://schemas.microsoft.com/office/drawing/2014/main" id="{458224D0-4331-8CFA-3CCE-129555773261}"/>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Project Gantt Charts (WP3):</a:t>
            </a:r>
          </a:p>
        </p:txBody>
      </p:sp>
      <p:pic>
        <p:nvPicPr>
          <p:cNvPr id="9" name="Grafik 8">
            <a:extLst>
              <a:ext uri="{FF2B5EF4-FFF2-40B4-BE49-F238E27FC236}">
                <a16:creationId xmlns:a16="http://schemas.microsoft.com/office/drawing/2014/main" id="{F0781E11-2E53-9B5E-B447-BE57338168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5773" y="1317309"/>
            <a:ext cx="8653743" cy="4597301"/>
          </a:xfrm>
          <a:prstGeom prst="rect">
            <a:avLst/>
          </a:prstGeom>
        </p:spPr>
      </p:pic>
      <p:pic>
        <p:nvPicPr>
          <p:cNvPr id="5" name="Grafik 4">
            <a:extLst>
              <a:ext uri="{FF2B5EF4-FFF2-40B4-BE49-F238E27FC236}">
                <a16:creationId xmlns:a16="http://schemas.microsoft.com/office/drawing/2014/main" id="{7D018A7D-7F9A-F00B-2219-8DC830972E3C}"/>
              </a:ext>
            </a:extLst>
          </p:cNvPr>
          <p:cNvPicPr>
            <a:picLocks noChangeAspect="1"/>
          </p:cNvPicPr>
          <p:nvPr/>
        </p:nvPicPr>
        <p:blipFill>
          <a:blip r:embed="rId5"/>
          <a:stretch>
            <a:fillRect/>
          </a:stretch>
        </p:blipFill>
        <p:spPr>
          <a:xfrm>
            <a:off x="806245" y="2658571"/>
            <a:ext cx="1440000" cy="1440000"/>
          </a:xfrm>
          <a:prstGeom prst="rect">
            <a:avLst/>
          </a:prstGeom>
        </p:spPr>
      </p:pic>
      <p:sp>
        <p:nvSpPr>
          <p:cNvPr id="8" name="Foliennummernplatzhalter 7">
            <a:extLst>
              <a:ext uri="{FF2B5EF4-FFF2-40B4-BE49-F238E27FC236}">
                <a16:creationId xmlns:a16="http://schemas.microsoft.com/office/drawing/2014/main" id="{B5134F26-EA2D-14BA-87B8-F0667F33CC3A}"/>
              </a:ext>
            </a:extLst>
          </p:cNvPr>
          <p:cNvSpPr>
            <a:spLocks noGrp="1"/>
          </p:cNvSpPr>
          <p:nvPr>
            <p:ph type="sldNum" sz="quarter" idx="12"/>
          </p:nvPr>
        </p:nvSpPr>
        <p:spPr/>
        <p:txBody>
          <a:bodyPr/>
          <a:lstStyle/>
          <a:p>
            <a:fld id="{B0338755-EC09-452E-8EBB-101AC093DB14}" type="slidenum">
              <a:rPr lang="en-US" noProof="0" smtClean="0"/>
              <a:t>77</a:t>
            </a:fld>
            <a:endParaRPr lang="en-US" noProof="0" dirty="0"/>
          </a:p>
        </p:txBody>
      </p:sp>
    </p:spTree>
    <p:extLst>
      <p:ext uri="{BB962C8B-B14F-4D97-AF65-F5344CB8AC3E}">
        <p14:creationId xmlns:p14="http://schemas.microsoft.com/office/powerpoint/2010/main" val="28394924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CC801-3EB5-07D6-EFCB-9D3412685FDF}"/>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179DA384-9042-12A1-2208-6BA11C3762E0}"/>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C04D123C-EF97-0BEA-AB88-76BD1FB07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A7BFFAB4-613A-9771-F482-178E334BE764}"/>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6" name="Grafik 5">
            <a:extLst>
              <a:ext uri="{FF2B5EF4-FFF2-40B4-BE49-F238E27FC236}">
                <a16:creationId xmlns:a16="http://schemas.microsoft.com/office/drawing/2014/main" id="{382F837F-CC68-937A-F6F1-4AED254913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0968" y="1116051"/>
            <a:ext cx="1284632" cy="1169400"/>
          </a:xfrm>
          <a:prstGeom prst="rect">
            <a:avLst/>
          </a:prstGeom>
        </p:spPr>
      </p:pic>
      <p:sp>
        <p:nvSpPr>
          <p:cNvPr id="7" name="Textfeld 6">
            <a:extLst>
              <a:ext uri="{FF2B5EF4-FFF2-40B4-BE49-F238E27FC236}">
                <a16:creationId xmlns:a16="http://schemas.microsoft.com/office/drawing/2014/main" id="{B95C9757-9BA0-F1F4-9B96-D2B39A1BE41C}"/>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Project Gantt Charts (WP4):</a:t>
            </a:r>
          </a:p>
        </p:txBody>
      </p:sp>
      <p:pic>
        <p:nvPicPr>
          <p:cNvPr id="9" name="Grafik 8">
            <a:extLst>
              <a:ext uri="{FF2B5EF4-FFF2-40B4-BE49-F238E27FC236}">
                <a16:creationId xmlns:a16="http://schemas.microsoft.com/office/drawing/2014/main" id="{1A4145DC-35E0-76AB-EF4E-7FBBCBA40C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5773" y="1317309"/>
            <a:ext cx="8653742" cy="4597301"/>
          </a:xfrm>
          <a:prstGeom prst="rect">
            <a:avLst/>
          </a:prstGeom>
        </p:spPr>
      </p:pic>
      <p:pic>
        <p:nvPicPr>
          <p:cNvPr id="5" name="Grafik 4">
            <a:extLst>
              <a:ext uri="{FF2B5EF4-FFF2-40B4-BE49-F238E27FC236}">
                <a16:creationId xmlns:a16="http://schemas.microsoft.com/office/drawing/2014/main" id="{76980BE7-43B4-4E97-6A87-E928446199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6245" y="2658571"/>
            <a:ext cx="1440000" cy="1440000"/>
          </a:xfrm>
          <a:prstGeom prst="rect">
            <a:avLst/>
          </a:prstGeom>
        </p:spPr>
      </p:pic>
      <p:sp>
        <p:nvSpPr>
          <p:cNvPr id="8" name="Foliennummernplatzhalter 7">
            <a:extLst>
              <a:ext uri="{FF2B5EF4-FFF2-40B4-BE49-F238E27FC236}">
                <a16:creationId xmlns:a16="http://schemas.microsoft.com/office/drawing/2014/main" id="{5AC04E6B-B877-7E42-FFBD-A88D3856497E}"/>
              </a:ext>
            </a:extLst>
          </p:cNvPr>
          <p:cNvSpPr>
            <a:spLocks noGrp="1"/>
          </p:cNvSpPr>
          <p:nvPr>
            <p:ph type="sldNum" sz="quarter" idx="12"/>
          </p:nvPr>
        </p:nvSpPr>
        <p:spPr/>
        <p:txBody>
          <a:bodyPr/>
          <a:lstStyle/>
          <a:p>
            <a:fld id="{B0338755-EC09-452E-8EBB-101AC093DB14}" type="slidenum">
              <a:rPr lang="en-US" noProof="0" smtClean="0"/>
              <a:t>78</a:t>
            </a:fld>
            <a:endParaRPr lang="en-US" noProof="0" dirty="0"/>
          </a:p>
        </p:txBody>
      </p:sp>
    </p:spTree>
    <p:extLst>
      <p:ext uri="{BB962C8B-B14F-4D97-AF65-F5344CB8AC3E}">
        <p14:creationId xmlns:p14="http://schemas.microsoft.com/office/powerpoint/2010/main" val="4080556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8DC43-1AE7-63DD-7917-FFE1E6C64DBA}"/>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673201B4-1E9B-2B41-0EA7-52DF42FB5C1A}"/>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4C6685E1-3CAF-98BC-88E1-69F541C52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434774E9-A694-FAA0-906D-ED136397848D}"/>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6" name="Grafik 5">
            <a:extLst>
              <a:ext uri="{FF2B5EF4-FFF2-40B4-BE49-F238E27FC236}">
                <a16:creationId xmlns:a16="http://schemas.microsoft.com/office/drawing/2014/main" id="{3F9186BB-6A84-4DD5-C260-55645447B0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0968" y="1130037"/>
            <a:ext cx="1284632" cy="1141427"/>
          </a:xfrm>
          <a:prstGeom prst="rect">
            <a:avLst/>
          </a:prstGeom>
        </p:spPr>
      </p:pic>
      <p:sp>
        <p:nvSpPr>
          <p:cNvPr id="7" name="Textfeld 6">
            <a:extLst>
              <a:ext uri="{FF2B5EF4-FFF2-40B4-BE49-F238E27FC236}">
                <a16:creationId xmlns:a16="http://schemas.microsoft.com/office/drawing/2014/main" id="{054C5787-300F-9E76-4710-CD43F539AD6B}"/>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Project Gantt Charts (WP5):</a:t>
            </a:r>
          </a:p>
        </p:txBody>
      </p:sp>
      <p:pic>
        <p:nvPicPr>
          <p:cNvPr id="9" name="Grafik 8">
            <a:extLst>
              <a:ext uri="{FF2B5EF4-FFF2-40B4-BE49-F238E27FC236}">
                <a16:creationId xmlns:a16="http://schemas.microsoft.com/office/drawing/2014/main" id="{37CF92AD-BF42-8CB0-1E54-56298A2255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5773" y="1317309"/>
            <a:ext cx="8653742" cy="4597300"/>
          </a:xfrm>
          <a:prstGeom prst="rect">
            <a:avLst/>
          </a:prstGeom>
        </p:spPr>
      </p:pic>
      <p:pic>
        <p:nvPicPr>
          <p:cNvPr id="5" name="Grafik 4">
            <a:extLst>
              <a:ext uri="{FF2B5EF4-FFF2-40B4-BE49-F238E27FC236}">
                <a16:creationId xmlns:a16="http://schemas.microsoft.com/office/drawing/2014/main" id="{80C6D54A-F324-D1C7-70C1-0A8058ED65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6245" y="2658571"/>
            <a:ext cx="1440000" cy="1440000"/>
          </a:xfrm>
          <a:prstGeom prst="rect">
            <a:avLst/>
          </a:prstGeom>
        </p:spPr>
      </p:pic>
      <p:sp>
        <p:nvSpPr>
          <p:cNvPr id="8" name="Foliennummernplatzhalter 7">
            <a:extLst>
              <a:ext uri="{FF2B5EF4-FFF2-40B4-BE49-F238E27FC236}">
                <a16:creationId xmlns:a16="http://schemas.microsoft.com/office/drawing/2014/main" id="{C829A7F5-6F16-402D-2166-2AC3296E7DF1}"/>
              </a:ext>
            </a:extLst>
          </p:cNvPr>
          <p:cNvSpPr>
            <a:spLocks noGrp="1"/>
          </p:cNvSpPr>
          <p:nvPr>
            <p:ph type="sldNum" sz="quarter" idx="12"/>
          </p:nvPr>
        </p:nvSpPr>
        <p:spPr/>
        <p:txBody>
          <a:bodyPr/>
          <a:lstStyle/>
          <a:p>
            <a:fld id="{B0338755-EC09-452E-8EBB-101AC093DB14}" type="slidenum">
              <a:rPr lang="en-US" noProof="0" smtClean="0"/>
              <a:t>79</a:t>
            </a:fld>
            <a:endParaRPr lang="en-US" noProof="0" dirty="0"/>
          </a:p>
        </p:txBody>
      </p:sp>
    </p:spTree>
    <p:extLst>
      <p:ext uri="{BB962C8B-B14F-4D97-AF65-F5344CB8AC3E}">
        <p14:creationId xmlns:p14="http://schemas.microsoft.com/office/powerpoint/2010/main" val="1092798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0987-750D-BF18-3B23-3616DCD9DB2C}"/>
            </a:ext>
          </a:extLst>
        </p:cNvPr>
        <p:cNvGrpSpPr/>
        <p:nvPr/>
      </p:nvGrpSpPr>
      <p:grpSpPr>
        <a:xfrm>
          <a:off x="0" y="0"/>
          <a:ext cx="0" cy="0"/>
          <a:chOff x="0" y="0"/>
          <a:chExt cx="0" cy="0"/>
        </a:xfrm>
      </p:grpSpPr>
      <p:pic>
        <p:nvPicPr>
          <p:cNvPr id="7" name="Grafik 6" descr="Ein Bild, das Text, Screenshot, Brief, Schrift enthält.&#10;&#10;KI-generierte Inhalte können fehlerhaft sein.">
            <a:extLst>
              <a:ext uri="{FF2B5EF4-FFF2-40B4-BE49-F238E27FC236}">
                <a16:creationId xmlns:a16="http://schemas.microsoft.com/office/drawing/2014/main" id="{CDDD8D6D-E919-E833-F0CF-7FB1AA6DA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11" y="9054"/>
            <a:ext cx="4846633" cy="6858000"/>
          </a:xfrm>
          <a:prstGeom prst="rect">
            <a:avLst/>
          </a:prstGeom>
        </p:spPr>
      </p:pic>
      <p:pic>
        <p:nvPicPr>
          <p:cNvPr id="9" name="Grafik 8" descr="Ein Bild, das Text, Screenshot, Schrift, Dokument enthält.&#10;&#10;KI-generierte Inhalte können fehlerhaft sein.">
            <a:extLst>
              <a:ext uri="{FF2B5EF4-FFF2-40B4-BE49-F238E27FC236}">
                <a16:creationId xmlns:a16="http://schemas.microsoft.com/office/drawing/2014/main" id="{396E9EA7-666D-2238-5B1D-D1BDAF00B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157" y="9054"/>
            <a:ext cx="4846633" cy="6858000"/>
          </a:xfrm>
          <a:prstGeom prst="rect">
            <a:avLst/>
          </a:prstGeom>
        </p:spPr>
      </p:pic>
      <p:sp>
        <p:nvSpPr>
          <p:cNvPr id="2" name="Foliennummernplatzhalter 1">
            <a:extLst>
              <a:ext uri="{FF2B5EF4-FFF2-40B4-BE49-F238E27FC236}">
                <a16:creationId xmlns:a16="http://schemas.microsoft.com/office/drawing/2014/main" id="{3298E003-DC19-9AE9-C4F8-2D915B8D77C6}"/>
              </a:ext>
            </a:extLst>
          </p:cNvPr>
          <p:cNvSpPr>
            <a:spLocks noGrp="1"/>
          </p:cNvSpPr>
          <p:nvPr>
            <p:ph type="sldNum" sz="quarter" idx="12"/>
          </p:nvPr>
        </p:nvSpPr>
        <p:spPr/>
        <p:txBody>
          <a:bodyPr/>
          <a:lstStyle/>
          <a:p>
            <a:fld id="{B0338755-EC09-452E-8EBB-101AC093DB14}" type="slidenum">
              <a:rPr lang="en-US" noProof="0" smtClean="0"/>
              <a:t>8</a:t>
            </a:fld>
            <a:endParaRPr lang="en-US" noProof="0" dirty="0"/>
          </a:p>
        </p:txBody>
      </p:sp>
    </p:spTree>
    <p:extLst>
      <p:ext uri="{BB962C8B-B14F-4D97-AF65-F5344CB8AC3E}">
        <p14:creationId xmlns:p14="http://schemas.microsoft.com/office/powerpoint/2010/main" val="34497577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47C09CF-8C0C-99A6-0B53-1EB37FE496B5}"/>
              </a:ext>
            </a:extLst>
          </p:cNvPr>
          <p:cNvPicPr>
            <a:picLocks noChangeAspect="1"/>
          </p:cNvPicPr>
          <p:nvPr/>
        </p:nvPicPr>
        <p:blipFill>
          <a:blip r:embed="rId2"/>
          <a:stretch>
            <a:fillRect/>
          </a:stretch>
        </p:blipFill>
        <p:spPr>
          <a:xfrm>
            <a:off x="2438400" y="924560"/>
            <a:ext cx="9428479" cy="5008879"/>
          </a:xfrm>
          <a:prstGeom prst="rect">
            <a:avLst/>
          </a:prstGeom>
        </p:spPr>
      </p:pic>
      <p:sp>
        <p:nvSpPr>
          <p:cNvPr id="2" name="Textfeld 1">
            <a:extLst>
              <a:ext uri="{FF2B5EF4-FFF2-40B4-BE49-F238E27FC236}">
                <a16:creationId xmlns:a16="http://schemas.microsoft.com/office/drawing/2014/main" id="{306DE8B8-4690-93C7-5C7E-126862F062C9}"/>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ZENKIT: </a:t>
            </a:r>
          </a:p>
        </p:txBody>
      </p:sp>
      <p:grpSp>
        <p:nvGrpSpPr>
          <p:cNvPr id="3" name="Gruppieren 2">
            <a:extLst>
              <a:ext uri="{FF2B5EF4-FFF2-40B4-BE49-F238E27FC236}">
                <a16:creationId xmlns:a16="http://schemas.microsoft.com/office/drawing/2014/main" id="{1DA84E4B-84C5-C1CA-438A-5A109C2CDB0B}"/>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CC0238B9-7C79-578B-E337-67A140FF2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7451D3F-19DC-86EB-B7BC-F5D1A91C2649}"/>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7" name="Grafik 6">
            <a:extLst>
              <a:ext uri="{FF2B5EF4-FFF2-40B4-BE49-F238E27FC236}">
                <a16:creationId xmlns:a16="http://schemas.microsoft.com/office/drawing/2014/main" id="{3D4D2972-DBDB-19DF-F3AC-6BB0CA1C5DB3}"/>
              </a:ext>
            </a:extLst>
          </p:cNvPr>
          <p:cNvPicPr>
            <a:picLocks noChangeAspect="1"/>
          </p:cNvPicPr>
          <p:nvPr/>
        </p:nvPicPr>
        <p:blipFill>
          <a:blip r:embed="rId4"/>
          <a:stretch>
            <a:fillRect/>
          </a:stretch>
        </p:blipFill>
        <p:spPr>
          <a:xfrm>
            <a:off x="806245" y="1369910"/>
            <a:ext cx="1440000" cy="1440000"/>
          </a:xfrm>
          <a:prstGeom prst="rect">
            <a:avLst/>
          </a:prstGeom>
        </p:spPr>
      </p:pic>
      <p:sp>
        <p:nvSpPr>
          <p:cNvPr id="10" name="Textfeld 9">
            <a:extLst>
              <a:ext uri="{FF2B5EF4-FFF2-40B4-BE49-F238E27FC236}">
                <a16:creationId xmlns:a16="http://schemas.microsoft.com/office/drawing/2014/main" id="{050894F8-C397-E168-CD3D-BA71618749C5}"/>
              </a:ext>
            </a:extLst>
          </p:cNvPr>
          <p:cNvSpPr txBox="1"/>
          <p:nvPr/>
        </p:nvSpPr>
        <p:spPr>
          <a:xfrm>
            <a:off x="867205" y="3163825"/>
            <a:ext cx="1256235" cy="1477328"/>
          </a:xfrm>
          <a:prstGeom prst="rect">
            <a:avLst/>
          </a:prstGeom>
          <a:solidFill>
            <a:schemeClr val="bg1"/>
          </a:solidFill>
        </p:spPr>
        <p:txBody>
          <a:bodyPr wrap="square" rtlCol="0">
            <a:spAutoFit/>
          </a:bodyPr>
          <a:lstStyle/>
          <a:p>
            <a:r>
              <a:rPr lang="en-US" noProof="0" dirty="0">
                <a:solidFill>
                  <a:srgbClr val="C00000"/>
                </a:solidFill>
              </a:rPr>
              <a:t>The lists of tasks for each WP are hosted on ZENKIT. </a:t>
            </a:r>
          </a:p>
        </p:txBody>
      </p:sp>
      <p:sp>
        <p:nvSpPr>
          <p:cNvPr id="11" name="Textfeld 10">
            <a:extLst>
              <a:ext uri="{FF2B5EF4-FFF2-40B4-BE49-F238E27FC236}">
                <a16:creationId xmlns:a16="http://schemas.microsoft.com/office/drawing/2014/main" id="{5FE3C60C-2F33-71D7-4F7A-2610D22DA698}"/>
              </a:ext>
            </a:extLst>
          </p:cNvPr>
          <p:cNvSpPr txBox="1"/>
          <p:nvPr/>
        </p:nvSpPr>
        <p:spPr>
          <a:xfrm>
            <a:off x="6168921" y="5474249"/>
            <a:ext cx="5433799" cy="923330"/>
          </a:xfrm>
          <a:prstGeom prst="rect">
            <a:avLst/>
          </a:prstGeom>
          <a:solidFill>
            <a:schemeClr val="bg1"/>
          </a:solidFill>
        </p:spPr>
        <p:txBody>
          <a:bodyPr wrap="square" rtlCol="0">
            <a:spAutoFit/>
          </a:bodyPr>
          <a:lstStyle/>
          <a:p>
            <a:r>
              <a:rPr lang="en-US" noProof="0" dirty="0">
                <a:solidFill>
                  <a:srgbClr val="C00000"/>
                </a:solidFill>
              </a:rPr>
              <a:t>Click on ‚+ Add Widget‘ to add views to your dashboard, like a list of your tasks, your tasks for today, tasks by person, etc. </a:t>
            </a:r>
          </a:p>
        </p:txBody>
      </p:sp>
      <p:sp>
        <p:nvSpPr>
          <p:cNvPr id="6" name="Foliennummernplatzhalter 5">
            <a:extLst>
              <a:ext uri="{FF2B5EF4-FFF2-40B4-BE49-F238E27FC236}">
                <a16:creationId xmlns:a16="http://schemas.microsoft.com/office/drawing/2014/main" id="{73273F3E-2C0F-AFCC-34CC-3AA30143B17C}"/>
              </a:ext>
            </a:extLst>
          </p:cNvPr>
          <p:cNvSpPr>
            <a:spLocks noGrp="1"/>
          </p:cNvSpPr>
          <p:nvPr>
            <p:ph type="sldNum" sz="quarter" idx="12"/>
          </p:nvPr>
        </p:nvSpPr>
        <p:spPr/>
        <p:txBody>
          <a:bodyPr/>
          <a:lstStyle/>
          <a:p>
            <a:fld id="{B0338755-EC09-452E-8EBB-101AC093DB14}" type="slidenum">
              <a:rPr lang="en-US" noProof="0" smtClean="0"/>
              <a:t>80</a:t>
            </a:fld>
            <a:endParaRPr lang="en-US" noProof="0" dirty="0"/>
          </a:p>
        </p:txBody>
      </p:sp>
    </p:spTree>
    <p:extLst>
      <p:ext uri="{BB962C8B-B14F-4D97-AF65-F5344CB8AC3E}">
        <p14:creationId xmlns:p14="http://schemas.microsoft.com/office/powerpoint/2010/main" val="37475749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09C2A-4EB5-06D1-126D-19684F581D79}"/>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7D2120B6-7BE9-EBD4-86B7-7BA2842607FD}"/>
              </a:ext>
            </a:extLst>
          </p:cNvPr>
          <p:cNvPicPr>
            <a:picLocks noChangeAspect="1"/>
          </p:cNvPicPr>
          <p:nvPr/>
        </p:nvPicPr>
        <p:blipFill>
          <a:blip r:embed="rId2">
            <a:extLst>
              <a:ext uri="{28A0092B-C50C-407E-A947-70E740481C1C}">
                <a14:useLocalDpi xmlns:a14="http://schemas.microsoft.com/office/drawing/2010/main" val="0"/>
              </a:ext>
            </a:extLst>
          </a:blip>
          <a:srcRect r="28100"/>
          <a:stretch/>
        </p:blipFill>
        <p:spPr>
          <a:xfrm>
            <a:off x="4835037" y="1062491"/>
            <a:ext cx="6779082" cy="5008879"/>
          </a:xfrm>
          <a:prstGeom prst="rect">
            <a:avLst/>
          </a:prstGeom>
        </p:spPr>
      </p:pic>
      <p:sp>
        <p:nvSpPr>
          <p:cNvPr id="2" name="Textfeld 1">
            <a:extLst>
              <a:ext uri="{FF2B5EF4-FFF2-40B4-BE49-F238E27FC236}">
                <a16:creationId xmlns:a16="http://schemas.microsoft.com/office/drawing/2014/main" id="{8F446E7E-C492-2DD8-FBE1-4B0B4850B8E2}"/>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ZENKIT work package view: </a:t>
            </a:r>
          </a:p>
        </p:txBody>
      </p:sp>
      <p:grpSp>
        <p:nvGrpSpPr>
          <p:cNvPr id="3" name="Gruppieren 2">
            <a:extLst>
              <a:ext uri="{FF2B5EF4-FFF2-40B4-BE49-F238E27FC236}">
                <a16:creationId xmlns:a16="http://schemas.microsoft.com/office/drawing/2014/main" id="{5409A862-ECE6-C19E-57E2-368B96827C51}"/>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33FEE383-24D2-53ED-CB6A-BB3A59FC1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42ADEC41-362B-DF20-4D00-3541574E7EE0}"/>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7" name="Grafik 6">
            <a:extLst>
              <a:ext uri="{FF2B5EF4-FFF2-40B4-BE49-F238E27FC236}">
                <a16:creationId xmlns:a16="http://schemas.microsoft.com/office/drawing/2014/main" id="{D82D2D54-C8D3-5A9A-E829-DC3538CD2B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4838" y="3251928"/>
            <a:ext cx="1433924" cy="1440000"/>
          </a:xfrm>
          <a:prstGeom prst="rect">
            <a:avLst/>
          </a:prstGeom>
        </p:spPr>
      </p:pic>
      <p:pic>
        <p:nvPicPr>
          <p:cNvPr id="8" name="Grafik 7">
            <a:extLst>
              <a:ext uri="{FF2B5EF4-FFF2-40B4-BE49-F238E27FC236}">
                <a16:creationId xmlns:a16="http://schemas.microsoft.com/office/drawing/2014/main" id="{CC1FB0C5-2822-8974-E424-FB70DAF9E786}"/>
              </a:ext>
            </a:extLst>
          </p:cNvPr>
          <p:cNvPicPr>
            <a:picLocks noChangeAspect="1"/>
          </p:cNvPicPr>
          <p:nvPr/>
        </p:nvPicPr>
        <p:blipFill>
          <a:blip r:embed="rId5"/>
          <a:srcRect b="10252"/>
          <a:stretch/>
        </p:blipFill>
        <p:spPr>
          <a:xfrm>
            <a:off x="2720289" y="1106749"/>
            <a:ext cx="1623221" cy="4936689"/>
          </a:xfrm>
          <a:prstGeom prst="rect">
            <a:avLst/>
          </a:prstGeom>
        </p:spPr>
      </p:pic>
      <p:sp>
        <p:nvSpPr>
          <p:cNvPr id="11" name="Textfeld 10">
            <a:extLst>
              <a:ext uri="{FF2B5EF4-FFF2-40B4-BE49-F238E27FC236}">
                <a16:creationId xmlns:a16="http://schemas.microsoft.com/office/drawing/2014/main" id="{3CFA1570-ACE4-E282-F62B-06368DC8A66E}"/>
              </a:ext>
            </a:extLst>
          </p:cNvPr>
          <p:cNvSpPr txBox="1"/>
          <p:nvPr/>
        </p:nvSpPr>
        <p:spPr>
          <a:xfrm>
            <a:off x="5610122" y="3181219"/>
            <a:ext cx="6439638" cy="646331"/>
          </a:xfrm>
          <a:prstGeom prst="rect">
            <a:avLst/>
          </a:prstGeom>
          <a:solidFill>
            <a:schemeClr val="bg1"/>
          </a:solidFill>
        </p:spPr>
        <p:txBody>
          <a:bodyPr wrap="square" rtlCol="0">
            <a:spAutoFit/>
          </a:bodyPr>
          <a:lstStyle/>
          <a:p>
            <a:pPr marL="342900" indent="-342900">
              <a:buAutoNum type="arabicPeriod"/>
            </a:pPr>
            <a:r>
              <a:rPr lang="en-US" noProof="0" dirty="0">
                <a:solidFill>
                  <a:srgbClr val="C00000"/>
                </a:solidFill>
              </a:rPr>
              <a:t>Click here to open the side bar</a:t>
            </a:r>
          </a:p>
          <a:p>
            <a:pPr marL="342900" indent="-342900">
              <a:buAutoNum type="arabicPeriod"/>
            </a:pPr>
            <a:r>
              <a:rPr lang="en-US" noProof="0" dirty="0">
                <a:solidFill>
                  <a:srgbClr val="C00000"/>
                </a:solidFill>
              </a:rPr>
              <a:t>Switch to Agri-Mocks Project view to see the work packages</a:t>
            </a:r>
          </a:p>
        </p:txBody>
      </p:sp>
      <p:pic>
        <p:nvPicPr>
          <p:cNvPr id="16" name="Grafik 15">
            <a:extLst>
              <a:ext uri="{FF2B5EF4-FFF2-40B4-BE49-F238E27FC236}">
                <a16:creationId xmlns:a16="http://schemas.microsoft.com/office/drawing/2014/main" id="{66951ECE-7EBE-D42A-F4CF-3147B3D2EA79}"/>
              </a:ext>
            </a:extLst>
          </p:cNvPr>
          <p:cNvPicPr>
            <a:picLocks noChangeAspect="1"/>
          </p:cNvPicPr>
          <p:nvPr/>
        </p:nvPicPr>
        <p:blipFill>
          <a:blip r:embed="rId6"/>
          <a:stretch>
            <a:fillRect/>
          </a:stretch>
        </p:blipFill>
        <p:spPr>
          <a:xfrm>
            <a:off x="806245" y="1165071"/>
            <a:ext cx="1422517" cy="1688113"/>
          </a:xfrm>
          <a:prstGeom prst="rect">
            <a:avLst/>
          </a:prstGeom>
        </p:spPr>
      </p:pic>
      <p:cxnSp>
        <p:nvCxnSpPr>
          <p:cNvPr id="12" name="Gerade Verbindung mit Pfeil 11">
            <a:extLst>
              <a:ext uri="{FF2B5EF4-FFF2-40B4-BE49-F238E27FC236}">
                <a16:creationId xmlns:a16="http://schemas.microsoft.com/office/drawing/2014/main" id="{6D4C4201-12BF-88C5-7E80-2873AFB09786}"/>
              </a:ext>
            </a:extLst>
          </p:cNvPr>
          <p:cNvCxnSpPr>
            <a:cxnSpLocks/>
          </p:cNvCxnSpPr>
          <p:nvPr/>
        </p:nvCxnSpPr>
        <p:spPr>
          <a:xfrm flipH="1" flipV="1">
            <a:off x="974516" y="1608302"/>
            <a:ext cx="4716279" cy="17373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Gerade Verbindung mit Pfeil 21">
            <a:extLst>
              <a:ext uri="{FF2B5EF4-FFF2-40B4-BE49-F238E27FC236}">
                <a16:creationId xmlns:a16="http://schemas.microsoft.com/office/drawing/2014/main" id="{EE73F0A3-69FE-905B-4181-DE4E1E4A3F27}"/>
              </a:ext>
            </a:extLst>
          </p:cNvPr>
          <p:cNvCxnSpPr>
            <a:cxnSpLocks/>
          </p:cNvCxnSpPr>
          <p:nvPr/>
        </p:nvCxnSpPr>
        <p:spPr>
          <a:xfrm flipH="1">
            <a:off x="3364762" y="3695159"/>
            <a:ext cx="2245360" cy="9967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feld 26">
            <a:extLst>
              <a:ext uri="{FF2B5EF4-FFF2-40B4-BE49-F238E27FC236}">
                <a16:creationId xmlns:a16="http://schemas.microsoft.com/office/drawing/2014/main" id="{2DCF4FBA-C717-26CF-FDC7-F0257E1A62FA}"/>
              </a:ext>
            </a:extLst>
          </p:cNvPr>
          <p:cNvSpPr txBox="1"/>
          <p:nvPr/>
        </p:nvSpPr>
        <p:spPr>
          <a:xfrm>
            <a:off x="6089283" y="2292299"/>
            <a:ext cx="6096000" cy="369332"/>
          </a:xfrm>
          <a:prstGeom prst="rect">
            <a:avLst/>
          </a:prstGeom>
          <a:noFill/>
        </p:spPr>
        <p:txBody>
          <a:bodyPr wrap="square">
            <a:spAutoFit/>
          </a:bodyPr>
          <a:lstStyle/>
          <a:p>
            <a:pPr marL="342900" indent="-342900">
              <a:buFont typeface="+mj-lt"/>
              <a:buAutoNum type="arabicPeriod" startAt="3"/>
            </a:pPr>
            <a:r>
              <a:rPr lang="en-US" noProof="0" dirty="0">
                <a:solidFill>
                  <a:srgbClr val="C00000"/>
                </a:solidFill>
              </a:rPr>
              <a:t>Click on a work package tile to open it</a:t>
            </a:r>
          </a:p>
        </p:txBody>
      </p:sp>
      <p:cxnSp>
        <p:nvCxnSpPr>
          <p:cNvPr id="28" name="Gerade Verbindung mit Pfeil 27">
            <a:extLst>
              <a:ext uri="{FF2B5EF4-FFF2-40B4-BE49-F238E27FC236}">
                <a16:creationId xmlns:a16="http://schemas.microsoft.com/office/drawing/2014/main" id="{9EA7438A-E32B-5A88-5E68-2166C2A1D66E}"/>
              </a:ext>
            </a:extLst>
          </p:cNvPr>
          <p:cNvCxnSpPr>
            <a:cxnSpLocks/>
          </p:cNvCxnSpPr>
          <p:nvPr/>
        </p:nvCxnSpPr>
        <p:spPr>
          <a:xfrm flipH="1" flipV="1">
            <a:off x="5923280" y="2075939"/>
            <a:ext cx="467360" cy="2606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Foliennummernplatzhalter 5">
            <a:extLst>
              <a:ext uri="{FF2B5EF4-FFF2-40B4-BE49-F238E27FC236}">
                <a16:creationId xmlns:a16="http://schemas.microsoft.com/office/drawing/2014/main" id="{6F1F7B97-3509-3D6A-3A74-7EB80064A678}"/>
              </a:ext>
            </a:extLst>
          </p:cNvPr>
          <p:cNvSpPr>
            <a:spLocks noGrp="1"/>
          </p:cNvSpPr>
          <p:nvPr>
            <p:ph type="sldNum" sz="quarter" idx="12"/>
          </p:nvPr>
        </p:nvSpPr>
        <p:spPr/>
        <p:txBody>
          <a:bodyPr/>
          <a:lstStyle/>
          <a:p>
            <a:fld id="{B0338755-EC09-452E-8EBB-101AC093DB14}" type="slidenum">
              <a:rPr lang="en-US" noProof="0" smtClean="0"/>
              <a:t>81</a:t>
            </a:fld>
            <a:endParaRPr lang="en-US" noProof="0" dirty="0"/>
          </a:p>
        </p:txBody>
      </p:sp>
    </p:spTree>
    <p:extLst>
      <p:ext uri="{BB962C8B-B14F-4D97-AF65-F5344CB8AC3E}">
        <p14:creationId xmlns:p14="http://schemas.microsoft.com/office/powerpoint/2010/main" val="13308694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A9BC80BD-F618-EE0F-58FF-A403F9E461CD}"/>
              </a:ext>
            </a:extLst>
          </p:cNvPr>
          <p:cNvGrpSpPr/>
          <p:nvPr/>
        </p:nvGrpSpPr>
        <p:grpSpPr>
          <a:xfrm>
            <a:off x="345440" y="228228"/>
            <a:ext cx="11090885" cy="6305723"/>
            <a:chOff x="345440" y="228228"/>
            <a:chExt cx="11090885" cy="6305723"/>
          </a:xfrm>
        </p:grpSpPr>
        <p:pic>
          <p:nvPicPr>
            <p:cNvPr id="3" name="Picture 41">
              <a:extLst>
                <a:ext uri="{FF2B5EF4-FFF2-40B4-BE49-F238E27FC236}">
                  <a16:creationId xmlns:a16="http://schemas.microsoft.com/office/drawing/2014/main" id="{F4367EDD-8D8A-21BF-118E-08E002845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D7F460F3-DEC7-E41E-06DE-6268C71948EE}"/>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6" name="Grafik 5">
            <a:extLst>
              <a:ext uri="{FF2B5EF4-FFF2-40B4-BE49-F238E27FC236}">
                <a16:creationId xmlns:a16="http://schemas.microsoft.com/office/drawing/2014/main" id="{91D86F35-F17B-05D1-4F08-E7FC89867823}"/>
              </a:ext>
            </a:extLst>
          </p:cNvPr>
          <p:cNvPicPr>
            <a:picLocks noChangeAspect="1"/>
          </p:cNvPicPr>
          <p:nvPr/>
        </p:nvPicPr>
        <p:blipFill>
          <a:blip r:embed="rId3"/>
          <a:stretch>
            <a:fillRect/>
          </a:stretch>
        </p:blipFill>
        <p:spPr>
          <a:xfrm>
            <a:off x="849684" y="2360200"/>
            <a:ext cx="7887383" cy="2133785"/>
          </a:xfrm>
          <a:prstGeom prst="rect">
            <a:avLst/>
          </a:prstGeom>
        </p:spPr>
      </p:pic>
      <p:sp>
        <p:nvSpPr>
          <p:cNvPr id="7" name="Textfeld 6">
            <a:extLst>
              <a:ext uri="{FF2B5EF4-FFF2-40B4-BE49-F238E27FC236}">
                <a16:creationId xmlns:a16="http://schemas.microsoft.com/office/drawing/2014/main" id="{90619021-5C98-90DE-3284-FAAB6A3433B9}"/>
              </a:ext>
            </a:extLst>
          </p:cNvPr>
          <p:cNvSpPr txBox="1"/>
          <p:nvPr/>
        </p:nvSpPr>
        <p:spPr>
          <a:xfrm>
            <a:off x="849684" y="1410310"/>
            <a:ext cx="10492631" cy="646331"/>
          </a:xfrm>
          <a:prstGeom prst="rect">
            <a:avLst/>
          </a:prstGeom>
          <a:solidFill>
            <a:schemeClr val="bg1"/>
          </a:solidFill>
        </p:spPr>
        <p:txBody>
          <a:bodyPr wrap="square" rtlCol="0">
            <a:spAutoFit/>
          </a:bodyPr>
          <a:lstStyle/>
          <a:p>
            <a:r>
              <a:rPr lang="en-US" noProof="0" dirty="0">
                <a:solidFill>
                  <a:srgbClr val="C00000"/>
                </a:solidFill>
              </a:rPr>
              <a:t>Once you click on a work package tile it opens the list of all tasks (T), deliverables (D) and milestones (M) associated with that work package.  </a:t>
            </a:r>
          </a:p>
        </p:txBody>
      </p:sp>
      <p:sp>
        <p:nvSpPr>
          <p:cNvPr id="8" name="Textfeld 7">
            <a:extLst>
              <a:ext uri="{FF2B5EF4-FFF2-40B4-BE49-F238E27FC236}">
                <a16:creationId xmlns:a16="http://schemas.microsoft.com/office/drawing/2014/main" id="{3E9C2EC9-8AEE-503E-0AFE-0AD76E3A504A}"/>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Changing the ZENKIT work package view: </a:t>
            </a:r>
          </a:p>
        </p:txBody>
      </p:sp>
      <p:sp>
        <p:nvSpPr>
          <p:cNvPr id="9" name="Textfeld 8">
            <a:extLst>
              <a:ext uri="{FF2B5EF4-FFF2-40B4-BE49-F238E27FC236}">
                <a16:creationId xmlns:a16="http://schemas.microsoft.com/office/drawing/2014/main" id="{4276996A-6D5A-5145-9214-AA3DD5E0F61A}"/>
              </a:ext>
            </a:extLst>
          </p:cNvPr>
          <p:cNvSpPr txBox="1"/>
          <p:nvPr/>
        </p:nvSpPr>
        <p:spPr>
          <a:xfrm>
            <a:off x="795129" y="4801359"/>
            <a:ext cx="10492631" cy="369332"/>
          </a:xfrm>
          <a:prstGeom prst="rect">
            <a:avLst/>
          </a:prstGeom>
          <a:solidFill>
            <a:schemeClr val="bg1"/>
          </a:solidFill>
        </p:spPr>
        <p:txBody>
          <a:bodyPr wrap="square" rtlCol="0">
            <a:spAutoFit/>
          </a:bodyPr>
          <a:lstStyle/>
          <a:p>
            <a:r>
              <a:rPr lang="en-US" noProof="0" dirty="0">
                <a:solidFill>
                  <a:srgbClr val="C00000"/>
                </a:solidFill>
              </a:rPr>
              <a:t>You can switch between Kanban, Kalender, Gantt Chart, Table, List, etc. view. </a:t>
            </a:r>
          </a:p>
        </p:txBody>
      </p:sp>
      <p:cxnSp>
        <p:nvCxnSpPr>
          <p:cNvPr id="10" name="Gerade Verbindung mit Pfeil 9">
            <a:extLst>
              <a:ext uri="{FF2B5EF4-FFF2-40B4-BE49-F238E27FC236}">
                <a16:creationId xmlns:a16="http://schemas.microsoft.com/office/drawing/2014/main" id="{319B4260-4111-949D-D604-FEF1BC06101F}"/>
              </a:ext>
            </a:extLst>
          </p:cNvPr>
          <p:cNvCxnSpPr>
            <a:cxnSpLocks/>
          </p:cNvCxnSpPr>
          <p:nvPr/>
        </p:nvCxnSpPr>
        <p:spPr>
          <a:xfrm flipH="1" flipV="1">
            <a:off x="4429760" y="3427092"/>
            <a:ext cx="579120" cy="13704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Foliennummernplatzhalter 4">
            <a:extLst>
              <a:ext uri="{FF2B5EF4-FFF2-40B4-BE49-F238E27FC236}">
                <a16:creationId xmlns:a16="http://schemas.microsoft.com/office/drawing/2014/main" id="{9590D19D-C58E-63B4-7B09-A6B6807131BC}"/>
              </a:ext>
            </a:extLst>
          </p:cNvPr>
          <p:cNvSpPr>
            <a:spLocks noGrp="1"/>
          </p:cNvSpPr>
          <p:nvPr>
            <p:ph type="sldNum" sz="quarter" idx="12"/>
          </p:nvPr>
        </p:nvSpPr>
        <p:spPr/>
        <p:txBody>
          <a:bodyPr/>
          <a:lstStyle/>
          <a:p>
            <a:fld id="{B0338755-EC09-452E-8EBB-101AC093DB14}" type="slidenum">
              <a:rPr lang="en-US" noProof="0" smtClean="0"/>
              <a:t>82</a:t>
            </a:fld>
            <a:endParaRPr lang="en-US" noProof="0" dirty="0"/>
          </a:p>
        </p:txBody>
      </p:sp>
    </p:spTree>
    <p:extLst>
      <p:ext uri="{BB962C8B-B14F-4D97-AF65-F5344CB8AC3E}">
        <p14:creationId xmlns:p14="http://schemas.microsoft.com/office/powerpoint/2010/main" val="5270797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D7DBAAA-7D75-74C7-B19C-36BF64485A9B}"/>
              </a:ext>
            </a:extLst>
          </p:cNvPr>
          <p:cNvPicPr>
            <a:picLocks noChangeAspect="1"/>
          </p:cNvPicPr>
          <p:nvPr/>
        </p:nvPicPr>
        <p:blipFill>
          <a:blip r:embed="rId2"/>
          <a:stretch>
            <a:fillRect/>
          </a:stretch>
        </p:blipFill>
        <p:spPr>
          <a:xfrm>
            <a:off x="4507804" y="637688"/>
            <a:ext cx="5138220" cy="5740400"/>
          </a:xfrm>
          <a:prstGeom prst="rect">
            <a:avLst/>
          </a:prstGeom>
        </p:spPr>
      </p:pic>
      <p:sp>
        <p:nvSpPr>
          <p:cNvPr id="4" name="Textfeld 3">
            <a:extLst>
              <a:ext uri="{FF2B5EF4-FFF2-40B4-BE49-F238E27FC236}">
                <a16:creationId xmlns:a16="http://schemas.microsoft.com/office/drawing/2014/main" id="{9CDF4072-C05E-A657-6D7B-DA60ABFD18E7}"/>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The ZENKIT Kanban view: </a:t>
            </a:r>
          </a:p>
        </p:txBody>
      </p:sp>
      <p:sp>
        <p:nvSpPr>
          <p:cNvPr id="5" name="Textfeld 4">
            <a:extLst>
              <a:ext uri="{FF2B5EF4-FFF2-40B4-BE49-F238E27FC236}">
                <a16:creationId xmlns:a16="http://schemas.microsoft.com/office/drawing/2014/main" id="{0D70DFD2-106D-313D-5B0D-44FEA6D62D85}"/>
              </a:ext>
            </a:extLst>
          </p:cNvPr>
          <p:cNvSpPr txBox="1"/>
          <p:nvPr/>
        </p:nvSpPr>
        <p:spPr>
          <a:xfrm>
            <a:off x="806245" y="1455731"/>
            <a:ext cx="3369515" cy="3693319"/>
          </a:xfrm>
          <a:prstGeom prst="rect">
            <a:avLst/>
          </a:prstGeom>
          <a:solidFill>
            <a:schemeClr val="bg1"/>
          </a:solidFill>
        </p:spPr>
        <p:txBody>
          <a:bodyPr wrap="square" rtlCol="0">
            <a:spAutoFit/>
          </a:bodyPr>
          <a:lstStyle/>
          <a:p>
            <a:r>
              <a:rPr lang="en-US" noProof="0" dirty="0">
                <a:solidFill>
                  <a:srgbClr val="C00000"/>
                </a:solidFill>
              </a:rPr>
              <a:t>The Kanban view allows you to read the descriptions of each task, see the due date and the consortium member(s) to whom this task is assigned.</a:t>
            </a:r>
          </a:p>
          <a:p>
            <a:endParaRPr lang="en-US" noProof="0" dirty="0">
              <a:solidFill>
                <a:srgbClr val="C00000"/>
              </a:solidFill>
            </a:endParaRPr>
          </a:p>
          <a:p>
            <a:r>
              <a:rPr lang="en-US" noProof="0" dirty="0">
                <a:solidFill>
                  <a:srgbClr val="C00000"/>
                </a:solidFill>
              </a:rPr>
              <a:t>Scroll down to see more tasks below.</a:t>
            </a:r>
          </a:p>
          <a:p>
            <a:endParaRPr lang="en-US" noProof="0" dirty="0">
              <a:solidFill>
                <a:srgbClr val="C00000"/>
              </a:solidFill>
            </a:endParaRPr>
          </a:p>
          <a:p>
            <a:r>
              <a:rPr lang="en-US" noProof="0" dirty="0">
                <a:solidFill>
                  <a:srgbClr val="C00000"/>
                </a:solidFill>
              </a:rPr>
              <a:t>Once you have accomplished a task tick it off so that it turns green and is shown as finished in the project overview .</a:t>
            </a:r>
          </a:p>
        </p:txBody>
      </p:sp>
      <p:grpSp>
        <p:nvGrpSpPr>
          <p:cNvPr id="6" name="Gruppieren 5">
            <a:extLst>
              <a:ext uri="{FF2B5EF4-FFF2-40B4-BE49-F238E27FC236}">
                <a16:creationId xmlns:a16="http://schemas.microsoft.com/office/drawing/2014/main" id="{5BF19F3D-51A5-A6BC-FE4F-E86792D64AC5}"/>
              </a:ext>
            </a:extLst>
          </p:cNvPr>
          <p:cNvGrpSpPr/>
          <p:nvPr/>
        </p:nvGrpSpPr>
        <p:grpSpPr>
          <a:xfrm>
            <a:off x="345440" y="228228"/>
            <a:ext cx="11090885" cy="6305723"/>
            <a:chOff x="345440" y="228228"/>
            <a:chExt cx="11090885" cy="6305723"/>
          </a:xfrm>
        </p:grpSpPr>
        <p:pic>
          <p:nvPicPr>
            <p:cNvPr id="7" name="Picture 41">
              <a:extLst>
                <a:ext uri="{FF2B5EF4-FFF2-40B4-BE49-F238E27FC236}">
                  <a16:creationId xmlns:a16="http://schemas.microsoft.com/office/drawing/2014/main" id="{65CEAB4F-8BA5-6817-7525-D763B64EA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8555DD0C-27A3-BA24-1D57-CEB2DFC3A7B7}"/>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9" name="Grafik 8">
            <a:extLst>
              <a:ext uri="{FF2B5EF4-FFF2-40B4-BE49-F238E27FC236}">
                <a16:creationId xmlns:a16="http://schemas.microsoft.com/office/drawing/2014/main" id="{7B75B970-26B1-8DB5-44DB-8BBF084EF2F8}"/>
              </a:ext>
            </a:extLst>
          </p:cNvPr>
          <p:cNvPicPr>
            <a:picLocks noChangeAspect="1"/>
          </p:cNvPicPr>
          <p:nvPr/>
        </p:nvPicPr>
        <p:blipFill>
          <a:blip r:embed="rId4"/>
          <a:stretch>
            <a:fillRect/>
          </a:stretch>
        </p:blipFill>
        <p:spPr>
          <a:xfrm flipH="1">
            <a:off x="9743207" y="2819326"/>
            <a:ext cx="1440000" cy="1440000"/>
          </a:xfrm>
          <a:prstGeom prst="rect">
            <a:avLst/>
          </a:prstGeom>
        </p:spPr>
      </p:pic>
      <p:sp>
        <p:nvSpPr>
          <p:cNvPr id="2" name="Foliennummernplatzhalter 1">
            <a:extLst>
              <a:ext uri="{FF2B5EF4-FFF2-40B4-BE49-F238E27FC236}">
                <a16:creationId xmlns:a16="http://schemas.microsoft.com/office/drawing/2014/main" id="{CC317D6B-664C-E2BB-D86F-B74303CBD509}"/>
              </a:ext>
            </a:extLst>
          </p:cNvPr>
          <p:cNvSpPr>
            <a:spLocks noGrp="1"/>
          </p:cNvSpPr>
          <p:nvPr>
            <p:ph type="sldNum" sz="quarter" idx="12"/>
          </p:nvPr>
        </p:nvSpPr>
        <p:spPr/>
        <p:txBody>
          <a:bodyPr/>
          <a:lstStyle/>
          <a:p>
            <a:fld id="{B0338755-EC09-452E-8EBB-101AC093DB14}" type="slidenum">
              <a:rPr lang="en-US" noProof="0" smtClean="0"/>
              <a:t>83</a:t>
            </a:fld>
            <a:endParaRPr lang="en-US" noProof="0" dirty="0"/>
          </a:p>
        </p:txBody>
      </p:sp>
    </p:spTree>
    <p:extLst>
      <p:ext uri="{BB962C8B-B14F-4D97-AF65-F5344CB8AC3E}">
        <p14:creationId xmlns:p14="http://schemas.microsoft.com/office/powerpoint/2010/main" val="4343380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56E9D0-7116-BD2D-59A5-E056C0506174}"/>
              </a:ext>
            </a:extLst>
          </p:cNvPr>
          <p:cNvPicPr>
            <a:picLocks noChangeAspect="1"/>
          </p:cNvPicPr>
          <p:nvPr/>
        </p:nvPicPr>
        <p:blipFill>
          <a:blip r:embed="rId2"/>
          <a:stretch>
            <a:fillRect/>
          </a:stretch>
        </p:blipFill>
        <p:spPr>
          <a:xfrm>
            <a:off x="268931" y="1228148"/>
            <a:ext cx="11654137" cy="5359689"/>
          </a:xfrm>
          <a:prstGeom prst="rect">
            <a:avLst/>
          </a:prstGeom>
        </p:spPr>
      </p:pic>
      <p:sp>
        <p:nvSpPr>
          <p:cNvPr id="4" name="Textfeld 3">
            <a:extLst>
              <a:ext uri="{FF2B5EF4-FFF2-40B4-BE49-F238E27FC236}">
                <a16:creationId xmlns:a16="http://schemas.microsoft.com/office/drawing/2014/main" id="{B1F48BC0-BCE0-CB05-6830-B1A65C927866}"/>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The ZENKIT Table view: </a:t>
            </a:r>
          </a:p>
        </p:txBody>
      </p:sp>
      <p:grpSp>
        <p:nvGrpSpPr>
          <p:cNvPr id="5" name="Gruppieren 4">
            <a:extLst>
              <a:ext uri="{FF2B5EF4-FFF2-40B4-BE49-F238E27FC236}">
                <a16:creationId xmlns:a16="http://schemas.microsoft.com/office/drawing/2014/main" id="{91DB4AA7-D6A5-6F29-0105-435A1E346DC5}"/>
              </a:ext>
            </a:extLst>
          </p:cNvPr>
          <p:cNvGrpSpPr/>
          <p:nvPr/>
        </p:nvGrpSpPr>
        <p:grpSpPr>
          <a:xfrm>
            <a:off x="345440" y="228228"/>
            <a:ext cx="11090885" cy="6305723"/>
            <a:chOff x="345440" y="228228"/>
            <a:chExt cx="11090885" cy="6305723"/>
          </a:xfrm>
        </p:grpSpPr>
        <p:pic>
          <p:nvPicPr>
            <p:cNvPr id="6" name="Picture 41">
              <a:extLst>
                <a:ext uri="{FF2B5EF4-FFF2-40B4-BE49-F238E27FC236}">
                  <a16:creationId xmlns:a16="http://schemas.microsoft.com/office/drawing/2014/main" id="{22948857-A81C-F985-4F15-B0C3DB45A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DB98615-970E-2B5C-A8ED-3B80A3E8EF61}"/>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8" name="Grafik 7">
            <a:extLst>
              <a:ext uri="{FF2B5EF4-FFF2-40B4-BE49-F238E27FC236}">
                <a16:creationId xmlns:a16="http://schemas.microsoft.com/office/drawing/2014/main" id="{CF8BB854-BD3B-F402-D884-CA0C906AB9B6}"/>
              </a:ext>
            </a:extLst>
          </p:cNvPr>
          <p:cNvPicPr>
            <a:picLocks noChangeAspect="1"/>
          </p:cNvPicPr>
          <p:nvPr/>
        </p:nvPicPr>
        <p:blipFill>
          <a:blip r:embed="rId4"/>
          <a:stretch>
            <a:fillRect/>
          </a:stretch>
        </p:blipFill>
        <p:spPr>
          <a:xfrm>
            <a:off x="3606800" y="349570"/>
            <a:ext cx="736600" cy="736600"/>
          </a:xfrm>
          <a:prstGeom prst="rect">
            <a:avLst/>
          </a:prstGeom>
        </p:spPr>
      </p:pic>
      <p:sp>
        <p:nvSpPr>
          <p:cNvPr id="2" name="Foliennummernplatzhalter 1">
            <a:extLst>
              <a:ext uri="{FF2B5EF4-FFF2-40B4-BE49-F238E27FC236}">
                <a16:creationId xmlns:a16="http://schemas.microsoft.com/office/drawing/2014/main" id="{69E14416-7F3A-8259-00A9-7FF2D6EF46CF}"/>
              </a:ext>
            </a:extLst>
          </p:cNvPr>
          <p:cNvSpPr>
            <a:spLocks noGrp="1"/>
          </p:cNvSpPr>
          <p:nvPr>
            <p:ph type="sldNum" sz="quarter" idx="12"/>
          </p:nvPr>
        </p:nvSpPr>
        <p:spPr/>
        <p:txBody>
          <a:bodyPr/>
          <a:lstStyle/>
          <a:p>
            <a:fld id="{B0338755-EC09-452E-8EBB-101AC093DB14}" type="slidenum">
              <a:rPr lang="en-US" noProof="0" smtClean="0"/>
              <a:t>84</a:t>
            </a:fld>
            <a:endParaRPr lang="en-US" noProof="0" dirty="0"/>
          </a:p>
        </p:txBody>
      </p:sp>
    </p:spTree>
    <p:extLst>
      <p:ext uri="{BB962C8B-B14F-4D97-AF65-F5344CB8AC3E}">
        <p14:creationId xmlns:p14="http://schemas.microsoft.com/office/powerpoint/2010/main" val="1405197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B34B8-E930-7C9E-FB21-B837E095B743}"/>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BB5B632B-744F-5A98-9244-C67D1C4AE5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62503" y="1106751"/>
            <a:ext cx="8255153" cy="5359689"/>
          </a:xfrm>
          <a:prstGeom prst="rect">
            <a:avLst/>
          </a:prstGeom>
        </p:spPr>
      </p:pic>
      <p:sp>
        <p:nvSpPr>
          <p:cNvPr id="4" name="Textfeld 3">
            <a:extLst>
              <a:ext uri="{FF2B5EF4-FFF2-40B4-BE49-F238E27FC236}">
                <a16:creationId xmlns:a16="http://schemas.microsoft.com/office/drawing/2014/main" id="{B02001F7-68CB-3939-16B4-BFCE38BE4A78}"/>
              </a:ext>
            </a:extLst>
          </p:cNvPr>
          <p:cNvSpPr txBox="1"/>
          <p:nvPr/>
        </p:nvSpPr>
        <p:spPr>
          <a:xfrm>
            <a:off x="806245" y="737419"/>
            <a:ext cx="5117035" cy="646331"/>
          </a:xfrm>
          <a:prstGeom prst="rect">
            <a:avLst/>
          </a:prstGeom>
          <a:noFill/>
        </p:spPr>
        <p:txBody>
          <a:bodyPr wrap="square" rtlCol="0">
            <a:spAutoFit/>
          </a:bodyPr>
          <a:lstStyle/>
          <a:p>
            <a:r>
              <a:rPr lang="en-US" b="1" noProof="0" dirty="0">
                <a:latin typeface="+mj-lt"/>
              </a:rPr>
              <a:t>The ZENKIT Table view</a:t>
            </a:r>
          </a:p>
          <a:p>
            <a:r>
              <a:rPr lang="en-US" b="1" noProof="0" dirty="0">
                <a:latin typeface="+mj-lt"/>
              </a:rPr>
              <a:t>WP2: </a:t>
            </a:r>
          </a:p>
        </p:txBody>
      </p:sp>
      <p:grpSp>
        <p:nvGrpSpPr>
          <p:cNvPr id="5" name="Gruppieren 4">
            <a:extLst>
              <a:ext uri="{FF2B5EF4-FFF2-40B4-BE49-F238E27FC236}">
                <a16:creationId xmlns:a16="http://schemas.microsoft.com/office/drawing/2014/main" id="{A5BDA8E2-F605-F6B7-D440-E423AC8593BF}"/>
              </a:ext>
            </a:extLst>
          </p:cNvPr>
          <p:cNvGrpSpPr/>
          <p:nvPr/>
        </p:nvGrpSpPr>
        <p:grpSpPr>
          <a:xfrm>
            <a:off x="345440" y="228228"/>
            <a:ext cx="11090885" cy="6305723"/>
            <a:chOff x="345440" y="228228"/>
            <a:chExt cx="11090885" cy="6305723"/>
          </a:xfrm>
        </p:grpSpPr>
        <p:pic>
          <p:nvPicPr>
            <p:cNvPr id="6" name="Picture 41">
              <a:extLst>
                <a:ext uri="{FF2B5EF4-FFF2-40B4-BE49-F238E27FC236}">
                  <a16:creationId xmlns:a16="http://schemas.microsoft.com/office/drawing/2014/main" id="{E211B904-0E1D-0484-2D05-68E64D212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4545F681-0B30-1EC8-700E-80DBCB18A435}"/>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2" name="Grafik 1">
            <a:extLst>
              <a:ext uri="{FF2B5EF4-FFF2-40B4-BE49-F238E27FC236}">
                <a16:creationId xmlns:a16="http://schemas.microsoft.com/office/drawing/2014/main" id="{10183CF4-08DC-2609-6D5E-78C3D0033B7B}"/>
              </a:ext>
            </a:extLst>
          </p:cNvPr>
          <p:cNvPicPr>
            <a:picLocks noChangeAspect="1"/>
          </p:cNvPicPr>
          <p:nvPr/>
        </p:nvPicPr>
        <p:blipFill>
          <a:blip r:embed="rId4"/>
          <a:stretch>
            <a:fillRect/>
          </a:stretch>
        </p:blipFill>
        <p:spPr>
          <a:xfrm>
            <a:off x="806245" y="1497601"/>
            <a:ext cx="1440000" cy="1440000"/>
          </a:xfrm>
          <a:prstGeom prst="rect">
            <a:avLst/>
          </a:prstGeom>
        </p:spPr>
      </p:pic>
      <p:sp>
        <p:nvSpPr>
          <p:cNvPr id="8" name="Foliennummernplatzhalter 7">
            <a:extLst>
              <a:ext uri="{FF2B5EF4-FFF2-40B4-BE49-F238E27FC236}">
                <a16:creationId xmlns:a16="http://schemas.microsoft.com/office/drawing/2014/main" id="{E9A46A7C-1AEE-4939-FF93-4F36A82734A0}"/>
              </a:ext>
            </a:extLst>
          </p:cNvPr>
          <p:cNvSpPr>
            <a:spLocks noGrp="1"/>
          </p:cNvSpPr>
          <p:nvPr>
            <p:ph type="sldNum" sz="quarter" idx="12"/>
          </p:nvPr>
        </p:nvSpPr>
        <p:spPr/>
        <p:txBody>
          <a:bodyPr/>
          <a:lstStyle/>
          <a:p>
            <a:fld id="{B0338755-EC09-452E-8EBB-101AC093DB14}" type="slidenum">
              <a:rPr lang="en-US" noProof="0" smtClean="0"/>
              <a:t>85</a:t>
            </a:fld>
            <a:endParaRPr lang="en-US" noProof="0" dirty="0"/>
          </a:p>
        </p:txBody>
      </p:sp>
    </p:spTree>
    <p:extLst>
      <p:ext uri="{BB962C8B-B14F-4D97-AF65-F5344CB8AC3E}">
        <p14:creationId xmlns:p14="http://schemas.microsoft.com/office/powerpoint/2010/main" val="7036746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FDFC2-E58A-3EFD-7798-5F840901CD5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7D5666AC-7501-5287-CFE7-5F6D5B3B31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25520" y="228228"/>
            <a:ext cx="7194618" cy="4927360"/>
          </a:xfrm>
          <a:prstGeom prst="rect">
            <a:avLst/>
          </a:prstGeom>
        </p:spPr>
      </p:pic>
      <p:sp>
        <p:nvSpPr>
          <p:cNvPr id="4" name="Textfeld 3">
            <a:extLst>
              <a:ext uri="{FF2B5EF4-FFF2-40B4-BE49-F238E27FC236}">
                <a16:creationId xmlns:a16="http://schemas.microsoft.com/office/drawing/2014/main" id="{12F23F58-DC12-FA78-A068-5917BE7344E3}"/>
              </a:ext>
            </a:extLst>
          </p:cNvPr>
          <p:cNvSpPr txBox="1"/>
          <p:nvPr/>
        </p:nvSpPr>
        <p:spPr>
          <a:xfrm>
            <a:off x="806245" y="737419"/>
            <a:ext cx="5117035" cy="646331"/>
          </a:xfrm>
          <a:prstGeom prst="rect">
            <a:avLst/>
          </a:prstGeom>
          <a:noFill/>
        </p:spPr>
        <p:txBody>
          <a:bodyPr wrap="square" rtlCol="0">
            <a:spAutoFit/>
          </a:bodyPr>
          <a:lstStyle/>
          <a:p>
            <a:r>
              <a:rPr lang="en-US" b="1" noProof="0" dirty="0">
                <a:latin typeface="+mj-lt"/>
              </a:rPr>
              <a:t>The ZENKIT Table view</a:t>
            </a:r>
          </a:p>
          <a:p>
            <a:r>
              <a:rPr lang="en-US" b="1" noProof="0" dirty="0">
                <a:latin typeface="+mj-lt"/>
              </a:rPr>
              <a:t>WP3: </a:t>
            </a:r>
          </a:p>
        </p:txBody>
      </p:sp>
      <p:grpSp>
        <p:nvGrpSpPr>
          <p:cNvPr id="5" name="Gruppieren 4">
            <a:extLst>
              <a:ext uri="{FF2B5EF4-FFF2-40B4-BE49-F238E27FC236}">
                <a16:creationId xmlns:a16="http://schemas.microsoft.com/office/drawing/2014/main" id="{0956CC05-FE78-718D-273F-806D0087330E}"/>
              </a:ext>
            </a:extLst>
          </p:cNvPr>
          <p:cNvGrpSpPr/>
          <p:nvPr/>
        </p:nvGrpSpPr>
        <p:grpSpPr>
          <a:xfrm>
            <a:off x="345440" y="228228"/>
            <a:ext cx="11090885" cy="6305723"/>
            <a:chOff x="345440" y="228228"/>
            <a:chExt cx="11090885" cy="6305723"/>
          </a:xfrm>
        </p:grpSpPr>
        <p:pic>
          <p:nvPicPr>
            <p:cNvPr id="6" name="Picture 41">
              <a:extLst>
                <a:ext uri="{FF2B5EF4-FFF2-40B4-BE49-F238E27FC236}">
                  <a16:creationId xmlns:a16="http://schemas.microsoft.com/office/drawing/2014/main" id="{D3C1517A-9BC6-B2A0-312F-E3CBF83D5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CA04698C-B628-AD7B-EE10-91F62FE19DFC}"/>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2" name="Grafik 1">
            <a:extLst>
              <a:ext uri="{FF2B5EF4-FFF2-40B4-BE49-F238E27FC236}">
                <a16:creationId xmlns:a16="http://schemas.microsoft.com/office/drawing/2014/main" id="{4BDE1B9A-B57F-4E7A-8510-857D8397C6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6245" y="1497601"/>
            <a:ext cx="1440000" cy="1440000"/>
          </a:xfrm>
          <a:prstGeom prst="rect">
            <a:avLst/>
          </a:prstGeom>
        </p:spPr>
      </p:pic>
      <p:pic>
        <p:nvPicPr>
          <p:cNvPr id="9" name="Grafik 8">
            <a:extLst>
              <a:ext uri="{FF2B5EF4-FFF2-40B4-BE49-F238E27FC236}">
                <a16:creationId xmlns:a16="http://schemas.microsoft.com/office/drawing/2014/main" id="{011D8577-F6AD-9520-71A8-DF3974FD9DDE}"/>
              </a:ext>
            </a:extLst>
          </p:cNvPr>
          <p:cNvPicPr>
            <a:picLocks noChangeAspect="1"/>
          </p:cNvPicPr>
          <p:nvPr/>
        </p:nvPicPr>
        <p:blipFill>
          <a:blip r:embed="rId5"/>
          <a:stretch>
            <a:fillRect/>
          </a:stretch>
        </p:blipFill>
        <p:spPr>
          <a:xfrm>
            <a:off x="3525520" y="5155588"/>
            <a:ext cx="7376160" cy="1207008"/>
          </a:xfrm>
          <a:prstGeom prst="rect">
            <a:avLst/>
          </a:prstGeom>
        </p:spPr>
      </p:pic>
      <p:sp>
        <p:nvSpPr>
          <p:cNvPr id="8" name="Foliennummernplatzhalter 7">
            <a:extLst>
              <a:ext uri="{FF2B5EF4-FFF2-40B4-BE49-F238E27FC236}">
                <a16:creationId xmlns:a16="http://schemas.microsoft.com/office/drawing/2014/main" id="{D392291C-B6A5-E2F1-B8F8-CAE4356CF4ED}"/>
              </a:ext>
            </a:extLst>
          </p:cNvPr>
          <p:cNvSpPr>
            <a:spLocks noGrp="1"/>
          </p:cNvSpPr>
          <p:nvPr>
            <p:ph type="sldNum" sz="quarter" idx="12"/>
          </p:nvPr>
        </p:nvSpPr>
        <p:spPr/>
        <p:txBody>
          <a:bodyPr/>
          <a:lstStyle/>
          <a:p>
            <a:fld id="{B0338755-EC09-452E-8EBB-101AC093DB14}" type="slidenum">
              <a:rPr lang="en-US" noProof="0" smtClean="0"/>
              <a:t>86</a:t>
            </a:fld>
            <a:endParaRPr lang="en-US" noProof="0" dirty="0"/>
          </a:p>
        </p:txBody>
      </p:sp>
    </p:spTree>
    <p:extLst>
      <p:ext uri="{BB962C8B-B14F-4D97-AF65-F5344CB8AC3E}">
        <p14:creationId xmlns:p14="http://schemas.microsoft.com/office/powerpoint/2010/main" val="3490365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6AF86-B775-70D3-0E66-53BC8B3CA43C}"/>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9F654537-01B2-9428-4BBD-D5737E11D4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0519" y="2359204"/>
            <a:ext cx="11556041" cy="4270568"/>
          </a:xfrm>
          <a:prstGeom prst="rect">
            <a:avLst/>
          </a:prstGeom>
        </p:spPr>
      </p:pic>
      <p:sp>
        <p:nvSpPr>
          <p:cNvPr id="4" name="Textfeld 3">
            <a:extLst>
              <a:ext uri="{FF2B5EF4-FFF2-40B4-BE49-F238E27FC236}">
                <a16:creationId xmlns:a16="http://schemas.microsoft.com/office/drawing/2014/main" id="{895A5FFE-1D77-A331-9289-142E2F5A98C6}"/>
              </a:ext>
            </a:extLst>
          </p:cNvPr>
          <p:cNvSpPr txBox="1"/>
          <p:nvPr/>
        </p:nvSpPr>
        <p:spPr>
          <a:xfrm>
            <a:off x="806245" y="737419"/>
            <a:ext cx="5117035" cy="646331"/>
          </a:xfrm>
          <a:prstGeom prst="rect">
            <a:avLst/>
          </a:prstGeom>
          <a:noFill/>
        </p:spPr>
        <p:txBody>
          <a:bodyPr wrap="square" rtlCol="0">
            <a:spAutoFit/>
          </a:bodyPr>
          <a:lstStyle/>
          <a:p>
            <a:r>
              <a:rPr lang="en-US" b="1" noProof="0" dirty="0">
                <a:latin typeface="+mj-lt"/>
              </a:rPr>
              <a:t>The ZENKIT Table view</a:t>
            </a:r>
          </a:p>
          <a:p>
            <a:r>
              <a:rPr lang="en-US" b="1" noProof="0" dirty="0">
                <a:latin typeface="+mj-lt"/>
              </a:rPr>
              <a:t>WP4: </a:t>
            </a:r>
          </a:p>
        </p:txBody>
      </p:sp>
      <p:grpSp>
        <p:nvGrpSpPr>
          <p:cNvPr id="5" name="Gruppieren 4">
            <a:extLst>
              <a:ext uri="{FF2B5EF4-FFF2-40B4-BE49-F238E27FC236}">
                <a16:creationId xmlns:a16="http://schemas.microsoft.com/office/drawing/2014/main" id="{4B70E246-07D8-F241-3302-0DF87789EF67}"/>
              </a:ext>
            </a:extLst>
          </p:cNvPr>
          <p:cNvGrpSpPr/>
          <p:nvPr/>
        </p:nvGrpSpPr>
        <p:grpSpPr>
          <a:xfrm>
            <a:off x="345440" y="228228"/>
            <a:ext cx="11090885" cy="6305723"/>
            <a:chOff x="345440" y="228228"/>
            <a:chExt cx="11090885" cy="6305723"/>
          </a:xfrm>
        </p:grpSpPr>
        <p:pic>
          <p:nvPicPr>
            <p:cNvPr id="6" name="Picture 41">
              <a:extLst>
                <a:ext uri="{FF2B5EF4-FFF2-40B4-BE49-F238E27FC236}">
                  <a16:creationId xmlns:a16="http://schemas.microsoft.com/office/drawing/2014/main" id="{86513F62-6F9E-02AA-DF30-2AF58E42E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71BA52CF-0BAC-946D-2DE2-E835ADD9331A}"/>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2" name="Grafik 1">
            <a:extLst>
              <a:ext uri="{FF2B5EF4-FFF2-40B4-BE49-F238E27FC236}">
                <a16:creationId xmlns:a16="http://schemas.microsoft.com/office/drawing/2014/main" id="{0E76C2AE-63F0-5F58-D3DD-24772D751C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45685" y="737419"/>
            <a:ext cx="1440000" cy="1440000"/>
          </a:xfrm>
          <a:prstGeom prst="rect">
            <a:avLst/>
          </a:prstGeom>
        </p:spPr>
      </p:pic>
      <p:sp>
        <p:nvSpPr>
          <p:cNvPr id="8" name="Foliennummernplatzhalter 7">
            <a:extLst>
              <a:ext uri="{FF2B5EF4-FFF2-40B4-BE49-F238E27FC236}">
                <a16:creationId xmlns:a16="http://schemas.microsoft.com/office/drawing/2014/main" id="{7715B892-25A3-FB34-20F6-E9C264A1E212}"/>
              </a:ext>
            </a:extLst>
          </p:cNvPr>
          <p:cNvSpPr>
            <a:spLocks noGrp="1"/>
          </p:cNvSpPr>
          <p:nvPr>
            <p:ph type="sldNum" sz="quarter" idx="12"/>
          </p:nvPr>
        </p:nvSpPr>
        <p:spPr/>
        <p:txBody>
          <a:bodyPr/>
          <a:lstStyle/>
          <a:p>
            <a:fld id="{B0338755-EC09-452E-8EBB-101AC093DB14}" type="slidenum">
              <a:rPr lang="en-US" noProof="0" smtClean="0"/>
              <a:t>87</a:t>
            </a:fld>
            <a:endParaRPr lang="en-US" noProof="0" dirty="0"/>
          </a:p>
        </p:txBody>
      </p:sp>
    </p:spTree>
    <p:extLst>
      <p:ext uri="{BB962C8B-B14F-4D97-AF65-F5344CB8AC3E}">
        <p14:creationId xmlns:p14="http://schemas.microsoft.com/office/powerpoint/2010/main" val="21294660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7298A-319D-7F5A-B7CF-6598CBF812AF}"/>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52E78A45-EF15-9EAB-9412-FDA671AE28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1744" y="3186588"/>
            <a:ext cx="11384816" cy="3347363"/>
          </a:xfrm>
          <a:prstGeom prst="rect">
            <a:avLst/>
          </a:prstGeom>
        </p:spPr>
      </p:pic>
      <p:sp>
        <p:nvSpPr>
          <p:cNvPr id="4" name="Textfeld 3">
            <a:extLst>
              <a:ext uri="{FF2B5EF4-FFF2-40B4-BE49-F238E27FC236}">
                <a16:creationId xmlns:a16="http://schemas.microsoft.com/office/drawing/2014/main" id="{4B5781AF-27A8-8A36-74B7-7810F3D6610F}"/>
              </a:ext>
            </a:extLst>
          </p:cNvPr>
          <p:cNvSpPr txBox="1"/>
          <p:nvPr/>
        </p:nvSpPr>
        <p:spPr>
          <a:xfrm>
            <a:off x="806245" y="737419"/>
            <a:ext cx="5117035" cy="646331"/>
          </a:xfrm>
          <a:prstGeom prst="rect">
            <a:avLst/>
          </a:prstGeom>
          <a:noFill/>
        </p:spPr>
        <p:txBody>
          <a:bodyPr wrap="square" rtlCol="0">
            <a:spAutoFit/>
          </a:bodyPr>
          <a:lstStyle/>
          <a:p>
            <a:r>
              <a:rPr lang="en-US" b="1" noProof="0" dirty="0">
                <a:latin typeface="+mj-lt"/>
              </a:rPr>
              <a:t>The ZENKIT Table view</a:t>
            </a:r>
          </a:p>
          <a:p>
            <a:r>
              <a:rPr lang="en-US" b="1" noProof="0" dirty="0">
                <a:latin typeface="+mj-lt"/>
              </a:rPr>
              <a:t>WP5: </a:t>
            </a:r>
          </a:p>
        </p:txBody>
      </p:sp>
      <p:grpSp>
        <p:nvGrpSpPr>
          <p:cNvPr id="5" name="Gruppieren 4">
            <a:extLst>
              <a:ext uri="{FF2B5EF4-FFF2-40B4-BE49-F238E27FC236}">
                <a16:creationId xmlns:a16="http://schemas.microsoft.com/office/drawing/2014/main" id="{B472DD6A-4D13-468C-8FEC-76895C3F866F}"/>
              </a:ext>
            </a:extLst>
          </p:cNvPr>
          <p:cNvGrpSpPr/>
          <p:nvPr/>
        </p:nvGrpSpPr>
        <p:grpSpPr>
          <a:xfrm>
            <a:off x="345440" y="228228"/>
            <a:ext cx="11090885" cy="6305723"/>
            <a:chOff x="345440" y="228228"/>
            <a:chExt cx="11090885" cy="6305723"/>
          </a:xfrm>
        </p:grpSpPr>
        <p:pic>
          <p:nvPicPr>
            <p:cNvPr id="6" name="Picture 41">
              <a:extLst>
                <a:ext uri="{FF2B5EF4-FFF2-40B4-BE49-F238E27FC236}">
                  <a16:creationId xmlns:a16="http://schemas.microsoft.com/office/drawing/2014/main" id="{6F43D934-E8E3-99E1-3128-256489D12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A0D5857E-C522-6750-C0D6-2A45D8C021A3}"/>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pic>
        <p:nvPicPr>
          <p:cNvPr id="2" name="Grafik 1">
            <a:extLst>
              <a:ext uri="{FF2B5EF4-FFF2-40B4-BE49-F238E27FC236}">
                <a16:creationId xmlns:a16="http://schemas.microsoft.com/office/drawing/2014/main" id="{11E82847-C7A5-606F-9A64-ED0F8851E8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6245" y="1497601"/>
            <a:ext cx="1440000" cy="1440000"/>
          </a:xfrm>
          <a:prstGeom prst="rect">
            <a:avLst/>
          </a:prstGeom>
        </p:spPr>
      </p:pic>
      <p:sp>
        <p:nvSpPr>
          <p:cNvPr id="8" name="Textfeld 7">
            <a:extLst>
              <a:ext uri="{FF2B5EF4-FFF2-40B4-BE49-F238E27FC236}">
                <a16:creationId xmlns:a16="http://schemas.microsoft.com/office/drawing/2014/main" id="{E38F8B78-5EAC-CB82-5E99-E31F4B1BBCAD}"/>
              </a:ext>
            </a:extLst>
          </p:cNvPr>
          <p:cNvSpPr txBox="1"/>
          <p:nvPr/>
        </p:nvSpPr>
        <p:spPr>
          <a:xfrm>
            <a:off x="2563925" y="1694612"/>
            <a:ext cx="4050235" cy="923330"/>
          </a:xfrm>
          <a:prstGeom prst="rect">
            <a:avLst/>
          </a:prstGeom>
          <a:solidFill>
            <a:schemeClr val="bg1"/>
          </a:solidFill>
        </p:spPr>
        <p:txBody>
          <a:bodyPr wrap="square" rtlCol="0">
            <a:spAutoFit/>
          </a:bodyPr>
          <a:lstStyle/>
          <a:p>
            <a:r>
              <a:rPr lang="en-US" noProof="0" dirty="0">
                <a:solidFill>
                  <a:srgbClr val="C00000"/>
                </a:solidFill>
              </a:rPr>
              <a:t>You can always return to the work package overview page by clicking on the Agri-Mocks folder icon</a:t>
            </a:r>
          </a:p>
        </p:txBody>
      </p:sp>
      <p:cxnSp>
        <p:nvCxnSpPr>
          <p:cNvPr id="9" name="Gerade Verbindung mit Pfeil 8">
            <a:extLst>
              <a:ext uri="{FF2B5EF4-FFF2-40B4-BE49-F238E27FC236}">
                <a16:creationId xmlns:a16="http://schemas.microsoft.com/office/drawing/2014/main" id="{979A5F18-66FC-4190-6E36-4E65BE49E216}"/>
              </a:ext>
            </a:extLst>
          </p:cNvPr>
          <p:cNvCxnSpPr>
            <a:cxnSpLocks/>
          </p:cNvCxnSpPr>
          <p:nvPr/>
        </p:nvCxnSpPr>
        <p:spPr>
          <a:xfrm flipH="1">
            <a:off x="1341120" y="2617942"/>
            <a:ext cx="1696720" cy="9075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Foliennummernplatzhalter 9">
            <a:extLst>
              <a:ext uri="{FF2B5EF4-FFF2-40B4-BE49-F238E27FC236}">
                <a16:creationId xmlns:a16="http://schemas.microsoft.com/office/drawing/2014/main" id="{6B9040B3-87BF-3F62-EDD1-C905B098CE7B}"/>
              </a:ext>
            </a:extLst>
          </p:cNvPr>
          <p:cNvSpPr>
            <a:spLocks noGrp="1"/>
          </p:cNvSpPr>
          <p:nvPr>
            <p:ph type="sldNum" sz="quarter" idx="12"/>
          </p:nvPr>
        </p:nvSpPr>
        <p:spPr/>
        <p:txBody>
          <a:bodyPr/>
          <a:lstStyle/>
          <a:p>
            <a:fld id="{B0338755-EC09-452E-8EBB-101AC093DB14}" type="slidenum">
              <a:rPr lang="en-US" noProof="0" smtClean="0"/>
              <a:t>88</a:t>
            </a:fld>
            <a:endParaRPr lang="en-US" noProof="0" dirty="0"/>
          </a:p>
        </p:txBody>
      </p:sp>
    </p:spTree>
    <p:extLst>
      <p:ext uri="{BB962C8B-B14F-4D97-AF65-F5344CB8AC3E}">
        <p14:creationId xmlns:p14="http://schemas.microsoft.com/office/powerpoint/2010/main" val="4796222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F6AB6-043C-6762-455F-273A9C0AC496}"/>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154B9ADF-A86E-FFE8-5607-D9F0365F97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43946" y="1143412"/>
            <a:ext cx="7762828" cy="4945096"/>
          </a:xfrm>
          <a:prstGeom prst="rect">
            <a:avLst/>
          </a:prstGeom>
        </p:spPr>
      </p:pic>
      <p:sp>
        <p:nvSpPr>
          <p:cNvPr id="4" name="Textfeld 3">
            <a:extLst>
              <a:ext uri="{FF2B5EF4-FFF2-40B4-BE49-F238E27FC236}">
                <a16:creationId xmlns:a16="http://schemas.microsoft.com/office/drawing/2014/main" id="{A8F4669A-5F16-764D-3FBC-075F478D9D4B}"/>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Printing or exporting ZENKIT Table view: </a:t>
            </a:r>
          </a:p>
        </p:txBody>
      </p:sp>
      <p:grpSp>
        <p:nvGrpSpPr>
          <p:cNvPr id="5" name="Gruppieren 4">
            <a:extLst>
              <a:ext uri="{FF2B5EF4-FFF2-40B4-BE49-F238E27FC236}">
                <a16:creationId xmlns:a16="http://schemas.microsoft.com/office/drawing/2014/main" id="{5B10CB27-E35B-70CF-92E9-EFFC8F057274}"/>
              </a:ext>
            </a:extLst>
          </p:cNvPr>
          <p:cNvGrpSpPr/>
          <p:nvPr/>
        </p:nvGrpSpPr>
        <p:grpSpPr>
          <a:xfrm>
            <a:off x="345440" y="228228"/>
            <a:ext cx="11090885" cy="6305723"/>
            <a:chOff x="345440" y="228228"/>
            <a:chExt cx="11090885" cy="6305723"/>
          </a:xfrm>
        </p:grpSpPr>
        <p:pic>
          <p:nvPicPr>
            <p:cNvPr id="6" name="Picture 41">
              <a:extLst>
                <a:ext uri="{FF2B5EF4-FFF2-40B4-BE49-F238E27FC236}">
                  <a16:creationId xmlns:a16="http://schemas.microsoft.com/office/drawing/2014/main" id="{845BB2DC-2D72-5FE5-3ED5-286E8BC55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BBA668CC-89ED-B140-7E9B-23307B13ACEC}"/>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2" name="Textfeld 1">
            <a:extLst>
              <a:ext uri="{FF2B5EF4-FFF2-40B4-BE49-F238E27FC236}">
                <a16:creationId xmlns:a16="http://schemas.microsoft.com/office/drawing/2014/main" id="{C7BAD1A4-1CCF-1329-014B-DEDC85BDD5DD}"/>
              </a:ext>
            </a:extLst>
          </p:cNvPr>
          <p:cNvSpPr txBox="1"/>
          <p:nvPr/>
        </p:nvSpPr>
        <p:spPr>
          <a:xfrm>
            <a:off x="345440" y="1492301"/>
            <a:ext cx="2936240" cy="2862322"/>
          </a:xfrm>
          <a:prstGeom prst="rect">
            <a:avLst/>
          </a:prstGeom>
          <a:solidFill>
            <a:schemeClr val="bg1"/>
          </a:solidFill>
        </p:spPr>
        <p:txBody>
          <a:bodyPr wrap="square" rtlCol="0">
            <a:spAutoFit/>
          </a:bodyPr>
          <a:lstStyle/>
          <a:p>
            <a:r>
              <a:rPr lang="en-US" noProof="0" dirty="0">
                <a:solidFill>
                  <a:srgbClr val="C00000"/>
                </a:solidFill>
              </a:rPr>
              <a:t>Clicking on the small arrow next to the work package name</a:t>
            </a:r>
          </a:p>
          <a:p>
            <a:r>
              <a:rPr lang="en-US" noProof="0" dirty="0">
                <a:solidFill>
                  <a:srgbClr val="C00000"/>
                </a:solidFill>
              </a:rPr>
              <a:t>opens a window, where you can change settings.</a:t>
            </a:r>
          </a:p>
          <a:p>
            <a:r>
              <a:rPr lang="en-US" noProof="0" dirty="0">
                <a:solidFill>
                  <a:srgbClr val="C00000"/>
                </a:solidFill>
              </a:rPr>
              <a:t>If you scroll down in the settings menu, you will find options to print or export the work package table of tasks.</a:t>
            </a:r>
          </a:p>
        </p:txBody>
      </p:sp>
      <p:cxnSp>
        <p:nvCxnSpPr>
          <p:cNvPr id="11" name="Gerade Verbindung mit Pfeil 10">
            <a:extLst>
              <a:ext uri="{FF2B5EF4-FFF2-40B4-BE49-F238E27FC236}">
                <a16:creationId xmlns:a16="http://schemas.microsoft.com/office/drawing/2014/main" id="{C7357335-838E-D81F-DB81-568458993967}"/>
              </a:ext>
            </a:extLst>
          </p:cNvPr>
          <p:cNvCxnSpPr>
            <a:cxnSpLocks/>
          </p:cNvCxnSpPr>
          <p:nvPr/>
        </p:nvCxnSpPr>
        <p:spPr>
          <a:xfrm flipV="1">
            <a:off x="2956560" y="3220720"/>
            <a:ext cx="4846320" cy="406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Gerade Verbindung mit Pfeil 13">
            <a:extLst>
              <a:ext uri="{FF2B5EF4-FFF2-40B4-BE49-F238E27FC236}">
                <a16:creationId xmlns:a16="http://schemas.microsoft.com/office/drawing/2014/main" id="{141284DD-D88F-3DC4-5896-EE8A6B79B3F4}"/>
              </a:ext>
            </a:extLst>
          </p:cNvPr>
          <p:cNvCxnSpPr>
            <a:cxnSpLocks/>
          </p:cNvCxnSpPr>
          <p:nvPr/>
        </p:nvCxnSpPr>
        <p:spPr>
          <a:xfrm>
            <a:off x="3108960" y="3779520"/>
            <a:ext cx="47853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Grafik 16">
            <a:extLst>
              <a:ext uri="{FF2B5EF4-FFF2-40B4-BE49-F238E27FC236}">
                <a16:creationId xmlns:a16="http://schemas.microsoft.com/office/drawing/2014/main" id="{A68F7606-57B6-9662-1CA4-5C8AFA73E7CC}"/>
              </a:ext>
            </a:extLst>
          </p:cNvPr>
          <p:cNvPicPr>
            <a:picLocks noChangeAspect="1"/>
          </p:cNvPicPr>
          <p:nvPr/>
        </p:nvPicPr>
        <p:blipFill>
          <a:blip r:embed="rId4"/>
          <a:stretch>
            <a:fillRect/>
          </a:stretch>
        </p:blipFill>
        <p:spPr>
          <a:xfrm>
            <a:off x="3726921" y="1569347"/>
            <a:ext cx="1098786" cy="406400"/>
          </a:xfrm>
          <a:prstGeom prst="rect">
            <a:avLst/>
          </a:prstGeom>
        </p:spPr>
      </p:pic>
      <p:cxnSp>
        <p:nvCxnSpPr>
          <p:cNvPr id="8" name="Gerade Verbindung mit Pfeil 7">
            <a:extLst>
              <a:ext uri="{FF2B5EF4-FFF2-40B4-BE49-F238E27FC236}">
                <a16:creationId xmlns:a16="http://schemas.microsoft.com/office/drawing/2014/main" id="{5146B734-BA9F-06AA-22F2-721FB5A440BA}"/>
              </a:ext>
            </a:extLst>
          </p:cNvPr>
          <p:cNvCxnSpPr>
            <a:cxnSpLocks/>
          </p:cNvCxnSpPr>
          <p:nvPr/>
        </p:nvCxnSpPr>
        <p:spPr>
          <a:xfrm flipV="1">
            <a:off x="2956560" y="1818640"/>
            <a:ext cx="1778000" cy="812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Foliennummernplatzhalter 8">
            <a:extLst>
              <a:ext uri="{FF2B5EF4-FFF2-40B4-BE49-F238E27FC236}">
                <a16:creationId xmlns:a16="http://schemas.microsoft.com/office/drawing/2014/main" id="{50196A50-3ABF-13B4-1153-A88BAE82E782}"/>
              </a:ext>
            </a:extLst>
          </p:cNvPr>
          <p:cNvSpPr>
            <a:spLocks noGrp="1"/>
          </p:cNvSpPr>
          <p:nvPr>
            <p:ph type="sldNum" sz="quarter" idx="12"/>
          </p:nvPr>
        </p:nvSpPr>
        <p:spPr/>
        <p:txBody>
          <a:bodyPr/>
          <a:lstStyle/>
          <a:p>
            <a:fld id="{B0338755-EC09-452E-8EBB-101AC093DB14}" type="slidenum">
              <a:rPr lang="en-US" noProof="0" smtClean="0"/>
              <a:t>89</a:t>
            </a:fld>
            <a:endParaRPr lang="en-US" noProof="0" dirty="0"/>
          </a:p>
        </p:txBody>
      </p:sp>
    </p:spTree>
    <p:extLst>
      <p:ext uri="{BB962C8B-B14F-4D97-AF65-F5344CB8AC3E}">
        <p14:creationId xmlns:p14="http://schemas.microsoft.com/office/powerpoint/2010/main" val="4016361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1F747B69-8B5A-7388-846D-D007058C202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C4F1FD01-AE95-399D-80CB-6C1B7E4C5B59}"/>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4E27AEA7-AC80-8483-68D9-A94556D369DE}"/>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4F482718-318A-3282-E22A-060B26A8DD6E}"/>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04C8D98D-76A1-DFEC-F5A7-4DBA213D820E}"/>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21904A7A-9870-E3D5-34C0-5244949E072B}"/>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F1979B67-36AD-194F-832E-AE73C5AD4D61}"/>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5F0FEC4C-2415-E70C-7356-B4A9628A560A}"/>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54515C5D-7066-2966-28D6-6E4D6F1AAD70}"/>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DB0CB165-3CED-3794-B5EB-7004543CAF6D}"/>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08F0841A-4E3E-874B-CE9B-77D1C6CA06E9}"/>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D119A06B-8944-B502-E654-C271474595B9}"/>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533AD5B9-3632-2A4D-02EC-C2A12E1D5682}"/>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B1121C26-14E9-7DAD-5B1E-C4244574AC7F}"/>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A97626B8-D3DC-E494-131E-E7361D08C1A9}"/>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7EBDD9EA-16B4-2AB4-6F31-DA73D27A884C}"/>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C9C9B6F3-6492-6E19-87C0-D23F50ED6A2D}"/>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EBDBCEF6-9671-2555-45B0-63D5187FAAAF}"/>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29C9C1EC-4B9C-B808-F17B-F35855C391AF}"/>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95415624-7CF7-EB49-7469-E9A813FC05AE}"/>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B8C886D5-456F-109A-88A7-7956E39D4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27127344-5134-1A50-5956-559F80D277C3}"/>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Wbmoodle platform:</a:t>
            </a:r>
          </a:p>
        </p:txBody>
      </p:sp>
      <p:pic>
        <p:nvPicPr>
          <p:cNvPr id="28" name="Grafik 27">
            <a:extLst>
              <a:ext uri="{FF2B5EF4-FFF2-40B4-BE49-F238E27FC236}">
                <a16:creationId xmlns:a16="http://schemas.microsoft.com/office/drawing/2014/main" id="{DF977C01-BE0A-47CD-A990-5E02BA5B4ED8}"/>
              </a:ext>
            </a:extLst>
          </p:cNvPr>
          <p:cNvPicPr>
            <a:picLocks noChangeAspect="1"/>
          </p:cNvPicPr>
          <p:nvPr/>
        </p:nvPicPr>
        <p:blipFill>
          <a:blip r:embed="rId3"/>
          <a:stretch>
            <a:fillRect/>
          </a:stretch>
        </p:blipFill>
        <p:spPr>
          <a:xfrm>
            <a:off x="806245" y="1281878"/>
            <a:ext cx="1376580" cy="1376580"/>
          </a:xfrm>
          <a:prstGeom prst="rect">
            <a:avLst/>
          </a:prstGeom>
        </p:spPr>
      </p:pic>
      <p:sp>
        <p:nvSpPr>
          <p:cNvPr id="31" name="Textfeld 30">
            <a:extLst>
              <a:ext uri="{FF2B5EF4-FFF2-40B4-BE49-F238E27FC236}">
                <a16:creationId xmlns:a16="http://schemas.microsoft.com/office/drawing/2014/main" id="{59A1C7BC-5454-AA70-31CC-E043F6B24655}"/>
              </a:ext>
            </a:extLst>
          </p:cNvPr>
          <p:cNvSpPr txBox="1"/>
          <p:nvPr/>
        </p:nvSpPr>
        <p:spPr>
          <a:xfrm>
            <a:off x="3048000" y="30854134"/>
            <a:ext cx="6096000" cy="369332"/>
          </a:xfrm>
          <a:prstGeom prst="rect">
            <a:avLst/>
          </a:prstGeom>
          <a:noFill/>
        </p:spPr>
        <p:txBody>
          <a:bodyPr wrap="square">
            <a:spAutoFit/>
          </a:bodyPr>
          <a:lstStyle/>
          <a:p>
            <a:r>
              <a:rPr lang="en-US" noProof="0" dirty="0">
                <a:hlinkClick r:id="rId4"/>
              </a:rPr>
              <a:t>Course: AGRI-MOCKS | Plattform HSWT</a:t>
            </a:r>
            <a:endParaRPr lang="en-US" noProof="0" dirty="0"/>
          </a:p>
        </p:txBody>
      </p:sp>
      <p:sp>
        <p:nvSpPr>
          <p:cNvPr id="34" name="Textfeld 33">
            <a:extLst>
              <a:ext uri="{FF2B5EF4-FFF2-40B4-BE49-F238E27FC236}">
                <a16:creationId xmlns:a16="http://schemas.microsoft.com/office/drawing/2014/main" id="{21B361BD-EF8D-A50A-6A93-5588D7799E80}"/>
              </a:ext>
            </a:extLst>
          </p:cNvPr>
          <p:cNvSpPr txBox="1"/>
          <p:nvPr/>
        </p:nvSpPr>
        <p:spPr>
          <a:xfrm>
            <a:off x="2387598" y="1437442"/>
            <a:ext cx="4220811" cy="369332"/>
          </a:xfrm>
          <a:prstGeom prst="rect">
            <a:avLst/>
          </a:prstGeom>
          <a:noFill/>
        </p:spPr>
        <p:txBody>
          <a:bodyPr wrap="square" rtlCol="0">
            <a:spAutoFit/>
          </a:bodyPr>
          <a:lstStyle/>
          <a:p>
            <a:r>
              <a:rPr lang="en-US" noProof="0" dirty="0">
                <a:hlinkClick r:id="rId4"/>
              </a:rPr>
              <a:t>Course: AGRI-MOCKS | Plattform HSWT</a:t>
            </a:r>
            <a:endParaRPr lang="en-US" noProof="0" dirty="0"/>
          </a:p>
        </p:txBody>
      </p:sp>
      <p:pic>
        <p:nvPicPr>
          <p:cNvPr id="38" name="Grafik 37">
            <a:extLst>
              <a:ext uri="{FF2B5EF4-FFF2-40B4-BE49-F238E27FC236}">
                <a16:creationId xmlns:a16="http://schemas.microsoft.com/office/drawing/2014/main" id="{EE1AA363-800D-AA1C-F5B9-C7888242896F}"/>
              </a:ext>
            </a:extLst>
          </p:cNvPr>
          <p:cNvPicPr>
            <a:picLocks noChangeAspect="1"/>
          </p:cNvPicPr>
          <p:nvPr/>
        </p:nvPicPr>
        <p:blipFill>
          <a:blip r:embed="rId5"/>
          <a:stretch>
            <a:fillRect/>
          </a:stretch>
        </p:blipFill>
        <p:spPr>
          <a:xfrm>
            <a:off x="806245" y="2954452"/>
            <a:ext cx="10630080" cy="3148999"/>
          </a:xfrm>
          <a:prstGeom prst="rect">
            <a:avLst/>
          </a:prstGeom>
        </p:spPr>
      </p:pic>
      <p:pic>
        <p:nvPicPr>
          <p:cNvPr id="36" name="Grafik 35">
            <a:extLst>
              <a:ext uri="{FF2B5EF4-FFF2-40B4-BE49-F238E27FC236}">
                <a16:creationId xmlns:a16="http://schemas.microsoft.com/office/drawing/2014/main" id="{CFE47522-9BA9-6C41-17F8-6594800A69FF}"/>
              </a:ext>
            </a:extLst>
          </p:cNvPr>
          <p:cNvPicPr>
            <a:picLocks noChangeAspect="1"/>
          </p:cNvPicPr>
          <p:nvPr/>
        </p:nvPicPr>
        <p:blipFill>
          <a:blip r:embed="rId6"/>
          <a:stretch>
            <a:fillRect/>
          </a:stretch>
        </p:blipFill>
        <p:spPr>
          <a:xfrm>
            <a:off x="1778334" y="2932153"/>
            <a:ext cx="2539331" cy="260586"/>
          </a:xfrm>
          <a:prstGeom prst="rect">
            <a:avLst/>
          </a:prstGeom>
        </p:spPr>
      </p:pic>
      <p:cxnSp>
        <p:nvCxnSpPr>
          <p:cNvPr id="40" name="Gerade Verbindung mit Pfeil 39">
            <a:extLst>
              <a:ext uri="{FF2B5EF4-FFF2-40B4-BE49-F238E27FC236}">
                <a16:creationId xmlns:a16="http://schemas.microsoft.com/office/drawing/2014/main" id="{84383F92-962E-969C-0E1C-E6513368EF6D}"/>
              </a:ext>
            </a:extLst>
          </p:cNvPr>
          <p:cNvCxnSpPr/>
          <p:nvPr/>
        </p:nvCxnSpPr>
        <p:spPr>
          <a:xfrm flipH="1" flipV="1">
            <a:off x="10535920" y="3718560"/>
            <a:ext cx="416560" cy="8940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Textfeld 40">
            <a:extLst>
              <a:ext uri="{FF2B5EF4-FFF2-40B4-BE49-F238E27FC236}">
                <a16:creationId xmlns:a16="http://schemas.microsoft.com/office/drawing/2014/main" id="{667E54ED-C72B-EB19-C618-C61CCF78317A}"/>
              </a:ext>
            </a:extLst>
          </p:cNvPr>
          <p:cNvSpPr txBox="1"/>
          <p:nvPr/>
        </p:nvSpPr>
        <p:spPr>
          <a:xfrm>
            <a:off x="10422243" y="4796919"/>
            <a:ext cx="1391920" cy="1200329"/>
          </a:xfrm>
          <a:prstGeom prst="rect">
            <a:avLst/>
          </a:prstGeom>
          <a:noFill/>
        </p:spPr>
        <p:txBody>
          <a:bodyPr wrap="square" rtlCol="0">
            <a:spAutoFit/>
          </a:bodyPr>
          <a:lstStyle/>
          <a:p>
            <a:r>
              <a:rPr lang="en-US" noProof="0" dirty="0">
                <a:solidFill>
                  <a:srgbClr val="C00000"/>
                </a:solidFill>
              </a:rPr>
              <a:t>Click on the little arrow next to your avatar</a:t>
            </a:r>
          </a:p>
        </p:txBody>
      </p:sp>
      <p:sp>
        <p:nvSpPr>
          <p:cNvPr id="2" name="Foliennummernplatzhalter 1">
            <a:extLst>
              <a:ext uri="{FF2B5EF4-FFF2-40B4-BE49-F238E27FC236}">
                <a16:creationId xmlns:a16="http://schemas.microsoft.com/office/drawing/2014/main" id="{99AD17BB-129E-F92D-721D-35560B047E5F}"/>
              </a:ext>
            </a:extLst>
          </p:cNvPr>
          <p:cNvSpPr>
            <a:spLocks noGrp="1"/>
          </p:cNvSpPr>
          <p:nvPr>
            <p:ph type="sldNum" sz="quarter" idx="12"/>
          </p:nvPr>
        </p:nvSpPr>
        <p:spPr/>
        <p:txBody>
          <a:bodyPr/>
          <a:lstStyle/>
          <a:p>
            <a:fld id="{B0338755-EC09-452E-8EBB-101AC093DB14}" type="slidenum">
              <a:rPr lang="en-US" noProof="0" smtClean="0"/>
              <a:t>9</a:t>
            </a:fld>
            <a:endParaRPr lang="en-US" noProof="0" dirty="0"/>
          </a:p>
        </p:txBody>
      </p:sp>
    </p:spTree>
    <p:extLst>
      <p:ext uri="{BB962C8B-B14F-4D97-AF65-F5344CB8AC3E}">
        <p14:creationId xmlns:p14="http://schemas.microsoft.com/office/powerpoint/2010/main" val="374258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00ED0-B122-9518-1E48-424481DFCD5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9139B16-8820-BFA0-766B-EFC5022DB9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0549" y="2424100"/>
            <a:ext cx="10327211" cy="3387419"/>
          </a:xfrm>
          <a:prstGeom prst="rect">
            <a:avLst/>
          </a:prstGeom>
        </p:spPr>
      </p:pic>
      <p:sp>
        <p:nvSpPr>
          <p:cNvPr id="4" name="Textfeld 3">
            <a:extLst>
              <a:ext uri="{FF2B5EF4-FFF2-40B4-BE49-F238E27FC236}">
                <a16:creationId xmlns:a16="http://schemas.microsoft.com/office/drawing/2014/main" id="{A38CF453-63C8-BBEF-437F-0777DA584493}"/>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View your own tasks in ZENKIT Table view: </a:t>
            </a:r>
          </a:p>
        </p:txBody>
      </p:sp>
      <p:grpSp>
        <p:nvGrpSpPr>
          <p:cNvPr id="5" name="Gruppieren 4">
            <a:extLst>
              <a:ext uri="{FF2B5EF4-FFF2-40B4-BE49-F238E27FC236}">
                <a16:creationId xmlns:a16="http://schemas.microsoft.com/office/drawing/2014/main" id="{AD84C179-2D28-47A3-1F50-6DBBCE39D1CD}"/>
              </a:ext>
            </a:extLst>
          </p:cNvPr>
          <p:cNvGrpSpPr/>
          <p:nvPr/>
        </p:nvGrpSpPr>
        <p:grpSpPr>
          <a:xfrm>
            <a:off x="345440" y="228228"/>
            <a:ext cx="11090885" cy="6305723"/>
            <a:chOff x="345440" y="228228"/>
            <a:chExt cx="11090885" cy="6305723"/>
          </a:xfrm>
        </p:grpSpPr>
        <p:pic>
          <p:nvPicPr>
            <p:cNvPr id="6" name="Picture 41">
              <a:extLst>
                <a:ext uri="{FF2B5EF4-FFF2-40B4-BE49-F238E27FC236}">
                  <a16:creationId xmlns:a16="http://schemas.microsoft.com/office/drawing/2014/main" id="{4A704605-E789-BA10-D5F0-3BDC3D0BF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4AE47FF-0B80-97C7-51A5-9210AAFC86A8}"/>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2" name="Textfeld 1">
            <a:extLst>
              <a:ext uri="{FF2B5EF4-FFF2-40B4-BE49-F238E27FC236}">
                <a16:creationId xmlns:a16="http://schemas.microsoft.com/office/drawing/2014/main" id="{B9FC9BB8-EE83-2E82-A5D9-32CFDD05517D}"/>
              </a:ext>
            </a:extLst>
          </p:cNvPr>
          <p:cNvSpPr txBox="1"/>
          <p:nvPr/>
        </p:nvSpPr>
        <p:spPr>
          <a:xfrm>
            <a:off x="960549" y="1215862"/>
            <a:ext cx="7563691" cy="1200329"/>
          </a:xfrm>
          <a:prstGeom prst="rect">
            <a:avLst/>
          </a:prstGeom>
          <a:solidFill>
            <a:schemeClr val="bg1"/>
          </a:solidFill>
        </p:spPr>
        <p:txBody>
          <a:bodyPr wrap="square" rtlCol="0">
            <a:spAutoFit/>
          </a:bodyPr>
          <a:lstStyle/>
          <a:p>
            <a:r>
              <a:rPr lang="en-US" noProof="0" dirty="0">
                <a:solidFill>
                  <a:srgbClr val="C00000"/>
                </a:solidFill>
              </a:rPr>
              <a:t>In the top bar on the right hand side you can change the view from ‚Group‘ to ‚Zugewiesen an‘ (Assigned to), which will cluster the tasks as they are assigned to individual consortium members. This is helpful if you want to quickly see your own tasks only. </a:t>
            </a:r>
          </a:p>
        </p:txBody>
      </p:sp>
      <p:cxnSp>
        <p:nvCxnSpPr>
          <p:cNvPr id="8" name="Gerade Verbindung mit Pfeil 7">
            <a:extLst>
              <a:ext uri="{FF2B5EF4-FFF2-40B4-BE49-F238E27FC236}">
                <a16:creationId xmlns:a16="http://schemas.microsoft.com/office/drawing/2014/main" id="{2F97A9A3-0717-B928-550E-27A732E74736}"/>
              </a:ext>
            </a:extLst>
          </p:cNvPr>
          <p:cNvCxnSpPr>
            <a:cxnSpLocks/>
          </p:cNvCxnSpPr>
          <p:nvPr/>
        </p:nvCxnSpPr>
        <p:spPr>
          <a:xfrm>
            <a:off x="6675120" y="2234161"/>
            <a:ext cx="3891280" cy="5293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Grafik 11">
            <a:extLst>
              <a:ext uri="{FF2B5EF4-FFF2-40B4-BE49-F238E27FC236}">
                <a16:creationId xmlns:a16="http://schemas.microsoft.com/office/drawing/2014/main" id="{D95E4464-0D38-8BF0-4EFD-6F96249D5F71}"/>
              </a:ext>
            </a:extLst>
          </p:cNvPr>
          <p:cNvPicPr>
            <a:picLocks noChangeAspect="1"/>
          </p:cNvPicPr>
          <p:nvPr/>
        </p:nvPicPr>
        <p:blipFill>
          <a:blip r:embed="rId4"/>
          <a:stretch>
            <a:fillRect/>
          </a:stretch>
        </p:blipFill>
        <p:spPr>
          <a:xfrm>
            <a:off x="10012145" y="2058020"/>
            <a:ext cx="1219306" cy="358171"/>
          </a:xfrm>
          <a:prstGeom prst="rect">
            <a:avLst/>
          </a:prstGeom>
        </p:spPr>
      </p:pic>
      <p:cxnSp>
        <p:nvCxnSpPr>
          <p:cNvPr id="15" name="Gerade Verbindung mit Pfeil 14">
            <a:extLst>
              <a:ext uri="{FF2B5EF4-FFF2-40B4-BE49-F238E27FC236}">
                <a16:creationId xmlns:a16="http://schemas.microsoft.com/office/drawing/2014/main" id="{6177D5AC-E476-74B1-8592-8046A120B1B4}"/>
              </a:ext>
            </a:extLst>
          </p:cNvPr>
          <p:cNvCxnSpPr>
            <a:cxnSpLocks/>
          </p:cNvCxnSpPr>
          <p:nvPr/>
        </p:nvCxnSpPr>
        <p:spPr>
          <a:xfrm>
            <a:off x="8300720" y="1422400"/>
            <a:ext cx="2145005" cy="642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Foliennummernplatzhalter 8">
            <a:extLst>
              <a:ext uri="{FF2B5EF4-FFF2-40B4-BE49-F238E27FC236}">
                <a16:creationId xmlns:a16="http://schemas.microsoft.com/office/drawing/2014/main" id="{189DF181-AD83-5232-8AE7-9F4E5C58BE12}"/>
              </a:ext>
            </a:extLst>
          </p:cNvPr>
          <p:cNvSpPr>
            <a:spLocks noGrp="1"/>
          </p:cNvSpPr>
          <p:nvPr>
            <p:ph type="sldNum" sz="quarter" idx="12"/>
          </p:nvPr>
        </p:nvSpPr>
        <p:spPr/>
        <p:txBody>
          <a:bodyPr/>
          <a:lstStyle/>
          <a:p>
            <a:fld id="{B0338755-EC09-452E-8EBB-101AC093DB14}" type="slidenum">
              <a:rPr lang="en-US" noProof="0" smtClean="0"/>
              <a:t>90</a:t>
            </a:fld>
            <a:endParaRPr lang="en-US" noProof="0" dirty="0"/>
          </a:p>
        </p:txBody>
      </p:sp>
    </p:spTree>
    <p:extLst>
      <p:ext uri="{BB962C8B-B14F-4D97-AF65-F5344CB8AC3E}">
        <p14:creationId xmlns:p14="http://schemas.microsoft.com/office/powerpoint/2010/main" val="3379500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0941-477D-F3BF-9B0B-1674762B158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16B15E06-34F1-4BFF-5B5B-3B31D8AD124F}"/>
              </a:ext>
            </a:extLst>
          </p:cNvPr>
          <p:cNvPicPr>
            <a:picLocks noChangeAspect="1"/>
          </p:cNvPicPr>
          <p:nvPr/>
        </p:nvPicPr>
        <p:blipFill>
          <a:blip r:embed="rId2"/>
          <a:stretch>
            <a:fillRect/>
          </a:stretch>
        </p:blipFill>
        <p:spPr>
          <a:xfrm>
            <a:off x="806245" y="1106751"/>
            <a:ext cx="1724688" cy="1188000"/>
          </a:xfrm>
          <a:prstGeom prst="rect">
            <a:avLst/>
          </a:prstGeom>
        </p:spPr>
      </p:pic>
      <p:grpSp>
        <p:nvGrpSpPr>
          <p:cNvPr id="4" name="Gruppieren 3">
            <a:extLst>
              <a:ext uri="{FF2B5EF4-FFF2-40B4-BE49-F238E27FC236}">
                <a16:creationId xmlns:a16="http://schemas.microsoft.com/office/drawing/2014/main" id="{6C7075B5-2EAB-7879-D926-02D82514BC5C}"/>
              </a:ext>
            </a:extLst>
          </p:cNvPr>
          <p:cNvGrpSpPr/>
          <p:nvPr/>
        </p:nvGrpSpPr>
        <p:grpSpPr>
          <a:xfrm>
            <a:off x="345440" y="228228"/>
            <a:ext cx="11090885" cy="6305723"/>
            <a:chOff x="345440" y="228228"/>
            <a:chExt cx="11090885" cy="6305723"/>
          </a:xfrm>
        </p:grpSpPr>
        <p:pic>
          <p:nvPicPr>
            <p:cNvPr id="5" name="Picture 41">
              <a:extLst>
                <a:ext uri="{FF2B5EF4-FFF2-40B4-BE49-F238E27FC236}">
                  <a16:creationId xmlns:a16="http://schemas.microsoft.com/office/drawing/2014/main" id="{1372E78B-CE38-17F6-0A87-A2581C62E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6249AB5A-07E9-D3C7-7C5D-EF593EFAF895}"/>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7A78A256-8DAB-929C-BE70-657AAC49358B}"/>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MANAGEMENT TOOLS cont.:</a:t>
            </a:r>
          </a:p>
        </p:txBody>
      </p:sp>
      <p:pic>
        <p:nvPicPr>
          <p:cNvPr id="9" name="Grafik 8">
            <a:extLst>
              <a:ext uri="{FF2B5EF4-FFF2-40B4-BE49-F238E27FC236}">
                <a16:creationId xmlns:a16="http://schemas.microsoft.com/office/drawing/2014/main" id="{17E09E5B-804C-9725-B421-B5B868CE643A}"/>
              </a:ext>
            </a:extLst>
          </p:cNvPr>
          <p:cNvPicPr>
            <a:picLocks noChangeAspect="1"/>
          </p:cNvPicPr>
          <p:nvPr/>
        </p:nvPicPr>
        <p:blipFill>
          <a:blip r:embed="rId4"/>
          <a:stretch>
            <a:fillRect/>
          </a:stretch>
        </p:blipFill>
        <p:spPr>
          <a:xfrm>
            <a:off x="931924" y="2447212"/>
            <a:ext cx="9513801" cy="3673369"/>
          </a:xfrm>
          <a:prstGeom prst="rect">
            <a:avLst/>
          </a:prstGeom>
        </p:spPr>
      </p:pic>
      <p:pic>
        <p:nvPicPr>
          <p:cNvPr id="8" name="Grafik 7">
            <a:extLst>
              <a:ext uri="{FF2B5EF4-FFF2-40B4-BE49-F238E27FC236}">
                <a16:creationId xmlns:a16="http://schemas.microsoft.com/office/drawing/2014/main" id="{E2B2370A-35AB-CA39-FDB4-B2D469A81D87}"/>
              </a:ext>
            </a:extLst>
          </p:cNvPr>
          <p:cNvPicPr>
            <a:picLocks noChangeAspect="1"/>
          </p:cNvPicPr>
          <p:nvPr/>
        </p:nvPicPr>
        <p:blipFill>
          <a:blip r:embed="rId5"/>
          <a:stretch>
            <a:fillRect/>
          </a:stretch>
        </p:blipFill>
        <p:spPr>
          <a:xfrm>
            <a:off x="1159196" y="4435394"/>
            <a:ext cx="5231214" cy="1685187"/>
          </a:xfrm>
          <a:prstGeom prst="rect">
            <a:avLst/>
          </a:prstGeom>
        </p:spPr>
      </p:pic>
      <p:sp>
        <p:nvSpPr>
          <p:cNvPr id="11" name="Rechteck 10">
            <a:extLst>
              <a:ext uri="{FF2B5EF4-FFF2-40B4-BE49-F238E27FC236}">
                <a16:creationId xmlns:a16="http://schemas.microsoft.com/office/drawing/2014/main" id="{D4096D24-E42A-FB05-DD10-6FEDD4B14DC9}"/>
              </a:ext>
            </a:extLst>
          </p:cNvPr>
          <p:cNvSpPr/>
          <p:nvPr/>
        </p:nvSpPr>
        <p:spPr>
          <a:xfrm>
            <a:off x="6390410" y="4196080"/>
            <a:ext cx="3969326" cy="2076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rgbClr val="C00000"/>
                </a:solidFill>
              </a:rPr>
              <a:t>Under the MANAGEMENT TOOL tile you can also find links to information about the committees and taskforces, the draft of the framework for the Sustainability plan, and drafts of our Mission &amp; Vision Statements</a:t>
            </a:r>
            <a:endParaRPr lang="en-US" noProof="0" dirty="0"/>
          </a:p>
        </p:txBody>
      </p:sp>
      <p:sp>
        <p:nvSpPr>
          <p:cNvPr id="2" name="Foliennummernplatzhalter 1">
            <a:extLst>
              <a:ext uri="{FF2B5EF4-FFF2-40B4-BE49-F238E27FC236}">
                <a16:creationId xmlns:a16="http://schemas.microsoft.com/office/drawing/2014/main" id="{20D2656E-4B73-06AF-E394-5FF722E86B43}"/>
              </a:ext>
            </a:extLst>
          </p:cNvPr>
          <p:cNvSpPr>
            <a:spLocks noGrp="1"/>
          </p:cNvSpPr>
          <p:nvPr>
            <p:ph type="sldNum" sz="quarter" idx="12"/>
          </p:nvPr>
        </p:nvSpPr>
        <p:spPr/>
        <p:txBody>
          <a:bodyPr/>
          <a:lstStyle/>
          <a:p>
            <a:fld id="{B0338755-EC09-452E-8EBB-101AC093DB14}" type="slidenum">
              <a:rPr lang="en-US" noProof="0" smtClean="0"/>
              <a:t>91</a:t>
            </a:fld>
            <a:endParaRPr lang="en-US" noProof="0" dirty="0"/>
          </a:p>
        </p:txBody>
      </p:sp>
    </p:spTree>
    <p:extLst>
      <p:ext uri="{BB962C8B-B14F-4D97-AF65-F5344CB8AC3E}">
        <p14:creationId xmlns:p14="http://schemas.microsoft.com/office/powerpoint/2010/main" val="3526701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BB2BF7C-68C3-D762-E68A-FCF292AA008D}"/>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Taskforces &amp; Committees: </a:t>
            </a:r>
          </a:p>
        </p:txBody>
      </p:sp>
      <p:grpSp>
        <p:nvGrpSpPr>
          <p:cNvPr id="3" name="Gruppieren 2">
            <a:extLst>
              <a:ext uri="{FF2B5EF4-FFF2-40B4-BE49-F238E27FC236}">
                <a16:creationId xmlns:a16="http://schemas.microsoft.com/office/drawing/2014/main" id="{6C7F86C6-250C-518D-4D59-BD75B56958E6}"/>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A982A0B5-8AE3-E769-44C8-50EF1976C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A51D3F9-B8F9-B498-92C0-C205D07F1A5F}"/>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sp>
        <p:nvSpPr>
          <p:cNvPr id="7" name="Textfeld 6">
            <a:extLst>
              <a:ext uri="{FF2B5EF4-FFF2-40B4-BE49-F238E27FC236}">
                <a16:creationId xmlns:a16="http://schemas.microsoft.com/office/drawing/2014/main" id="{9190CD81-E33E-33DC-B296-0C2B93955782}"/>
              </a:ext>
            </a:extLst>
          </p:cNvPr>
          <p:cNvSpPr txBox="1"/>
          <p:nvPr/>
        </p:nvSpPr>
        <p:spPr>
          <a:xfrm>
            <a:off x="735124" y="1573582"/>
            <a:ext cx="9973515" cy="4247317"/>
          </a:xfrm>
          <a:prstGeom prst="rect">
            <a:avLst/>
          </a:prstGeom>
          <a:noFill/>
        </p:spPr>
        <p:txBody>
          <a:bodyPr wrap="square">
            <a:spAutoFit/>
          </a:bodyPr>
          <a:lstStyle/>
          <a:p>
            <a:pPr algn="l">
              <a:buFont typeface="+mj-lt"/>
              <a:buAutoNum type="arabicPeriod"/>
            </a:pPr>
            <a:r>
              <a:rPr lang="en-US" b="0" i="0" u="none" strike="noStrike" noProof="0" dirty="0">
                <a:solidFill>
                  <a:srgbClr val="979797"/>
                </a:solidFill>
                <a:effectLst/>
                <a:latin typeface="Source Sans 3"/>
                <a:hlinkClick r:id="rId3"/>
              </a:rPr>
              <a:t>Project Steering Committee</a:t>
            </a:r>
            <a:endParaRPr lang="en-US" b="0" i="0" noProof="0" dirty="0">
              <a:solidFill>
                <a:srgbClr val="1D2125"/>
              </a:solidFill>
              <a:effectLst/>
              <a:latin typeface="Source Sans 3"/>
            </a:endParaRPr>
          </a:p>
          <a:p>
            <a:pPr algn="l">
              <a:buFont typeface="+mj-lt"/>
              <a:buAutoNum type="arabicPeriod"/>
            </a:pPr>
            <a:r>
              <a:rPr lang="en-US" b="0" i="0" u="none" strike="noStrike" noProof="0" dirty="0">
                <a:solidFill>
                  <a:srgbClr val="979797"/>
                </a:solidFill>
                <a:effectLst/>
                <a:latin typeface="Source Sans 3"/>
                <a:hlinkClick r:id="rId4"/>
              </a:rPr>
              <a:t>TF Twin transition in agriculture and rural development education and training</a:t>
            </a:r>
            <a:endParaRPr lang="en-US" b="1" i="0" noProof="0" dirty="0">
              <a:solidFill>
                <a:srgbClr val="235632"/>
              </a:solidFill>
              <a:effectLst/>
              <a:latin typeface="Source Sans 3"/>
            </a:endParaRPr>
          </a:p>
          <a:p>
            <a:pPr algn="l">
              <a:buFont typeface="+mj-lt"/>
              <a:buAutoNum type="arabicPeriod"/>
            </a:pPr>
            <a:r>
              <a:rPr lang="en-US" b="0" i="0" u="sng" noProof="0" dirty="0">
                <a:solidFill>
                  <a:srgbClr val="979797"/>
                </a:solidFill>
                <a:effectLst/>
                <a:latin typeface="Source Sans 3"/>
                <a:hlinkClick r:id="rId5"/>
              </a:rPr>
              <a:t>TF Intercultural dialogue and civic participation in education and training</a:t>
            </a:r>
            <a:endParaRPr lang="en-US" b="1" i="0" noProof="0" dirty="0">
              <a:solidFill>
                <a:srgbClr val="235632"/>
              </a:solidFill>
              <a:effectLst/>
              <a:latin typeface="Source Sans 3"/>
            </a:endParaRPr>
          </a:p>
          <a:p>
            <a:pPr algn="l">
              <a:buFont typeface="+mj-lt"/>
              <a:buAutoNum type="arabicPeriod"/>
            </a:pPr>
            <a:r>
              <a:rPr lang="en-US" b="0" i="0" u="none" strike="noStrike" noProof="0" dirty="0">
                <a:solidFill>
                  <a:srgbClr val="979797"/>
                </a:solidFill>
                <a:effectLst/>
                <a:latin typeface="Source Sans 3"/>
                <a:hlinkClick r:id="rId6"/>
              </a:rPr>
              <a:t>TF Entrepreneurial mindset in agriculture and rural development education and training</a:t>
            </a:r>
            <a:endParaRPr lang="en-US" b="1" i="0" noProof="0" dirty="0">
              <a:solidFill>
                <a:srgbClr val="235632"/>
              </a:solidFill>
              <a:effectLst/>
              <a:latin typeface="Source Sans 3"/>
            </a:endParaRPr>
          </a:p>
          <a:p>
            <a:pPr algn="l">
              <a:buFont typeface="+mj-lt"/>
              <a:buAutoNum type="arabicPeriod"/>
            </a:pPr>
            <a:r>
              <a:rPr lang="en-US" b="0" i="0" u="none" strike="noStrike" noProof="0" dirty="0">
                <a:solidFill>
                  <a:srgbClr val="979797"/>
                </a:solidFill>
                <a:effectLst/>
                <a:latin typeface="Source Sans 3"/>
                <a:hlinkClick r:id="rId7"/>
              </a:rPr>
              <a:t>TF Career guidance in agriculture and rural development education and training</a:t>
            </a:r>
            <a:endParaRPr lang="en-US" b="1" i="0" noProof="0" dirty="0">
              <a:solidFill>
                <a:srgbClr val="235632"/>
              </a:solidFill>
              <a:effectLst/>
              <a:latin typeface="Source Sans 3"/>
            </a:endParaRPr>
          </a:p>
          <a:p>
            <a:pPr algn="l">
              <a:buFont typeface="+mj-lt"/>
              <a:buAutoNum type="arabicPeriod"/>
            </a:pPr>
            <a:r>
              <a:rPr lang="en-US" b="0" i="0" u="none" strike="noStrike" noProof="0" dirty="0">
                <a:solidFill>
                  <a:srgbClr val="979797"/>
                </a:solidFill>
                <a:effectLst/>
                <a:latin typeface="Source Sans 3"/>
                <a:hlinkClick r:id="rId8"/>
              </a:rPr>
              <a:t>Communication &amp; Dissemination (CDE) team</a:t>
            </a:r>
            <a:endParaRPr lang="en-US" b="1" i="0" noProof="0" dirty="0">
              <a:solidFill>
                <a:srgbClr val="235632"/>
              </a:solidFill>
              <a:effectLst/>
              <a:latin typeface="Source Sans 3"/>
            </a:endParaRPr>
          </a:p>
          <a:p>
            <a:pPr algn="l">
              <a:buFont typeface="+mj-lt"/>
              <a:buAutoNum type="arabicPeriod"/>
            </a:pPr>
            <a:r>
              <a:rPr lang="en-US" b="0" i="0" u="none" strike="noStrike" noProof="0" dirty="0">
                <a:solidFill>
                  <a:srgbClr val="979797"/>
                </a:solidFill>
                <a:effectLst/>
                <a:latin typeface="Source Sans 3"/>
                <a:hlinkClick r:id="rId9"/>
              </a:rPr>
              <a:t>Taskforce on e-internship for youths (TFI Y)</a:t>
            </a:r>
            <a:endParaRPr lang="en-US" b="1" i="0" noProof="0" dirty="0">
              <a:solidFill>
                <a:srgbClr val="235632"/>
              </a:solidFill>
              <a:effectLst/>
              <a:latin typeface="Source Sans 3"/>
            </a:endParaRPr>
          </a:p>
          <a:p>
            <a:pPr algn="l">
              <a:buFont typeface="+mj-lt"/>
              <a:buAutoNum type="arabicPeriod"/>
            </a:pPr>
            <a:r>
              <a:rPr lang="en-US" b="0" i="0" u="none" strike="noStrike" noProof="0" dirty="0">
                <a:solidFill>
                  <a:srgbClr val="979797"/>
                </a:solidFill>
                <a:effectLst/>
                <a:latin typeface="Source Sans 3"/>
                <a:hlinkClick r:id="rId10"/>
              </a:rPr>
              <a:t>Taskforce on e-internship in Higher Education (TFI HE)</a:t>
            </a:r>
            <a:endParaRPr lang="en-US" b="1" i="0" noProof="0" dirty="0">
              <a:solidFill>
                <a:srgbClr val="235632"/>
              </a:solidFill>
              <a:effectLst/>
              <a:latin typeface="Source Sans 3"/>
            </a:endParaRPr>
          </a:p>
          <a:p>
            <a:pPr algn="l">
              <a:buFont typeface="+mj-lt"/>
              <a:buAutoNum type="arabicPeriod"/>
            </a:pPr>
            <a:r>
              <a:rPr lang="en-US" b="0" i="0" u="none" strike="noStrike" noProof="0" dirty="0">
                <a:solidFill>
                  <a:srgbClr val="979797"/>
                </a:solidFill>
                <a:effectLst/>
                <a:latin typeface="Source Sans 3"/>
                <a:hlinkClick r:id="rId11"/>
              </a:rPr>
              <a:t>Taskforce on Transformative Learning (TF-TL)</a:t>
            </a:r>
            <a:endParaRPr lang="en-US" b="1" i="0" noProof="0" dirty="0">
              <a:solidFill>
                <a:srgbClr val="235632"/>
              </a:solidFill>
              <a:effectLst/>
              <a:latin typeface="Source Sans 3"/>
            </a:endParaRPr>
          </a:p>
          <a:p>
            <a:pPr algn="l">
              <a:buFont typeface="+mj-lt"/>
              <a:buAutoNum type="arabicPeriod"/>
            </a:pPr>
            <a:r>
              <a:rPr lang="en-US" b="0" i="0" u="none" strike="noStrike" noProof="0" dirty="0">
                <a:solidFill>
                  <a:srgbClr val="979797"/>
                </a:solidFill>
                <a:effectLst/>
                <a:latin typeface="Source Sans 3"/>
                <a:hlinkClick r:id="rId12"/>
              </a:rPr>
              <a:t>E-internship Program Committee</a:t>
            </a:r>
            <a:endParaRPr lang="en-US" b="1" i="0" noProof="0" dirty="0">
              <a:solidFill>
                <a:srgbClr val="235632"/>
              </a:solidFill>
              <a:effectLst/>
              <a:latin typeface="Source Sans 3"/>
            </a:endParaRPr>
          </a:p>
          <a:p>
            <a:pPr algn="l">
              <a:buFont typeface="+mj-lt"/>
              <a:buAutoNum type="arabicPeriod"/>
            </a:pPr>
            <a:r>
              <a:rPr lang="en-US" b="0" i="0" u="none" strike="noStrike" noProof="0" dirty="0">
                <a:solidFill>
                  <a:srgbClr val="979797"/>
                </a:solidFill>
                <a:effectLst/>
                <a:latin typeface="Source Sans 3"/>
                <a:hlinkClick r:id="rId13"/>
              </a:rPr>
              <a:t>Taskforce on Recognition &amp; Verification (TF RV)</a:t>
            </a:r>
            <a:endParaRPr lang="en-US" b="1" i="0" noProof="0" dirty="0">
              <a:solidFill>
                <a:srgbClr val="235632"/>
              </a:solidFill>
              <a:effectLst/>
              <a:latin typeface="Source Sans 3"/>
            </a:endParaRPr>
          </a:p>
          <a:p>
            <a:pPr algn="l">
              <a:buFont typeface="+mj-lt"/>
              <a:buAutoNum type="arabicPeriod"/>
            </a:pPr>
            <a:r>
              <a:rPr lang="en-US" b="0" i="0" u="none" strike="noStrike" noProof="0" dirty="0">
                <a:solidFill>
                  <a:srgbClr val="979797"/>
                </a:solidFill>
                <a:effectLst/>
                <a:latin typeface="Source Sans 3"/>
                <a:hlinkClick r:id="rId14"/>
              </a:rPr>
              <a:t>Taskforce for Green Paper (TF GP)</a:t>
            </a:r>
            <a:endParaRPr lang="en-US" b="1" i="0" noProof="0" dirty="0">
              <a:solidFill>
                <a:srgbClr val="235632"/>
              </a:solidFill>
              <a:effectLst/>
              <a:latin typeface="Source Sans 3"/>
            </a:endParaRPr>
          </a:p>
          <a:p>
            <a:pPr algn="l">
              <a:buFont typeface="+mj-lt"/>
              <a:buAutoNum type="arabicPeriod"/>
            </a:pPr>
            <a:r>
              <a:rPr lang="en-US" b="0" i="0" u="none" strike="noStrike" noProof="0" dirty="0">
                <a:solidFill>
                  <a:srgbClr val="979797"/>
                </a:solidFill>
                <a:effectLst/>
                <a:latin typeface="Source Sans 3"/>
                <a:hlinkClick r:id="rId15"/>
              </a:rPr>
              <a:t>Project Sustainability Strategy Taskforce (Sus-TF)</a:t>
            </a:r>
            <a:endParaRPr lang="en-US" b="1" i="0" noProof="0" dirty="0">
              <a:solidFill>
                <a:srgbClr val="235632"/>
              </a:solidFill>
              <a:effectLst/>
              <a:latin typeface="Source Sans 3"/>
            </a:endParaRPr>
          </a:p>
          <a:p>
            <a:pPr>
              <a:buNone/>
            </a:pPr>
            <a:br>
              <a:rPr lang="en-US" noProof="0" dirty="0"/>
            </a:br>
            <a:endParaRPr lang="en-US" noProof="0" dirty="0"/>
          </a:p>
        </p:txBody>
      </p:sp>
      <p:sp>
        <p:nvSpPr>
          <p:cNvPr id="6" name="Foliennummernplatzhalter 5">
            <a:extLst>
              <a:ext uri="{FF2B5EF4-FFF2-40B4-BE49-F238E27FC236}">
                <a16:creationId xmlns:a16="http://schemas.microsoft.com/office/drawing/2014/main" id="{DC2AC4F0-3667-EA9A-EF52-2935463EC7CD}"/>
              </a:ext>
            </a:extLst>
          </p:cNvPr>
          <p:cNvSpPr>
            <a:spLocks noGrp="1"/>
          </p:cNvSpPr>
          <p:nvPr>
            <p:ph type="sldNum" sz="quarter" idx="12"/>
          </p:nvPr>
        </p:nvSpPr>
        <p:spPr/>
        <p:txBody>
          <a:bodyPr/>
          <a:lstStyle/>
          <a:p>
            <a:fld id="{B0338755-EC09-452E-8EBB-101AC093DB14}" type="slidenum">
              <a:rPr lang="en-US" noProof="0" smtClean="0"/>
              <a:t>92</a:t>
            </a:fld>
            <a:endParaRPr lang="en-US" noProof="0" dirty="0"/>
          </a:p>
        </p:txBody>
      </p:sp>
    </p:spTree>
    <p:extLst>
      <p:ext uri="{BB962C8B-B14F-4D97-AF65-F5344CB8AC3E}">
        <p14:creationId xmlns:p14="http://schemas.microsoft.com/office/powerpoint/2010/main" val="29458835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67A7D-D336-DC3F-6036-63739D5D64A5}"/>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144AE56A-B1F2-6BFE-8C70-FFA03A9481F0}"/>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9B9023FA-2B07-93F7-989A-590071091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AF357348-F149-80BD-4D54-BB4C3FCFD6F0}"/>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grpSp>
        <p:nvGrpSpPr>
          <p:cNvPr id="17" name="Gruppieren 16">
            <a:extLst>
              <a:ext uri="{FF2B5EF4-FFF2-40B4-BE49-F238E27FC236}">
                <a16:creationId xmlns:a16="http://schemas.microsoft.com/office/drawing/2014/main" id="{E8FA12BB-DE93-3167-9E9C-9EDF5149DE7F}"/>
              </a:ext>
            </a:extLst>
          </p:cNvPr>
          <p:cNvGrpSpPr/>
          <p:nvPr/>
        </p:nvGrpSpPr>
        <p:grpSpPr>
          <a:xfrm>
            <a:off x="838200" y="1278850"/>
            <a:ext cx="11353800" cy="5008880"/>
            <a:chOff x="419100" y="1111520"/>
            <a:chExt cx="11353800" cy="5008880"/>
          </a:xfrm>
        </p:grpSpPr>
        <p:grpSp>
          <p:nvGrpSpPr>
            <p:cNvPr id="15" name="Gruppieren 14">
              <a:extLst>
                <a:ext uri="{FF2B5EF4-FFF2-40B4-BE49-F238E27FC236}">
                  <a16:creationId xmlns:a16="http://schemas.microsoft.com/office/drawing/2014/main" id="{F78198CC-F359-B9B7-5BAD-5E2A796155FD}"/>
                </a:ext>
              </a:extLst>
            </p:cNvPr>
            <p:cNvGrpSpPr/>
            <p:nvPr/>
          </p:nvGrpSpPr>
          <p:grpSpPr>
            <a:xfrm>
              <a:off x="419100" y="1111520"/>
              <a:ext cx="6236765" cy="5008880"/>
              <a:chOff x="419100" y="1111520"/>
              <a:chExt cx="6236765" cy="5008880"/>
            </a:xfrm>
          </p:grpSpPr>
          <p:sp>
            <p:nvSpPr>
              <p:cNvPr id="2" name="Textfeld 1">
                <a:extLst>
                  <a:ext uri="{FF2B5EF4-FFF2-40B4-BE49-F238E27FC236}">
                    <a16:creationId xmlns:a16="http://schemas.microsoft.com/office/drawing/2014/main" id="{872102FA-931C-55C9-A0D6-7CF445776061}"/>
                  </a:ext>
                </a:extLst>
              </p:cNvPr>
              <p:cNvSpPr txBox="1"/>
              <p:nvPr/>
            </p:nvSpPr>
            <p:spPr>
              <a:xfrm>
                <a:off x="559865" y="1320619"/>
                <a:ext cx="4225495" cy="646331"/>
              </a:xfrm>
              <a:prstGeom prst="rect">
                <a:avLst/>
              </a:prstGeom>
              <a:noFill/>
            </p:spPr>
            <p:txBody>
              <a:bodyPr wrap="square" rtlCol="0">
                <a:spAutoFit/>
              </a:bodyPr>
              <a:lstStyle/>
              <a:p>
                <a:r>
                  <a:rPr lang="en-US" b="1" i="0" noProof="0" dirty="0">
                    <a:effectLst/>
                    <a:latin typeface="+mj-lt"/>
                  </a:rPr>
                  <a:t>Sus-TF Project Sustainability Strategy Taskforce</a:t>
                </a:r>
                <a:r>
                  <a:rPr lang="en-US" b="1" noProof="0" dirty="0">
                    <a:latin typeface="+mj-lt"/>
                  </a:rPr>
                  <a:t>: </a:t>
                </a:r>
              </a:p>
            </p:txBody>
          </p:sp>
          <p:sp>
            <p:nvSpPr>
              <p:cNvPr id="8" name="Textfeld 7">
                <a:extLst>
                  <a:ext uri="{FF2B5EF4-FFF2-40B4-BE49-F238E27FC236}">
                    <a16:creationId xmlns:a16="http://schemas.microsoft.com/office/drawing/2014/main" id="{043C15C0-595C-A544-92EA-73A5C391DDEA}"/>
                  </a:ext>
                </a:extLst>
              </p:cNvPr>
              <p:cNvSpPr txBox="1"/>
              <p:nvPr/>
            </p:nvSpPr>
            <p:spPr>
              <a:xfrm>
                <a:off x="559865" y="2581039"/>
                <a:ext cx="6096000" cy="2031325"/>
              </a:xfrm>
              <a:prstGeom prst="rect">
                <a:avLst/>
              </a:prstGeom>
              <a:noFill/>
            </p:spPr>
            <p:txBody>
              <a:bodyPr wrap="square">
                <a:spAutoFit/>
              </a:bodyPr>
              <a:lstStyle/>
              <a:p>
                <a:pPr algn="l" rtl="0">
                  <a:buNone/>
                </a:pPr>
                <a:r>
                  <a:rPr lang="en-US" b="1" i="0" u="sng" strike="noStrike" noProof="0" dirty="0">
                    <a:solidFill>
                      <a:srgbClr val="7AB800"/>
                    </a:solidFill>
                    <a:effectLst/>
                    <a:latin typeface="Source Sans 3"/>
                  </a:rPr>
                  <a:t>Dragana Jovanović</a:t>
                </a:r>
                <a:r>
                  <a:rPr lang="en-US" b="1" i="0" u="sng" noProof="0" dirty="0">
                    <a:solidFill>
                      <a:srgbClr val="1D2125"/>
                    </a:solidFill>
                    <a:effectLst/>
                    <a:latin typeface="Source Sans 3"/>
                  </a:rPr>
                  <a:t> </a:t>
                </a:r>
                <a:r>
                  <a:rPr lang="en-US" b="1" i="0" noProof="0" dirty="0">
                    <a:solidFill>
                      <a:srgbClr val="1D2125"/>
                    </a:solidFill>
                    <a:effectLst/>
                    <a:latin typeface="Source Sans 3"/>
                  </a:rPr>
                  <a:t>(WEBIN)</a:t>
                </a:r>
                <a:r>
                  <a:rPr lang="en-US" b="0" i="0" noProof="0" dirty="0">
                    <a:solidFill>
                      <a:srgbClr val="1D2125"/>
                    </a:solidFill>
                    <a:effectLst/>
                    <a:latin typeface="Source Sans 3"/>
                  </a:rPr>
                  <a:t> </a:t>
                </a:r>
                <a:br>
                  <a:rPr lang="en-US" b="0" i="0" noProof="0" dirty="0">
                    <a:solidFill>
                      <a:srgbClr val="1D2125"/>
                    </a:solidFill>
                    <a:effectLst/>
                    <a:latin typeface="Source Sans 3"/>
                  </a:rPr>
                </a:br>
                <a:r>
                  <a:rPr lang="en-US" b="0" i="0" u="none" strike="noStrike" noProof="0" dirty="0">
                    <a:solidFill>
                      <a:srgbClr val="96C736"/>
                    </a:solidFill>
                    <a:effectLst/>
                    <a:latin typeface="Source Sans 3"/>
                  </a:rPr>
                  <a:t>Saidou Sall</a:t>
                </a:r>
                <a:r>
                  <a:rPr lang="en-US" b="0" i="0" noProof="0" dirty="0">
                    <a:solidFill>
                      <a:srgbClr val="96C736"/>
                    </a:solidFill>
                    <a:effectLst/>
                    <a:latin typeface="Source Sans 3"/>
                  </a:rPr>
                  <a:t> </a:t>
                </a:r>
                <a:r>
                  <a:rPr lang="en-US" b="0" i="0" noProof="0" dirty="0">
                    <a:effectLst/>
                    <a:latin typeface="Source Sans 3"/>
                  </a:rPr>
                  <a:t>(UGB)</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Antoinette Damien</a:t>
                </a:r>
                <a:r>
                  <a:rPr lang="en-US" b="0" i="0" noProof="0" dirty="0">
                    <a:solidFill>
                      <a:srgbClr val="1D2125"/>
                    </a:solidFill>
                    <a:effectLst/>
                    <a:latin typeface="Source Sans 3"/>
                  </a:rPr>
                  <a:t> (KITA)</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Nomfundo Molefe</a:t>
                </a:r>
                <a:r>
                  <a:rPr lang="en-US" b="0" i="0" noProof="0" dirty="0">
                    <a:solidFill>
                      <a:srgbClr val="1D2125"/>
                    </a:solidFill>
                    <a:effectLst/>
                    <a:latin typeface="Source Sans 3"/>
                  </a:rPr>
                  <a:t> (NICOSA)</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Abrham Aberra</a:t>
                </a:r>
                <a:r>
                  <a:rPr lang="en-US" b="0" i="0" noProof="0" dirty="0">
                    <a:solidFill>
                      <a:srgbClr val="1D2125"/>
                    </a:solidFill>
                    <a:effectLst/>
                    <a:latin typeface="Source Sans 3"/>
                  </a:rPr>
                  <a:t> (EDI)</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Anja Weber</a:t>
                </a:r>
                <a:r>
                  <a:rPr lang="en-US" b="0" i="0" noProof="0" dirty="0">
                    <a:solidFill>
                      <a:srgbClr val="1D2125"/>
                    </a:solidFill>
                    <a:effectLst/>
                    <a:latin typeface="Source Sans 3"/>
                  </a:rPr>
                  <a:t> (HSWT)</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Tirusew Taye</a:t>
                </a:r>
                <a:r>
                  <a:rPr lang="en-US" b="0" i="0" noProof="0" dirty="0">
                    <a:solidFill>
                      <a:srgbClr val="1D2125"/>
                    </a:solidFill>
                    <a:effectLst/>
                    <a:latin typeface="Source Sans 3"/>
                  </a:rPr>
                  <a:t> (Hawassa University)</a:t>
                </a:r>
              </a:p>
            </p:txBody>
          </p:sp>
          <p:sp>
            <p:nvSpPr>
              <p:cNvPr id="9" name="Rechteck 8">
                <a:extLst>
                  <a:ext uri="{FF2B5EF4-FFF2-40B4-BE49-F238E27FC236}">
                    <a16:creationId xmlns:a16="http://schemas.microsoft.com/office/drawing/2014/main" id="{BF1D8C24-5B3A-D711-B6C4-5C21512AB3F4}"/>
                  </a:ext>
                </a:extLst>
              </p:cNvPr>
              <p:cNvSpPr/>
              <p:nvPr/>
            </p:nvSpPr>
            <p:spPr>
              <a:xfrm>
                <a:off x="419100" y="11115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hteck 9">
              <a:extLst>
                <a:ext uri="{FF2B5EF4-FFF2-40B4-BE49-F238E27FC236}">
                  <a16:creationId xmlns:a16="http://schemas.microsoft.com/office/drawing/2014/main" id="{AC287F85-0BE5-8F53-7675-9795B4EFFF87}"/>
                </a:ext>
              </a:extLst>
            </p:cNvPr>
            <p:cNvSpPr/>
            <p:nvPr/>
          </p:nvSpPr>
          <p:spPr>
            <a:xfrm>
              <a:off x="5345225" y="11115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extfeld 11">
              <a:extLst>
                <a:ext uri="{FF2B5EF4-FFF2-40B4-BE49-F238E27FC236}">
                  <a16:creationId xmlns:a16="http://schemas.microsoft.com/office/drawing/2014/main" id="{78E5D9D5-C20E-2B43-FF92-69767BDA558D}"/>
                </a:ext>
              </a:extLst>
            </p:cNvPr>
            <p:cNvSpPr txBox="1"/>
            <p:nvPr/>
          </p:nvSpPr>
          <p:spPr>
            <a:xfrm>
              <a:off x="5676900" y="2581039"/>
              <a:ext cx="6096000" cy="2862322"/>
            </a:xfrm>
            <a:prstGeom prst="rect">
              <a:avLst/>
            </a:prstGeom>
            <a:noFill/>
          </p:spPr>
          <p:txBody>
            <a:bodyPr wrap="square">
              <a:spAutoFit/>
            </a:bodyPr>
            <a:lstStyle/>
            <a:p>
              <a:pPr algn="l" rtl="0">
                <a:buNone/>
              </a:pPr>
              <a:r>
                <a:rPr lang="en-US" b="0" i="0" noProof="0" dirty="0">
                  <a:solidFill>
                    <a:srgbClr val="1D2125"/>
                  </a:solidFill>
                  <a:effectLst/>
                  <a:latin typeface="Source Sans 3"/>
                </a:rPr>
                <a:t>HSWT - </a:t>
              </a:r>
              <a:r>
                <a:rPr lang="en-US" b="0" i="0" u="none" strike="noStrike" noProof="0" dirty="0">
                  <a:solidFill>
                    <a:srgbClr val="7AB800"/>
                  </a:solidFill>
                  <a:effectLst/>
                  <a:latin typeface="Source Sans 3"/>
                </a:rPr>
                <a:t>Anja Weber</a:t>
              </a:r>
              <a:endParaRPr lang="en-US" b="0" i="0" noProof="0" dirty="0">
                <a:solidFill>
                  <a:srgbClr val="1D2125"/>
                </a:solidFill>
                <a:effectLst/>
                <a:latin typeface="Source Sans 3"/>
              </a:endParaRPr>
            </a:p>
            <a:p>
              <a:pPr algn="l" rtl="0">
                <a:buNone/>
              </a:pPr>
              <a:r>
                <a:rPr lang="en-US" b="1" i="0" noProof="0" dirty="0">
                  <a:solidFill>
                    <a:srgbClr val="1D2125"/>
                  </a:solidFill>
                  <a:effectLst/>
                  <a:latin typeface="Source Sans 3"/>
                </a:rPr>
                <a:t>KITA - </a:t>
              </a:r>
              <a:r>
                <a:rPr lang="en-US" b="1" i="0" u="sng" strike="noStrike" noProof="0" dirty="0">
                  <a:solidFill>
                    <a:srgbClr val="7AB800"/>
                  </a:solidFill>
                  <a:effectLst/>
                  <a:latin typeface="Source Sans 3"/>
                </a:rPr>
                <a:t>Antoinette Damien</a:t>
              </a:r>
              <a:endParaRPr lang="en-US" b="0" i="0" u="sng" noProof="0" dirty="0">
                <a:solidFill>
                  <a:srgbClr val="1D2125"/>
                </a:solidFill>
                <a:effectLst/>
                <a:latin typeface="Source Sans 3"/>
              </a:endParaRPr>
            </a:p>
            <a:p>
              <a:pPr algn="l" rtl="0">
                <a:buNone/>
              </a:pPr>
              <a:r>
                <a:rPr lang="en-US" b="0" i="0" noProof="0" dirty="0">
                  <a:solidFill>
                    <a:srgbClr val="1D2125"/>
                  </a:solidFill>
                  <a:effectLst/>
                  <a:latin typeface="Source Sans 3"/>
                </a:rPr>
                <a:t>NICOSA - </a:t>
              </a:r>
              <a:r>
                <a:rPr lang="en-US" b="0" i="0" u="none" strike="noStrike" noProof="0" dirty="0">
                  <a:solidFill>
                    <a:srgbClr val="7AB800"/>
                  </a:solidFill>
                  <a:effectLst/>
                  <a:latin typeface="Source Sans 3"/>
                </a:rPr>
                <a:t>Thembeni Mazamisa</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WEBIN - </a:t>
              </a:r>
              <a:r>
                <a:rPr lang="en-US" b="0" i="0" u="none" strike="noStrike" noProof="0" dirty="0">
                  <a:solidFill>
                    <a:srgbClr val="7AB800"/>
                  </a:solidFill>
                  <a:effectLst/>
                  <a:latin typeface="Source Sans 3"/>
                </a:rPr>
                <a:t>Dragana Jovanović</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UFS - </a:t>
              </a:r>
              <a:r>
                <a:rPr lang="en-US" b="0" i="0" noProof="0" dirty="0">
                  <a:solidFill>
                    <a:srgbClr val="96C736"/>
                  </a:solidFill>
                  <a:effectLst/>
                  <a:latin typeface="Source Sans 3"/>
                </a:rPr>
                <a:t>Lynette Jacobs?</a:t>
              </a:r>
              <a:r>
                <a:rPr lang="en-US" b="0" i="0" noProof="0" dirty="0">
                  <a:solidFill>
                    <a:srgbClr val="1D2125"/>
                  </a:solidFill>
                  <a:effectLst/>
                  <a:latin typeface="Source Sans 3"/>
                </a:rPr>
                <a:t> </a:t>
              </a:r>
            </a:p>
            <a:p>
              <a:pPr algn="l" rtl="0">
                <a:buNone/>
              </a:pPr>
              <a:r>
                <a:rPr lang="en-US" b="0" i="0" noProof="0" dirty="0">
                  <a:solidFill>
                    <a:srgbClr val="1D2125"/>
                  </a:solidFill>
                  <a:effectLst/>
                  <a:latin typeface="Source Sans 3"/>
                </a:rPr>
                <a:t>Hawassa University - </a:t>
              </a:r>
              <a:r>
                <a:rPr lang="en-US" b="0" i="0" u="none" strike="noStrike" noProof="0" dirty="0">
                  <a:solidFill>
                    <a:srgbClr val="7AB800"/>
                  </a:solidFill>
                  <a:effectLst/>
                  <a:latin typeface="Source Sans 3"/>
                </a:rPr>
                <a:t>Yitna Gebreab</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UGB - </a:t>
              </a:r>
              <a:r>
                <a:rPr lang="en-US" b="0" i="0" u="none" strike="noStrike" noProof="0" dirty="0">
                  <a:solidFill>
                    <a:srgbClr val="96C736"/>
                  </a:solidFill>
                  <a:effectLst/>
                  <a:latin typeface="Source Sans 3"/>
                </a:rPr>
                <a:t>César B</a:t>
              </a:r>
              <a:r>
                <a:rPr lang="en-US" b="0" i="0" noProof="0" dirty="0">
                  <a:solidFill>
                    <a:srgbClr val="96C736"/>
                  </a:solidFill>
                  <a:effectLst/>
                  <a:latin typeface="Source Sans 3"/>
                </a:rPr>
                <a:t>assene</a:t>
              </a:r>
            </a:p>
            <a:p>
              <a:pPr algn="l" rtl="0">
                <a:buNone/>
              </a:pPr>
              <a:r>
                <a:rPr lang="en-US" b="0" i="0" noProof="0" dirty="0">
                  <a:solidFill>
                    <a:srgbClr val="1D2125"/>
                  </a:solidFill>
                  <a:effectLst/>
                  <a:latin typeface="Source Sans 3"/>
                </a:rPr>
                <a:t>EDI - </a:t>
              </a:r>
              <a:r>
                <a:rPr lang="en-US" b="0" i="0" noProof="0" dirty="0">
                  <a:solidFill>
                    <a:srgbClr val="96C736"/>
                  </a:solidFill>
                  <a:effectLst/>
                  <a:latin typeface="Source Sans 3"/>
                </a:rPr>
                <a:t>T</a:t>
              </a:r>
              <a:r>
                <a:rPr lang="en-US" b="0" i="0" strike="noStrike" noProof="0" dirty="0">
                  <a:solidFill>
                    <a:srgbClr val="96C736"/>
                  </a:solidFill>
                  <a:effectLst/>
                  <a:latin typeface="Source Sans 3"/>
                </a:rPr>
                <a:t>sigereda Mekuria</a:t>
              </a:r>
              <a:endParaRPr lang="en-US" b="0" i="0" noProof="0" dirty="0">
                <a:solidFill>
                  <a:srgbClr val="96C736"/>
                </a:solidFill>
                <a:effectLst/>
                <a:latin typeface="Source Sans 3"/>
              </a:endParaRPr>
            </a:p>
            <a:p>
              <a:pPr algn="l" rtl="0">
                <a:buNone/>
              </a:pPr>
              <a:r>
                <a:rPr lang="en-US" b="0" i="0" noProof="0" dirty="0">
                  <a:solidFill>
                    <a:srgbClr val="1D2125"/>
                  </a:solidFill>
                  <a:effectLst/>
                  <a:latin typeface="Source Sans 3"/>
                </a:rPr>
                <a:t>BizMetrics - </a:t>
              </a:r>
              <a:r>
                <a:rPr lang="en-US" b="0" i="0" strike="noStrike" noProof="0" dirty="0">
                  <a:solidFill>
                    <a:srgbClr val="7AB800"/>
                  </a:solidFill>
                  <a:effectLst/>
                  <a:latin typeface="Source Sans 3"/>
                </a:rPr>
                <a:t>Matthew Ash</a:t>
              </a:r>
              <a:endParaRPr lang="en-US" b="0" i="0" noProof="0" dirty="0">
                <a:solidFill>
                  <a:srgbClr val="1D2125"/>
                </a:solidFill>
                <a:effectLst/>
                <a:latin typeface="Source Sans 3"/>
              </a:endParaRPr>
            </a:p>
            <a:p>
              <a:pPr algn="l" rtl="0"/>
              <a:r>
                <a:rPr lang="en-US" b="0" i="0" noProof="0" dirty="0">
                  <a:solidFill>
                    <a:srgbClr val="1D2125"/>
                  </a:solidFill>
                  <a:effectLst/>
                  <a:latin typeface="Source Sans 3"/>
                </a:rPr>
                <a:t>HAMK - </a:t>
              </a:r>
              <a:r>
                <a:rPr lang="en-US" b="0" i="0" strike="noStrike" noProof="0" dirty="0">
                  <a:solidFill>
                    <a:srgbClr val="7AB800"/>
                  </a:solidFill>
                  <a:effectLst/>
                  <a:latin typeface="Source Sans 3"/>
                </a:rPr>
                <a:t>Sirpa Ojansuu</a:t>
              </a:r>
              <a:endParaRPr lang="en-US" b="0" i="0" noProof="0" dirty="0">
                <a:solidFill>
                  <a:srgbClr val="1D2125"/>
                </a:solidFill>
                <a:effectLst/>
                <a:latin typeface="Source Sans 3"/>
              </a:endParaRPr>
            </a:p>
          </p:txBody>
        </p:sp>
        <p:sp>
          <p:nvSpPr>
            <p:cNvPr id="13" name="Textfeld 12">
              <a:extLst>
                <a:ext uri="{FF2B5EF4-FFF2-40B4-BE49-F238E27FC236}">
                  <a16:creationId xmlns:a16="http://schemas.microsoft.com/office/drawing/2014/main" id="{C1354583-D6A6-C49F-D7F5-B735C0D05323}"/>
                </a:ext>
              </a:extLst>
            </p:cNvPr>
            <p:cNvSpPr txBox="1"/>
            <p:nvPr/>
          </p:nvSpPr>
          <p:spPr>
            <a:xfrm>
              <a:off x="5676901" y="1320619"/>
              <a:ext cx="4145280" cy="646331"/>
            </a:xfrm>
            <a:prstGeom prst="rect">
              <a:avLst/>
            </a:prstGeom>
            <a:noFill/>
          </p:spPr>
          <p:txBody>
            <a:bodyPr wrap="square" rtlCol="0">
              <a:spAutoFit/>
            </a:bodyPr>
            <a:lstStyle/>
            <a:p>
              <a:pPr algn="l"/>
              <a:r>
                <a:rPr lang="en-US" b="1" i="0" noProof="0" dirty="0">
                  <a:effectLst/>
                  <a:latin typeface="Source Sans 3"/>
                </a:rPr>
                <a:t>TF </a:t>
              </a:r>
              <a:r>
                <a:rPr lang="en-US" b="1" i="0" noProof="0" dirty="0">
                  <a:effectLst/>
                  <a:latin typeface="+mj-lt"/>
                </a:rPr>
                <a:t>Twin</a:t>
              </a:r>
              <a:r>
                <a:rPr lang="en-US" b="1" i="0" noProof="0" dirty="0">
                  <a:effectLst/>
                  <a:latin typeface="Source Sans 3"/>
                </a:rPr>
                <a:t> transition in agriculture and rural development education and training:</a:t>
              </a:r>
            </a:p>
          </p:txBody>
        </p:sp>
      </p:grpSp>
      <p:sp>
        <p:nvSpPr>
          <p:cNvPr id="16" name="Textfeld 15">
            <a:extLst>
              <a:ext uri="{FF2B5EF4-FFF2-40B4-BE49-F238E27FC236}">
                <a16:creationId xmlns:a16="http://schemas.microsoft.com/office/drawing/2014/main" id="{0BD69D73-E963-CA9C-022E-FCAC46DF0583}"/>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Taskforce &amp; Committee Members: </a:t>
            </a:r>
          </a:p>
        </p:txBody>
      </p:sp>
      <p:sp>
        <p:nvSpPr>
          <p:cNvPr id="6" name="Foliennummernplatzhalter 5">
            <a:extLst>
              <a:ext uri="{FF2B5EF4-FFF2-40B4-BE49-F238E27FC236}">
                <a16:creationId xmlns:a16="http://schemas.microsoft.com/office/drawing/2014/main" id="{EF0D9F20-F7AA-9D8E-A662-CA58FB701A9B}"/>
              </a:ext>
            </a:extLst>
          </p:cNvPr>
          <p:cNvSpPr>
            <a:spLocks noGrp="1"/>
          </p:cNvSpPr>
          <p:nvPr>
            <p:ph type="sldNum" sz="quarter" idx="12"/>
          </p:nvPr>
        </p:nvSpPr>
        <p:spPr/>
        <p:txBody>
          <a:bodyPr/>
          <a:lstStyle/>
          <a:p>
            <a:fld id="{B0338755-EC09-452E-8EBB-101AC093DB14}" type="slidenum">
              <a:rPr lang="en-US" noProof="0" smtClean="0"/>
              <a:t>93</a:t>
            </a:fld>
            <a:endParaRPr lang="en-US" noProof="0" dirty="0"/>
          </a:p>
        </p:txBody>
      </p:sp>
    </p:spTree>
    <p:extLst>
      <p:ext uri="{BB962C8B-B14F-4D97-AF65-F5344CB8AC3E}">
        <p14:creationId xmlns:p14="http://schemas.microsoft.com/office/powerpoint/2010/main" val="6292180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97A0E-E01F-500D-7FDB-C74E51F05E6D}"/>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0A31AAFD-4603-22F3-6CF3-6D0D40E749D6}"/>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EE3D661F-FDEB-289B-2CC4-019145982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390A6E88-9A15-994D-6DAB-A3F7BA12AF57}"/>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grpSp>
        <p:nvGrpSpPr>
          <p:cNvPr id="14" name="Gruppieren 13">
            <a:extLst>
              <a:ext uri="{FF2B5EF4-FFF2-40B4-BE49-F238E27FC236}">
                <a16:creationId xmlns:a16="http://schemas.microsoft.com/office/drawing/2014/main" id="{9E0E62FF-B0DC-CF94-3C72-36DDB6FEF00A}"/>
              </a:ext>
            </a:extLst>
          </p:cNvPr>
          <p:cNvGrpSpPr/>
          <p:nvPr/>
        </p:nvGrpSpPr>
        <p:grpSpPr>
          <a:xfrm>
            <a:off x="806245" y="1278850"/>
            <a:ext cx="11353800" cy="5008880"/>
            <a:chOff x="665480" y="528320"/>
            <a:chExt cx="11353800" cy="5008880"/>
          </a:xfrm>
        </p:grpSpPr>
        <p:sp>
          <p:nvSpPr>
            <p:cNvPr id="2" name="Textfeld 1">
              <a:extLst>
                <a:ext uri="{FF2B5EF4-FFF2-40B4-BE49-F238E27FC236}">
                  <a16:creationId xmlns:a16="http://schemas.microsoft.com/office/drawing/2014/main" id="{6214E49C-5276-17BB-9776-0B3A6BA6ECE0}"/>
                </a:ext>
              </a:extLst>
            </p:cNvPr>
            <p:cNvSpPr txBox="1"/>
            <p:nvPr/>
          </p:nvSpPr>
          <p:spPr>
            <a:xfrm>
              <a:off x="806246" y="737419"/>
              <a:ext cx="4476956" cy="646331"/>
            </a:xfrm>
            <a:prstGeom prst="rect">
              <a:avLst/>
            </a:prstGeom>
            <a:noFill/>
          </p:spPr>
          <p:txBody>
            <a:bodyPr wrap="square" rtlCol="0">
              <a:spAutoFit/>
            </a:bodyPr>
            <a:lstStyle/>
            <a:p>
              <a:r>
                <a:rPr lang="en-US" b="1" i="0" noProof="0" dirty="0">
                  <a:effectLst/>
                  <a:latin typeface="+mj-lt"/>
                </a:rPr>
                <a:t>TF Intercultural dialogue and civic participation in education and training</a:t>
              </a:r>
              <a:r>
                <a:rPr lang="en-US" b="1" noProof="0" dirty="0">
                  <a:latin typeface="+mj-lt"/>
                </a:rPr>
                <a:t>: </a:t>
              </a:r>
            </a:p>
          </p:txBody>
        </p:sp>
        <p:sp>
          <p:nvSpPr>
            <p:cNvPr id="8" name="Textfeld 7">
              <a:extLst>
                <a:ext uri="{FF2B5EF4-FFF2-40B4-BE49-F238E27FC236}">
                  <a16:creationId xmlns:a16="http://schemas.microsoft.com/office/drawing/2014/main" id="{BDF9195E-D705-1D82-5DFC-D3CBFB46DF80}"/>
                </a:ext>
              </a:extLst>
            </p:cNvPr>
            <p:cNvSpPr txBox="1"/>
            <p:nvPr/>
          </p:nvSpPr>
          <p:spPr>
            <a:xfrm>
              <a:off x="806245" y="1997839"/>
              <a:ext cx="6096000" cy="3416320"/>
            </a:xfrm>
            <a:prstGeom prst="rect">
              <a:avLst/>
            </a:prstGeom>
            <a:noFill/>
          </p:spPr>
          <p:txBody>
            <a:bodyPr wrap="square">
              <a:spAutoFit/>
            </a:bodyPr>
            <a:lstStyle/>
            <a:p>
              <a:pPr algn="l" rtl="0">
                <a:buNone/>
              </a:pPr>
              <a:r>
                <a:rPr lang="en-US" b="0" i="0" noProof="0" dirty="0">
                  <a:solidFill>
                    <a:srgbClr val="1D2125"/>
                  </a:solidFill>
                  <a:effectLst/>
                  <a:latin typeface="Source Sans 3"/>
                </a:rPr>
                <a:t>HSWT - </a:t>
              </a:r>
              <a:r>
                <a:rPr lang="en-US" b="0" i="0" u="none" strike="noStrike" noProof="0" dirty="0">
                  <a:solidFill>
                    <a:srgbClr val="7AB800"/>
                  </a:solidFill>
                  <a:effectLst/>
                  <a:latin typeface="Source Sans 3"/>
                </a:rPr>
                <a:t>Anja Weber</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KITA - </a:t>
              </a:r>
              <a:r>
                <a:rPr lang="en-US" b="0" i="0" u="none" strike="noStrike" noProof="0" dirty="0">
                  <a:solidFill>
                    <a:srgbClr val="7AB800"/>
                  </a:solidFill>
                  <a:effectLst/>
                  <a:latin typeface="Source Sans 3"/>
                </a:rPr>
                <a:t>Antoinette Damien</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NICOSA - </a:t>
              </a:r>
              <a:r>
                <a:rPr lang="en-US" b="0" i="0" u="none" strike="noStrike" noProof="0" dirty="0">
                  <a:solidFill>
                    <a:srgbClr val="7AB800"/>
                  </a:solidFill>
                  <a:effectLst/>
                  <a:latin typeface="Source Sans 3"/>
                </a:rPr>
                <a:t>Nomfundo Molefe</a:t>
              </a:r>
              <a:endParaRPr lang="en-US" b="0" i="0" noProof="0" dirty="0">
                <a:solidFill>
                  <a:srgbClr val="1D2125"/>
                </a:solidFill>
                <a:effectLst/>
                <a:latin typeface="Source Sans 3"/>
              </a:endParaRPr>
            </a:p>
            <a:p>
              <a:pPr algn="l" rtl="0">
                <a:buNone/>
              </a:pPr>
              <a:r>
                <a:rPr lang="en-US" b="1" i="0" noProof="0" dirty="0">
                  <a:solidFill>
                    <a:srgbClr val="1D2125"/>
                  </a:solidFill>
                  <a:effectLst/>
                  <a:latin typeface="Source Sans 3"/>
                </a:rPr>
                <a:t>WEBIN - </a:t>
              </a:r>
              <a:r>
                <a:rPr lang="en-US" b="1" i="0" u="sng" strike="noStrike" noProof="0" dirty="0">
                  <a:solidFill>
                    <a:srgbClr val="7AB800"/>
                  </a:solidFill>
                  <a:effectLst/>
                  <a:latin typeface="Source Sans 3"/>
                </a:rPr>
                <a:t>Dragana Jovanović</a:t>
              </a:r>
              <a:endParaRPr lang="en-US" b="0" i="0" u="sng" noProof="0" dirty="0">
                <a:solidFill>
                  <a:srgbClr val="1D2125"/>
                </a:solidFill>
                <a:effectLst/>
                <a:latin typeface="Source Sans 3"/>
              </a:endParaRPr>
            </a:p>
            <a:p>
              <a:pPr algn="l" rtl="0">
                <a:buNone/>
              </a:pPr>
              <a:r>
                <a:rPr lang="en-US" b="0" i="0" noProof="0" dirty="0">
                  <a:solidFill>
                    <a:srgbClr val="1D2125"/>
                  </a:solidFill>
                  <a:effectLst/>
                  <a:latin typeface="Source Sans 3"/>
                </a:rPr>
                <a:t>UFS - </a:t>
              </a:r>
              <a:r>
                <a:rPr lang="en-US" b="0" i="0" u="none" strike="noStrike" noProof="0" dirty="0">
                  <a:solidFill>
                    <a:srgbClr val="7AB800"/>
                  </a:solidFill>
                  <a:effectLst/>
                  <a:latin typeface="Source Sans 3"/>
                </a:rPr>
                <a:t>Lynette Jacobs</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Hawassa University - </a:t>
              </a:r>
              <a:r>
                <a:rPr lang="en-US" b="0" i="0" u="none" strike="noStrike" noProof="0" dirty="0">
                  <a:solidFill>
                    <a:srgbClr val="7AB800"/>
                  </a:solidFill>
                  <a:effectLst/>
                  <a:latin typeface="Source Sans 3"/>
                </a:rPr>
                <a:t>Yitna Gebreab</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UGB - </a:t>
              </a:r>
              <a:r>
                <a:rPr lang="en-US" b="0" i="0" u="none" strike="noStrike" noProof="0" dirty="0">
                  <a:solidFill>
                    <a:srgbClr val="7AB800"/>
                  </a:solidFill>
                  <a:effectLst/>
                  <a:latin typeface="Source Sans 3"/>
                </a:rPr>
                <a:t>Prof. Ousmane Th</a:t>
              </a:r>
              <a:r>
                <a:rPr lang="en-US" b="0" i="0" noProof="0" dirty="0">
                  <a:solidFill>
                    <a:srgbClr val="98CA3E"/>
                  </a:solidFill>
                  <a:effectLst/>
                  <a:latin typeface="Source Sans 3"/>
                </a:rPr>
                <a:t>iare </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EDI - </a:t>
              </a:r>
              <a:r>
                <a:rPr lang="en-US" b="0" i="0" u="none" strike="noStrike" noProof="0" dirty="0">
                  <a:solidFill>
                    <a:srgbClr val="7AB800"/>
                  </a:solidFill>
                  <a:effectLst/>
                  <a:latin typeface="Source Sans 3"/>
                </a:rPr>
                <a:t>Abrham Aberra</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BizMetrics - </a:t>
              </a:r>
              <a:r>
                <a:rPr lang="en-US" b="0" i="0" u="none" strike="noStrike" noProof="0" dirty="0">
                  <a:solidFill>
                    <a:srgbClr val="7AB800"/>
                  </a:solidFill>
                  <a:effectLst/>
                  <a:latin typeface="Source Sans 3"/>
                </a:rPr>
                <a:t>Matthew Ash</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HAMK - </a:t>
              </a:r>
              <a:r>
                <a:rPr lang="en-US" b="0" i="0" u="none" strike="noStrike" noProof="0" dirty="0">
                  <a:solidFill>
                    <a:srgbClr val="7AB800"/>
                  </a:solidFill>
                  <a:effectLst/>
                  <a:latin typeface="Source Sans 3"/>
                </a:rPr>
                <a:t>Sirpa Ojansuu</a:t>
              </a:r>
              <a:r>
                <a:rPr lang="en-US" b="0" i="0" noProof="0" dirty="0">
                  <a:solidFill>
                    <a:srgbClr val="1D2125"/>
                  </a:solidFill>
                  <a:effectLst/>
                  <a:latin typeface="Source Sans 3"/>
                </a:rPr>
                <a:t> </a:t>
              </a:r>
            </a:p>
            <a:p>
              <a:pPr>
                <a:buNone/>
              </a:pPr>
              <a:br>
                <a:rPr lang="en-US" noProof="0" dirty="0"/>
              </a:br>
              <a:endParaRPr lang="en-US" b="0" i="0" noProof="0" dirty="0">
                <a:solidFill>
                  <a:srgbClr val="1D2125"/>
                </a:solidFill>
                <a:effectLst/>
                <a:latin typeface="Source Sans 3"/>
              </a:endParaRPr>
            </a:p>
          </p:txBody>
        </p:sp>
        <p:sp>
          <p:nvSpPr>
            <p:cNvPr id="9" name="Rechteck 8">
              <a:extLst>
                <a:ext uri="{FF2B5EF4-FFF2-40B4-BE49-F238E27FC236}">
                  <a16:creationId xmlns:a16="http://schemas.microsoft.com/office/drawing/2014/main" id="{C24578C2-3A0F-CF43-444A-6D950572274E}"/>
                </a:ext>
              </a:extLst>
            </p:cNvPr>
            <p:cNvSpPr/>
            <p:nvPr/>
          </p:nvSpPr>
          <p:spPr>
            <a:xfrm>
              <a:off x="665480" y="5283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hteck 9">
              <a:extLst>
                <a:ext uri="{FF2B5EF4-FFF2-40B4-BE49-F238E27FC236}">
                  <a16:creationId xmlns:a16="http://schemas.microsoft.com/office/drawing/2014/main" id="{A4580F01-6FC1-5550-E5C0-2C8A91FA524F}"/>
                </a:ext>
              </a:extLst>
            </p:cNvPr>
            <p:cNvSpPr/>
            <p:nvPr/>
          </p:nvSpPr>
          <p:spPr>
            <a:xfrm>
              <a:off x="5591605" y="5283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extfeld 11">
              <a:extLst>
                <a:ext uri="{FF2B5EF4-FFF2-40B4-BE49-F238E27FC236}">
                  <a16:creationId xmlns:a16="http://schemas.microsoft.com/office/drawing/2014/main" id="{E2EB2C3B-3BB1-B7A2-4210-B6E1D328159F}"/>
                </a:ext>
              </a:extLst>
            </p:cNvPr>
            <p:cNvSpPr txBox="1"/>
            <p:nvPr/>
          </p:nvSpPr>
          <p:spPr>
            <a:xfrm>
              <a:off x="5923280" y="1997839"/>
              <a:ext cx="6096000" cy="2862322"/>
            </a:xfrm>
            <a:prstGeom prst="rect">
              <a:avLst/>
            </a:prstGeom>
            <a:noFill/>
          </p:spPr>
          <p:txBody>
            <a:bodyPr wrap="square">
              <a:spAutoFit/>
            </a:bodyPr>
            <a:lstStyle/>
            <a:p>
              <a:pPr algn="l" rtl="0">
                <a:buNone/>
              </a:pPr>
              <a:r>
                <a:rPr lang="en-US" b="0" i="0" noProof="0" dirty="0">
                  <a:solidFill>
                    <a:srgbClr val="1D2125"/>
                  </a:solidFill>
                  <a:effectLst/>
                  <a:latin typeface="Source Sans 3"/>
                </a:rPr>
                <a:t>HSWT - </a:t>
              </a:r>
              <a:r>
                <a:rPr lang="en-US" b="0" i="0" u="none" strike="noStrike" noProof="0" dirty="0">
                  <a:solidFill>
                    <a:srgbClr val="7AB800"/>
                  </a:solidFill>
                  <a:effectLst/>
                  <a:latin typeface="Source Sans 3"/>
                </a:rPr>
                <a:t>Anja Weber</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KITA - </a:t>
              </a:r>
              <a:r>
                <a:rPr lang="en-US" b="0" i="0" u="none" strike="noStrike" noProof="0" dirty="0">
                  <a:solidFill>
                    <a:srgbClr val="7AB800"/>
                  </a:solidFill>
                  <a:effectLst/>
                  <a:latin typeface="Source Sans 3"/>
                </a:rPr>
                <a:t>Antoinette Damien</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NICOSA - </a:t>
              </a:r>
              <a:r>
                <a:rPr lang="en-US" b="0" i="0" u="none" strike="noStrike" noProof="0" dirty="0">
                  <a:solidFill>
                    <a:srgbClr val="7AB800"/>
                  </a:solidFill>
                  <a:effectLst/>
                  <a:latin typeface="Source Sans 3"/>
                </a:rPr>
                <a:t>Nomfundo Molefe</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WEBIN - </a:t>
              </a:r>
              <a:r>
                <a:rPr lang="en-US" b="0" i="0" u="none" strike="noStrike" noProof="0" dirty="0">
                  <a:solidFill>
                    <a:srgbClr val="7AB800"/>
                  </a:solidFill>
                  <a:effectLst/>
                  <a:latin typeface="Source Sans 3"/>
                </a:rPr>
                <a:t>Dragana Jovanović</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UFS – </a:t>
              </a:r>
              <a:r>
                <a:rPr lang="en-US" b="0" i="0" noProof="0" dirty="0">
                  <a:solidFill>
                    <a:srgbClr val="96C736"/>
                  </a:solidFill>
                  <a:effectLst/>
                  <a:latin typeface="Source Sans 3"/>
                </a:rPr>
                <a:t>Lynette Jacobs? </a:t>
              </a:r>
            </a:p>
            <a:p>
              <a:pPr algn="l" rtl="0">
                <a:buNone/>
              </a:pPr>
              <a:r>
                <a:rPr lang="en-US" b="0" i="0" noProof="0" dirty="0">
                  <a:solidFill>
                    <a:srgbClr val="1D2125"/>
                  </a:solidFill>
                  <a:effectLst/>
                  <a:latin typeface="Source Sans 3"/>
                </a:rPr>
                <a:t>Hawassa University - </a:t>
              </a:r>
              <a:r>
                <a:rPr lang="en-US" b="0" i="0" u="none" strike="noStrike" noProof="0" dirty="0">
                  <a:solidFill>
                    <a:srgbClr val="7AB800"/>
                  </a:solidFill>
                  <a:effectLst/>
                  <a:latin typeface="Source Sans 3"/>
                </a:rPr>
                <a:t>Tirusew Taye</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UGB - </a:t>
              </a:r>
              <a:r>
                <a:rPr lang="en-US" b="0" i="0" u="none" strike="noStrike" noProof="0" dirty="0">
                  <a:solidFill>
                    <a:srgbClr val="7AB800"/>
                  </a:solidFill>
                  <a:effectLst/>
                  <a:latin typeface="Source Sans 3"/>
                </a:rPr>
                <a:t>Abdoul Aziz NDIAYE</a:t>
              </a:r>
              <a:endParaRPr lang="en-US" b="0" i="0" noProof="0" dirty="0">
                <a:solidFill>
                  <a:srgbClr val="1D2125"/>
                </a:solidFill>
                <a:effectLst/>
                <a:latin typeface="Source Sans 3"/>
              </a:endParaRPr>
            </a:p>
            <a:p>
              <a:pPr algn="l" rtl="0">
                <a:buNone/>
              </a:pPr>
              <a:r>
                <a:rPr lang="en-US" b="1" i="0" noProof="0" dirty="0">
                  <a:solidFill>
                    <a:srgbClr val="1D2125"/>
                  </a:solidFill>
                  <a:effectLst/>
                  <a:latin typeface="Source Sans 3"/>
                </a:rPr>
                <a:t>EDI - </a:t>
              </a:r>
              <a:r>
                <a:rPr lang="en-US" b="1" i="0" u="sng" strike="noStrike" noProof="0" dirty="0">
                  <a:solidFill>
                    <a:srgbClr val="7AB800"/>
                  </a:solidFill>
                  <a:effectLst/>
                  <a:latin typeface="Source Sans 3"/>
                </a:rPr>
                <a:t>Abrham Aberra</a:t>
              </a:r>
              <a:endParaRPr lang="en-US" b="0" i="0" u="sng" noProof="0" dirty="0">
                <a:solidFill>
                  <a:srgbClr val="1D2125"/>
                </a:solidFill>
                <a:effectLst/>
                <a:latin typeface="Source Sans 3"/>
              </a:endParaRPr>
            </a:p>
            <a:p>
              <a:pPr algn="l" rtl="0">
                <a:buNone/>
              </a:pPr>
              <a:r>
                <a:rPr lang="en-US" b="0" i="0" noProof="0" dirty="0">
                  <a:solidFill>
                    <a:srgbClr val="1D2125"/>
                  </a:solidFill>
                  <a:effectLst/>
                  <a:latin typeface="Source Sans 3"/>
                </a:rPr>
                <a:t>BizMetrics - </a:t>
              </a:r>
              <a:r>
                <a:rPr lang="en-US" b="0" i="0" u="none" strike="noStrike" noProof="0" dirty="0">
                  <a:solidFill>
                    <a:srgbClr val="7AB800"/>
                  </a:solidFill>
                  <a:effectLst/>
                  <a:latin typeface="Source Sans 3"/>
                </a:rPr>
                <a:t>Matthew Ash</a:t>
              </a:r>
              <a:endParaRPr lang="en-US" b="0" i="0" noProof="0" dirty="0">
                <a:solidFill>
                  <a:srgbClr val="1D2125"/>
                </a:solidFill>
                <a:effectLst/>
                <a:latin typeface="Source Sans 3"/>
              </a:endParaRPr>
            </a:p>
            <a:p>
              <a:pPr algn="l" rtl="0"/>
              <a:r>
                <a:rPr lang="en-US" b="0" i="0" noProof="0" dirty="0">
                  <a:solidFill>
                    <a:srgbClr val="1D2125"/>
                  </a:solidFill>
                  <a:effectLst/>
                  <a:latin typeface="Source Sans 3"/>
                </a:rPr>
                <a:t>HAMK - </a:t>
              </a:r>
              <a:r>
                <a:rPr lang="en-US" b="0" i="0" u="none" strike="noStrike" noProof="0" dirty="0">
                  <a:solidFill>
                    <a:srgbClr val="7AB800"/>
                  </a:solidFill>
                  <a:effectLst/>
                  <a:latin typeface="Source Sans 3"/>
                </a:rPr>
                <a:t>Sirpa Ojansuu</a:t>
              </a:r>
              <a:endParaRPr lang="en-US" b="0" i="0" noProof="0" dirty="0">
                <a:solidFill>
                  <a:srgbClr val="1D2125"/>
                </a:solidFill>
                <a:effectLst/>
                <a:latin typeface="Source Sans 3"/>
              </a:endParaRPr>
            </a:p>
          </p:txBody>
        </p:sp>
        <p:sp>
          <p:nvSpPr>
            <p:cNvPr id="13" name="Textfeld 12">
              <a:extLst>
                <a:ext uri="{FF2B5EF4-FFF2-40B4-BE49-F238E27FC236}">
                  <a16:creationId xmlns:a16="http://schemas.microsoft.com/office/drawing/2014/main" id="{61BB4A33-7876-8205-8148-F020C088BAAA}"/>
                </a:ext>
              </a:extLst>
            </p:cNvPr>
            <p:cNvSpPr txBox="1"/>
            <p:nvPr/>
          </p:nvSpPr>
          <p:spPr>
            <a:xfrm>
              <a:off x="5923281" y="737419"/>
              <a:ext cx="4145280" cy="923330"/>
            </a:xfrm>
            <a:prstGeom prst="rect">
              <a:avLst/>
            </a:prstGeom>
            <a:noFill/>
          </p:spPr>
          <p:txBody>
            <a:bodyPr wrap="square" rtlCol="0">
              <a:spAutoFit/>
            </a:bodyPr>
            <a:lstStyle/>
            <a:p>
              <a:r>
                <a:rPr lang="en-US" b="1" i="0" noProof="0" dirty="0">
                  <a:effectLst/>
                  <a:latin typeface="+mj-lt"/>
                </a:rPr>
                <a:t>TF Entrepreneurial mindset in agriculture and rural development education and training:</a:t>
              </a:r>
            </a:p>
          </p:txBody>
        </p:sp>
      </p:grpSp>
      <p:sp>
        <p:nvSpPr>
          <p:cNvPr id="6" name="Textfeld 5">
            <a:extLst>
              <a:ext uri="{FF2B5EF4-FFF2-40B4-BE49-F238E27FC236}">
                <a16:creationId xmlns:a16="http://schemas.microsoft.com/office/drawing/2014/main" id="{B35E7F96-7E0D-F0DC-6B29-9A0791C9007C}"/>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Taskforce &amp; Committee Members: </a:t>
            </a:r>
          </a:p>
        </p:txBody>
      </p:sp>
      <p:sp>
        <p:nvSpPr>
          <p:cNvPr id="7" name="Foliennummernplatzhalter 6">
            <a:extLst>
              <a:ext uri="{FF2B5EF4-FFF2-40B4-BE49-F238E27FC236}">
                <a16:creationId xmlns:a16="http://schemas.microsoft.com/office/drawing/2014/main" id="{913C4E2C-CA22-3286-9018-D04E9CA9FAE0}"/>
              </a:ext>
            </a:extLst>
          </p:cNvPr>
          <p:cNvSpPr>
            <a:spLocks noGrp="1"/>
          </p:cNvSpPr>
          <p:nvPr>
            <p:ph type="sldNum" sz="quarter" idx="12"/>
          </p:nvPr>
        </p:nvSpPr>
        <p:spPr/>
        <p:txBody>
          <a:bodyPr/>
          <a:lstStyle/>
          <a:p>
            <a:fld id="{B0338755-EC09-452E-8EBB-101AC093DB14}" type="slidenum">
              <a:rPr lang="en-US" noProof="0" smtClean="0"/>
              <a:t>94</a:t>
            </a:fld>
            <a:endParaRPr lang="en-US" noProof="0" dirty="0"/>
          </a:p>
        </p:txBody>
      </p:sp>
    </p:spTree>
    <p:extLst>
      <p:ext uri="{BB962C8B-B14F-4D97-AF65-F5344CB8AC3E}">
        <p14:creationId xmlns:p14="http://schemas.microsoft.com/office/powerpoint/2010/main" val="27117190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44962-9228-01C2-0600-5AF1AE3C8688}"/>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A7AFA867-A3CC-932E-7347-F648B40250D5}"/>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4529F285-6C5F-3638-A5BF-26594E60F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C95B58C-558B-2801-1772-08B0D61CD34A}"/>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grpSp>
        <p:nvGrpSpPr>
          <p:cNvPr id="14" name="Gruppieren 13">
            <a:extLst>
              <a:ext uri="{FF2B5EF4-FFF2-40B4-BE49-F238E27FC236}">
                <a16:creationId xmlns:a16="http://schemas.microsoft.com/office/drawing/2014/main" id="{4E7ADDEF-6EB3-EB95-8E18-41F61DFB7A53}"/>
              </a:ext>
            </a:extLst>
          </p:cNvPr>
          <p:cNvGrpSpPr/>
          <p:nvPr/>
        </p:nvGrpSpPr>
        <p:grpSpPr>
          <a:xfrm>
            <a:off x="807720" y="1192800"/>
            <a:ext cx="11353800" cy="5008880"/>
            <a:chOff x="665480" y="528320"/>
            <a:chExt cx="11353800" cy="5008880"/>
          </a:xfrm>
        </p:grpSpPr>
        <p:sp>
          <p:nvSpPr>
            <p:cNvPr id="2" name="Textfeld 1">
              <a:extLst>
                <a:ext uri="{FF2B5EF4-FFF2-40B4-BE49-F238E27FC236}">
                  <a16:creationId xmlns:a16="http://schemas.microsoft.com/office/drawing/2014/main" id="{A6706A9F-3E46-E3BE-FBD4-0A48873E4759}"/>
                </a:ext>
              </a:extLst>
            </p:cNvPr>
            <p:cNvSpPr txBox="1"/>
            <p:nvPr/>
          </p:nvSpPr>
          <p:spPr>
            <a:xfrm>
              <a:off x="806246" y="737419"/>
              <a:ext cx="4476956" cy="646331"/>
            </a:xfrm>
            <a:prstGeom prst="rect">
              <a:avLst/>
            </a:prstGeom>
            <a:noFill/>
          </p:spPr>
          <p:txBody>
            <a:bodyPr wrap="square" rtlCol="0">
              <a:spAutoFit/>
            </a:bodyPr>
            <a:lstStyle/>
            <a:p>
              <a:r>
                <a:rPr lang="en-US" b="1" i="0" noProof="0" dirty="0">
                  <a:effectLst/>
                  <a:latin typeface="Source Sans 3"/>
                </a:rPr>
                <a:t>TF Career guidance in agriculture and rural development education and training</a:t>
              </a:r>
              <a:r>
                <a:rPr lang="en-US" b="1" noProof="0" dirty="0">
                  <a:latin typeface="+mj-lt"/>
                </a:rPr>
                <a:t>: </a:t>
              </a:r>
            </a:p>
          </p:txBody>
        </p:sp>
        <p:sp>
          <p:nvSpPr>
            <p:cNvPr id="8" name="Textfeld 7">
              <a:extLst>
                <a:ext uri="{FF2B5EF4-FFF2-40B4-BE49-F238E27FC236}">
                  <a16:creationId xmlns:a16="http://schemas.microsoft.com/office/drawing/2014/main" id="{98888B38-1E21-20DB-8094-9BC74CF2EF07}"/>
                </a:ext>
              </a:extLst>
            </p:cNvPr>
            <p:cNvSpPr txBox="1"/>
            <p:nvPr/>
          </p:nvSpPr>
          <p:spPr>
            <a:xfrm>
              <a:off x="806245" y="1997839"/>
              <a:ext cx="6096000" cy="3416320"/>
            </a:xfrm>
            <a:prstGeom prst="rect">
              <a:avLst/>
            </a:prstGeom>
            <a:noFill/>
          </p:spPr>
          <p:txBody>
            <a:bodyPr wrap="square">
              <a:spAutoFit/>
            </a:bodyPr>
            <a:lstStyle/>
            <a:p>
              <a:pPr algn="l" rtl="0">
                <a:buNone/>
              </a:pPr>
              <a:r>
                <a:rPr lang="en-US" b="1" i="0" noProof="0" dirty="0">
                  <a:solidFill>
                    <a:srgbClr val="1D2125"/>
                  </a:solidFill>
                  <a:effectLst/>
                  <a:latin typeface="Source Sans 3"/>
                </a:rPr>
                <a:t>HSWT - </a:t>
              </a:r>
              <a:r>
                <a:rPr lang="en-US" b="1" i="0" u="sng" strike="noStrike" noProof="0" dirty="0">
                  <a:solidFill>
                    <a:srgbClr val="7AB800"/>
                  </a:solidFill>
                  <a:effectLst/>
                  <a:latin typeface="Source Sans 3"/>
                </a:rPr>
                <a:t>Anja Weber</a:t>
              </a:r>
              <a:endParaRPr lang="en-US" b="0" i="0" u="sng" noProof="0" dirty="0">
                <a:solidFill>
                  <a:srgbClr val="1D2125"/>
                </a:solidFill>
                <a:effectLst/>
                <a:latin typeface="Source Sans 3"/>
              </a:endParaRPr>
            </a:p>
            <a:p>
              <a:pPr algn="l" rtl="0">
                <a:buNone/>
              </a:pPr>
              <a:r>
                <a:rPr lang="en-US" b="0" i="0" noProof="0" dirty="0">
                  <a:solidFill>
                    <a:srgbClr val="1D2125"/>
                  </a:solidFill>
                  <a:effectLst/>
                  <a:latin typeface="Source Sans 3"/>
                </a:rPr>
                <a:t>KITA - </a:t>
              </a:r>
              <a:r>
                <a:rPr lang="en-US" b="0" i="0" u="none" strike="noStrike" noProof="0" dirty="0">
                  <a:solidFill>
                    <a:srgbClr val="7AB800"/>
                  </a:solidFill>
                  <a:effectLst/>
                  <a:latin typeface="Source Sans 3"/>
                </a:rPr>
                <a:t>Antoinette Damien</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NICOSA - </a:t>
              </a:r>
              <a:r>
                <a:rPr lang="en-US" b="0" i="0" u="none" strike="noStrike" noProof="0" dirty="0">
                  <a:solidFill>
                    <a:srgbClr val="7AB800"/>
                  </a:solidFill>
                  <a:effectLst/>
                  <a:latin typeface="Source Sans 3"/>
                </a:rPr>
                <a:t>Thembeni Mazamisa</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WEBIN - </a:t>
              </a:r>
              <a:r>
                <a:rPr lang="en-US" b="0" i="0" u="none" strike="noStrike" noProof="0" dirty="0">
                  <a:solidFill>
                    <a:srgbClr val="7AB800"/>
                  </a:solidFill>
                  <a:effectLst/>
                  <a:latin typeface="Source Sans 3"/>
                </a:rPr>
                <a:t>Dragana Jovanović</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UFS - ? </a:t>
              </a:r>
            </a:p>
            <a:p>
              <a:pPr algn="l" rtl="0">
                <a:buNone/>
              </a:pPr>
              <a:r>
                <a:rPr lang="en-US" b="0" i="0" noProof="0" dirty="0">
                  <a:solidFill>
                    <a:srgbClr val="1D2125"/>
                  </a:solidFill>
                  <a:effectLst/>
                  <a:latin typeface="Source Sans 3"/>
                </a:rPr>
                <a:t>Hawassa University - </a:t>
              </a:r>
              <a:r>
                <a:rPr lang="en-US" b="0" i="0" u="none" strike="noStrike" noProof="0" dirty="0">
                  <a:solidFill>
                    <a:srgbClr val="7AB800"/>
                  </a:solidFill>
                  <a:effectLst/>
                  <a:latin typeface="Source Sans 3"/>
                </a:rPr>
                <a:t>Anbes Tenaye</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UGB -</a:t>
              </a:r>
              <a:r>
                <a:rPr lang="en-US" b="0" i="0" noProof="0" dirty="0">
                  <a:solidFill>
                    <a:srgbClr val="98CA3E"/>
                  </a:solidFill>
                  <a:effectLst/>
                  <a:latin typeface="Source Sans 3"/>
                </a:rPr>
                <a:t> A</a:t>
              </a:r>
              <a:r>
                <a:rPr lang="en-US" b="0" i="0" u="none" strike="noStrike" noProof="0" dirty="0">
                  <a:solidFill>
                    <a:srgbClr val="7AB800"/>
                  </a:solidFill>
                  <a:effectLst/>
                  <a:latin typeface="Source Sans 3"/>
                </a:rPr>
                <a:t>nicet Manga</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EDI - </a:t>
              </a:r>
              <a:r>
                <a:rPr lang="en-US" b="0" i="0" noProof="0" dirty="0">
                  <a:solidFill>
                    <a:srgbClr val="98CA3E"/>
                  </a:solidFill>
                  <a:effectLst/>
                  <a:latin typeface="Source Sans 3"/>
                </a:rPr>
                <a:t>T</a:t>
              </a:r>
              <a:r>
                <a:rPr lang="en-US" b="0" i="0" u="none" strike="noStrike" noProof="0" dirty="0">
                  <a:solidFill>
                    <a:srgbClr val="7AB800"/>
                  </a:solidFill>
                  <a:effectLst/>
                  <a:latin typeface="Source Sans 3"/>
                </a:rPr>
                <a:t>sigereda Mekuria</a:t>
              </a:r>
              <a:endParaRPr lang="en-US" b="0" i="0" noProof="0" dirty="0">
                <a:solidFill>
                  <a:srgbClr val="1D2125"/>
                </a:solidFill>
                <a:effectLst/>
                <a:latin typeface="Source Sans 3"/>
              </a:endParaRPr>
            </a:p>
            <a:p>
              <a:pPr algn="l" rtl="0">
                <a:buNone/>
              </a:pPr>
              <a:r>
                <a:rPr lang="en-US" b="0" i="0" noProof="0" dirty="0">
                  <a:solidFill>
                    <a:srgbClr val="1D2125"/>
                  </a:solidFill>
                  <a:effectLst/>
                  <a:latin typeface="Source Sans 3"/>
                </a:rPr>
                <a:t>BizMetrics - </a:t>
              </a:r>
              <a:r>
                <a:rPr lang="en-US" b="0" i="0" u="none" strike="noStrike" noProof="0" dirty="0">
                  <a:solidFill>
                    <a:srgbClr val="7AB800"/>
                  </a:solidFill>
                  <a:effectLst/>
                  <a:latin typeface="Source Sans 3"/>
                </a:rPr>
                <a:t>Matthew Ash</a:t>
              </a:r>
              <a:endParaRPr lang="en-US" b="0" i="0" noProof="0" dirty="0">
                <a:solidFill>
                  <a:srgbClr val="1D2125"/>
                </a:solidFill>
                <a:effectLst/>
                <a:latin typeface="Source Sans 3"/>
              </a:endParaRPr>
            </a:p>
            <a:p>
              <a:pPr algn="l" rtl="0"/>
              <a:r>
                <a:rPr lang="en-US" b="0" i="0" noProof="0" dirty="0">
                  <a:solidFill>
                    <a:srgbClr val="1D2125"/>
                  </a:solidFill>
                  <a:effectLst/>
                  <a:latin typeface="Source Sans 3"/>
                </a:rPr>
                <a:t>HAMK - </a:t>
              </a:r>
              <a:r>
                <a:rPr lang="en-US" b="0" i="0" u="none" strike="noStrike" noProof="0" dirty="0">
                  <a:solidFill>
                    <a:srgbClr val="7AB800"/>
                  </a:solidFill>
                  <a:effectLst/>
                  <a:latin typeface="Source Sans 3"/>
                </a:rPr>
                <a:t>Sirpa Ojansuu</a:t>
              </a:r>
              <a:endParaRPr lang="en-US" b="0" i="0" noProof="0" dirty="0">
                <a:solidFill>
                  <a:srgbClr val="1D2125"/>
                </a:solidFill>
                <a:effectLst/>
                <a:latin typeface="Source Sans 3"/>
              </a:endParaRPr>
            </a:p>
            <a:p>
              <a:pPr>
                <a:buNone/>
              </a:pPr>
              <a:br>
                <a:rPr lang="en-US" noProof="0" dirty="0"/>
              </a:br>
              <a:endParaRPr lang="en-US" b="0" i="0" noProof="0" dirty="0">
                <a:solidFill>
                  <a:srgbClr val="1D2125"/>
                </a:solidFill>
                <a:effectLst/>
                <a:latin typeface="Source Sans 3"/>
              </a:endParaRPr>
            </a:p>
          </p:txBody>
        </p:sp>
        <p:sp>
          <p:nvSpPr>
            <p:cNvPr id="9" name="Rechteck 8">
              <a:extLst>
                <a:ext uri="{FF2B5EF4-FFF2-40B4-BE49-F238E27FC236}">
                  <a16:creationId xmlns:a16="http://schemas.microsoft.com/office/drawing/2014/main" id="{9AA9CE61-1327-E5BF-56AA-2D1E09F07D6C}"/>
                </a:ext>
              </a:extLst>
            </p:cNvPr>
            <p:cNvSpPr/>
            <p:nvPr/>
          </p:nvSpPr>
          <p:spPr>
            <a:xfrm>
              <a:off x="665480" y="5283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hteck 9">
              <a:extLst>
                <a:ext uri="{FF2B5EF4-FFF2-40B4-BE49-F238E27FC236}">
                  <a16:creationId xmlns:a16="http://schemas.microsoft.com/office/drawing/2014/main" id="{5433341F-2D0D-5EAC-0D67-543C0D0BD271}"/>
                </a:ext>
              </a:extLst>
            </p:cNvPr>
            <p:cNvSpPr/>
            <p:nvPr/>
          </p:nvSpPr>
          <p:spPr>
            <a:xfrm>
              <a:off x="5591605" y="5283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extfeld 11">
              <a:extLst>
                <a:ext uri="{FF2B5EF4-FFF2-40B4-BE49-F238E27FC236}">
                  <a16:creationId xmlns:a16="http://schemas.microsoft.com/office/drawing/2014/main" id="{622C6DC1-5FAF-AF0F-9094-FB06F672BD7B}"/>
                </a:ext>
              </a:extLst>
            </p:cNvPr>
            <p:cNvSpPr txBox="1"/>
            <p:nvPr/>
          </p:nvSpPr>
          <p:spPr>
            <a:xfrm>
              <a:off x="5923280" y="1997839"/>
              <a:ext cx="6096000" cy="1754326"/>
            </a:xfrm>
            <a:prstGeom prst="rect">
              <a:avLst/>
            </a:prstGeom>
            <a:noFill/>
          </p:spPr>
          <p:txBody>
            <a:bodyPr wrap="square">
              <a:spAutoFit/>
            </a:bodyPr>
            <a:lstStyle/>
            <a:p>
              <a:pPr algn="l" rtl="0">
                <a:buNone/>
              </a:pPr>
              <a:r>
                <a:rPr lang="en-US" b="1" i="0" u="sng" strike="noStrike" noProof="0" dirty="0">
                  <a:solidFill>
                    <a:srgbClr val="7AB800"/>
                  </a:solidFill>
                  <a:effectLst/>
                  <a:latin typeface="Source Sans 3"/>
                </a:rPr>
                <a:t>Lynette Jacobs</a:t>
              </a:r>
              <a:r>
                <a:rPr lang="en-US" b="0" i="0" u="sng" noProof="0" dirty="0">
                  <a:solidFill>
                    <a:srgbClr val="1D2125"/>
                  </a:solidFill>
                  <a:effectLst/>
                  <a:latin typeface="Source Sans 3"/>
                </a:rPr>
                <a:t> </a:t>
              </a:r>
              <a:r>
                <a:rPr lang="en-US" b="0" i="0" noProof="0" dirty="0">
                  <a:solidFill>
                    <a:srgbClr val="1D2125"/>
                  </a:solidFill>
                  <a:effectLst/>
                  <a:latin typeface="Source Sans 3"/>
                </a:rPr>
                <a:t>(UFS)</a:t>
              </a:r>
            </a:p>
            <a:p>
              <a:pPr algn="l" rtl="0">
                <a:buNone/>
              </a:pPr>
              <a:r>
                <a:rPr lang="en-US" b="0" i="0" u="none" strike="noStrike" noProof="0" dirty="0">
                  <a:solidFill>
                    <a:srgbClr val="96C736"/>
                  </a:solidFill>
                  <a:effectLst/>
                  <a:latin typeface="Source Sans 3"/>
                </a:rPr>
                <a:t>Corli Witthuhn</a:t>
              </a:r>
              <a:r>
                <a:rPr lang="en-US" b="0" i="0" noProof="0" dirty="0">
                  <a:solidFill>
                    <a:srgbClr val="96C736"/>
                  </a:solidFill>
                  <a:effectLst/>
                  <a:latin typeface="Source Sans 3"/>
                </a:rPr>
                <a:t> </a:t>
              </a:r>
              <a:r>
                <a:rPr lang="en-US" b="0" i="0" noProof="0" dirty="0">
                  <a:solidFill>
                    <a:srgbClr val="1D2125"/>
                  </a:solidFill>
                  <a:effectLst/>
                  <a:latin typeface="Source Sans 3"/>
                </a:rPr>
                <a:t>(UFS)</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Yahya Adow Ibrahim</a:t>
              </a:r>
              <a:r>
                <a:rPr lang="en-US" b="0" i="0" noProof="0" dirty="0">
                  <a:solidFill>
                    <a:srgbClr val="1D2125"/>
                  </a:solidFill>
                  <a:effectLst/>
                  <a:latin typeface="Source Sans 3"/>
                </a:rPr>
                <a:t>  (WEBÌN)</a:t>
              </a:r>
            </a:p>
            <a:p>
              <a:pPr algn="l" rtl="0">
                <a:buNone/>
              </a:pPr>
              <a:r>
                <a:rPr lang="en-US" b="0" i="0" u="none" strike="noStrike" noProof="0" dirty="0">
                  <a:solidFill>
                    <a:srgbClr val="7AB800"/>
                  </a:solidFill>
                  <a:effectLst/>
                  <a:latin typeface="Source Sans 3"/>
                </a:rPr>
                <a:t>Tirusew Taye</a:t>
              </a:r>
              <a:r>
                <a:rPr lang="en-US" b="0" i="0" noProof="0" dirty="0">
                  <a:solidFill>
                    <a:srgbClr val="1D2125"/>
                  </a:solidFill>
                  <a:effectLst/>
                  <a:latin typeface="Source Sans 3"/>
                </a:rPr>
                <a:t> (Hawassa University)</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Thembeni Mazamisa</a:t>
              </a:r>
              <a:r>
                <a:rPr lang="en-US" b="0" i="0" noProof="0" dirty="0">
                  <a:solidFill>
                    <a:srgbClr val="1D2125"/>
                  </a:solidFill>
                  <a:effectLst/>
                  <a:latin typeface="Source Sans 3"/>
                </a:rPr>
                <a:t> (NICOSA)</a:t>
              </a:r>
              <a:br>
                <a:rPr lang="en-US" b="0" i="0" noProof="0" dirty="0">
                  <a:solidFill>
                    <a:srgbClr val="1D2125"/>
                  </a:solidFill>
                  <a:effectLst/>
                  <a:latin typeface="Source Sans 3"/>
                </a:rPr>
              </a:br>
              <a:r>
                <a:rPr lang="en-US" b="0" i="0" noProof="0" dirty="0">
                  <a:solidFill>
                    <a:srgbClr val="98CA3E"/>
                  </a:solidFill>
                  <a:effectLst/>
                  <a:latin typeface="Source Sans 3"/>
                </a:rPr>
                <a:t>T</a:t>
              </a:r>
              <a:r>
                <a:rPr lang="en-US" b="0" i="0" u="none" strike="noStrike" noProof="0" dirty="0">
                  <a:solidFill>
                    <a:srgbClr val="7AB800"/>
                  </a:solidFill>
                  <a:effectLst/>
                  <a:latin typeface="Source Sans 3"/>
                </a:rPr>
                <a:t>sigereda Mekuria</a:t>
              </a:r>
              <a:r>
                <a:rPr lang="en-US" b="0" i="0" noProof="0" dirty="0">
                  <a:solidFill>
                    <a:srgbClr val="1D2125"/>
                  </a:solidFill>
                  <a:effectLst/>
                  <a:latin typeface="Source Sans 3"/>
                </a:rPr>
                <a:t> (EDI)</a:t>
              </a:r>
            </a:p>
          </p:txBody>
        </p:sp>
        <p:sp>
          <p:nvSpPr>
            <p:cNvPr id="13" name="Textfeld 12">
              <a:extLst>
                <a:ext uri="{FF2B5EF4-FFF2-40B4-BE49-F238E27FC236}">
                  <a16:creationId xmlns:a16="http://schemas.microsoft.com/office/drawing/2014/main" id="{913700FA-94F9-B780-ECED-9EABF266FB0C}"/>
                </a:ext>
              </a:extLst>
            </p:cNvPr>
            <p:cNvSpPr txBox="1"/>
            <p:nvPr/>
          </p:nvSpPr>
          <p:spPr>
            <a:xfrm>
              <a:off x="5923281" y="737419"/>
              <a:ext cx="4145280" cy="646331"/>
            </a:xfrm>
            <a:prstGeom prst="rect">
              <a:avLst/>
            </a:prstGeom>
            <a:noFill/>
          </p:spPr>
          <p:txBody>
            <a:bodyPr wrap="square" rtlCol="0">
              <a:spAutoFit/>
            </a:bodyPr>
            <a:lstStyle/>
            <a:p>
              <a:r>
                <a:rPr lang="en-US" b="1" i="0" noProof="0" dirty="0">
                  <a:effectLst/>
                  <a:latin typeface="+mj-lt"/>
                </a:rPr>
                <a:t>Communication &amp; Dissemination (CDE) team:</a:t>
              </a:r>
            </a:p>
          </p:txBody>
        </p:sp>
      </p:grpSp>
      <p:sp>
        <p:nvSpPr>
          <p:cNvPr id="6" name="Textfeld 5">
            <a:extLst>
              <a:ext uri="{FF2B5EF4-FFF2-40B4-BE49-F238E27FC236}">
                <a16:creationId xmlns:a16="http://schemas.microsoft.com/office/drawing/2014/main" id="{254E0E13-A895-2DFF-A06B-D4F1EE5E392C}"/>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Taskforce &amp; Committee Members: </a:t>
            </a:r>
          </a:p>
        </p:txBody>
      </p:sp>
      <p:sp>
        <p:nvSpPr>
          <p:cNvPr id="7" name="Foliennummernplatzhalter 6">
            <a:extLst>
              <a:ext uri="{FF2B5EF4-FFF2-40B4-BE49-F238E27FC236}">
                <a16:creationId xmlns:a16="http://schemas.microsoft.com/office/drawing/2014/main" id="{E6269242-8ED9-51D5-F659-32C259FBE417}"/>
              </a:ext>
            </a:extLst>
          </p:cNvPr>
          <p:cNvSpPr>
            <a:spLocks noGrp="1"/>
          </p:cNvSpPr>
          <p:nvPr>
            <p:ph type="sldNum" sz="quarter" idx="12"/>
          </p:nvPr>
        </p:nvSpPr>
        <p:spPr/>
        <p:txBody>
          <a:bodyPr/>
          <a:lstStyle/>
          <a:p>
            <a:fld id="{B0338755-EC09-452E-8EBB-101AC093DB14}" type="slidenum">
              <a:rPr lang="en-US" noProof="0" smtClean="0"/>
              <a:t>95</a:t>
            </a:fld>
            <a:endParaRPr lang="en-US" noProof="0" dirty="0"/>
          </a:p>
        </p:txBody>
      </p:sp>
    </p:spTree>
    <p:extLst>
      <p:ext uri="{BB962C8B-B14F-4D97-AF65-F5344CB8AC3E}">
        <p14:creationId xmlns:p14="http://schemas.microsoft.com/office/powerpoint/2010/main" val="20362938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1212-D3E5-8017-C807-C75EA7C92D06}"/>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4911720B-B833-D047-6077-8D6D390ACA1F}"/>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19F0791D-7062-CE7E-35CE-FEB7B5C74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BE5F6F6-185F-C33D-66D6-D7EB36ED2E7F}"/>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grpSp>
        <p:nvGrpSpPr>
          <p:cNvPr id="14" name="Gruppieren 13">
            <a:extLst>
              <a:ext uri="{FF2B5EF4-FFF2-40B4-BE49-F238E27FC236}">
                <a16:creationId xmlns:a16="http://schemas.microsoft.com/office/drawing/2014/main" id="{F7F32195-FB5A-A7B8-BF7F-916AAEFC4621}"/>
              </a:ext>
            </a:extLst>
          </p:cNvPr>
          <p:cNvGrpSpPr/>
          <p:nvPr/>
        </p:nvGrpSpPr>
        <p:grpSpPr>
          <a:xfrm>
            <a:off x="806245" y="1192800"/>
            <a:ext cx="11353800" cy="5008880"/>
            <a:chOff x="665480" y="528320"/>
            <a:chExt cx="11353800" cy="5008880"/>
          </a:xfrm>
        </p:grpSpPr>
        <p:sp>
          <p:nvSpPr>
            <p:cNvPr id="2" name="Textfeld 1">
              <a:extLst>
                <a:ext uri="{FF2B5EF4-FFF2-40B4-BE49-F238E27FC236}">
                  <a16:creationId xmlns:a16="http://schemas.microsoft.com/office/drawing/2014/main" id="{1447E203-3DFF-47FA-710D-8379983EF801}"/>
                </a:ext>
              </a:extLst>
            </p:cNvPr>
            <p:cNvSpPr txBox="1"/>
            <p:nvPr/>
          </p:nvSpPr>
          <p:spPr>
            <a:xfrm>
              <a:off x="806246" y="737419"/>
              <a:ext cx="4476956" cy="369332"/>
            </a:xfrm>
            <a:prstGeom prst="rect">
              <a:avLst/>
            </a:prstGeom>
            <a:noFill/>
          </p:spPr>
          <p:txBody>
            <a:bodyPr wrap="square" rtlCol="0">
              <a:spAutoFit/>
            </a:bodyPr>
            <a:lstStyle/>
            <a:p>
              <a:r>
                <a:rPr lang="en-US" b="1" i="0" noProof="0" dirty="0">
                  <a:effectLst/>
                  <a:latin typeface="+mj-lt"/>
                </a:rPr>
                <a:t>TFI Y e-internship for youths</a:t>
              </a:r>
              <a:r>
                <a:rPr lang="en-US" b="1" noProof="0" dirty="0">
                  <a:latin typeface="+mj-lt"/>
                </a:rPr>
                <a:t>: </a:t>
              </a:r>
            </a:p>
          </p:txBody>
        </p:sp>
        <p:sp>
          <p:nvSpPr>
            <p:cNvPr id="8" name="Textfeld 7">
              <a:extLst>
                <a:ext uri="{FF2B5EF4-FFF2-40B4-BE49-F238E27FC236}">
                  <a16:creationId xmlns:a16="http://schemas.microsoft.com/office/drawing/2014/main" id="{2E6EF744-2EA9-69A1-5631-067438F21CF9}"/>
                </a:ext>
              </a:extLst>
            </p:cNvPr>
            <p:cNvSpPr txBox="1"/>
            <p:nvPr/>
          </p:nvSpPr>
          <p:spPr>
            <a:xfrm>
              <a:off x="806245" y="1997839"/>
              <a:ext cx="6096000" cy="2862322"/>
            </a:xfrm>
            <a:prstGeom prst="rect">
              <a:avLst/>
            </a:prstGeom>
            <a:noFill/>
          </p:spPr>
          <p:txBody>
            <a:bodyPr wrap="square">
              <a:spAutoFit/>
            </a:bodyPr>
            <a:lstStyle/>
            <a:p>
              <a:pPr algn="l" rtl="0">
                <a:buNone/>
              </a:pPr>
              <a:r>
                <a:rPr lang="en-US" b="1" i="0" u="sng" strike="noStrike" noProof="0" dirty="0">
                  <a:solidFill>
                    <a:srgbClr val="7AB800"/>
                  </a:solidFill>
                  <a:effectLst/>
                  <a:latin typeface="Source Sans 3"/>
                </a:rPr>
                <a:t>Thembeni Mazamisa</a:t>
              </a:r>
              <a:r>
                <a:rPr lang="en-US" b="1" i="0" u="sng" noProof="0" dirty="0">
                  <a:solidFill>
                    <a:srgbClr val="1D2125"/>
                  </a:solidFill>
                  <a:effectLst/>
                  <a:latin typeface="Source Sans 3"/>
                </a:rPr>
                <a:t> </a:t>
              </a:r>
              <a:r>
                <a:rPr lang="en-US" b="1" i="0" noProof="0" dirty="0">
                  <a:solidFill>
                    <a:srgbClr val="1D2125"/>
                  </a:solidFill>
                  <a:effectLst/>
                  <a:latin typeface="Source Sans 3"/>
                </a:rPr>
                <a:t>(NICOSA)</a:t>
              </a:r>
              <a:br>
                <a:rPr lang="en-US" b="0" i="0" noProof="0" dirty="0">
                  <a:solidFill>
                    <a:srgbClr val="1D2125"/>
                  </a:solidFill>
                  <a:effectLst/>
                  <a:latin typeface="Source Sans 3"/>
                </a:rPr>
              </a:br>
              <a:r>
                <a:rPr lang="en-US" b="0" i="0" u="none" strike="noStrike" noProof="0" dirty="0">
                  <a:solidFill>
                    <a:srgbClr val="96C736"/>
                  </a:solidFill>
                  <a:effectLst/>
                  <a:latin typeface="Source Sans 3"/>
                </a:rPr>
                <a:t>Samuel Owusu-Takyi</a:t>
              </a:r>
              <a:r>
                <a:rPr lang="en-US" b="0" i="0" noProof="0" dirty="0">
                  <a:solidFill>
                    <a:srgbClr val="96C736"/>
                  </a:solidFill>
                  <a:effectLst/>
                  <a:latin typeface="Source Sans 3"/>
                </a:rPr>
                <a:t> </a:t>
              </a:r>
              <a:r>
                <a:rPr lang="en-US" b="0" i="0" noProof="0" dirty="0">
                  <a:solidFill>
                    <a:srgbClr val="1D2125"/>
                  </a:solidFill>
                  <a:effectLst/>
                  <a:latin typeface="Source Sans 3"/>
                </a:rPr>
                <a:t>(KITA)</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Dragana Jovanović</a:t>
              </a:r>
              <a:r>
                <a:rPr lang="en-US" b="0" i="0" noProof="0" dirty="0">
                  <a:solidFill>
                    <a:srgbClr val="1D2125"/>
                  </a:solidFill>
                  <a:effectLst/>
                  <a:latin typeface="Source Sans 3"/>
                </a:rPr>
                <a:t> (WEBIN)</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Yahya Adow Ibrahim</a:t>
              </a:r>
              <a:r>
                <a:rPr lang="en-US" b="0" i="0" noProof="0" dirty="0">
                  <a:solidFill>
                    <a:srgbClr val="1D2125"/>
                  </a:solidFill>
                  <a:effectLst/>
                  <a:latin typeface="Source Sans 3"/>
                </a:rPr>
                <a:t>  (WEBIN)</a:t>
              </a:r>
            </a:p>
            <a:p>
              <a:pPr algn="l" rtl="0">
                <a:buNone/>
              </a:pPr>
              <a:r>
                <a:rPr lang="en-US" b="0" i="0" u="none" strike="noStrike" noProof="0" dirty="0">
                  <a:solidFill>
                    <a:srgbClr val="7AB800"/>
                  </a:solidFill>
                  <a:effectLst/>
                  <a:latin typeface="Source Sans 3"/>
                </a:rPr>
                <a:t>Anbes Tenaye</a:t>
              </a:r>
              <a:r>
                <a:rPr lang="en-US" b="0" i="0" noProof="0" dirty="0">
                  <a:solidFill>
                    <a:srgbClr val="1D2125"/>
                  </a:solidFill>
                  <a:effectLst/>
                  <a:latin typeface="Source Sans 3"/>
                </a:rPr>
                <a:t> (Hawassa University)</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Abrham Aberra</a:t>
              </a:r>
              <a:r>
                <a:rPr lang="en-US" b="0" i="0" noProof="0" dirty="0">
                  <a:solidFill>
                    <a:srgbClr val="1D2125"/>
                  </a:solidFill>
                  <a:effectLst/>
                  <a:latin typeface="Source Sans 3"/>
                </a:rPr>
                <a:t> (EDI)</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César Ba</a:t>
              </a:r>
              <a:r>
                <a:rPr lang="en-US" b="0" i="0" noProof="0" dirty="0">
                  <a:solidFill>
                    <a:srgbClr val="98CA3E"/>
                  </a:solidFill>
                  <a:effectLst/>
                  <a:latin typeface="Source Sans 3"/>
                </a:rPr>
                <a:t>ssene</a:t>
              </a:r>
              <a:r>
                <a:rPr lang="en-US" b="0" i="0" noProof="0" dirty="0">
                  <a:solidFill>
                    <a:srgbClr val="1D2125"/>
                  </a:solidFill>
                  <a:effectLst/>
                  <a:latin typeface="Source Sans 3"/>
                </a:rPr>
                <a:t> (UGB)</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Anja Weber</a:t>
              </a:r>
              <a:r>
                <a:rPr lang="en-US" b="0" i="0" noProof="0" dirty="0">
                  <a:solidFill>
                    <a:srgbClr val="1D2125"/>
                  </a:solidFill>
                  <a:effectLst/>
                  <a:latin typeface="Source Sans 3"/>
                </a:rPr>
                <a:t> (HSWT)</a:t>
              </a:r>
            </a:p>
            <a:p>
              <a:pPr>
                <a:buNone/>
              </a:pPr>
              <a:br>
                <a:rPr lang="en-US" noProof="0" dirty="0"/>
              </a:br>
              <a:endParaRPr lang="en-US" b="0" i="0" noProof="0" dirty="0">
                <a:solidFill>
                  <a:srgbClr val="1D2125"/>
                </a:solidFill>
                <a:effectLst/>
                <a:latin typeface="Source Sans 3"/>
              </a:endParaRPr>
            </a:p>
          </p:txBody>
        </p:sp>
        <p:sp>
          <p:nvSpPr>
            <p:cNvPr id="9" name="Rechteck 8">
              <a:extLst>
                <a:ext uri="{FF2B5EF4-FFF2-40B4-BE49-F238E27FC236}">
                  <a16:creationId xmlns:a16="http://schemas.microsoft.com/office/drawing/2014/main" id="{EC76F424-E316-A236-2A66-CA272FB62082}"/>
                </a:ext>
              </a:extLst>
            </p:cNvPr>
            <p:cNvSpPr/>
            <p:nvPr/>
          </p:nvSpPr>
          <p:spPr>
            <a:xfrm>
              <a:off x="665480" y="5283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hteck 9">
              <a:extLst>
                <a:ext uri="{FF2B5EF4-FFF2-40B4-BE49-F238E27FC236}">
                  <a16:creationId xmlns:a16="http://schemas.microsoft.com/office/drawing/2014/main" id="{658E0A39-A7B2-4F55-AEF0-FBB5CC73494A}"/>
                </a:ext>
              </a:extLst>
            </p:cNvPr>
            <p:cNvSpPr/>
            <p:nvPr/>
          </p:nvSpPr>
          <p:spPr>
            <a:xfrm>
              <a:off x="5591605" y="5283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extfeld 11">
              <a:extLst>
                <a:ext uri="{FF2B5EF4-FFF2-40B4-BE49-F238E27FC236}">
                  <a16:creationId xmlns:a16="http://schemas.microsoft.com/office/drawing/2014/main" id="{1247CE0A-36C1-B809-83D2-BEF8DC7F40CE}"/>
                </a:ext>
              </a:extLst>
            </p:cNvPr>
            <p:cNvSpPr txBox="1"/>
            <p:nvPr/>
          </p:nvSpPr>
          <p:spPr>
            <a:xfrm>
              <a:off x="5923280" y="1997839"/>
              <a:ext cx="6096000" cy="1754326"/>
            </a:xfrm>
            <a:prstGeom prst="rect">
              <a:avLst/>
            </a:prstGeom>
            <a:noFill/>
          </p:spPr>
          <p:txBody>
            <a:bodyPr wrap="square">
              <a:spAutoFit/>
            </a:bodyPr>
            <a:lstStyle/>
            <a:p>
              <a:pPr algn="l" rtl="0">
                <a:buNone/>
              </a:pPr>
              <a:r>
                <a:rPr lang="en-US" b="1" i="0" u="sng" strike="noStrike" noProof="0" dirty="0">
                  <a:solidFill>
                    <a:srgbClr val="7AB800"/>
                  </a:solidFill>
                  <a:effectLst/>
                  <a:latin typeface="Source Sans 3"/>
                </a:rPr>
                <a:t>Yitna Gebreab</a:t>
              </a:r>
              <a:r>
                <a:rPr lang="en-US" b="1" i="0" u="sng" noProof="0" dirty="0">
                  <a:solidFill>
                    <a:srgbClr val="1D2125"/>
                  </a:solidFill>
                  <a:effectLst/>
                  <a:latin typeface="Source Sans 3"/>
                </a:rPr>
                <a:t> </a:t>
              </a:r>
              <a:r>
                <a:rPr lang="en-US" b="1" i="0" noProof="0" dirty="0">
                  <a:solidFill>
                    <a:srgbClr val="1D2125"/>
                  </a:solidFill>
                  <a:effectLst/>
                  <a:latin typeface="Source Sans 3"/>
                </a:rPr>
                <a:t>(Hawassa University)</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Samuel Owusu-Takyi</a:t>
              </a:r>
              <a:r>
                <a:rPr lang="en-US" b="0" i="0" noProof="0" dirty="0">
                  <a:solidFill>
                    <a:srgbClr val="1D2125"/>
                  </a:solidFill>
                  <a:effectLst/>
                  <a:latin typeface="Source Sans 3"/>
                </a:rPr>
                <a:t> (KITA)</a:t>
              </a:r>
              <a:br>
                <a:rPr lang="en-US" b="0" i="0" noProof="0" dirty="0">
                  <a:solidFill>
                    <a:srgbClr val="1D2125"/>
                  </a:solidFill>
                  <a:effectLst/>
                  <a:latin typeface="Source Sans 3"/>
                </a:rPr>
              </a:br>
              <a:r>
                <a:rPr lang="en-US" b="0" i="0" noProof="0" dirty="0">
                  <a:solidFill>
                    <a:srgbClr val="98CA3E"/>
                  </a:solidFill>
                  <a:effectLst/>
                  <a:latin typeface="Source Sans 3"/>
                </a:rPr>
                <a:t>G</a:t>
              </a:r>
              <a:r>
                <a:rPr lang="en-US" b="0" i="0" u="none" strike="noStrike" noProof="0" dirty="0">
                  <a:solidFill>
                    <a:srgbClr val="7AB800"/>
                  </a:solidFill>
                  <a:effectLst/>
                  <a:latin typeface="Source Sans 3"/>
                </a:rPr>
                <a:t>etnet Dadebo</a:t>
              </a:r>
              <a:r>
                <a:rPr lang="en-US" b="0" i="0" noProof="0" dirty="0">
                  <a:solidFill>
                    <a:srgbClr val="1D2125"/>
                  </a:solidFill>
                  <a:effectLst/>
                  <a:latin typeface="Source Sans 3"/>
                </a:rPr>
                <a:t> (EDI)</a:t>
              </a:r>
            </a:p>
            <a:p>
              <a:pPr algn="l" rtl="0">
                <a:buNone/>
              </a:pPr>
              <a:r>
                <a:rPr lang="en-US" b="0" i="0" noProof="0" dirty="0">
                  <a:solidFill>
                    <a:srgbClr val="98CA3E"/>
                  </a:solidFill>
                  <a:effectLst/>
                  <a:latin typeface="Source Sans 3"/>
                </a:rPr>
                <a:t>T</a:t>
              </a:r>
              <a:r>
                <a:rPr lang="en-US" b="0" i="0" u="none" strike="noStrike" noProof="0" dirty="0">
                  <a:solidFill>
                    <a:srgbClr val="98CA3E"/>
                  </a:solidFill>
                  <a:effectLst/>
                  <a:latin typeface="Source Sans 3"/>
                </a:rPr>
                <a:t>s</a:t>
              </a:r>
              <a:r>
                <a:rPr lang="en-US" b="0" i="0" u="none" strike="noStrike" noProof="0" dirty="0">
                  <a:solidFill>
                    <a:srgbClr val="7AB800"/>
                  </a:solidFill>
                  <a:effectLst/>
                  <a:latin typeface="Source Sans 3"/>
                </a:rPr>
                <a:t>igereda Mekuria</a:t>
              </a:r>
              <a:r>
                <a:rPr lang="en-US" b="0" i="0" noProof="0" dirty="0">
                  <a:solidFill>
                    <a:srgbClr val="1D2125"/>
                  </a:solidFill>
                  <a:effectLst/>
                  <a:latin typeface="Source Sans 3"/>
                </a:rPr>
                <a:t> (EDI)</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Andre Diatta</a:t>
              </a:r>
              <a:r>
                <a:rPr lang="en-US" b="0" i="0" noProof="0" dirty="0">
                  <a:solidFill>
                    <a:srgbClr val="1D2125"/>
                  </a:solidFill>
                  <a:effectLst/>
                  <a:latin typeface="Source Sans 3"/>
                </a:rPr>
                <a:t> (UGB)</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Anja Weber</a:t>
              </a:r>
              <a:r>
                <a:rPr lang="en-US" b="0" i="0" noProof="0" dirty="0">
                  <a:solidFill>
                    <a:srgbClr val="1D2125"/>
                  </a:solidFill>
                  <a:effectLst/>
                  <a:latin typeface="Source Sans 3"/>
                </a:rPr>
                <a:t> (HSWT)</a:t>
              </a:r>
            </a:p>
          </p:txBody>
        </p:sp>
        <p:sp>
          <p:nvSpPr>
            <p:cNvPr id="13" name="Textfeld 12">
              <a:extLst>
                <a:ext uri="{FF2B5EF4-FFF2-40B4-BE49-F238E27FC236}">
                  <a16:creationId xmlns:a16="http://schemas.microsoft.com/office/drawing/2014/main" id="{0D91DEA1-7124-2AD9-9805-57BDC296988E}"/>
                </a:ext>
              </a:extLst>
            </p:cNvPr>
            <p:cNvSpPr txBox="1"/>
            <p:nvPr/>
          </p:nvSpPr>
          <p:spPr>
            <a:xfrm>
              <a:off x="5923281" y="737419"/>
              <a:ext cx="4145280" cy="369332"/>
            </a:xfrm>
            <a:prstGeom prst="rect">
              <a:avLst/>
            </a:prstGeom>
            <a:noFill/>
          </p:spPr>
          <p:txBody>
            <a:bodyPr wrap="square" rtlCol="0">
              <a:spAutoFit/>
            </a:bodyPr>
            <a:lstStyle/>
            <a:p>
              <a:r>
                <a:rPr lang="en-US" b="1" i="0" noProof="0" dirty="0">
                  <a:effectLst/>
                  <a:latin typeface="+mj-lt"/>
                </a:rPr>
                <a:t>TFI HE e-internship for Higher Education:</a:t>
              </a:r>
            </a:p>
          </p:txBody>
        </p:sp>
      </p:grpSp>
      <p:sp>
        <p:nvSpPr>
          <p:cNvPr id="6" name="Textfeld 5">
            <a:extLst>
              <a:ext uri="{FF2B5EF4-FFF2-40B4-BE49-F238E27FC236}">
                <a16:creationId xmlns:a16="http://schemas.microsoft.com/office/drawing/2014/main" id="{3B60B28D-F4CC-1EF6-062C-F7A20B7C8763}"/>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Taskforce &amp; Committee Members: </a:t>
            </a:r>
          </a:p>
        </p:txBody>
      </p:sp>
      <p:sp>
        <p:nvSpPr>
          <p:cNvPr id="7" name="Foliennummernplatzhalter 6">
            <a:extLst>
              <a:ext uri="{FF2B5EF4-FFF2-40B4-BE49-F238E27FC236}">
                <a16:creationId xmlns:a16="http://schemas.microsoft.com/office/drawing/2014/main" id="{818FCF8F-55CA-F88D-01A1-181D743BC811}"/>
              </a:ext>
            </a:extLst>
          </p:cNvPr>
          <p:cNvSpPr>
            <a:spLocks noGrp="1"/>
          </p:cNvSpPr>
          <p:nvPr>
            <p:ph type="sldNum" sz="quarter" idx="12"/>
          </p:nvPr>
        </p:nvSpPr>
        <p:spPr/>
        <p:txBody>
          <a:bodyPr/>
          <a:lstStyle/>
          <a:p>
            <a:fld id="{B0338755-EC09-452E-8EBB-101AC093DB14}" type="slidenum">
              <a:rPr lang="en-US" noProof="0" smtClean="0"/>
              <a:t>96</a:t>
            </a:fld>
            <a:endParaRPr lang="en-US" noProof="0" dirty="0"/>
          </a:p>
        </p:txBody>
      </p:sp>
    </p:spTree>
    <p:extLst>
      <p:ext uri="{BB962C8B-B14F-4D97-AF65-F5344CB8AC3E}">
        <p14:creationId xmlns:p14="http://schemas.microsoft.com/office/powerpoint/2010/main" val="81760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5C4C-881B-DB95-DFF5-BF158AEB3249}"/>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CEFB458A-4ACA-DA94-4FF1-89A74575B248}"/>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55A0EC37-C5FE-8779-7545-77259386F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674BDAA9-CE9E-2684-421B-82171D0F8F80}"/>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grpSp>
        <p:nvGrpSpPr>
          <p:cNvPr id="14" name="Gruppieren 13">
            <a:extLst>
              <a:ext uri="{FF2B5EF4-FFF2-40B4-BE49-F238E27FC236}">
                <a16:creationId xmlns:a16="http://schemas.microsoft.com/office/drawing/2014/main" id="{A7639979-3AE8-BFE8-A877-C7A285CB47E6}"/>
              </a:ext>
            </a:extLst>
          </p:cNvPr>
          <p:cNvGrpSpPr/>
          <p:nvPr/>
        </p:nvGrpSpPr>
        <p:grpSpPr>
          <a:xfrm>
            <a:off x="806245" y="1192800"/>
            <a:ext cx="11353800" cy="5008880"/>
            <a:chOff x="665480" y="528320"/>
            <a:chExt cx="11353800" cy="5008880"/>
          </a:xfrm>
        </p:grpSpPr>
        <p:sp>
          <p:nvSpPr>
            <p:cNvPr id="2" name="Textfeld 1">
              <a:extLst>
                <a:ext uri="{FF2B5EF4-FFF2-40B4-BE49-F238E27FC236}">
                  <a16:creationId xmlns:a16="http://schemas.microsoft.com/office/drawing/2014/main" id="{AFE433E1-5D68-99FA-EA6C-2B4CA8FDBF63}"/>
                </a:ext>
              </a:extLst>
            </p:cNvPr>
            <p:cNvSpPr txBox="1"/>
            <p:nvPr/>
          </p:nvSpPr>
          <p:spPr>
            <a:xfrm>
              <a:off x="806246" y="737419"/>
              <a:ext cx="4476956" cy="369332"/>
            </a:xfrm>
            <a:prstGeom prst="rect">
              <a:avLst/>
            </a:prstGeom>
            <a:noFill/>
          </p:spPr>
          <p:txBody>
            <a:bodyPr wrap="square" rtlCol="0">
              <a:spAutoFit/>
            </a:bodyPr>
            <a:lstStyle/>
            <a:p>
              <a:pPr algn="l"/>
              <a:r>
                <a:rPr lang="en-US" b="1" i="0" noProof="0" dirty="0">
                  <a:effectLst/>
                  <a:latin typeface="+mj-lt"/>
                </a:rPr>
                <a:t>TF-TL Taskforce on Transformative Learning:</a:t>
              </a:r>
            </a:p>
          </p:txBody>
        </p:sp>
        <p:sp>
          <p:nvSpPr>
            <p:cNvPr id="8" name="Textfeld 7">
              <a:extLst>
                <a:ext uri="{FF2B5EF4-FFF2-40B4-BE49-F238E27FC236}">
                  <a16:creationId xmlns:a16="http://schemas.microsoft.com/office/drawing/2014/main" id="{722FF1F1-FD01-7AD3-5157-D90B9CC04E60}"/>
                </a:ext>
              </a:extLst>
            </p:cNvPr>
            <p:cNvSpPr txBox="1"/>
            <p:nvPr/>
          </p:nvSpPr>
          <p:spPr>
            <a:xfrm>
              <a:off x="806245" y="1997839"/>
              <a:ext cx="6096000" cy="1754326"/>
            </a:xfrm>
            <a:prstGeom prst="rect">
              <a:avLst/>
            </a:prstGeom>
            <a:noFill/>
          </p:spPr>
          <p:txBody>
            <a:bodyPr wrap="square">
              <a:spAutoFit/>
            </a:bodyPr>
            <a:lstStyle/>
            <a:p>
              <a:pPr algn="l" rtl="0">
                <a:buNone/>
              </a:pPr>
              <a:r>
                <a:rPr lang="en-US" b="1" i="0" u="sng" strike="noStrike" noProof="0" dirty="0">
                  <a:solidFill>
                    <a:srgbClr val="7AB800"/>
                  </a:solidFill>
                  <a:effectLst/>
                  <a:latin typeface="Source Sans 3"/>
                </a:rPr>
                <a:t>Anja Weber</a:t>
              </a:r>
              <a:r>
                <a:rPr lang="en-US" b="1" i="0" u="sng" noProof="0" dirty="0">
                  <a:solidFill>
                    <a:srgbClr val="1D2125"/>
                  </a:solidFill>
                  <a:effectLst/>
                  <a:latin typeface="Source Sans 3"/>
                </a:rPr>
                <a:t> </a:t>
              </a:r>
              <a:r>
                <a:rPr lang="en-US" b="1" i="0" noProof="0" dirty="0">
                  <a:solidFill>
                    <a:srgbClr val="1D2125"/>
                  </a:solidFill>
                  <a:effectLst/>
                  <a:latin typeface="Source Sans 3"/>
                </a:rPr>
                <a:t>(HSWT)</a:t>
              </a:r>
              <a:br>
                <a:rPr lang="en-US" b="1" i="0" noProof="0" dirty="0">
                  <a:solidFill>
                    <a:srgbClr val="1D2125"/>
                  </a:solidFill>
                  <a:effectLst/>
                  <a:latin typeface="Source Sans 3"/>
                </a:rPr>
              </a:br>
              <a:r>
                <a:rPr lang="en-US" b="0" i="0" noProof="0" dirty="0">
                  <a:solidFill>
                    <a:srgbClr val="96C736"/>
                  </a:solidFill>
                  <a:effectLst/>
                  <a:latin typeface="Source Sans 3"/>
                </a:rPr>
                <a:t>Nomfundo Molefe </a:t>
              </a:r>
              <a:r>
                <a:rPr lang="en-US" b="0" i="0" noProof="0" dirty="0">
                  <a:solidFill>
                    <a:srgbClr val="1D2125"/>
                  </a:solidFill>
                  <a:effectLst/>
                  <a:latin typeface="Source Sans 3"/>
                </a:rPr>
                <a:t>(NICOSA)</a:t>
              </a:r>
              <a:br>
                <a:rPr lang="en-US" noProof="0" dirty="0"/>
              </a:br>
              <a:r>
                <a:rPr lang="en-US" b="0" i="0" u="none" strike="noStrike" noProof="0" dirty="0">
                  <a:solidFill>
                    <a:srgbClr val="7AB800"/>
                  </a:solidFill>
                  <a:effectLst/>
                  <a:latin typeface="Source Sans 3"/>
                </a:rPr>
                <a:t>Sirpa Ojansuu</a:t>
              </a:r>
              <a:r>
                <a:rPr lang="en-US" b="0" i="0" noProof="0" dirty="0">
                  <a:solidFill>
                    <a:srgbClr val="1D2125"/>
                  </a:solidFill>
                  <a:effectLst/>
                  <a:latin typeface="Source Sans 3"/>
                </a:rPr>
                <a:t> (HAMK)</a:t>
              </a:r>
              <a:br>
                <a:rPr lang="en-US" noProof="0" dirty="0"/>
              </a:br>
              <a:r>
                <a:rPr lang="en-US" b="0" i="0" u="none" strike="noStrike" noProof="0" dirty="0">
                  <a:solidFill>
                    <a:srgbClr val="7AB800"/>
                  </a:solidFill>
                  <a:effectLst/>
                  <a:latin typeface="Source Sans 3"/>
                </a:rPr>
                <a:t>Tirusew Taye</a:t>
              </a:r>
              <a:r>
                <a:rPr lang="en-US" b="0" i="0" noProof="0" dirty="0">
                  <a:solidFill>
                    <a:srgbClr val="1D2125"/>
                  </a:solidFill>
                  <a:effectLst/>
                  <a:latin typeface="Source Sans 3"/>
                </a:rPr>
                <a:t> (Hawassa University)</a:t>
              </a:r>
              <a:br>
                <a:rPr lang="en-US" noProof="0" dirty="0"/>
              </a:br>
              <a:r>
                <a:rPr lang="en-US" b="0" i="0" noProof="0" dirty="0">
                  <a:solidFill>
                    <a:srgbClr val="98CA3E"/>
                  </a:solidFill>
                  <a:effectLst/>
                  <a:latin typeface="Source Sans 3"/>
                </a:rPr>
                <a:t>A</a:t>
              </a:r>
              <a:r>
                <a:rPr lang="en-US" b="0" i="0" u="none" strike="noStrike" noProof="0" dirty="0">
                  <a:solidFill>
                    <a:srgbClr val="7AB800"/>
                  </a:solidFill>
                  <a:effectLst/>
                  <a:latin typeface="Source Sans 3"/>
                </a:rPr>
                <a:t>nicet Manga</a:t>
              </a:r>
              <a:r>
                <a:rPr lang="en-US" b="0" i="0" noProof="0" dirty="0">
                  <a:solidFill>
                    <a:srgbClr val="1D2125"/>
                  </a:solidFill>
                  <a:effectLst/>
                  <a:latin typeface="Source Sans 3"/>
                </a:rPr>
                <a:t> (UGB)</a:t>
              </a:r>
              <a:br>
                <a:rPr lang="en-US" noProof="0" dirty="0"/>
              </a:br>
              <a:endParaRPr lang="en-US" b="0" i="0" noProof="0" dirty="0">
                <a:solidFill>
                  <a:srgbClr val="1D2125"/>
                </a:solidFill>
                <a:effectLst/>
                <a:latin typeface="Source Sans 3"/>
              </a:endParaRPr>
            </a:p>
          </p:txBody>
        </p:sp>
        <p:sp>
          <p:nvSpPr>
            <p:cNvPr id="9" name="Rechteck 8">
              <a:extLst>
                <a:ext uri="{FF2B5EF4-FFF2-40B4-BE49-F238E27FC236}">
                  <a16:creationId xmlns:a16="http://schemas.microsoft.com/office/drawing/2014/main" id="{97DEBFB0-746A-2175-2D33-4D16E118F531}"/>
                </a:ext>
              </a:extLst>
            </p:cNvPr>
            <p:cNvSpPr/>
            <p:nvPr/>
          </p:nvSpPr>
          <p:spPr>
            <a:xfrm>
              <a:off x="665480" y="5283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hteck 9">
              <a:extLst>
                <a:ext uri="{FF2B5EF4-FFF2-40B4-BE49-F238E27FC236}">
                  <a16:creationId xmlns:a16="http://schemas.microsoft.com/office/drawing/2014/main" id="{C28941B6-1570-C077-E93C-D48D74FC2A8B}"/>
                </a:ext>
              </a:extLst>
            </p:cNvPr>
            <p:cNvSpPr/>
            <p:nvPr/>
          </p:nvSpPr>
          <p:spPr>
            <a:xfrm>
              <a:off x="5591605" y="5283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extfeld 11">
              <a:extLst>
                <a:ext uri="{FF2B5EF4-FFF2-40B4-BE49-F238E27FC236}">
                  <a16:creationId xmlns:a16="http://schemas.microsoft.com/office/drawing/2014/main" id="{0AE59A73-1FC5-0BCF-0E0B-2454BAC66704}"/>
                </a:ext>
              </a:extLst>
            </p:cNvPr>
            <p:cNvSpPr txBox="1"/>
            <p:nvPr/>
          </p:nvSpPr>
          <p:spPr>
            <a:xfrm>
              <a:off x="5923280" y="1997839"/>
              <a:ext cx="6096000" cy="2031325"/>
            </a:xfrm>
            <a:prstGeom prst="rect">
              <a:avLst/>
            </a:prstGeom>
            <a:noFill/>
          </p:spPr>
          <p:txBody>
            <a:bodyPr wrap="square">
              <a:spAutoFit/>
            </a:bodyPr>
            <a:lstStyle/>
            <a:p>
              <a:pPr algn="l" rtl="0">
                <a:buNone/>
              </a:pPr>
              <a:r>
                <a:rPr lang="en-US" b="1" i="0" noProof="0" dirty="0">
                  <a:solidFill>
                    <a:srgbClr val="96C736"/>
                  </a:solidFill>
                  <a:effectLst/>
                  <a:latin typeface="Source Sans 3"/>
                </a:rPr>
                <a:t>Matthew Ash </a:t>
              </a:r>
              <a:r>
                <a:rPr lang="en-US" b="1" i="0" noProof="0" dirty="0">
                  <a:solidFill>
                    <a:srgbClr val="1D2125"/>
                  </a:solidFill>
                  <a:effectLst/>
                  <a:latin typeface="Source Sans 3"/>
                </a:rPr>
                <a:t>(BizMetrics)</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Samuel Owusu-Takyi</a:t>
              </a:r>
              <a:r>
                <a:rPr lang="en-US" b="0" i="0" noProof="0" dirty="0">
                  <a:solidFill>
                    <a:srgbClr val="1D2125"/>
                  </a:solidFill>
                  <a:effectLst/>
                  <a:latin typeface="Source Sans 3"/>
                </a:rPr>
                <a:t> (KITA)</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Anbes Tenaye</a:t>
              </a:r>
              <a:r>
                <a:rPr lang="en-US" b="0" i="0" noProof="0" dirty="0">
                  <a:solidFill>
                    <a:srgbClr val="1D2125"/>
                  </a:solidFill>
                  <a:effectLst/>
                  <a:latin typeface="Source Sans 3"/>
                </a:rPr>
                <a:t> (Hawassa University)</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Abdoul Aziz NDIAYE</a:t>
              </a:r>
              <a:r>
                <a:rPr lang="en-US" b="0" i="0" noProof="0" dirty="0">
                  <a:solidFill>
                    <a:srgbClr val="1D2125"/>
                  </a:solidFill>
                  <a:effectLst/>
                  <a:latin typeface="Source Sans 3"/>
                </a:rPr>
                <a:t> (UGB)</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Anja Weber</a:t>
              </a:r>
              <a:r>
                <a:rPr lang="en-US" b="0" i="0" noProof="0" dirty="0">
                  <a:solidFill>
                    <a:srgbClr val="1D2125"/>
                  </a:solidFill>
                  <a:effectLst/>
                  <a:latin typeface="Source Sans 3"/>
                </a:rPr>
                <a:t> (HSWT)</a:t>
              </a:r>
              <a:br>
                <a:rPr lang="en-US" b="0" i="0" noProof="0" dirty="0">
                  <a:solidFill>
                    <a:srgbClr val="1D2125"/>
                  </a:solidFill>
                  <a:effectLst/>
                  <a:latin typeface="Source Sans 3"/>
                </a:rPr>
              </a:br>
              <a:r>
                <a:rPr lang="en-US" b="0" i="0" noProof="0" dirty="0">
                  <a:solidFill>
                    <a:srgbClr val="98CA3E"/>
                  </a:solidFill>
                  <a:effectLst/>
                  <a:latin typeface="Source Sans 3"/>
                </a:rPr>
                <a:t>T</a:t>
              </a:r>
              <a:r>
                <a:rPr lang="en-US" b="0" i="0" u="none" strike="noStrike" noProof="0" dirty="0">
                  <a:solidFill>
                    <a:srgbClr val="7AB800"/>
                  </a:solidFill>
                  <a:effectLst/>
                  <a:latin typeface="Source Sans 3"/>
                </a:rPr>
                <a:t>sigereda Mekuria</a:t>
              </a:r>
              <a:r>
                <a:rPr lang="en-US" b="0" i="0" noProof="0" dirty="0">
                  <a:solidFill>
                    <a:srgbClr val="1D2125"/>
                  </a:solidFill>
                  <a:effectLst/>
                  <a:latin typeface="Source Sans 3"/>
                </a:rPr>
                <a:t> (EDI)</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Sirpa Ojansuu</a:t>
              </a:r>
              <a:r>
                <a:rPr lang="en-US" b="0" i="0" noProof="0" dirty="0">
                  <a:solidFill>
                    <a:srgbClr val="1D2125"/>
                  </a:solidFill>
                  <a:effectLst/>
                  <a:latin typeface="Source Sans 3"/>
                </a:rPr>
                <a:t> (HAMK)</a:t>
              </a:r>
            </a:p>
          </p:txBody>
        </p:sp>
        <p:sp>
          <p:nvSpPr>
            <p:cNvPr id="13" name="Textfeld 12">
              <a:extLst>
                <a:ext uri="{FF2B5EF4-FFF2-40B4-BE49-F238E27FC236}">
                  <a16:creationId xmlns:a16="http://schemas.microsoft.com/office/drawing/2014/main" id="{A1FCF1C1-77D3-D0A5-7A00-83607525802D}"/>
                </a:ext>
              </a:extLst>
            </p:cNvPr>
            <p:cNvSpPr txBox="1"/>
            <p:nvPr/>
          </p:nvSpPr>
          <p:spPr>
            <a:xfrm>
              <a:off x="5923281" y="737419"/>
              <a:ext cx="4145280" cy="369332"/>
            </a:xfrm>
            <a:prstGeom prst="rect">
              <a:avLst/>
            </a:prstGeom>
            <a:noFill/>
          </p:spPr>
          <p:txBody>
            <a:bodyPr wrap="square" rtlCol="0">
              <a:spAutoFit/>
            </a:bodyPr>
            <a:lstStyle/>
            <a:p>
              <a:r>
                <a:rPr lang="en-US" b="1" i="0" noProof="0" dirty="0">
                  <a:effectLst/>
                  <a:latin typeface="+mj-lt"/>
                </a:rPr>
                <a:t>E-internship Program Committee:</a:t>
              </a:r>
            </a:p>
          </p:txBody>
        </p:sp>
      </p:grpSp>
      <p:sp>
        <p:nvSpPr>
          <p:cNvPr id="6" name="Textfeld 5">
            <a:extLst>
              <a:ext uri="{FF2B5EF4-FFF2-40B4-BE49-F238E27FC236}">
                <a16:creationId xmlns:a16="http://schemas.microsoft.com/office/drawing/2014/main" id="{F420E6FD-5D97-009C-EE9C-5AC55D59A5E5}"/>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Taskforce &amp; Committee Members: </a:t>
            </a:r>
          </a:p>
        </p:txBody>
      </p:sp>
      <p:sp>
        <p:nvSpPr>
          <p:cNvPr id="7" name="Foliennummernplatzhalter 6">
            <a:extLst>
              <a:ext uri="{FF2B5EF4-FFF2-40B4-BE49-F238E27FC236}">
                <a16:creationId xmlns:a16="http://schemas.microsoft.com/office/drawing/2014/main" id="{5BEEE044-AED5-84E5-B785-CEF190D28E39}"/>
              </a:ext>
            </a:extLst>
          </p:cNvPr>
          <p:cNvSpPr>
            <a:spLocks noGrp="1"/>
          </p:cNvSpPr>
          <p:nvPr>
            <p:ph type="sldNum" sz="quarter" idx="12"/>
          </p:nvPr>
        </p:nvSpPr>
        <p:spPr/>
        <p:txBody>
          <a:bodyPr/>
          <a:lstStyle/>
          <a:p>
            <a:fld id="{B0338755-EC09-452E-8EBB-101AC093DB14}" type="slidenum">
              <a:rPr lang="en-US" noProof="0" smtClean="0"/>
              <a:t>97</a:t>
            </a:fld>
            <a:endParaRPr lang="en-US" noProof="0" dirty="0"/>
          </a:p>
        </p:txBody>
      </p:sp>
    </p:spTree>
    <p:extLst>
      <p:ext uri="{BB962C8B-B14F-4D97-AF65-F5344CB8AC3E}">
        <p14:creationId xmlns:p14="http://schemas.microsoft.com/office/powerpoint/2010/main" val="42019884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2A457-2ADB-39EC-B1C8-469EE8F2E2D6}"/>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59738FED-CF38-034F-FE18-4E1047924A3F}"/>
              </a:ext>
            </a:extLst>
          </p:cNvPr>
          <p:cNvGrpSpPr/>
          <p:nvPr/>
        </p:nvGrpSpPr>
        <p:grpSpPr>
          <a:xfrm>
            <a:off x="345440" y="228228"/>
            <a:ext cx="11090885" cy="6305723"/>
            <a:chOff x="345440" y="228228"/>
            <a:chExt cx="11090885" cy="6305723"/>
          </a:xfrm>
        </p:grpSpPr>
        <p:pic>
          <p:nvPicPr>
            <p:cNvPr id="4" name="Picture 41">
              <a:extLst>
                <a:ext uri="{FF2B5EF4-FFF2-40B4-BE49-F238E27FC236}">
                  <a16:creationId xmlns:a16="http://schemas.microsoft.com/office/drawing/2014/main" id="{9FA19D72-4971-C3B0-AF5B-3806A4706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35CB4936-0348-702E-F8A5-8D8DA598DD84}"/>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grpSp>
      <p:grpSp>
        <p:nvGrpSpPr>
          <p:cNvPr id="14" name="Gruppieren 13">
            <a:extLst>
              <a:ext uri="{FF2B5EF4-FFF2-40B4-BE49-F238E27FC236}">
                <a16:creationId xmlns:a16="http://schemas.microsoft.com/office/drawing/2014/main" id="{C1EB5E1A-A71A-452E-568A-822D4C471AD3}"/>
              </a:ext>
            </a:extLst>
          </p:cNvPr>
          <p:cNvGrpSpPr/>
          <p:nvPr/>
        </p:nvGrpSpPr>
        <p:grpSpPr>
          <a:xfrm>
            <a:off x="806245" y="1192800"/>
            <a:ext cx="11353800" cy="5008880"/>
            <a:chOff x="665480" y="528320"/>
            <a:chExt cx="11353800" cy="5008880"/>
          </a:xfrm>
        </p:grpSpPr>
        <p:sp>
          <p:nvSpPr>
            <p:cNvPr id="2" name="Textfeld 1">
              <a:extLst>
                <a:ext uri="{FF2B5EF4-FFF2-40B4-BE49-F238E27FC236}">
                  <a16:creationId xmlns:a16="http://schemas.microsoft.com/office/drawing/2014/main" id="{21175099-BC8E-5994-B362-1F3B9ED01968}"/>
                </a:ext>
              </a:extLst>
            </p:cNvPr>
            <p:cNvSpPr txBox="1"/>
            <p:nvPr/>
          </p:nvSpPr>
          <p:spPr>
            <a:xfrm>
              <a:off x="806246" y="737419"/>
              <a:ext cx="4476956" cy="646331"/>
            </a:xfrm>
            <a:prstGeom prst="rect">
              <a:avLst/>
            </a:prstGeom>
            <a:noFill/>
          </p:spPr>
          <p:txBody>
            <a:bodyPr wrap="square" rtlCol="0">
              <a:spAutoFit/>
            </a:bodyPr>
            <a:lstStyle/>
            <a:p>
              <a:pPr algn="l"/>
              <a:r>
                <a:rPr lang="en-US" b="1" i="0" noProof="0" dirty="0">
                  <a:effectLst/>
                  <a:latin typeface="+mj-lt"/>
                </a:rPr>
                <a:t>TF RV Taskforce on Recognition &amp; Verification:</a:t>
              </a:r>
            </a:p>
          </p:txBody>
        </p:sp>
        <p:sp>
          <p:nvSpPr>
            <p:cNvPr id="8" name="Textfeld 7">
              <a:extLst>
                <a:ext uri="{FF2B5EF4-FFF2-40B4-BE49-F238E27FC236}">
                  <a16:creationId xmlns:a16="http://schemas.microsoft.com/office/drawing/2014/main" id="{93E5E493-FA41-6531-634D-AA95244F6E1C}"/>
                </a:ext>
              </a:extLst>
            </p:cNvPr>
            <p:cNvSpPr txBox="1"/>
            <p:nvPr/>
          </p:nvSpPr>
          <p:spPr>
            <a:xfrm>
              <a:off x="806245" y="1997839"/>
              <a:ext cx="6096000" cy="2031325"/>
            </a:xfrm>
            <a:prstGeom prst="rect">
              <a:avLst/>
            </a:prstGeom>
            <a:noFill/>
          </p:spPr>
          <p:txBody>
            <a:bodyPr wrap="square">
              <a:spAutoFit/>
            </a:bodyPr>
            <a:lstStyle/>
            <a:p>
              <a:pPr algn="l" rtl="0">
                <a:buNone/>
              </a:pPr>
              <a:r>
                <a:rPr lang="en-US" b="1" i="0" u="sng" strike="noStrike" noProof="0" dirty="0">
                  <a:solidFill>
                    <a:srgbClr val="7AB800"/>
                  </a:solidFill>
                  <a:effectLst/>
                  <a:latin typeface="Source Sans 3"/>
                </a:rPr>
                <a:t>Marko Stojanović</a:t>
              </a:r>
              <a:r>
                <a:rPr lang="en-US" b="1" i="0" u="sng" noProof="0" dirty="0">
                  <a:solidFill>
                    <a:srgbClr val="1D2125"/>
                  </a:solidFill>
                  <a:effectLst/>
                  <a:latin typeface="Source Sans 3"/>
                </a:rPr>
                <a:t> </a:t>
              </a:r>
              <a:r>
                <a:rPr lang="en-US" b="1" i="0" noProof="0" dirty="0">
                  <a:solidFill>
                    <a:srgbClr val="1D2125"/>
                  </a:solidFill>
                  <a:effectLst/>
                  <a:latin typeface="Source Sans 3"/>
                </a:rPr>
                <a:t>(WEBIN)</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Antoinette Damien</a:t>
              </a:r>
              <a:r>
                <a:rPr lang="en-US" b="0" i="0" noProof="0" dirty="0">
                  <a:solidFill>
                    <a:srgbClr val="1D2125"/>
                  </a:solidFill>
                  <a:effectLst/>
                  <a:latin typeface="Source Sans 3"/>
                </a:rPr>
                <a:t> (KITA)</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Matthew Ash</a:t>
              </a:r>
              <a:r>
                <a:rPr lang="en-US" b="0" i="0" noProof="0" dirty="0">
                  <a:solidFill>
                    <a:srgbClr val="1D2125"/>
                  </a:solidFill>
                  <a:effectLst/>
                  <a:latin typeface="Source Sans 3"/>
                </a:rPr>
                <a:t> (BizMetrics)</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Yitna Gebreab</a:t>
              </a:r>
              <a:r>
                <a:rPr lang="en-US" b="0" i="0" noProof="0" dirty="0">
                  <a:solidFill>
                    <a:srgbClr val="1D2125"/>
                  </a:solidFill>
                  <a:effectLst/>
                  <a:latin typeface="Source Sans 3"/>
                </a:rPr>
                <a:t> (Hawassa University)</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Saidou Sall</a:t>
              </a:r>
              <a:r>
                <a:rPr lang="en-US" b="0" i="0" noProof="0" dirty="0">
                  <a:solidFill>
                    <a:srgbClr val="1D2125"/>
                  </a:solidFill>
                  <a:effectLst/>
                  <a:latin typeface="Source Sans 3"/>
                </a:rPr>
                <a:t> (UGB)</a:t>
              </a:r>
            </a:p>
            <a:p>
              <a:pPr algn="l" rtl="0">
                <a:buNone/>
              </a:pPr>
              <a:br>
                <a:rPr lang="en-US" noProof="0" dirty="0"/>
              </a:br>
              <a:endParaRPr lang="en-US" b="0" i="0" noProof="0" dirty="0">
                <a:solidFill>
                  <a:srgbClr val="1D2125"/>
                </a:solidFill>
                <a:effectLst/>
                <a:latin typeface="Source Sans 3"/>
              </a:endParaRPr>
            </a:p>
          </p:txBody>
        </p:sp>
        <p:sp>
          <p:nvSpPr>
            <p:cNvPr id="9" name="Rechteck 8">
              <a:extLst>
                <a:ext uri="{FF2B5EF4-FFF2-40B4-BE49-F238E27FC236}">
                  <a16:creationId xmlns:a16="http://schemas.microsoft.com/office/drawing/2014/main" id="{8E0B9863-1E13-905A-B876-31DB2D8E61CB}"/>
                </a:ext>
              </a:extLst>
            </p:cNvPr>
            <p:cNvSpPr/>
            <p:nvPr/>
          </p:nvSpPr>
          <p:spPr>
            <a:xfrm>
              <a:off x="665480" y="5283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hteck 9">
              <a:extLst>
                <a:ext uri="{FF2B5EF4-FFF2-40B4-BE49-F238E27FC236}">
                  <a16:creationId xmlns:a16="http://schemas.microsoft.com/office/drawing/2014/main" id="{5D886921-13B3-E7D8-8912-D8F659834C63}"/>
                </a:ext>
              </a:extLst>
            </p:cNvPr>
            <p:cNvSpPr/>
            <p:nvPr/>
          </p:nvSpPr>
          <p:spPr>
            <a:xfrm>
              <a:off x="5591605" y="528320"/>
              <a:ext cx="4785360" cy="50088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extfeld 11">
              <a:extLst>
                <a:ext uri="{FF2B5EF4-FFF2-40B4-BE49-F238E27FC236}">
                  <a16:creationId xmlns:a16="http://schemas.microsoft.com/office/drawing/2014/main" id="{61139CAC-7C20-79E0-334F-5B12BD2FD976}"/>
                </a:ext>
              </a:extLst>
            </p:cNvPr>
            <p:cNvSpPr txBox="1"/>
            <p:nvPr/>
          </p:nvSpPr>
          <p:spPr>
            <a:xfrm>
              <a:off x="5923280" y="1997839"/>
              <a:ext cx="6096000" cy="1477328"/>
            </a:xfrm>
            <a:prstGeom prst="rect">
              <a:avLst/>
            </a:prstGeom>
            <a:noFill/>
          </p:spPr>
          <p:txBody>
            <a:bodyPr wrap="square">
              <a:spAutoFit/>
            </a:bodyPr>
            <a:lstStyle/>
            <a:p>
              <a:pPr algn="l" rtl="0">
                <a:buNone/>
              </a:pPr>
              <a:r>
                <a:rPr lang="en-US" b="1" i="0" u="sng" noProof="0" dirty="0">
                  <a:solidFill>
                    <a:srgbClr val="96C736"/>
                  </a:solidFill>
                  <a:effectLst/>
                  <a:latin typeface="Source Sans 3"/>
                </a:rPr>
                <a:t>Corli Witthuhn </a:t>
              </a:r>
              <a:r>
                <a:rPr lang="en-US" b="1" i="0" noProof="0" dirty="0">
                  <a:solidFill>
                    <a:srgbClr val="1D2125"/>
                  </a:solidFill>
                  <a:effectLst/>
                  <a:latin typeface="Source Sans 3"/>
                </a:rPr>
                <a:t>(UFS)</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Anbes Tenaye</a:t>
              </a:r>
              <a:r>
                <a:rPr lang="en-US" b="0" i="0" noProof="0" dirty="0">
                  <a:solidFill>
                    <a:srgbClr val="1D2125"/>
                  </a:solidFill>
                  <a:effectLst/>
                  <a:latin typeface="Source Sans 3"/>
                </a:rPr>
                <a:t> (Hawassa University)</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Antoinette Damien</a:t>
              </a:r>
              <a:r>
                <a:rPr lang="en-US" b="0" i="0" noProof="0" dirty="0">
                  <a:solidFill>
                    <a:srgbClr val="1D2125"/>
                  </a:solidFill>
                  <a:effectLst/>
                  <a:latin typeface="Source Sans 3"/>
                </a:rPr>
                <a:t> (KITA)</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Nomfundo Molefe</a:t>
              </a:r>
              <a:r>
                <a:rPr lang="en-US" b="0" i="0" noProof="0" dirty="0">
                  <a:solidFill>
                    <a:srgbClr val="1D2125"/>
                  </a:solidFill>
                  <a:effectLst/>
                  <a:latin typeface="Source Sans 3"/>
                </a:rPr>
                <a:t> (NICOSA)</a:t>
              </a:r>
              <a:br>
                <a:rPr lang="en-US" b="0" i="0" noProof="0" dirty="0">
                  <a:solidFill>
                    <a:srgbClr val="1D2125"/>
                  </a:solidFill>
                  <a:effectLst/>
                  <a:latin typeface="Source Sans 3"/>
                </a:rPr>
              </a:br>
              <a:r>
                <a:rPr lang="en-US" b="0" i="0" u="none" strike="noStrike" noProof="0" dirty="0">
                  <a:solidFill>
                    <a:srgbClr val="7AB800"/>
                  </a:solidFill>
                  <a:effectLst/>
                  <a:latin typeface="Source Sans 3"/>
                </a:rPr>
                <a:t>Prof. Ousmane THIARE</a:t>
              </a:r>
              <a:r>
                <a:rPr lang="en-US" b="0" i="0" noProof="0" dirty="0">
                  <a:solidFill>
                    <a:srgbClr val="1D2125"/>
                  </a:solidFill>
                  <a:effectLst/>
                  <a:latin typeface="Source Sans 3"/>
                </a:rPr>
                <a:t> (UGB)</a:t>
              </a:r>
            </a:p>
          </p:txBody>
        </p:sp>
        <p:sp>
          <p:nvSpPr>
            <p:cNvPr id="13" name="Textfeld 12">
              <a:extLst>
                <a:ext uri="{FF2B5EF4-FFF2-40B4-BE49-F238E27FC236}">
                  <a16:creationId xmlns:a16="http://schemas.microsoft.com/office/drawing/2014/main" id="{2E441F0C-4C51-054C-8C63-B48A936F6919}"/>
                </a:ext>
              </a:extLst>
            </p:cNvPr>
            <p:cNvSpPr txBox="1"/>
            <p:nvPr/>
          </p:nvSpPr>
          <p:spPr>
            <a:xfrm>
              <a:off x="5923281" y="737419"/>
              <a:ext cx="4145280" cy="369332"/>
            </a:xfrm>
            <a:prstGeom prst="rect">
              <a:avLst/>
            </a:prstGeom>
            <a:noFill/>
          </p:spPr>
          <p:txBody>
            <a:bodyPr wrap="square" rtlCol="0">
              <a:spAutoFit/>
            </a:bodyPr>
            <a:lstStyle/>
            <a:p>
              <a:r>
                <a:rPr lang="en-US" b="1" i="0" noProof="0" dirty="0">
                  <a:effectLst/>
                  <a:latin typeface="+mj-lt"/>
                </a:rPr>
                <a:t>TF GP Taskforce for Green Paper:</a:t>
              </a:r>
            </a:p>
          </p:txBody>
        </p:sp>
      </p:grpSp>
      <p:sp>
        <p:nvSpPr>
          <p:cNvPr id="6" name="Textfeld 5">
            <a:extLst>
              <a:ext uri="{FF2B5EF4-FFF2-40B4-BE49-F238E27FC236}">
                <a16:creationId xmlns:a16="http://schemas.microsoft.com/office/drawing/2014/main" id="{6ED11918-36B1-E369-4B3C-A4C179E8BF71}"/>
              </a:ext>
            </a:extLst>
          </p:cNvPr>
          <p:cNvSpPr txBox="1"/>
          <p:nvPr/>
        </p:nvSpPr>
        <p:spPr>
          <a:xfrm>
            <a:off x="806245" y="737419"/>
            <a:ext cx="5117035" cy="369332"/>
          </a:xfrm>
          <a:prstGeom prst="rect">
            <a:avLst/>
          </a:prstGeom>
          <a:noFill/>
        </p:spPr>
        <p:txBody>
          <a:bodyPr wrap="square" rtlCol="0">
            <a:spAutoFit/>
          </a:bodyPr>
          <a:lstStyle/>
          <a:p>
            <a:r>
              <a:rPr lang="en-US" b="1" noProof="0" dirty="0">
                <a:latin typeface="+mj-lt"/>
              </a:rPr>
              <a:t>Taskforce &amp; Committee Members: </a:t>
            </a:r>
          </a:p>
        </p:txBody>
      </p:sp>
      <p:sp>
        <p:nvSpPr>
          <p:cNvPr id="7" name="Foliennummernplatzhalter 6">
            <a:extLst>
              <a:ext uri="{FF2B5EF4-FFF2-40B4-BE49-F238E27FC236}">
                <a16:creationId xmlns:a16="http://schemas.microsoft.com/office/drawing/2014/main" id="{21D1B38E-7AE4-540E-4B05-D72845AD972A}"/>
              </a:ext>
            </a:extLst>
          </p:cNvPr>
          <p:cNvSpPr>
            <a:spLocks noGrp="1"/>
          </p:cNvSpPr>
          <p:nvPr>
            <p:ph type="sldNum" sz="quarter" idx="12"/>
          </p:nvPr>
        </p:nvSpPr>
        <p:spPr/>
        <p:txBody>
          <a:bodyPr/>
          <a:lstStyle/>
          <a:p>
            <a:fld id="{B0338755-EC09-452E-8EBB-101AC093DB14}" type="slidenum">
              <a:rPr lang="en-US" noProof="0" smtClean="0"/>
              <a:t>98</a:t>
            </a:fld>
            <a:endParaRPr lang="en-US" noProof="0" dirty="0"/>
          </a:p>
        </p:txBody>
      </p:sp>
    </p:spTree>
    <p:extLst>
      <p:ext uri="{BB962C8B-B14F-4D97-AF65-F5344CB8AC3E}">
        <p14:creationId xmlns:p14="http://schemas.microsoft.com/office/powerpoint/2010/main" val="959500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E4258-7626-C963-4D41-02E5CD4E27EA}"/>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8B86958F-7BF1-CC03-646C-640F95E08E5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5" name="Rectangle 22">
            <a:extLst>
              <a:ext uri="{FF2B5EF4-FFF2-40B4-BE49-F238E27FC236}">
                <a16:creationId xmlns:a16="http://schemas.microsoft.com/office/drawing/2014/main" id="{53FE37D5-8135-D4F0-896B-6F350187FA22}"/>
              </a:ext>
            </a:extLst>
          </p:cNvPr>
          <p:cNvSpPr>
            <a:spLocks noChangeArrowheads="1"/>
          </p:cNvSpPr>
          <p:nvPr/>
        </p:nvSpPr>
        <p:spPr bwMode="auto">
          <a:xfrm>
            <a:off x="0" y="537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6" name="Rectangle 23">
            <a:extLst>
              <a:ext uri="{FF2B5EF4-FFF2-40B4-BE49-F238E27FC236}">
                <a16:creationId xmlns:a16="http://schemas.microsoft.com/office/drawing/2014/main" id="{41677522-94BE-A4B1-70D1-A93311AFEDD6}"/>
              </a:ext>
            </a:extLst>
          </p:cNvPr>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7" name="Rectangle 24">
            <a:extLst>
              <a:ext uri="{FF2B5EF4-FFF2-40B4-BE49-F238E27FC236}">
                <a16:creationId xmlns:a16="http://schemas.microsoft.com/office/drawing/2014/main" id="{6B264AF5-5DEA-CC90-FCBA-C5AB25D00BDD}"/>
              </a:ext>
            </a:extLst>
          </p:cNvPr>
          <p:cNvSpPr>
            <a:spLocks noChangeArrowheads="1"/>
          </p:cNvSpPr>
          <p:nvPr/>
        </p:nvSpPr>
        <p:spPr bwMode="auto">
          <a:xfrm>
            <a:off x="0" y="120253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8" name="Rectangle 25">
            <a:extLst>
              <a:ext uri="{FF2B5EF4-FFF2-40B4-BE49-F238E27FC236}">
                <a16:creationId xmlns:a16="http://schemas.microsoft.com/office/drawing/2014/main" id="{7327671F-8231-40D8-8235-1DFBD5A2210F}"/>
              </a:ext>
            </a:extLst>
          </p:cNvPr>
          <p:cNvSpPr>
            <a:spLocks noChangeArrowheads="1"/>
          </p:cNvSpPr>
          <p:nvPr/>
        </p:nvSpPr>
        <p:spPr bwMode="auto">
          <a:xfrm>
            <a:off x="0" y="14974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9" name="Rectangle 26">
            <a:extLst>
              <a:ext uri="{FF2B5EF4-FFF2-40B4-BE49-F238E27FC236}">
                <a16:creationId xmlns:a16="http://schemas.microsoft.com/office/drawing/2014/main" id="{F406A035-6087-D6F5-7304-B06EB18A3CAE}"/>
              </a:ext>
            </a:extLst>
          </p:cNvPr>
          <p:cNvSpPr>
            <a:spLocks noChangeArrowheads="1"/>
          </p:cNvSpPr>
          <p:nvPr/>
        </p:nvSpPr>
        <p:spPr bwMode="auto">
          <a:xfrm>
            <a:off x="0" y="1755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0" name="Rectangle 27">
            <a:extLst>
              <a:ext uri="{FF2B5EF4-FFF2-40B4-BE49-F238E27FC236}">
                <a16:creationId xmlns:a16="http://schemas.microsoft.com/office/drawing/2014/main" id="{268BAF12-11E2-E086-589C-2700A20330B0}"/>
              </a:ext>
            </a:extLst>
          </p:cNvPr>
          <p:cNvSpPr>
            <a:spLocks noChangeArrowheads="1"/>
          </p:cNvSpPr>
          <p:nvPr/>
        </p:nvSpPr>
        <p:spPr bwMode="auto">
          <a:xfrm>
            <a:off x="0" y="20643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1" name="Rectangle 28">
            <a:extLst>
              <a:ext uri="{FF2B5EF4-FFF2-40B4-BE49-F238E27FC236}">
                <a16:creationId xmlns:a16="http://schemas.microsoft.com/office/drawing/2014/main" id="{98105BB3-15AB-5686-334B-4F5869B250F2}"/>
              </a:ext>
            </a:extLst>
          </p:cNvPr>
          <p:cNvSpPr>
            <a:spLocks noChangeArrowheads="1"/>
          </p:cNvSpPr>
          <p:nvPr/>
        </p:nvSpPr>
        <p:spPr bwMode="auto">
          <a:xfrm>
            <a:off x="0" y="25215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2" name="Rectangle 29">
            <a:extLst>
              <a:ext uri="{FF2B5EF4-FFF2-40B4-BE49-F238E27FC236}">
                <a16:creationId xmlns:a16="http://schemas.microsoft.com/office/drawing/2014/main" id="{5C563E2A-EFE1-4DBD-9EC6-0CD5D04799EB}"/>
              </a:ext>
            </a:extLst>
          </p:cNvPr>
          <p:cNvSpPr>
            <a:spLocks noChangeArrowheads="1"/>
          </p:cNvSpPr>
          <p:nvPr/>
        </p:nvSpPr>
        <p:spPr bwMode="auto">
          <a:xfrm>
            <a:off x="0" y="28743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3" name="Rectangle 30">
            <a:extLst>
              <a:ext uri="{FF2B5EF4-FFF2-40B4-BE49-F238E27FC236}">
                <a16:creationId xmlns:a16="http://schemas.microsoft.com/office/drawing/2014/main" id="{E75E8BF5-AEBE-56E6-9DC1-87F04F097986}"/>
              </a:ext>
            </a:extLst>
          </p:cNvPr>
          <p:cNvSpPr>
            <a:spLocks noChangeArrowheads="1"/>
          </p:cNvSpPr>
          <p:nvPr/>
        </p:nvSpPr>
        <p:spPr bwMode="auto">
          <a:xfrm>
            <a:off x="0" y="32294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4" name="Rectangle 31">
            <a:extLst>
              <a:ext uri="{FF2B5EF4-FFF2-40B4-BE49-F238E27FC236}">
                <a16:creationId xmlns:a16="http://schemas.microsoft.com/office/drawing/2014/main" id="{B5611783-33AE-E877-D036-5B9A15D751E6}"/>
              </a:ext>
            </a:extLst>
          </p:cNvPr>
          <p:cNvSpPr>
            <a:spLocks noChangeArrowheads="1"/>
          </p:cNvSpPr>
          <p:nvPr/>
        </p:nvSpPr>
        <p:spPr bwMode="auto">
          <a:xfrm>
            <a:off x="0" y="35799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5" name="Rectangle 32">
            <a:extLst>
              <a:ext uri="{FF2B5EF4-FFF2-40B4-BE49-F238E27FC236}">
                <a16:creationId xmlns:a16="http://schemas.microsoft.com/office/drawing/2014/main" id="{9AAC4A32-EBB6-C9EB-5B43-AA2CE31D456A}"/>
              </a:ext>
            </a:extLst>
          </p:cNvPr>
          <p:cNvSpPr>
            <a:spLocks noChangeArrowheads="1"/>
          </p:cNvSpPr>
          <p:nvPr/>
        </p:nvSpPr>
        <p:spPr bwMode="auto">
          <a:xfrm>
            <a:off x="0" y="39343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6" name="Rectangle 33">
            <a:extLst>
              <a:ext uri="{FF2B5EF4-FFF2-40B4-BE49-F238E27FC236}">
                <a16:creationId xmlns:a16="http://schemas.microsoft.com/office/drawing/2014/main" id="{448815A7-E5DB-7155-2C7C-D6A1B185C995}"/>
              </a:ext>
            </a:extLst>
          </p:cNvPr>
          <p:cNvSpPr>
            <a:spLocks noChangeArrowheads="1"/>
          </p:cNvSpPr>
          <p:nvPr/>
        </p:nvSpPr>
        <p:spPr bwMode="auto">
          <a:xfrm>
            <a:off x="0" y="43457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7" name="Rectangle 34">
            <a:extLst>
              <a:ext uri="{FF2B5EF4-FFF2-40B4-BE49-F238E27FC236}">
                <a16:creationId xmlns:a16="http://schemas.microsoft.com/office/drawing/2014/main" id="{76DFC34E-2B4F-CDF4-3123-63DF2F0BC9C2}"/>
              </a:ext>
            </a:extLst>
          </p:cNvPr>
          <p:cNvSpPr>
            <a:spLocks noChangeArrowheads="1"/>
          </p:cNvSpPr>
          <p:nvPr/>
        </p:nvSpPr>
        <p:spPr bwMode="auto">
          <a:xfrm>
            <a:off x="0" y="47069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8" name="Rectangle 35">
            <a:extLst>
              <a:ext uri="{FF2B5EF4-FFF2-40B4-BE49-F238E27FC236}">
                <a16:creationId xmlns:a16="http://schemas.microsoft.com/office/drawing/2014/main" id="{C1031718-6372-2625-5A4F-3F33968429C8}"/>
              </a:ext>
            </a:extLst>
          </p:cNvPr>
          <p:cNvSpPr>
            <a:spLocks noChangeArrowheads="1"/>
          </p:cNvSpPr>
          <p:nvPr/>
        </p:nvSpPr>
        <p:spPr bwMode="auto">
          <a:xfrm>
            <a:off x="0" y="50215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19" name="Rectangle 36">
            <a:extLst>
              <a:ext uri="{FF2B5EF4-FFF2-40B4-BE49-F238E27FC236}">
                <a16:creationId xmlns:a16="http://schemas.microsoft.com/office/drawing/2014/main" id="{71B878DF-678F-3CEC-FC31-7C183499A927}"/>
              </a:ext>
            </a:extLst>
          </p:cNvPr>
          <p:cNvSpPr>
            <a:spLocks noChangeArrowheads="1"/>
          </p:cNvSpPr>
          <p:nvPr/>
        </p:nvSpPr>
        <p:spPr bwMode="auto">
          <a:xfrm>
            <a:off x="0" y="5382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0" name="Rectangle 37">
            <a:extLst>
              <a:ext uri="{FF2B5EF4-FFF2-40B4-BE49-F238E27FC236}">
                <a16:creationId xmlns:a16="http://schemas.microsoft.com/office/drawing/2014/main" id="{4126EBE8-0B5F-4566-03DA-78CBDEBFD49B}"/>
              </a:ext>
            </a:extLst>
          </p:cNvPr>
          <p:cNvSpPr>
            <a:spLocks noChangeArrowheads="1"/>
          </p:cNvSpPr>
          <p:nvPr/>
        </p:nvSpPr>
        <p:spPr bwMode="auto">
          <a:xfrm>
            <a:off x="0" y="57904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sp>
        <p:nvSpPr>
          <p:cNvPr id="21" name="Rectangle 38">
            <a:extLst>
              <a:ext uri="{FF2B5EF4-FFF2-40B4-BE49-F238E27FC236}">
                <a16:creationId xmlns:a16="http://schemas.microsoft.com/office/drawing/2014/main" id="{69B05C3C-E1B7-59C0-3A6A-7605F8E63EBD}"/>
              </a:ext>
            </a:extLst>
          </p:cNvPr>
          <p:cNvSpPr>
            <a:spLocks noChangeArrowheads="1"/>
          </p:cNvSpPr>
          <p:nvPr/>
        </p:nvSpPr>
        <p:spPr bwMode="auto">
          <a:xfrm>
            <a:off x="0" y="61621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noProof="0" dirty="0"/>
          </a:p>
        </p:txBody>
      </p:sp>
      <p:grpSp>
        <p:nvGrpSpPr>
          <p:cNvPr id="24" name="Gruppieren 23">
            <a:extLst>
              <a:ext uri="{FF2B5EF4-FFF2-40B4-BE49-F238E27FC236}">
                <a16:creationId xmlns:a16="http://schemas.microsoft.com/office/drawing/2014/main" id="{080B33A4-047E-8AC2-711C-FFAF70D4D5B7}"/>
              </a:ext>
            </a:extLst>
          </p:cNvPr>
          <p:cNvGrpSpPr/>
          <p:nvPr/>
        </p:nvGrpSpPr>
        <p:grpSpPr>
          <a:xfrm>
            <a:off x="345440" y="228228"/>
            <a:ext cx="11090885" cy="6305723"/>
            <a:chOff x="345440" y="228228"/>
            <a:chExt cx="11090885" cy="6305723"/>
          </a:xfrm>
        </p:grpSpPr>
        <p:sp>
          <p:nvSpPr>
            <p:cNvPr id="25" name="Textfeld 24">
              <a:extLst>
                <a:ext uri="{FF2B5EF4-FFF2-40B4-BE49-F238E27FC236}">
                  <a16:creationId xmlns:a16="http://schemas.microsoft.com/office/drawing/2014/main" id="{FCD07CB3-9444-5143-6135-BC8FB16A78C2}"/>
                </a:ext>
              </a:extLst>
            </p:cNvPr>
            <p:cNvSpPr txBox="1"/>
            <p:nvPr/>
          </p:nvSpPr>
          <p:spPr>
            <a:xfrm>
              <a:off x="345440" y="6287730"/>
              <a:ext cx="10942320" cy="246221"/>
            </a:xfrm>
            <a:prstGeom prst="rect">
              <a:avLst/>
            </a:prstGeom>
            <a:noFill/>
          </p:spPr>
          <p:txBody>
            <a:bodyPr wrap="square">
              <a:spAutoFit/>
            </a:bodyPr>
            <a:lstStyle/>
            <a:p>
              <a:r>
                <a:rPr lang="en-US" sz="1000" b="1" noProof="0" dirty="0">
                  <a:effectLst/>
                  <a:latin typeface="Calibri" panose="020F0502020204030204" pitchFamily="34" charset="0"/>
                  <a:ea typeface="Arial" panose="020B0604020202020204" pitchFamily="34" charset="0"/>
                  <a:cs typeface="Arial" panose="020B0604020202020204" pitchFamily="34" charset="0"/>
                </a:rPr>
                <a:t>AGRI-MOCKS</a:t>
              </a:r>
              <a:r>
                <a:rPr lang="en-US" sz="1000" b="1" spc="-30" noProof="0" dirty="0">
                  <a:effectLst/>
                  <a:latin typeface="Calibri" panose="020F0502020204030204" pitchFamily="34" charset="0"/>
                  <a:ea typeface="Arial" panose="020B0604020202020204" pitchFamily="34" charset="0"/>
                  <a:cs typeface="Arial" panose="020B0604020202020204" pitchFamily="34" charset="0"/>
                </a:rPr>
                <a:t> </a:t>
              </a:r>
              <a:r>
                <a:rPr lang="en-US" sz="1000" noProof="0" dirty="0">
                  <a:effectLst/>
                  <a:latin typeface="Calibri" panose="020F0502020204030204" pitchFamily="34" charset="0"/>
                  <a:ea typeface="Arial" panose="020B0604020202020204" pitchFamily="34" charset="0"/>
                  <a:cs typeface="Arial" panose="020B0604020202020204" pitchFamily="34" charset="0"/>
                </a:rPr>
                <a:t>project e-management handbook – Author: Anja Weber – HSWT – May 2025</a:t>
              </a:r>
              <a:endParaRPr lang="en-US" sz="1000" noProof="0" dirty="0"/>
            </a:p>
          </p:txBody>
        </p:sp>
        <p:pic>
          <p:nvPicPr>
            <p:cNvPr id="26" name="Picture 41">
              <a:extLst>
                <a:ext uri="{FF2B5EF4-FFF2-40B4-BE49-F238E27FC236}">
                  <a16:creationId xmlns:a16="http://schemas.microsoft.com/office/drawing/2014/main" id="{27023C02-4B58-DF5B-137E-CAD41C24B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25" y="228228"/>
              <a:ext cx="1981200" cy="71596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feld 26">
            <a:extLst>
              <a:ext uri="{FF2B5EF4-FFF2-40B4-BE49-F238E27FC236}">
                <a16:creationId xmlns:a16="http://schemas.microsoft.com/office/drawing/2014/main" id="{AAD4E6E3-F113-BF3D-6162-D5F3352F25A2}"/>
              </a:ext>
            </a:extLst>
          </p:cNvPr>
          <p:cNvSpPr txBox="1"/>
          <p:nvPr/>
        </p:nvSpPr>
        <p:spPr>
          <a:xfrm>
            <a:off x="806245" y="737419"/>
            <a:ext cx="4168877" cy="369332"/>
          </a:xfrm>
          <a:prstGeom prst="rect">
            <a:avLst/>
          </a:prstGeom>
          <a:noFill/>
        </p:spPr>
        <p:txBody>
          <a:bodyPr wrap="square" rtlCol="0">
            <a:spAutoFit/>
          </a:bodyPr>
          <a:lstStyle/>
          <a:p>
            <a:r>
              <a:rPr lang="en-US" b="1" noProof="0" dirty="0">
                <a:latin typeface="+mj-lt"/>
              </a:rPr>
              <a:t>COMMUNICATION &amp; DISSEMINATION:</a:t>
            </a:r>
          </a:p>
        </p:txBody>
      </p:sp>
      <p:sp>
        <p:nvSpPr>
          <p:cNvPr id="2" name="Textfeld 1">
            <a:extLst>
              <a:ext uri="{FF2B5EF4-FFF2-40B4-BE49-F238E27FC236}">
                <a16:creationId xmlns:a16="http://schemas.microsoft.com/office/drawing/2014/main" id="{6815E115-26D2-6D76-0333-F5AC41FBBAB0}"/>
              </a:ext>
            </a:extLst>
          </p:cNvPr>
          <p:cNvSpPr txBox="1"/>
          <p:nvPr/>
        </p:nvSpPr>
        <p:spPr>
          <a:xfrm>
            <a:off x="806245" y="3173868"/>
            <a:ext cx="2201105" cy="2031325"/>
          </a:xfrm>
          <a:prstGeom prst="rect">
            <a:avLst/>
          </a:prstGeom>
          <a:noFill/>
        </p:spPr>
        <p:txBody>
          <a:bodyPr wrap="square" rtlCol="0">
            <a:spAutoFit/>
          </a:bodyPr>
          <a:lstStyle/>
          <a:p>
            <a:r>
              <a:rPr lang="en-US" noProof="0" dirty="0">
                <a:solidFill>
                  <a:srgbClr val="C00000"/>
                </a:solidFill>
              </a:rPr>
              <a:t>In the ‚Materials for Communication and Dissemination‘ folder you can share materials for social media posts, media releases, etc. </a:t>
            </a:r>
          </a:p>
        </p:txBody>
      </p:sp>
      <p:pic>
        <p:nvPicPr>
          <p:cNvPr id="22" name="Grafik 21">
            <a:extLst>
              <a:ext uri="{FF2B5EF4-FFF2-40B4-BE49-F238E27FC236}">
                <a16:creationId xmlns:a16="http://schemas.microsoft.com/office/drawing/2014/main" id="{B35D71A2-48ED-34CA-ADC9-75C712FB25F4}"/>
              </a:ext>
            </a:extLst>
          </p:cNvPr>
          <p:cNvPicPr>
            <a:picLocks noChangeAspect="1"/>
          </p:cNvPicPr>
          <p:nvPr/>
        </p:nvPicPr>
        <p:blipFill>
          <a:blip r:embed="rId3"/>
          <a:stretch>
            <a:fillRect/>
          </a:stretch>
        </p:blipFill>
        <p:spPr>
          <a:xfrm>
            <a:off x="806245" y="1386970"/>
            <a:ext cx="1711348" cy="1188000"/>
          </a:xfrm>
          <a:prstGeom prst="rect">
            <a:avLst/>
          </a:prstGeom>
        </p:spPr>
      </p:pic>
      <p:pic>
        <p:nvPicPr>
          <p:cNvPr id="28" name="Grafik 27">
            <a:extLst>
              <a:ext uri="{FF2B5EF4-FFF2-40B4-BE49-F238E27FC236}">
                <a16:creationId xmlns:a16="http://schemas.microsoft.com/office/drawing/2014/main" id="{E4B4172D-9CEB-0E61-76A0-913B16BB55A1}"/>
              </a:ext>
            </a:extLst>
          </p:cNvPr>
          <p:cNvPicPr>
            <a:picLocks noChangeAspect="1"/>
          </p:cNvPicPr>
          <p:nvPr/>
        </p:nvPicPr>
        <p:blipFill>
          <a:blip r:embed="rId4"/>
          <a:stretch>
            <a:fillRect/>
          </a:stretch>
        </p:blipFill>
        <p:spPr>
          <a:xfrm>
            <a:off x="3143045" y="2089625"/>
            <a:ext cx="8913260" cy="3964591"/>
          </a:xfrm>
          <a:prstGeom prst="rect">
            <a:avLst/>
          </a:prstGeom>
        </p:spPr>
      </p:pic>
      <p:cxnSp>
        <p:nvCxnSpPr>
          <p:cNvPr id="30" name="Gerade Verbindung mit Pfeil 29">
            <a:extLst>
              <a:ext uri="{FF2B5EF4-FFF2-40B4-BE49-F238E27FC236}">
                <a16:creationId xmlns:a16="http://schemas.microsoft.com/office/drawing/2014/main" id="{BD2DD3AA-FA54-66DD-1271-26B5EF1F4ED8}"/>
              </a:ext>
            </a:extLst>
          </p:cNvPr>
          <p:cNvCxnSpPr>
            <a:stCxn id="28" idx="1"/>
          </p:cNvCxnSpPr>
          <p:nvPr/>
        </p:nvCxnSpPr>
        <p:spPr>
          <a:xfrm>
            <a:off x="3143045" y="4071921"/>
            <a:ext cx="1489915" cy="8963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feld 30">
            <a:extLst>
              <a:ext uri="{FF2B5EF4-FFF2-40B4-BE49-F238E27FC236}">
                <a16:creationId xmlns:a16="http://schemas.microsoft.com/office/drawing/2014/main" id="{43A8418B-0F77-ACB2-0069-D4D1C1B74B3D}"/>
              </a:ext>
            </a:extLst>
          </p:cNvPr>
          <p:cNvSpPr txBox="1"/>
          <p:nvPr/>
        </p:nvSpPr>
        <p:spPr>
          <a:xfrm>
            <a:off x="7645170" y="4916646"/>
            <a:ext cx="2800555" cy="1477328"/>
          </a:xfrm>
          <a:prstGeom prst="rect">
            <a:avLst/>
          </a:prstGeom>
          <a:noFill/>
        </p:spPr>
        <p:txBody>
          <a:bodyPr wrap="square" rtlCol="0">
            <a:spAutoFit/>
          </a:bodyPr>
          <a:lstStyle/>
          <a:p>
            <a:r>
              <a:rPr lang="en-US" noProof="0" dirty="0">
                <a:solidFill>
                  <a:srgbClr val="C00000"/>
                </a:solidFill>
              </a:rPr>
              <a:t>Please upload the Participant Proto Persona templates that we developed during the KOM in this folder.</a:t>
            </a:r>
          </a:p>
        </p:txBody>
      </p:sp>
      <p:cxnSp>
        <p:nvCxnSpPr>
          <p:cNvPr id="32" name="Gerade Verbindung mit Pfeil 31">
            <a:extLst>
              <a:ext uri="{FF2B5EF4-FFF2-40B4-BE49-F238E27FC236}">
                <a16:creationId xmlns:a16="http://schemas.microsoft.com/office/drawing/2014/main" id="{95573ABD-C2F5-D9E9-83E3-C30A3FF35923}"/>
              </a:ext>
            </a:extLst>
          </p:cNvPr>
          <p:cNvCxnSpPr>
            <a:cxnSpLocks/>
          </p:cNvCxnSpPr>
          <p:nvPr/>
        </p:nvCxnSpPr>
        <p:spPr>
          <a:xfrm flipH="1">
            <a:off x="6644640" y="5201754"/>
            <a:ext cx="914402" cy="1703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Foliennummernplatzhalter 3">
            <a:extLst>
              <a:ext uri="{FF2B5EF4-FFF2-40B4-BE49-F238E27FC236}">
                <a16:creationId xmlns:a16="http://schemas.microsoft.com/office/drawing/2014/main" id="{BA59F0A7-292A-29D7-8049-4B3D1C1A7BB3}"/>
              </a:ext>
            </a:extLst>
          </p:cNvPr>
          <p:cNvSpPr>
            <a:spLocks noGrp="1"/>
          </p:cNvSpPr>
          <p:nvPr>
            <p:ph type="sldNum" sz="quarter" idx="12"/>
          </p:nvPr>
        </p:nvSpPr>
        <p:spPr/>
        <p:txBody>
          <a:bodyPr/>
          <a:lstStyle/>
          <a:p>
            <a:fld id="{B0338755-EC09-452E-8EBB-101AC093DB14}" type="slidenum">
              <a:rPr lang="en-US" noProof="0" smtClean="0"/>
              <a:t>99</a:t>
            </a:fld>
            <a:endParaRPr lang="en-US" noProof="0" dirty="0"/>
          </a:p>
        </p:txBody>
      </p:sp>
    </p:spTree>
    <p:extLst>
      <p:ext uri="{BB962C8B-B14F-4D97-AF65-F5344CB8AC3E}">
        <p14:creationId xmlns:p14="http://schemas.microsoft.com/office/powerpoint/2010/main" val="428262355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9434</Words>
  <Application>Microsoft Office PowerPoint</Application>
  <PresentationFormat>Breitbild</PresentationFormat>
  <Paragraphs>1076</Paragraphs>
  <Slides>117</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117</vt:i4>
      </vt:variant>
    </vt:vector>
  </HeadingPairs>
  <TitlesOfParts>
    <vt:vector size="125" baseType="lpstr">
      <vt:lpstr>Source Sans 3</vt:lpstr>
      <vt:lpstr>Aptos</vt:lpstr>
      <vt:lpstr>Aptos Display</vt:lpstr>
      <vt:lpstr>Arial</vt:lpstr>
      <vt:lpstr>Calibri</vt:lpstr>
      <vt:lpstr>MV Boli</vt:lpstr>
      <vt:lpstr>Times New Roman</vt:lpstr>
      <vt:lpstr>Office</vt:lpstr>
      <vt:lpstr>ERASMUS-EDU-2024-VIRT-EXCH, ERASMUS-LS, 101193598  AGRI-MOCKS Project e-Management Handbook  May 2025 Author: Anja Weber - HSWT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HSWT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hswt</dc:creator>
  <cp:lastModifiedBy>hswt</cp:lastModifiedBy>
  <cp:revision>10</cp:revision>
  <dcterms:created xsi:type="dcterms:W3CDTF">2025-05-14T14:12:17Z</dcterms:created>
  <dcterms:modified xsi:type="dcterms:W3CDTF">2025-05-16T10:44:58Z</dcterms:modified>
</cp:coreProperties>
</file>