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7"/>
  </p:notesMasterIdLst>
  <p:sldIdLst>
    <p:sldId id="307" r:id="rId4"/>
    <p:sldId id="345" r:id="rId5"/>
    <p:sldId id="310" r:id="rId6"/>
    <p:sldId id="275" r:id="rId7"/>
    <p:sldId id="283" r:id="rId8"/>
    <p:sldId id="313" r:id="rId9"/>
    <p:sldId id="314" r:id="rId10"/>
    <p:sldId id="257" r:id="rId11"/>
    <p:sldId id="335" r:id="rId12"/>
    <p:sldId id="315" r:id="rId13"/>
    <p:sldId id="276" r:id="rId14"/>
    <p:sldId id="265" r:id="rId15"/>
    <p:sldId id="301" r:id="rId16"/>
    <p:sldId id="269" r:id="rId17"/>
    <p:sldId id="268" r:id="rId18"/>
    <p:sldId id="258" r:id="rId19"/>
    <p:sldId id="327" r:id="rId20"/>
    <p:sldId id="292" r:id="rId21"/>
    <p:sldId id="293" r:id="rId22"/>
    <p:sldId id="306" r:id="rId23"/>
    <p:sldId id="305" r:id="rId24"/>
    <p:sldId id="294" r:id="rId25"/>
    <p:sldId id="320" r:id="rId26"/>
    <p:sldId id="272" r:id="rId27"/>
    <p:sldId id="318" r:id="rId28"/>
    <p:sldId id="271" r:id="rId29"/>
    <p:sldId id="319" r:id="rId30"/>
    <p:sldId id="321" r:id="rId31"/>
    <p:sldId id="303" r:id="rId32"/>
    <p:sldId id="338" r:id="rId33"/>
    <p:sldId id="339" r:id="rId34"/>
    <p:sldId id="340" r:id="rId35"/>
    <p:sldId id="341" r:id="rId36"/>
    <p:sldId id="342" r:id="rId37"/>
    <p:sldId id="297" r:id="rId38"/>
    <p:sldId id="323" r:id="rId39"/>
    <p:sldId id="324" r:id="rId40"/>
    <p:sldId id="322" r:id="rId41"/>
    <p:sldId id="270" r:id="rId42"/>
    <p:sldId id="343" r:id="rId43"/>
    <p:sldId id="266" r:id="rId44"/>
    <p:sldId id="267" r:id="rId45"/>
    <p:sldId id="334" r:id="rId46"/>
    <p:sldId id="325" r:id="rId47"/>
    <p:sldId id="330" r:id="rId48"/>
    <p:sldId id="332" r:id="rId49"/>
    <p:sldId id="329" r:id="rId50"/>
    <p:sldId id="333" r:id="rId51"/>
    <p:sldId id="285" r:id="rId52"/>
    <p:sldId id="286" r:id="rId53"/>
    <p:sldId id="328" r:id="rId54"/>
    <p:sldId id="304" r:id="rId55"/>
    <p:sldId id="336" r:id="rId5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5C8"/>
    <a:srgbClr val="A6D178"/>
    <a:srgbClr val="747474"/>
    <a:srgbClr val="104862"/>
    <a:srgbClr val="084F6A"/>
    <a:srgbClr val="6CC06A"/>
    <a:srgbClr val="F6821F"/>
    <a:srgbClr val="EDEDED"/>
    <a:srgbClr val="EFEFEF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83529" autoAdjust="0"/>
  </p:normalViewPr>
  <p:slideViewPr>
    <p:cSldViewPr snapToGrid="0">
      <p:cViewPr varScale="1">
        <p:scale>
          <a:sx n="65" d="100"/>
          <a:sy n="65" d="100"/>
        </p:scale>
        <p:origin x="128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671B1-9D12-462B-AE1F-B15128749D35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E73FC-CB28-4A10-B7DE-ACE79BB7AD6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to previous sessions (course structure + online facilitation)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Clarify: Today is about the human and developmental side of mentoring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4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Young adults learn best through problem solving. </a:t>
            </a:r>
          </a:p>
          <a:p>
            <a:pPr marL="228600" indent="-228600">
              <a:buAutoNum type="arabicPeriod"/>
            </a:pPr>
            <a:r>
              <a:rPr lang="en-US"/>
              <a:t>They are also already in a position to teach each other and to learn from discussions and feedback. </a:t>
            </a:r>
          </a:p>
          <a:p>
            <a:pPr marL="228600" indent="-228600">
              <a:buAutoNum type="arabicPeriod"/>
            </a:pPr>
            <a:r>
              <a:rPr lang="en-US"/>
              <a:t>We can assist by showing them how to map out and document their learning journey, </a:t>
            </a:r>
          </a:p>
          <a:p>
            <a:pPr marL="228600" indent="-228600">
              <a:buAutoNum type="arabicPeriod"/>
            </a:pPr>
            <a:r>
              <a:rPr lang="en-US"/>
              <a:t>Part of which is self reflection</a:t>
            </a:r>
          </a:p>
          <a:p>
            <a:pPr marL="228600" indent="-228600">
              <a:buAutoNum type="arabicPeriod"/>
            </a:pPr>
            <a:r>
              <a:rPr lang="en-US"/>
              <a:t>Young adults should learn how to find and acquire information, especially in today’s overwhelming Mr. Google and Mrs Wikipedia landscape</a:t>
            </a:r>
          </a:p>
          <a:p>
            <a:pPr marL="228600" indent="-228600">
              <a:buAutoNum type="arabicPeriod"/>
            </a:pPr>
            <a:r>
              <a:rPr lang="en-US"/>
              <a:t>AgriMocks offers an opportunity to try out business ideas in a safe environment</a:t>
            </a:r>
          </a:p>
          <a:p>
            <a:pPr marL="228600" indent="-228600">
              <a:buAutoNum type="arabicPeriod"/>
            </a:pPr>
            <a:r>
              <a:rPr lang="en-US"/>
              <a:t>And helps participants to connect with each other, with mentors andentrepreneurs around the wold, which we should </a:t>
            </a:r>
            <a:r>
              <a:rPr lang="en-US" b="0"/>
              <a:t>highlight as a networking opportunity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49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does that mean for us as mentors? What should we do, and what should we not do?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987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FAD5E-9607-F770-FAFC-A50E681A3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CCD1AA0-AEDA-D118-FFD6-22B8770AB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9C8694-EBD1-CE62-3529-FE4FDBB87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9D081F-E23B-7CCA-F2CF-1683178D5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320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/>
              <a:t>Aggressive – </a:t>
            </a:r>
          </a:p>
          <a:p>
            <a:r>
              <a:rPr lang="en-US" sz="1200" b="1"/>
              <a:t>“</a:t>
            </a:r>
            <a:r>
              <a:rPr lang="en-US" sz="1200"/>
              <a:t>Are you ALREADY going HOME?” Do you expect me to finish by myself, You are always the first to leave </a:t>
            </a:r>
          </a:p>
          <a:p>
            <a:r>
              <a:rPr lang="en-US" sz="1200"/>
              <a:t>“Passive aggressive “Some people .. W´the work doesn’t finish itself</a:t>
            </a:r>
          </a:p>
          <a:p>
            <a:r>
              <a:rPr lang="en-US" sz="1200"/>
              <a:t>Assertive “I will always leave soon.! I need help finishing this.”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03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25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923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Exercise. Let 2 people try to have this kind of converstation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831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8739-7A81-CE0D-7D35-ADB3CD35F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F1639F-B866-955C-1887-867811FEC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B1CEBB2-E050-560F-95B6-F4D930612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0EB0FD-919E-1F33-CDB0-36FBF40F5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76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Hold</a:t>
            </a:r>
            <a:r>
              <a:rPr lang="de-DE" baseline="0"/>
              <a:t> the space for the conversation. The coachee will start with what is present and familiar to them. Listen to understand, ask if necessary. Dont comment.</a:t>
            </a:r>
          </a:p>
          <a:p>
            <a:r>
              <a:rPr lang="de-DE" baseline="0"/>
              <a:t>So if I understand you correctly…</a:t>
            </a:r>
          </a:p>
          <a:p>
            <a:r>
              <a:rPr lang="de-DE" baseline="0"/>
              <a:t>Correct me if I am wrong, what you are trying to say is…</a:t>
            </a:r>
          </a:p>
          <a:p>
            <a:r>
              <a:rPr lang="de-DE" baseline="0"/>
              <a:t>Ask question to let the coachee reach down deeper towards the hidden, uncomfortable issues. like, how does that feel like right now, what would happen when/if…/ what does that remind you of …</a:t>
            </a:r>
          </a:p>
          <a:p>
            <a:r>
              <a:rPr lang="de-DE" baseline="0"/>
              <a:t>If the coachee makes a problem statement, may be a root cause analysis is a good way to understand the problem better and find a solution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91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77C7D-4A10-17AE-38DD-31D718576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71264-BD7A-DFEC-8E9D-5A5539CE8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7BBE5-163F-FC63-710D-1947668AA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Hold</a:t>
            </a:r>
            <a:r>
              <a:rPr lang="de-DE" baseline="0"/>
              <a:t> the space for the conversation. The coachee will start with what is present and familiar to them. Listen to understand, ask if necessary. Dont comment.</a:t>
            </a:r>
          </a:p>
          <a:p>
            <a:r>
              <a:rPr lang="de-DE" baseline="0"/>
              <a:t>So if I understand you correctly…</a:t>
            </a:r>
          </a:p>
          <a:p>
            <a:r>
              <a:rPr lang="de-DE" baseline="0"/>
              <a:t>Correct me if I am wrong, what you are trying to say is…</a:t>
            </a:r>
          </a:p>
          <a:p>
            <a:r>
              <a:rPr lang="de-DE" baseline="0"/>
              <a:t>Ask question to let the coachee reach down deeper towards the hidden, uncomfortable issues. like, how does that feel like right now, what would happen when/if…/ what does that remind you of …</a:t>
            </a:r>
          </a:p>
          <a:p>
            <a:r>
              <a:rPr lang="de-DE" baseline="0"/>
              <a:t>If the coachee makes a problem statement, may be a root cause analysis is a good way to understand the problem better and find a solution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98E56-D42A-797C-BA27-979E3629C5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45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Also: how confiden’t are participants with zoom tools? Show how to create and run a zoom poll/quiz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176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E0D85-ABC8-BC66-9F21-A49A2039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51708B-C48D-9C14-428E-9F16F368C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D6389-2294-2DDC-EDE6-45540C1F5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Hold</a:t>
            </a:r>
            <a:r>
              <a:rPr lang="de-DE" baseline="0"/>
              <a:t> the space for the conversation. The coachee will start with what is present and familiar to them. Listen to understand, ask if necessary. Dont comment.</a:t>
            </a:r>
          </a:p>
          <a:p>
            <a:r>
              <a:rPr lang="de-DE" baseline="0"/>
              <a:t>So if I understand you correctly…</a:t>
            </a:r>
          </a:p>
          <a:p>
            <a:r>
              <a:rPr lang="de-DE" baseline="0"/>
              <a:t>Correct me if I am wrong, what you are trying to say is…</a:t>
            </a:r>
          </a:p>
          <a:p>
            <a:r>
              <a:rPr lang="de-DE" baseline="0"/>
              <a:t>Ask question to let the coachee reach down deeper towards the hidden, uncomfortable issues. like, how does that feel like right now, what would happen when/if…/ what does that remind you of …</a:t>
            </a:r>
          </a:p>
          <a:p>
            <a:r>
              <a:rPr lang="de-DE" baseline="0"/>
              <a:t>If the coachee makes a problem statement, may be a root cause analysis is a good way to understand the problem better and find a solution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D6B01-9577-6571-939F-65C1F53C59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094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DCF83-909A-04AB-4D2A-649B9E673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E3442-1EDA-DD5D-3181-3C4DB2E87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A55ED-5C67-0E04-F406-01D0D9DAE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Hold</a:t>
            </a:r>
            <a:r>
              <a:rPr lang="de-DE" baseline="0"/>
              <a:t> the space for the conversation. The coachee will start with what is present and familiar to them. Listen to understand, ask if necessary. Dont comment.</a:t>
            </a:r>
          </a:p>
          <a:p>
            <a:r>
              <a:rPr lang="de-DE" baseline="0"/>
              <a:t>So if I understand you correctly…</a:t>
            </a:r>
          </a:p>
          <a:p>
            <a:r>
              <a:rPr lang="de-DE" baseline="0"/>
              <a:t>Correct me if I am wrong, what you are trying to say is…</a:t>
            </a:r>
          </a:p>
          <a:p>
            <a:r>
              <a:rPr lang="de-DE" baseline="0"/>
              <a:t>Ask question to let the coachee reach down deeper towards the hidden, uncomfortable issues. like, how does that feel like right now, what would happen when/if…/ what does that remind you of …</a:t>
            </a:r>
          </a:p>
          <a:p>
            <a:r>
              <a:rPr lang="de-DE" baseline="0"/>
              <a:t>If the coachee makes a problem statement, may be a root cause analysis is a good way to understand the problem better and find a solution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4CDE6-8D2E-E7B4-A67C-1C752BC2DD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709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E2B4-2765-A4B6-E650-7594A3D2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B24E8-EBC6-927A-CE78-B77DD3088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64D22-E27E-0C2C-9199-64598A8AB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Hold</a:t>
            </a:r>
            <a:r>
              <a:rPr lang="de-DE" baseline="0"/>
              <a:t> the space for the conversation. The coachee will start with what is present and familiar to them. Listen to understand, ask if necessary. Dont comment.</a:t>
            </a:r>
          </a:p>
          <a:p>
            <a:r>
              <a:rPr lang="de-DE" baseline="0"/>
              <a:t>So if I understand you correctly…</a:t>
            </a:r>
          </a:p>
          <a:p>
            <a:r>
              <a:rPr lang="de-DE" baseline="0"/>
              <a:t>Correct me if I am wrong, what you are trying to say is…</a:t>
            </a:r>
          </a:p>
          <a:p>
            <a:r>
              <a:rPr lang="de-DE" baseline="0"/>
              <a:t>Ask question to let the coachee reach down deeper towards the hidden, uncomfortable issues. like, how does that feel like right now, what would happen when/if…/ what does that remind you of …</a:t>
            </a:r>
          </a:p>
          <a:p>
            <a:r>
              <a:rPr lang="de-DE" baseline="0"/>
              <a:t>If the coachee makes a problem statement, may be a root cause analysis is a good way to understand the problem better and find a solution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B3788-ADD2-AA23-E80F-D89FB92B0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546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D5767-6960-641E-B50D-EAFCFE31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681775-9644-4421-3888-4A95170F7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3C883-92E1-6C1F-5B8A-9B46E61CF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Hold</a:t>
            </a:r>
            <a:r>
              <a:rPr lang="de-DE" baseline="0"/>
              <a:t> the space for the conversation. The coachee will start with what is present and familiar to them. Listen to understand, ask if necessary. Dont comment.</a:t>
            </a:r>
          </a:p>
          <a:p>
            <a:r>
              <a:rPr lang="de-DE" baseline="0"/>
              <a:t>So if I understand you correctly…</a:t>
            </a:r>
          </a:p>
          <a:p>
            <a:r>
              <a:rPr lang="de-DE" baseline="0"/>
              <a:t>Correct me if I am wrong, what you are trying to say is…</a:t>
            </a:r>
          </a:p>
          <a:p>
            <a:r>
              <a:rPr lang="de-DE" baseline="0"/>
              <a:t>Ask question to let the coachee reach down deeper towards the hidden, uncomfortable issues. like, how does that feel like right now, what would happen when/if…/ what does that remind you of …</a:t>
            </a:r>
          </a:p>
          <a:p>
            <a:r>
              <a:rPr lang="de-DE" baseline="0"/>
              <a:t>If the coachee makes a problem statement, may be a root cause analysis is a good way to understand the problem better and find a solution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85648-8FC8-A4BC-579B-5678548DF3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86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</a:rPr>
              <a:t>Active listening online is harder because mentors lose many of the cues they rely on in person — body language, micro‑expressions, energy shifts, subtle signals of confusion or discomfort.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610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 challenges in online internships: motivation, time management, communication gaps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547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</a:rPr>
              <a:t>Active listening online is harder because mentors lose many of the cues they rely on in person — body language, micro‑expressions, energy shifts, subtle signals of confusion or discomfort.</a:t>
            </a:r>
            <a:endParaRPr lang="en-US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320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structured feedback (e.g., “What’s strong / What’s unclear / What’s next”)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iteration and resilience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677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Giving supportive but honest feedback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872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22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The objective of today’s training is to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/>
              <a:t>give you an overview of the role of a mentor,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/>
              <a:t>Reflect a little on the principles of adult learning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/>
              <a:t>Provide you wiz´th some core men´toring skills 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/>
              <a:t>As well as along the way teach you some technical onlinefacilitation skills.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814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BA96D-4F3E-51C2-C99A-BDF6146C1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ED78A1-40CD-952C-B642-88CACFB4D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568B3D-F909-193C-2FB3-A8BFBF6A7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2132A4-37EB-A67E-1FF7-5E36C13CA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765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5D5DF-9882-69A9-B432-0FF2B3203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A9FB2EA-7623-83EE-1913-03C46DFB6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770EBAE-D71F-B1AC-7863-782E7A883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5CB6E8-C542-9DA5-39E1-E7B503837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780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C5150-058A-6300-D3D9-20F5403B7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110BED-0B42-23BE-FD2B-156843771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CCE6D2-EB59-536D-35FA-89F4020DB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361279-5725-A663-6D3C-1ADDDBD55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461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7D45-8108-61A8-2803-5B913CBC5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E61B23-3449-9A8A-5054-A01AFE730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A293C1-6009-76A4-47FF-B6C97FF9D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Let’s use the emoji function in zoom. Do you all know where to find and how to post an emoji? Those who know, please explain to and guide the others. I would like to see an emoji from each of you that reflects how you feel about todays training.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2F506-52C9-6C84-5E7D-74B8589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141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374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79C3A-DB38-4E0F-4309-4A81DD1F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D167C5-9133-D08D-41EB-F2537185B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02131B-7896-D1EA-7421-FD9CE6D06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to previous sessions (course structure + online facilitation)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Clarify: Today is about the human and developmental side of mentoring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2AB8BB-1C9F-5810-618D-DC60DE54F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29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try an exercise that helps you to quickly check in with an online audience. A wordcloud. Please write your associations as single words in the chat. Do you know how to find and open the chat? I will copy your input from there and use a word cloud wizard to create a word cloud.</a:t>
            </a:r>
          </a:p>
          <a:p>
            <a:r>
              <a:rPr lang="en-US"/>
              <a:t>https://www.wordclouds.com/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22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of the mentors that I have trained before came up with this little song about being a mentor. We used AI to create the song and uploaded it on youtube. (click to start)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71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really like this short definition of what mentorship is: a brain to pick, an ear to listen and a push in the right direction!</a:t>
            </a:r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46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 benefitial., mentoring needs to be adapted or if you wish customized to the needs of the mentee.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Developmental needs and Typical challenges young adults face?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for confidence, identity and belonging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 of failure, silence in groups (especially in foreign language and intercultural settings) and overwhelm,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often lack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organizational and self-organizational skills,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need opportunities to learn and experience in safe environments.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Mentors help teach and develop soft skills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165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One thing that mentees often mention as important for their relationship with their mentor is trust. How do zou build trust? (click`)</a:t>
            </a:r>
          </a:p>
          <a:p>
            <a:endParaRPr lang="de-DE"/>
          </a:p>
          <a:p>
            <a:r>
              <a:rPr lang="de-DE"/>
              <a:t>Transparency, be open, be honest, be vulnerable</a:t>
            </a:r>
          </a:p>
          <a:p>
            <a:r>
              <a:rPr lang="de-DE"/>
              <a:t>Respect their opinions, their time, their work</a:t>
            </a:r>
          </a:p>
          <a:p>
            <a:r>
              <a:rPr lang="de-DE"/>
              <a:t>Work,</a:t>
            </a:r>
            <a:r>
              <a:rPr lang="de-DE" baseline="0"/>
              <a:t> succeed and fail as a team, do not allow gossip</a:t>
            </a:r>
          </a:p>
          <a:p>
            <a:r>
              <a:rPr lang="de-DE" baseline="0"/>
              <a:t>People don‘t care how much you know until they know how much you care, </a:t>
            </a:r>
          </a:p>
          <a:p>
            <a:r>
              <a:rPr lang="de-DE" baseline="0"/>
              <a:t>Plan and hold regular trust building activities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760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E73FC-CB28-4A10-B7DE-ACE79BB7AD6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50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77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18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387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B0307-C7D5-08CF-5A9C-C5B3E77C2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552E81-1E9D-F634-5C40-65D473135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07AD44-99FE-A927-5221-547375D6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90D280-5BE2-38A6-97C4-0EE2C46F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F0CBEE-5572-69D4-D276-39C570DFA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8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BD063-9C9E-9B48-BF56-209C7FED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42CF92-C4C1-F804-238C-61260992B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847290-3EEF-1484-B862-D0A9AEE7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E4D74A-65A0-C46E-825F-4D396004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E5ACF7-8DBB-08F0-3657-296BBD71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0439A-52DE-2C3A-1220-63807A86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A8CEB5-11D6-665F-254B-E4616FF28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150734-A2EB-4314-2BC9-8A19256C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8DB091-1264-91E6-F9EA-10C863E8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7A4206-EDDF-0DBF-976A-13504A86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BDB3B-AC0B-5E24-9DF1-A189996A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9DAFFB-955D-ACCA-4F4B-D615A27F8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AC4A5F-60E6-E10A-A0AA-05ACE3BF1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D4B31E-A490-D71C-8688-998FFCA0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53F95E-A63C-F2C4-2470-BF356ECD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9652FF-1920-CC43-EE68-4652F621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52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CBEE5-1AC0-79C3-7D5B-BB6F54BC3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821D22-14E2-D43A-3A60-C8BF4EB4C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362F54-00A8-E73A-1E19-706F6FD90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3CB50C-2E08-52D5-7FA2-22FC4E5D6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B47079-469B-5091-EB19-01365F548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33110D4-6389-6600-5781-DAEB6E75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564DA8D-51C5-DA28-E3E9-C6FB3160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0B8AA4-5906-5C0A-FF56-5EF83C30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2B2DC-A5A9-2493-12CF-764589398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3B7314-8E35-7FED-3BC3-2A70331F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7D513C9-D7D3-2FDD-2C43-3BE3517C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1DC122-857D-50EF-A693-682021F8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9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4F19B5-F414-AC86-C303-C94F85DBC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310630-A904-C0CC-D450-5E2333FE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5FC0AF-50FC-3B25-B45D-4BF1F65A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E4E22-CF06-EC24-157B-2EAA830F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1D40E1-EBE5-21F7-D347-5E03506A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551481-B047-816C-9393-A8924B888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5D9AC1-9D59-14D4-0C3F-C5993161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78BB1D-0A01-6932-00DC-E5B1AC1A0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38D636-BE06-FBBB-0339-D5519112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4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783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6210C-A0D9-45CE-860C-396B3EB1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45F8DF6-770E-0A9E-76D4-E9BE94956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B5B7F1-0FE8-EFDA-A90A-04EEA7910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261ECC-1AEE-CDF8-B03E-CA9DB929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1D6DB1-CA21-27C8-8629-A317A160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1E542C-9334-3B43-3164-73AA1D65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9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D8937-6056-CCDF-272A-284A44F5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E54A07-1528-0F5A-8E27-A6E4287D7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7B1120-4C65-E8CF-0E0F-34980E35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B1CDBF-C11A-D807-507E-5846A965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45C006-7CF3-E366-EF52-556DD615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2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EE48762-8EF8-7BD0-9A99-BB76EDE00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DE11DC-8BDC-F47A-7447-EACC83204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DAFCD2-6B6B-747B-5E6A-DE4895F8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B8A813-F22A-582F-4F16-BBE9515A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DF2DD4-4BFF-569F-256B-FAB88A97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79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72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79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33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9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5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97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9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294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38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0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2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73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01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68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96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23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6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94-6626-4BE4-AE30-AB906BE59C6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E15D1-DFE0-436F-B4C1-1E3EF4C84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98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76833B1-9F09-D162-50E4-B8501C7C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0BB7B-BE1E-9118-20E7-A7D53D4F2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DE4CBB-E115-1D71-7437-09B3A819A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DB5588-2A1A-4B98-A620-EBF23450B52C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F53878-B41B-7505-E2B3-EEC7848B5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ECA7B2-102A-FAA3-3F20-365DBA830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C9DC1B-C77B-45ED-A569-060094CF7A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1B3E38-0CA7-5A4D-9BA8-8F1F68D577D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DB0E37-3273-5345-914C-C8B4860771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_6PskE3zfQ" TargetMode="Externa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D9Ihs241zeg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BD4A-07EF-7350-0BEE-469B2C8B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D5F5BBEC-0608-104E-869E-1FDBC0B93DBB}"/>
              </a:ext>
            </a:extLst>
          </p:cNvPr>
          <p:cNvSpPr txBox="1"/>
          <p:nvPr/>
        </p:nvSpPr>
        <p:spPr>
          <a:xfrm>
            <a:off x="802640" y="2232037"/>
            <a:ext cx="84531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Meeting will start at 2pm CET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(In a few minutes)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 you for your patience!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8DA02C-FB52-625E-6982-822FBFD4C53A}"/>
              </a:ext>
            </a:extLst>
          </p:cNvPr>
          <p:cNvSpPr txBox="1"/>
          <p:nvPr/>
        </p:nvSpPr>
        <p:spPr>
          <a:xfrm>
            <a:off x="802640" y="782589"/>
            <a:ext cx="10027920" cy="646331"/>
          </a:xfrm>
          <a:prstGeom prst="rect">
            <a:avLst/>
          </a:prstGeom>
          <a:solidFill>
            <a:srgbClr val="19B4AF"/>
          </a:solidFill>
        </p:spPr>
        <p:txBody>
          <a:bodyPr wrap="square">
            <a:spAutoFit/>
          </a:bodyPr>
          <a:lstStyle/>
          <a:p>
            <a:pPr marL="0" marR="0" lvl="0" indent="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WELCOME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C3E5182-2965-8A18-61B7-C7B347E1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33600" y="4195482"/>
            <a:ext cx="3358400" cy="266251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8898D67-47C7-974B-422A-6FCE248456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77249" y="5682033"/>
            <a:ext cx="1350000" cy="786755"/>
          </a:xfrm>
          <a:prstGeom prst="rect">
            <a:avLst/>
          </a:prstGeom>
          <a:effectLst/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EFD63690-96C4-2E9E-4225-21174F8707A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6227" y="5254578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8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ntorship video short">
            <a:hlinkClick r:id="" action="ppaction://media"/>
            <a:extLst>
              <a:ext uri="{FF2B5EF4-FFF2-40B4-BE49-F238E27FC236}">
                <a16:creationId xmlns:a16="http://schemas.microsoft.com/office/drawing/2014/main" id="{678686C0-5BE9-C41C-E8EA-08609356D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3829" y="-538843"/>
            <a:ext cx="6449785" cy="80678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F2ADAC-42E1-C12F-E849-67D5D7D1C8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2286000" cy="1524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848164-9DA6-6765-A3A6-435E7D0CC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5628525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89865" y="3538649"/>
            <a:ext cx="2230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/>
              <a:t>Empathy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-1723793"/>
            <a:ext cx="12192000" cy="8581793"/>
            <a:chOff x="0" y="-1456164"/>
            <a:chExt cx="12872690" cy="8581793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-1456164"/>
              <a:ext cx="12872690" cy="8581793"/>
              <a:chOff x="0" y="-1456164"/>
              <a:chExt cx="12872690" cy="858179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-1456164"/>
                <a:ext cx="12872690" cy="858179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737578" y="-733778"/>
                <a:ext cx="177800" cy="395111"/>
              </a:xfrm>
              <a:prstGeom prst="rect">
                <a:avLst/>
              </a:prstGeom>
              <a:solidFill>
                <a:srgbClr val="A6D178"/>
              </a:solidFill>
              <a:ln>
                <a:solidFill>
                  <a:srgbClr val="A6D1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14622" y="-527756"/>
                <a:ext cx="87490" cy="234246"/>
              </a:xfrm>
              <a:prstGeom prst="rect">
                <a:avLst/>
              </a:prstGeom>
              <a:solidFill>
                <a:srgbClr val="A6D178"/>
              </a:solidFill>
              <a:ln>
                <a:solidFill>
                  <a:srgbClr val="A6D1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829301" y="-900284"/>
                <a:ext cx="9144" cy="274320"/>
              </a:xfrm>
              <a:prstGeom prst="rect">
                <a:avLst/>
              </a:prstGeom>
              <a:solidFill>
                <a:srgbClr val="A6D178"/>
              </a:solidFill>
              <a:ln>
                <a:solidFill>
                  <a:srgbClr val="A6D1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3802868">
                <a:off x="5841866" y="-404485"/>
                <a:ext cx="179890" cy="45719"/>
              </a:xfrm>
              <a:prstGeom prst="rect">
                <a:avLst/>
              </a:prstGeom>
              <a:solidFill>
                <a:srgbClr val="A6D178"/>
              </a:solidFill>
              <a:ln>
                <a:solidFill>
                  <a:srgbClr val="A6D1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9099395" y="6188927"/>
              <a:ext cx="3746810" cy="858644"/>
            </a:xfrm>
            <a:prstGeom prst="rect">
              <a:avLst/>
            </a:prstGeom>
            <a:solidFill>
              <a:srgbClr val="A6D1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03367" y="6233528"/>
              <a:ext cx="21744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/>
                <a:t>Problem solving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46850" y="4947420"/>
              <a:ext cx="22302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/>
                <a:t>Self Management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79758" y="4352689"/>
              <a:ext cx="22302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b="1"/>
                <a:t>Adaptability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96457" y="4798146"/>
              <a:ext cx="281333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200" b="1"/>
                <a:t>Receptive to Feedback</a:t>
              </a:r>
            </a:p>
          </p:txBody>
        </p:sp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43FD0B36-CD84-5D24-9674-8B20A798E9D5}"/>
              </a:ext>
            </a:extLst>
          </p:cNvPr>
          <p:cNvSpPr/>
          <p:nvPr/>
        </p:nvSpPr>
        <p:spPr>
          <a:xfrm>
            <a:off x="164123" y="-127725"/>
            <a:ext cx="11863754" cy="1615481"/>
          </a:xfrm>
          <a:prstGeom prst="rect">
            <a:avLst/>
          </a:prstGeom>
          <a:solidFill>
            <a:srgbClr val="A6D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Berlin Sans FB Demi" panose="020E0802020502020306" pitchFamily="34" charset="0"/>
              </a:rPr>
              <a:t>What are the typical developmental needs and challenges of young adults?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0A7F174-1F37-70F4-008F-D24461E015D0}"/>
              </a:ext>
            </a:extLst>
          </p:cNvPr>
          <p:cNvSpPr/>
          <p:nvPr/>
        </p:nvSpPr>
        <p:spPr>
          <a:xfrm>
            <a:off x="893654" y="3618271"/>
            <a:ext cx="2954216" cy="1364464"/>
          </a:xfrm>
          <a:prstGeom prst="rect">
            <a:avLst/>
          </a:prstGeom>
          <a:solidFill>
            <a:srgbClr val="A6D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 Display" panose="020B0004020202020204" pitchFamily="34" charset="0"/>
              </a:rPr>
              <a:t>Need for confidence, identity, belonging</a:t>
            </a:r>
            <a:endParaRPr lang="de-DE" sz="2000" b="1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endParaRPr lang="en-US" sz="2000" b="1">
              <a:latin typeface="Aptos Display" panose="020B00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6DE1A1A-BCDC-A95C-C62E-57247C31C764}"/>
              </a:ext>
            </a:extLst>
          </p:cNvPr>
          <p:cNvSpPr/>
          <p:nvPr/>
        </p:nvSpPr>
        <p:spPr>
          <a:xfrm>
            <a:off x="1496223" y="5973755"/>
            <a:ext cx="6205839" cy="781177"/>
          </a:xfrm>
          <a:prstGeom prst="rect">
            <a:avLst/>
          </a:prstGeom>
          <a:solidFill>
            <a:srgbClr val="A6D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 Display" panose="020B0004020202020204" pitchFamily="34" charset="0"/>
              </a:rPr>
              <a:t>Fear of failure, silence in groups </a:t>
            </a:r>
            <a:r>
              <a:rPr lang="en-US" sz="2000">
                <a:solidFill>
                  <a:schemeClr val="tx1"/>
                </a:solidFill>
                <a:latin typeface="Aptos Display" panose="020B0004020202020204" pitchFamily="34" charset="0"/>
              </a:rPr>
              <a:t>(intercultural</a:t>
            </a:r>
            <a:r>
              <a:rPr lang="en-US" sz="2000">
                <a:solidFill>
                  <a:schemeClr val="tx1"/>
                </a:solidFill>
              </a:rPr>
              <a:t>communication barriers)</a:t>
            </a:r>
            <a:r>
              <a:rPr lang="de-DE" sz="2000">
                <a:solidFill>
                  <a:schemeClr val="tx1"/>
                </a:solidFill>
              </a:rPr>
              <a:t>,</a:t>
            </a:r>
            <a:r>
              <a:rPr lang="en-US" sz="2000" b="1">
                <a:solidFill>
                  <a:schemeClr val="tx1"/>
                </a:solidFill>
                <a:latin typeface="Aptos Display" panose="020B0004020202020204" pitchFamily="34" charset="0"/>
              </a:rPr>
              <a:t> overwhelm</a:t>
            </a:r>
            <a:endParaRPr lang="de-DE" sz="2000" b="1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22C018B-FF4C-33AB-EF63-844988D69789}"/>
              </a:ext>
            </a:extLst>
          </p:cNvPr>
          <p:cNvSpPr/>
          <p:nvPr/>
        </p:nvSpPr>
        <p:spPr>
          <a:xfrm>
            <a:off x="6096000" y="4300503"/>
            <a:ext cx="2954216" cy="1364464"/>
          </a:xfrm>
          <a:prstGeom prst="rect">
            <a:avLst/>
          </a:prstGeom>
          <a:solidFill>
            <a:srgbClr val="A6D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chemeClr val="tx1"/>
                </a:solidFill>
                <a:latin typeface="Aptos Display" panose="020B0004020202020204" pitchFamily="34" charset="0"/>
              </a:rPr>
              <a:t>Lack of organizational and self-organizational skills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957B1D7-202E-A394-0B64-679C72728865}"/>
              </a:ext>
            </a:extLst>
          </p:cNvPr>
          <p:cNvSpPr/>
          <p:nvPr/>
        </p:nvSpPr>
        <p:spPr>
          <a:xfrm>
            <a:off x="9050216" y="5973755"/>
            <a:ext cx="2954216" cy="781177"/>
          </a:xfrm>
          <a:prstGeom prst="rect">
            <a:avLst/>
          </a:prstGeom>
          <a:solidFill>
            <a:srgbClr val="A6D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 Display" panose="020B0004020202020204" pitchFamily="34" charset="0"/>
              </a:rPr>
              <a:t>Lack of experience</a:t>
            </a:r>
            <a:endParaRPr lang="de-DE" sz="2000" b="1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DBEC0B2-DF4F-31B5-E001-AF670E396E78}"/>
              </a:ext>
            </a:extLst>
          </p:cNvPr>
          <p:cNvSpPr/>
          <p:nvPr/>
        </p:nvSpPr>
        <p:spPr>
          <a:xfrm>
            <a:off x="9158096" y="2757472"/>
            <a:ext cx="2954216" cy="781177"/>
          </a:xfrm>
          <a:prstGeom prst="rect">
            <a:avLst/>
          </a:prstGeom>
          <a:solidFill>
            <a:srgbClr val="A6D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ptos Display" panose="020B0004020202020204" pitchFamily="34" charset="0"/>
              </a:rPr>
              <a:t>Need for learning opportunities</a:t>
            </a:r>
            <a:endParaRPr lang="de-DE" sz="2000" b="1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"/>
          <p:cNvSpPr/>
          <p:nvPr/>
        </p:nvSpPr>
        <p:spPr>
          <a:xfrm>
            <a:off x="1756515" y="829746"/>
            <a:ext cx="7264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T</a:t>
            </a:r>
            <a:endParaRPr lang="de-DE" sz="8000"/>
          </a:p>
        </p:txBody>
      </p:sp>
      <p:sp>
        <p:nvSpPr>
          <p:cNvPr id="4" name="R"/>
          <p:cNvSpPr/>
          <p:nvPr/>
        </p:nvSpPr>
        <p:spPr>
          <a:xfrm>
            <a:off x="2563286" y="829743"/>
            <a:ext cx="8386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R</a:t>
            </a:r>
            <a:endParaRPr lang="de-DE" sz="8000"/>
          </a:p>
        </p:txBody>
      </p:sp>
      <p:sp>
        <p:nvSpPr>
          <p:cNvPr id="5" name="U"/>
          <p:cNvSpPr/>
          <p:nvPr/>
        </p:nvSpPr>
        <p:spPr>
          <a:xfrm>
            <a:off x="3487257" y="829745"/>
            <a:ext cx="5342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U</a:t>
            </a:r>
            <a:endParaRPr lang="de-DE" sz="8000"/>
          </a:p>
        </p:txBody>
      </p:sp>
      <p:sp>
        <p:nvSpPr>
          <p:cNvPr id="6" name="T"/>
          <p:cNvSpPr/>
          <p:nvPr/>
        </p:nvSpPr>
        <p:spPr>
          <a:xfrm>
            <a:off x="5019095" y="829743"/>
            <a:ext cx="7264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T</a:t>
            </a:r>
            <a:endParaRPr lang="de-DE" sz="8000"/>
          </a:p>
        </p:txBody>
      </p:sp>
      <p:sp>
        <p:nvSpPr>
          <p:cNvPr id="7" name="S"/>
          <p:cNvSpPr/>
          <p:nvPr/>
        </p:nvSpPr>
        <p:spPr>
          <a:xfrm>
            <a:off x="4397189" y="829743"/>
            <a:ext cx="6094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S</a:t>
            </a:r>
            <a:endParaRPr lang="de-DE" sz="8000"/>
          </a:p>
        </p:txBody>
      </p:sp>
      <p:sp>
        <p:nvSpPr>
          <p:cNvPr id="9" name="Ransparency"/>
          <p:cNvSpPr/>
          <p:nvPr/>
        </p:nvSpPr>
        <p:spPr>
          <a:xfrm>
            <a:off x="2363254" y="829743"/>
            <a:ext cx="73933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RANSPARENCY</a:t>
            </a:r>
            <a:endParaRPr lang="de-DE" sz="8000"/>
          </a:p>
        </p:txBody>
      </p:sp>
      <p:sp>
        <p:nvSpPr>
          <p:cNvPr id="10" name="espect"/>
          <p:cNvSpPr/>
          <p:nvPr/>
        </p:nvSpPr>
        <p:spPr>
          <a:xfrm>
            <a:off x="2357406" y="1853679"/>
            <a:ext cx="36199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ESPECT</a:t>
            </a:r>
            <a:endParaRPr lang="de-DE" sz="8000"/>
          </a:p>
        </p:txBody>
      </p:sp>
      <p:sp>
        <p:nvSpPr>
          <p:cNvPr id="11" name="Nity"/>
          <p:cNvSpPr/>
          <p:nvPr/>
        </p:nvSpPr>
        <p:spPr>
          <a:xfrm>
            <a:off x="2357406" y="2877616"/>
            <a:ext cx="24336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NITY</a:t>
            </a:r>
            <a:endParaRPr lang="de-DE" sz="8000"/>
          </a:p>
        </p:txBody>
      </p:sp>
      <p:sp>
        <p:nvSpPr>
          <p:cNvPr id="12" name="How you care"/>
          <p:cNvSpPr/>
          <p:nvPr/>
        </p:nvSpPr>
        <p:spPr>
          <a:xfrm>
            <a:off x="2357406" y="3901549"/>
            <a:ext cx="78886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HOW YOU CARE</a:t>
            </a:r>
            <a:endParaRPr lang="de-DE" sz="8000"/>
          </a:p>
        </p:txBody>
      </p:sp>
      <p:sp>
        <p:nvSpPr>
          <p:cNvPr id="13" name="Rust Building"/>
          <p:cNvSpPr/>
          <p:nvPr/>
        </p:nvSpPr>
        <p:spPr>
          <a:xfrm>
            <a:off x="2357406" y="4925485"/>
            <a:ext cx="75087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latin typeface="Berlin Sans FB Demi" panose="020E0802020502020306" pitchFamily="34" charset="0"/>
              </a:rPr>
              <a:t>RUST BUILDING</a:t>
            </a:r>
            <a:endParaRPr lang="de-DE" sz="8000"/>
          </a:p>
        </p:txBody>
      </p:sp>
    </p:spTree>
    <p:extLst>
      <p:ext uri="{BB962C8B-B14F-4D97-AF65-F5344CB8AC3E}">
        <p14:creationId xmlns:p14="http://schemas.microsoft.com/office/powerpoint/2010/main" val="15101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2708 L -0.07122 0.149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875 L -0.14974 0.2993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21133 0.4451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7032 0.5993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5297" y="0"/>
            <a:ext cx="5952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ne Stroke Script LET" pitchFamily="2" charset="0"/>
              </a:rPr>
              <a:t>HOW TO </a:t>
            </a:r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ne Stroke Script LET" pitchFamily="2" charset="0"/>
              </a:rPr>
              <a:t>THINK BETTER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915617" y="87027"/>
            <a:ext cx="10572804" cy="6503884"/>
            <a:chOff x="915617" y="87027"/>
            <a:chExt cx="10572804" cy="6503884"/>
          </a:xfrm>
        </p:grpSpPr>
        <p:sp>
          <p:nvSpPr>
            <p:cNvPr id="3" name="TextBox 2"/>
            <p:cNvSpPr txBox="1"/>
            <p:nvPr/>
          </p:nvSpPr>
          <p:spPr>
            <a:xfrm>
              <a:off x="9240641" y="87027"/>
              <a:ext cx="22477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>
                  <a:latin typeface="One Stroke Script LET" pitchFamily="2" charset="0"/>
                </a:rPr>
                <a:t>FROM THE WORK OF NANCY KLINE </a:t>
              </a:r>
            </a:p>
            <a:p>
              <a:pPr algn="ctr"/>
              <a:r>
                <a:rPr lang="de-DE">
                  <a:latin typeface="One Stroke Script LET" pitchFamily="2" charset="0"/>
                </a:rPr>
                <a:t>„More Time to Think“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921830" y="1331961"/>
              <a:ext cx="10256685" cy="5258950"/>
              <a:chOff x="1289820" y="1422050"/>
              <a:chExt cx="10256685" cy="52589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89820" y="4116219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89821" y="1422050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71381" y="4116219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371382" y="1422050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445509" y="4116219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445510" y="1422050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527070" y="4116219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27071" y="1422051"/>
                <a:ext cx="1937873" cy="237634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9608631" y="4116219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608632" y="1422050"/>
                <a:ext cx="1937873" cy="256478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921829" y="3065745"/>
              <a:ext cx="193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Listening without interruption is an art of creation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992766" y="3110402"/>
              <a:ext cx="1937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Our thinking is different &amp; equal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90942" y="1103345"/>
              <a:ext cx="166875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ATTENTION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3662" y="1101128"/>
              <a:ext cx="148246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EQUALITY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48847" y="1108673"/>
              <a:ext cx="995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EASE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31069" y="1104901"/>
              <a:ext cx="215753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APPRECIATION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109437" y="1098285"/>
              <a:ext cx="22002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ENCOURAGEMENT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35681" y="3970854"/>
              <a:ext cx="17101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INFORMATION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47704" y="3993588"/>
              <a:ext cx="123437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FEELINGS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39418" y="3977202"/>
              <a:ext cx="141407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DIVERSITY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60276" y="3777378"/>
              <a:ext cx="133548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INCISIVE</a:t>
              </a:r>
            </a:p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QUESTION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711969" y="3962043"/>
              <a:ext cx="9952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>
                  <a:solidFill>
                    <a:srgbClr val="FF0000"/>
                  </a:solidFill>
                  <a:latin typeface="One Stroke Script LET" pitchFamily="2" charset="0"/>
                </a:rPr>
                <a:t>PLACE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61844" y="3009989"/>
              <a:ext cx="193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You cannot think in a hurry. Create freedom from rushing.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166390" y="3068407"/>
              <a:ext cx="1937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Appreciate 5x more than you criticize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247951" y="3040285"/>
              <a:ext cx="193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Eliminating competition improves thinking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15617" y="5742756"/>
              <a:ext cx="193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What are you denying that would liberate your thinking?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084829" y="5738230"/>
              <a:ext cx="1937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People will think for themselves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95958" y="5738231"/>
              <a:ext cx="1937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Fear prevents thinking. Laughter helps.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66390" y="5862350"/>
              <a:ext cx="1937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Remove false, limiting assumptions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240210" y="5865866"/>
              <a:ext cx="1937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>
                  <a:latin typeface="Dosis Light" pitchFamily="2" charset="0"/>
                </a:rPr>
                <a:t>The place – and your body - matters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9480" y="1815319"/>
              <a:ext cx="1525960" cy="1126512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9926" y="1817536"/>
              <a:ext cx="1564495" cy="112429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1608" y="1815319"/>
              <a:ext cx="1553481" cy="112651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6"/>
            <a:srcRect l="8084" t="28989" r="9742" b="29157"/>
            <a:stretch/>
          </p:blipFill>
          <p:spPr>
            <a:xfrm>
              <a:off x="5272512" y="1815319"/>
              <a:ext cx="1564188" cy="113032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40325" y="1792171"/>
              <a:ext cx="1689768" cy="112651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5232" y="4561907"/>
              <a:ext cx="1558641" cy="95308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5586" y="4543398"/>
              <a:ext cx="1553481" cy="95308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72512" y="4519327"/>
              <a:ext cx="1502632" cy="99948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6668429" y="4939990"/>
              <a:ext cx="168271" cy="65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651683" y="4125450"/>
              <a:ext cx="168271" cy="657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69480" y="4709135"/>
              <a:ext cx="1525960" cy="1054985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9452984" y="4514469"/>
              <a:ext cx="1519816" cy="1231882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73A3B44A-19A8-23D0-F884-0397F4042575}"/>
              </a:ext>
            </a:extLst>
          </p:cNvPr>
          <p:cNvSpPr txBox="1"/>
          <p:nvPr/>
        </p:nvSpPr>
        <p:spPr>
          <a:xfrm>
            <a:off x="800884" y="12219"/>
            <a:ext cx="10590231" cy="7462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4400" b="1">
              <a:effectLst/>
            </a:endParaRPr>
          </a:p>
          <a:p>
            <a:pPr>
              <a:buNone/>
            </a:pPr>
            <a:endParaRPr lang="en-US" sz="4400" b="1"/>
          </a:p>
          <a:p>
            <a:pPr>
              <a:buNone/>
            </a:pPr>
            <a:r>
              <a:rPr lang="en-US" sz="4400" b="1">
                <a:effectLst/>
              </a:rPr>
              <a:t>People think best when they feel fully heard</a:t>
            </a:r>
          </a:p>
          <a:p>
            <a:pPr>
              <a:buNone/>
            </a:pPr>
            <a:endParaRPr lang="en-US" sz="4400"/>
          </a:p>
          <a:p>
            <a:pPr>
              <a:buNone/>
            </a:pPr>
            <a:r>
              <a:rPr lang="en-US" sz="2800" b="1">
                <a:effectLst/>
              </a:rPr>
              <a:t>3 Core Behaviors (that we can easily incorporate into online sessions):</a:t>
            </a:r>
          </a:p>
          <a:p>
            <a:pPr>
              <a:buNone/>
            </a:pPr>
            <a:endParaRPr lang="en-US" sz="280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B5C8"/>
                </a:solidFill>
                <a:effectLst/>
              </a:rPr>
              <a:t>Give full attention</a:t>
            </a:r>
            <a:r>
              <a:rPr lang="en-US" sz="2400">
                <a:solidFill>
                  <a:srgbClr val="00B5C8"/>
                </a:solidFill>
                <a:effectLst/>
              </a:rPr>
              <a:t> </a:t>
            </a:r>
            <a:r>
              <a:rPr lang="en-US" sz="2400">
                <a:effectLst/>
              </a:rPr>
              <a:t>– no interruptions, no fixing, no steering.</a:t>
            </a:r>
            <a:endParaRPr lang="en-US" sz="240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B5C8"/>
                </a:solidFill>
                <a:effectLst/>
              </a:rPr>
              <a:t>Create ease</a:t>
            </a:r>
            <a:r>
              <a:rPr lang="en-US" sz="2400">
                <a:solidFill>
                  <a:srgbClr val="00B5C8"/>
                </a:solidFill>
                <a:effectLst/>
              </a:rPr>
              <a:t> </a:t>
            </a:r>
            <a:r>
              <a:rPr lang="en-US" sz="2400">
                <a:effectLst/>
              </a:rPr>
              <a:t>– slow down, remove pressure, allow silence.</a:t>
            </a:r>
            <a:endParaRPr lang="en-US" sz="240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B5C8"/>
                </a:solidFill>
                <a:effectLst/>
              </a:rPr>
              <a:t>Ask liberating questions</a:t>
            </a:r>
            <a:r>
              <a:rPr lang="en-US" sz="2400">
                <a:solidFill>
                  <a:srgbClr val="00B5C8"/>
                </a:solidFill>
                <a:effectLst/>
              </a:rPr>
              <a:t> </a:t>
            </a:r>
            <a:r>
              <a:rPr lang="en-US" sz="2400">
                <a:effectLst/>
              </a:rPr>
              <a:t>– “What assumption might be limiting your thinking?”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43C67A-072A-F1BC-FCBB-D3E149ACA2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E79340-A667-B533-12EF-994CF1D7F4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334C0F-BAB1-A5EC-3991-F51AC07B8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6D973A8-C4FD-B454-0C46-2860C30C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483" t="8906" r="9531" b="21397"/>
          <a:stretch/>
        </p:blipFill>
        <p:spPr>
          <a:xfrm>
            <a:off x="3287210" y="115747"/>
            <a:ext cx="4896091" cy="663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575" y="3973986"/>
            <a:ext cx="914400" cy="1202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424" y="5694366"/>
            <a:ext cx="1296113" cy="884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6235" y="5165297"/>
            <a:ext cx="1106887" cy="1235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551" y="3511458"/>
            <a:ext cx="998749" cy="1395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0235" y="714722"/>
            <a:ext cx="945028" cy="1244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828" y="157990"/>
            <a:ext cx="1078509" cy="1024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6157" y="459357"/>
            <a:ext cx="1054961" cy="14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20482 0.002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972 L -0.16823 -0.141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17851 -0.029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-1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5742 0.080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13776 0.1611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28698 -0.0613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19193 -0.0451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9992" y="812988"/>
            <a:ext cx="48558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latin typeface="Berlin Sans FB Demi" panose="020E0802020502020306" pitchFamily="34" charset="0"/>
              </a:rPr>
              <a:t>rules &amp; regulations</a:t>
            </a:r>
            <a:endParaRPr lang="de-DE" sz="4400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6333C5AF-3CDE-14A5-4BD7-139177EAC550}"/>
              </a:ext>
            </a:extLst>
          </p:cNvPr>
          <p:cNvSpPr/>
          <p:nvPr/>
        </p:nvSpPr>
        <p:spPr>
          <a:xfrm>
            <a:off x="641682" y="1852479"/>
            <a:ext cx="10848340" cy="4811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b="1" kern="1200">
                <a:solidFill>
                  <a:srgbClr val="00B5C8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Focus on relationship</a:t>
            </a:r>
            <a:endParaRPr lang="de-DE" sz="1200" kern="10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56870">
              <a:buNone/>
            </a:pPr>
            <a:r>
              <a:rPr lang="en-US" sz="1800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Mentorships need to be built on trust and respect. Mentoring sessions are confidential. </a:t>
            </a:r>
            <a:endParaRPr lang="de-DE" sz="1200" kern="10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56870">
              <a:buNone/>
            </a:pPr>
            <a:r>
              <a:rPr lang="en-US" sz="1800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As a mentor, offer support rather than direction. </a:t>
            </a:r>
          </a:p>
          <a:p>
            <a:pPr marL="356870">
              <a:buNone/>
            </a:pPr>
            <a:endParaRPr lang="de-DE" sz="1200" kern="10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b="1" kern="1200">
                <a:solidFill>
                  <a:srgbClr val="00B5C8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Practice active listening</a:t>
            </a:r>
            <a:endParaRPr lang="de-DE" sz="1200" kern="10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5687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Mentors do not solve the mentees’ problems or offer solutions. Instead, help your mentees to discover their own solutons. Make sure you are hearing correctly what they are saying </a:t>
            </a:r>
            <a:r>
              <a:rPr lang="en-US">
                <a:solidFill>
                  <a:srgbClr val="000000"/>
                </a:solidFill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so that they feel understood.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>
                <a:solidFill>
                  <a:srgbClr val="00B5C8"/>
                </a:solidFill>
              </a:rPr>
              <a:t>Meet consistently and follow up</a:t>
            </a:r>
          </a:p>
          <a:p>
            <a:pPr marL="356870">
              <a:spcAft>
                <a:spcPts val="800"/>
              </a:spcAft>
            </a:pPr>
            <a:r>
              <a:rPr lang="en-US"/>
              <a:t>Mentors must commit to 90 min online sessions per week six week in a row. Hold your mentees accountable. Mentors must also plan to attend a 1.5 hour review sessions per term to help improve the training. </a:t>
            </a:r>
          </a:p>
          <a:p>
            <a:pPr>
              <a:spcAft>
                <a:spcPts val="800"/>
              </a:spcAft>
            </a:pPr>
            <a:r>
              <a:rPr lang="en-US" b="1">
                <a:solidFill>
                  <a:srgbClr val="F6821F"/>
                </a:solidFill>
              </a:rPr>
              <a:t>What a mentor does not need to do</a:t>
            </a:r>
          </a:p>
          <a:p>
            <a:pPr marL="356870">
              <a:lnSpc>
                <a:spcPct val="115000"/>
              </a:lnSpc>
              <a:spcAft>
                <a:spcPts val="800"/>
              </a:spcAft>
            </a:pPr>
            <a:r>
              <a:rPr lang="en-US"/>
              <a:t>Mentors are not supposed to assist their mentees financially or with other resources than knowledge, information, wisdom, patience, networking opportunities, etc. </a:t>
            </a:r>
            <a:endParaRPr lang="de-DE"/>
          </a:p>
          <a:p>
            <a:pPr marL="356870">
              <a:lnSpc>
                <a:spcPct val="115000"/>
              </a:lnSpc>
              <a:spcAft>
                <a:spcPts val="800"/>
              </a:spcAft>
              <a:buNone/>
            </a:pPr>
            <a:endParaRPr lang="de-DE" sz="1200" kern="10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D805E9D-9E0F-36DE-775D-DF007C813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2" y="45551"/>
            <a:ext cx="3578310" cy="15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1FDCB-0CD2-6648-3D45-BAB504EF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9A35F3-F65C-9800-099A-04987EDFA721}"/>
              </a:ext>
            </a:extLst>
          </p:cNvPr>
          <p:cNvSpPr txBox="1"/>
          <p:nvPr/>
        </p:nvSpPr>
        <p:spPr>
          <a:xfrm>
            <a:off x="902677" y="889844"/>
            <a:ext cx="1057421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Modelling professional Communication</a:t>
            </a:r>
          </a:p>
          <a:p>
            <a:pPr>
              <a:buNone/>
            </a:pPr>
            <a:endParaRPr lang="en-US">
              <a:effectLst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FE9936-1138-34AA-62F0-772A947DC3FB}"/>
              </a:ext>
            </a:extLst>
          </p:cNvPr>
          <p:cNvSpPr txBox="1"/>
          <p:nvPr/>
        </p:nvSpPr>
        <p:spPr>
          <a:xfrm>
            <a:off x="902677" y="1936284"/>
            <a:ext cx="6096000" cy="2545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Setting expectations early</a:t>
            </a:r>
            <a:endParaRPr lang="de-DE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kern="100"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Teaching communication etiquette</a:t>
            </a:r>
            <a:endParaRPr lang="de-DE" kern="100"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Modeling professional behavior</a:t>
            </a:r>
            <a:endParaRPr lang="de-DE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Encouraging quieter participants and equal participation</a:t>
            </a:r>
            <a:endParaRPr lang="de-DE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Helping mentees connect theory </a:t>
            </a:r>
            <a:r>
              <a:rPr lang="ko-KR" altLang="de-DE"/>
              <a:t>→</a:t>
            </a:r>
            <a:r>
              <a:rPr lang="en-US"/>
              <a:t> practice </a:t>
            </a:r>
            <a:r>
              <a:rPr lang="ko-KR" altLang="de-DE"/>
              <a:t>→</a:t>
            </a:r>
            <a:r>
              <a:rPr lang="en-US"/>
              <a:t> project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Helping mentees manage time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0A4ECF-8B5C-3B31-5527-AA0C4858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00" y="3992770"/>
            <a:ext cx="4511431" cy="253005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33FE233-2FA5-2A93-F174-5DABBC59B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799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CDB9ACF-8C86-6194-21F6-443F64950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76" y="9179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5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4675" y="610862"/>
            <a:ext cx="82894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latin typeface="Berlin Sans FB Demi" panose="020E0802020502020306" pitchFamily="34" charset="0"/>
              </a:rPr>
              <a:t>Communication </a:t>
            </a:r>
            <a:r>
              <a:rPr lang="en-US" sz="2800" b="1">
                <a:latin typeface="Berlin Sans FB Demi" panose="020E0802020502020306" pitchFamily="34" charset="0"/>
              </a:rPr>
              <a:t>model by Schulz v. Thun</a:t>
            </a:r>
            <a:r>
              <a:rPr lang="en-US" sz="4400" b="1">
                <a:latin typeface="Berlin Sans FB Demi" panose="020E0802020502020306" pitchFamily="34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766252"/>
            <a:ext cx="95250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6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05" y="0"/>
            <a:ext cx="7293589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EDB00F3-1AB0-489A-13D3-D70377F9E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E6BBF2-A1B1-D821-2A47-188429F75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4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95C93-0ACD-E8D2-81CF-F2D8CB5F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E8E8EBE-5269-E228-8876-DD5258ACEAED}"/>
              </a:ext>
            </a:extLst>
          </p:cNvPr>
          <p:cNvSpPr txBox="1"/>
          <p:nvPr/>
        </p:nvSpPr>
        <p:spPr>
          <a:xfrm>
            <a:off x="802640" y="782589"/>
            <a:ext cx="10027920" cy="646331"/>
          </a:xfrm>
          <a:prstGeom prst="rect">
            <a:avLst/>
          </a:prstGeom>
          <a:solidFill>
            <a:srgbClr val="19B4AF"/>
          </a:solidFill>
        </p:spPr>
        <p:txBody>
          <a:bodyPr wrap="square">
            <a:spAutoFit/>
          </a:bodyPr>
          <a:lstStyle/>
          <a:p>
            <a:pPr marL="0" marR="0" lvl="0" indent="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WELCOME 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EF3A8A0-63C2-E7C0-64FE-EDD61107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33600" y="4195482"/>
            <a:ext cx="3358400" cy="266251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DEE222E-7456-4116-CBFE-7DFFCD3364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77249" y="5682033"/>
            <a:ext cx="1350000" cy="786755"/>
          </a:xfrm>
          <a:prstGeom prst="rect">
            <a:avLst/>
          </a:prstGeom>
          <a:effectLst/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10D8FBB5-75D4-3DDF-FBE8-1E7DFF151CC3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6227" y="5254578"/>
            <a:ext cx="1350000" cy="135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7C315A-8FE5-3A14-5C76-44E212501D51}"/>
              </a:ext>
            </a:extLst>
          </p:cNvPr>
          <p:cNvSpPr txBox="1"/>
          <p:nvPr/>
        </p:nvSpPr>
        <p:spPr>
          <a:xfrm>
            <a:off x="690880" y="2022933"/>
            <a:ext cx="845312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Training of Trainers (ToT)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Virtual Facilitators and Mentors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June 8th – 10th, 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D7C268-69F1-1B65-935D-5E53315D60E8}"/>
              </a:ext>
            </a:extLst>
          </p:cNvPr>
          <p:cNvSpPr txBox="1"/>
          <p:nvPr/>
        </p:nvSpPr>
        <p:spPr>
          <a:xfrm>
            <a:off x="802640" y="3729372"/>
            <a:ext cx="10099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Day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Communication, Online Presence and Managing Discussions - Yitna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Effective Mentorship: Roles, Skills, and Supporting Mentee Development - Anja</a:t>
            </a:r>
          </a:p>
        </p:txBody>
      </p:sp>
    </p:spTree>
    <p:extLst>
      <p:ext uri="{BB962C8B-B14F-4D97-AF65-F5344CB8AC3E}">
        <p14:creationId xmlns:p14="http://schemas.microsoft.com/office/powerpoint/2010/main" val="27083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1182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Exercise – What did you hear?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11880" y="2407920"/>
            <a:ext cx="4968240" cy="309880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1259840" y="2946400"/>
            <a:ext cx="145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Self-Revelation of the speaker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9560" y="152718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Factual Information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280" y="3223399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Appeal to Listener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9560" y="5905647"/>
            <a:ext cx="145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Relationship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3E7E97-400D-2629-25A1-4A7FF3D9F6BC}"/>
              </a:ext>
            </a:extLst>
          </p:cNvPr>
          <p:cNvSpPr txBox="1"/>
          <p:nvPr/>
        </p:nvSpPr>
        <p:spPr>
          <a:xfrm>
            <a:off x="3966258" y="3546564"/>
            <a:ext cx="425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“I lost my car keys….”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73EFB9-D30E-F8D4-1722-7C6A26F41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49" y="5446604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D4EF1CB-59A7-EDFB-5030-9F2210597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827" y="5741129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98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1182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4 Types of Communication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5912" y="2171700"/>
            <a:ext cx="40120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/>
              <a:t>Passive</a:t>
            </a:r>
          </a:p>
          <a:p>
            <a:r>
              <a:rPr lang="de-DE" sz="4000"/>
              <a:t>Aggressive</a:t>
            </a:r>
          </a:p>
          <a:p>
            <a:r>
              <a:rPr lang="de-DE" sz="4000"/>
              <a:t>Passive Aggressive</a:t>
            </a:r>
          </a:p>
          <a:p>
            <a:r>
              <a:rPr lang="de-DE" sz="4000"/>
              <a:t>Assertive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1750" y="2171700"/>
            <a:ext cx="535691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/>
              <a:t>No control</a:t>
            </a:r>
          </a:p>
          <a:p>
            <a:r>
              <a:rPr lang="de-DE" sz="4000"/>
              <a:t>Needs control</a:t>
            </a:r>
          </a:p>
          <a:p>
            <a:r>
              <a:rPr lang="de-DE" sz="4000"/>
              <a:t>Feels out of control</a:t>
            </a:r>
          </a:p>
          <a:p>
            <a:r>
              <a:rPr lang="de-DE" sz="4000"/>
              <a:t>Knows that you can only </a:t>
            </a:r>
          </a:p>
          <a:p>
            <a:r>
              <a:rPr lang="de-DE" sz="4000"/>
              <a:t>control yourself</a:t>
            </a:r>
          </a:p>
          <a:p>
            <a:endParaRPr lang="de-DE" sz="4000"/>
          </a:p>
        </p:txBody>
      </p:sp>
      <p:sp>
        <p:nvSpPr>
          <p:cNvPr id="5" name="TextBox 4"/>
          <p:cNvSpPr txBox="1"/>
          <p:nvPr/>
        </p:nvSpPr>
        <p:spPr>
          <a:xfrm>
            <a:off x="6381750" y="2171700"/>
            <a:ext cx="305635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/>
              <a:t>Silence</a:t>
            </a:r>
          </a:p>
          <a:p>
            <a:r>
              <a:rPr lang="de-DE" sz="4000"/>
              <a:t>You messages</a:t>
            </a:r>
          </a:p>
          <a:p>
            <a:r>
              <a:rPr lang="de-DE" sz="4000"/>
              <a:t>Side remarks</a:t>
            </a:r>
          </a:p>
          <a:p>
            <a:r>
              <a:rPr lang="de-DE" sz="4000"/>
              <a:t>I messages</a:t>
            </a:r>
          </a:p>
          <a:p>
            <a:endParaRPr lang="de-DE" sz="40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C6D451D-47B1-6E80-8DCD-ABE28563AF17}"/>
              </a:ext>
            </a:extLst>
          </p:cNvPr>
          <p:cNvSpPr/>
          <p:nvPr/>
        </p:nvSpPr>
        <p:spPr>
          <a:xfrm>
            <a:off x="924023" y="371664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3607DA-D3B2-CEF9-CD20-1176CF0A6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188EBF-89E1-23E5-5DF5-5CA6497FC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ADC9C23-88D6-A0AF-0620-6C924FA4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010" b="9089"/>
          <a:stretch>
            <a:fillRect/>
          </a:stretch>
        </p:blipFill>
        <p:spPr>
          <a:xfrm>
            <a:off x="3310359" y="-168604"/>
            <a:ext cx="8881641" cy="70266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05521" y="1160500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How would the same message sound in the 4 different types?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100+ kostenlose Sprechblase &amp; Rede Vektorgrafiken - Pixabay">
            <a:extLst>
              <a:ext uri="{FF2B5EF4-FFF2-40B4-BE49-F238E27FC236}">
                <a16:creationId xmlns:a16="http://schemas.microsoft.com/office/drawing/2014/main" id="{AFBA7F96-A5C6-065B-981D-92E1C0BA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79" y="-168604"/>
            <a:ext cx="2326813" cy="25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EC7197C-AE92-CA8D-2745-331A9F6E6F12}"/>
              </a:ext>
            </a:extLst>
          </p:cNvPr>
          <p:cNvSpPr txBox="1"/>
          <p:nvPr/>
        </p:nvSpPr>
        <p:spPr>
          <a:xfrm>
            <a:off x="8120257" y="514169"/>
            <a:ext cx="1706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Are you already </a:t>
            </a:r>
          </a:p>
          <a:p>
            <a:pPr algn="ctr"/>
            <a:r>
              <a:rPr lang="en-US"/>
              <a:t>going home?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D195742-FC89-7F1B-8ADC-BB8DB7CD8091}"/>
              </a:ext>
            </a:extLst>
          </p:cNvPr>
          <p:cNvSpPr/>
          <p:nvPr/>
        </p:nvSpPr>
        <p:spPr>
          <a:xfrm>
            <a:off x="477981" y="1160501"/>
            <a:ext cx="3654181" cy="333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0C10A5D-2222-54C1-DD7C-9DB05EFAEF29}"/>
              </a:ext>
            </a:extLst>
          </p:cNvPr>
          <p:cNvSpPr txBox="1"/>
          <p:nvPr/>
        </p:nvSpPr>
        <p:spPr>
          <a:xfrm>
            <a:off x="373590" y="1468232"/>
            <a:ext cx="206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Passive –</a:t>
            </a:r>
            <a:endParaRPr lang="en-US" sz="20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0F98556-24AD-642E-9D0F-95294524ED79}"/>
              </a:ext>
            </a:extLst>
          </p:cNvPr>
          <p:cNvSpPr txBox="1"/>
          <p:nvPr/>
        </p:nvSpPr>
        <p:spPr>
          <a:xfrm>
            <a:off x="353343" y="2129211"/>
            <a:ext cx="3843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Aggressive – </a:t>
            </a:r>
          </a:p>
          <a:p>
            <a:r>
              <a:rPr lang="en-US" sz="2000"/>
              <a:t>(you message) “…..”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7BE800B-003B-A16F-9A7F-AFB484D1D8AF}"/>
              </a:ext>
            </a:extLst>
          </p:cNvPr>
          <p:cNvSpPr txBox="1"/>
          <p:nvPr/>
        </p:nvSpPr>
        <p:spPr>
          <a:xfrm>
            <a:off x="353343" y="3012284"/>
            <a:ext cx="3843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Passive-Aggressive – </a:t>
            </a:r>
          </a:p>
          <a:p>
            <a:r>
              <a:rPr lang="en-US" sz="2000"/>
              <a:t>(Snide side remark) “…”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4250F23-3510-8196-63D8-F10A514CDB3A}"/>
              </a:ext>
            </a:extLst>
          </p:cNvPr>
          <p:cNvSpPr txBox="1"/>
          <p:nvPr/>
        </p:nvSpPr>
        <p:spPr>
          <a:xfrm>
            <a:off x="1456007" y="1505720"/>
            <a:ext cx="227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Silence (just a look)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81A7EDB-17CF-B4E1-ABC6-44A6961C2DB4}"/>
              </a:ext>
            </a:extLst>
          </p:cNvPr>
          <p:cNvSpPr txBox="1"/>
          <p:nvPr/>
        </p:nvSpPr>
        <p:spPr>
          <a:xfrm>
            <a:off x="373590" y="3970062"/>
            <a:ext cx="3654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Assertive – </a:t>
            </a:r>
          </a:p>
          <a:p>
            <a:r>
              <a:rPr lang="en-US"/>
              <a:t>(I message) ”....”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83A8255-F5FD-F490-670D-87A8EFD8CD74}"/>
              </a:ext>
            </a:extLst>
          </p:cNvPr>
          <p:cNvSpPr/>
          <p:nvPr/>
        </p:nvSpPr>
        <p:spPr>
          <a:xfrm>
            <a:off x="473379" y="608122"/>
            <a:ext cx="2416760" cy="222739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3B502C-88F8-9285-86B4-CAD575033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6492D8-736B-D5C7-235F-EA7727D50D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7224" b="7224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75CBAC1-E32E-3B1A-48B1-60B7E35A32BA}"/>
              </a:ext>
            </a:extLst>
          </p:cNvPr>
          <p:cNvSpPr/>
          <p:nvPr/>
        </p:nvSpPr>
        <p:spPr>
          <a:xfrm>
            <a:off x="1524000" y="-47197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Asking Questions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5C7DC72-EA4C-9CC3-43B8-DCC1BE6B2E7B}"/>
              </a:ext>
            </a:extLst>
          </p:cNvPr>
          <p:cNvSpPr/>
          <p:nvPr/>
        </p:nvSpPr>
        <p:spPr>
          <a:xfrm>
            <a:off x="925744" y="418978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97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AF8BAC-7376-FD22-094D-B7CC1E71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11" y="941717"/>
            <a:ext cx="8588484" cy="534970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583A889-2A4C-751C-C405-8BAF2B700343}"/>
              </a:ext>
            </a:extLst>
          </p:cNvPr>
          <p:cNvSpPr/>
          <p:nvPr/>
        </p:nvSpPr>
        <p:spPr>
          <a:xfrm>
            <a:off x="1016312" y="351692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E27EBD-F893-BC7E-DA72-F71097DDE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C18A43-6C55-874D-4137-3FE9A6A0D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06DAFE-DE11-CE8B-F38C-A0F48C7E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65" y="883275"/>
            <a:ext cx="9076207" cy="529635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913F7FA-03F1-E6A9-E8ED-430F84BD396A}"/>
              </a:ext>
            </a:extLst>
          </p:cNvPr>
          <p:cNvSpPr/>
          <p:nvPr/>
        </p:nvSpPr>
        <p:spPr>
          <a:xfrm>
            <a:off x="1011968" y="351692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7835D1-8D8D-454F-9B9A-AECD74930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2E5636-2B01-CDAB-AA8D-AC19225B6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32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AC4450C-41C3-5250-32AA-10ECE75D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2" y="777010"/>
            <a:ext cx="8839966" cy="530398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67FCD33-96F7-F9CA-4F62-557C5086292C}"/>
              </a:ext>
            </a:extLst>
          </p:cNvPr>
          <p:cNvSpPr/>
          <p:nvPr/>
        </p:nvSpPr>
        <p:spPr>
          <a:xfrm>
            <a:off x="1016312" y="351692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B9989C-0AA1-5596-5150-3474D9AEB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8336B8-F48C-A970-A71C-9DD02A606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9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9B7DD1-13BE-90B0-8264-4D487DF6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80" y="945235"/>
            <a:ext cx="8878069" cy="531922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AB67E81-04E5-4082-2805-8B8E125BA0B2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44F33D-67ED-E2CA-CD6D-8CF5CC11E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951329-FB86-2BC9-3D33-0D4518D96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22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D862D-0EA1-951B-3557-079C1D39E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29A41700-D839-7121-D1FA-2A8CF8691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047B7D-BE95-76AE-7710-FE316E75D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1580"/>
          <a:stretch/>
        </p:blipFill>
        <p:spPr>
          <a:xfrm>
            <a:off x="-915555" y="-115747"/>
            <a:ext cx="9832843" cy="6973737"/>
          </a:xfrm>
          <a:prstGeom prst="rect">
            <a:avLst/>
          </a:prstGeom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FAB5CEEB-B00D-4386-8589-9FFD3BE46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C9E35E2-CC59-E774-7B40-97395294D8E3}"/>
              </a:ext>
            </a:extLst>
          </p:cNvPr>
          <p:cNvSpPr/>
          <p:nvPr/>
        </p:nvSpPr>
        <p:spPr>
          <a:xfrm>
            <a:off x="9086624" y="2557941"/>
            <a:ext cx="2932991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Assertive Listening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in online settings 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13983C-3E06-7F42-1499-6B19D9FFDD2B}"/>
              </a:ext>
            </a:extLst>
          </p:cNvPr>
          <p:cNvSpPr/>
          <p:nvPr/>
        </p:nvSpPr>
        <p:spPr>
          <a:xfrm>
            <a:off x="9177362" y="2649414"/>
            <a:ext cx="2416760" cy="222739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E026B94-3907-01AF-28E3-789D0895E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74" y="189286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3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9692" y="1058346"/>
            <a:ext cx="41841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latin typeface="Berlin Sans FB Demi" panose="020E0802020502020306" pitchFamily="34" charset="0"/>
              </a:rPr>
              <a:t>Active Listening</a:t>
            </a:r>
            <a:endParaRPr lang="de-DE" sz="4400"/>
          </a:p>
        </p:txBody>
      </p:sp>
      <p:sp>
        <p:nvSpPr>
          <p:cNvPr id="3" name="TextBox 2"/>
          <p:cNvSpPr txBox="1"/>
          <p:nvPr/>
        </p:nvSpPr>
        <p:spPr>
          <a:xfrm>
            <a:off x="3043238" y="2628901"/>
            <a:ext cx="5992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/>
              <a:t>Waiting for your turn to talk</a:t>
            </a:r>
          </a:p>
        </p:txBody>
      </p:sp>
      <p:sp>
        <p:nvSpPr>
          <p:cNvPr id="4" name="Cross 3"/>
          <p:cNvSpPr/>
          <p:nvPr/>
        </p:nvSpPr>
        <p:spPr>
          <a:xfrm rot="2441169">
            <a:off x="4885206" y="2378869"/>
            <a:ext cx="1157288" cy="1207949"/>
          </a:xfrm>
          <a:prstGeom prst="plus">
            <a:avLst>
              <a:gd name="adj" fmla="val 391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2800350" y="4043363"/>
            <a:ext cx="6586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/>
              <a:t>Listen to understand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47" y="2982843"/>
            <a:ext cx="2147627" cy="21476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9032C0F-DF19-6BBE-F63F-937280B84BD8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F3CA071-5C2F-17FC-25DC-B2F387E12D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1A21B09-16EB-8913-EEEF-8F7B35A82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4" grpId="2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FB0E6-1589-49C4-6A52-BF5A72571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912887B5-C82B-221B-F287-DAAA40EED2CC}"/>
              </a:ext>
            </a:extLst>
          </p:cNvPr>
          <p:cNvSpPr txBox="1"/>
          <p:nvPr/>
        </p:nvSpPr>
        <p:spPr>
          <a:xfrm>
            <a:off x="802640" y="782589"/>
            <a:ext cx="10027920" cy="646331"/>
          </a:xfrm>
          <a:prstGeom prst="rect">
            <a:avLst/>
          </a:prstGeom>
          <a:solidFill>
            <a:srgbClr val="19B4AF"/>
          </a:solidFill>
        </p:spPr>
        <p:txBody>
          <a:bodyPr wrap="square">
            <a:spAutoFit/>
          </a:bodyPr>
          <a:lstStyle/>
          <a:p>
            <a:pPr marL="0" marR="0" lvl="0" indent="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					E-INTERNSHIP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CE1071E-2DDA-80F5-07B1-7473B1E4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33600" y="4195482"/>
            <a:ext cx="3358400" cy="266251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6E95DDE-F5B3-EAAA-8B13-609F69EB4D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7931" y="782588"/>
            <a:ext cx="1109045" cy="646331"/>
          </a:xfrm>
          <a:prstGeom prst="rect">
            <a:avLst/>
          </a:prstGeom>
          <a:effectLst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DC8D4B7-A004-CE64-A8D2-9B761ECB8E09}"/>
              </a:ext>
            </a:extLst>
          </p:cNvPr>
          <p:cNvSpPr txBox="1"/>
          <p:nvPr/>
        </p:nvSpPr>
        <p:spPr>
          <a:xfrm>
            <a:off x="727988" y="1749419"/>
            <a:ext cx="100787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ERASMUS virtual exchange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End Date: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first Quarter of 2028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Number of participants: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2500 young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Participating partners: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125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2125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Coordinated by: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9C637D0-E98C-9F9B-88CF-669B0C4C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332"/>
          <a:stretch>
            <a:fillRect/>
          </a:stretch>
        </p:blipFill>
        <p:spPr>
          <a:xfrm>
            <a:off x="2061014" y="3812588"/>
            <a:ext cx="1033335" cy="108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645119B-8D73-4073-7F3D-397727C5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288"/>
          <a:stretch>
            <a:fillRect/>
          </a:stretch>
        </p:blipFill>
        <p:spPr>
          <a:xfrm>
            <a:off x="4261737" y="3812588"/>
            <a:ext cx="1004137" cy="9972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899B20F-5CF6-7588-F901-0327636D6A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937"/>
          <a:stretch>
            <a:fillRect/>
          </a:stretch>
        </p:blipFill>
        <p:spPr>
          <a:xfrm>
            <a:off x="6257608" y="3942451"/>
            <a:ext cx="1095941" cy="82027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05AAA20-84D9-D213-869E-F14C890A0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275" y="4001182"/>
            <a:ext cx="2629375" cy="82027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EAF3B05-AE2A-5941-8DDB-0489C35CB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8200" y="5213088"/>
            <a:ext cx="3358400" cy="65712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2017553-68C6-35BA-C15B-48959467174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798" y="1026492"/>
            <a:ext cx="3222762" cy="21485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B4BDA43-1800-1272-5247-1F9EF8B1D0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8104"/>
          <a:stretch>
            <a:fillRect/>
          </a:stretch>
        </p:blipFill>
        <p:spPr>
          <a:xfrm>
            <a:off x="3014132" y="3778031"/>
            <a:ext cx="1033335" cy="9972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8030F18-E3AC-1443-E55D-2F7E47B72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63" t="192" r="41439" b="-192"/>
          <a:stretch>
            <a:fillRect/>
          </a:stretch>
        </p:blipFill>
        <p:spPr>
          <a:xfrm>
            <a:off x="301992" y="3835010"/>
            <a:ext cx="1753994" cy="10790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F08DF7-8A10-EC35-EB2C-5EC8C865263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4431"/>
          <a:stretch>
            <a:fillRect/>
          </a:stretch>
        </p:blipFill>
        <p:spPr>
          <a:xfrm>
            <a:off x="5190540" y="3952293"/>
            <a:ext cx="1189043" cy="8230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340643B-D8C7-BD36-F7F6-65AFE86634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1898" y="4011926"/>
            <a:ext cx="813505" cy="7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17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C9A5A-107E-40AD-964E-CBBCB9D2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4D3D3D-84F1-8901-DBE3-25E13F365EF5}"/>
              </a:ext>
            </a:extLst>
          </p:cNvPr>
          <p:cNvSpPr/>
          <p:nvPr/>
        </p:nvSpPr>
        <p:spPr>
          <a:xfrm>
            <a:off x="1279692" y="1058346"/>
            <a:ext cx="4637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How to practice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F50E0-F135-9828-8357-E5219A4E3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08" y="3100074"/>
            <a:ext cx="2147627" cy="21476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697C61B-1B5D-CC24-7BE5-01ECFD7B1A4F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60E906-B6D3-9EFD-D1C0-D76C75E2CF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CB2686-018F-2887-258B-83FA32E83F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D3BDA34-29E8-33C8-7249-812FFEEBA647}"/>
              </a:ext>
            </a:extLst>
          </p:cNvPr>
          <p:cNvSpPr txBox="1"/>
          <p:nvPr/>
        </p:nvSpPr>
        <p:spPr>
          <a:xfrm>
            <a:off x="2274277" y="3011644"/>
            <a:ext cx="610186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</a:rPr>
              <a:t>Listen fully</a:t>
            </a:r>
            <a:r>
              <a:rPr lang="en-US" sz="3200">
                <a:effectLst/>
              </a:rPr>
              <a:t> </a:t>
            </a:r>
          </a:p>
          <a:p>
            <a:endParaRPr lang="en-US"/>
          </a:p>
          <a:p>
            <a:r>
              <a:rPr lang="en-US" sz="2800">
                <a:effectLst/>
              </a:rPr>
              <a:t>Maintain eye contact, avoid interrupting, and pay attention to tone and emotion.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3516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DF1E-229F-50A3-2DDB-71C924CA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169982-B9CC-D44B-D431-DA0663124B66}"/>
              </a:ext>
            </a:extLst>
          </p:cNvPr>
          <p:cNvSpPr/>
          <p:nvPr/>
        </p:nvSpPr>
        <p:spPr>
          <a:xfrm>
            <a:off x="1279692" y="1058346"/>
            <a:ext cx="4637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How to practice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A84C9-B2B6-A798-0590-2CA35DDF0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08" y="3100074"/>
            <a:ext cx="2147627" cy="21476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45334C7-AD11-DF8C-3CB2-3896DD9A6E9E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A0D296-A2C4-5F28-21BC-F10C6B73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02BEF0-CF4B-4509-0B3B-05C5654ABF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0F6909C-A08B-CBFC-3EA0-3EA670579B55}"/>
              </a:ext>
            </a:extLst>
          </p:cNvPr>
          <p:cNvSpPr txBox="1"/>
          <p:nvPr/>
        </p:nvSpPr>
        <p:spPr>
          <a:xfrm>
            <a:off x="2274277" y="3011644"/>
            <a:ext cx="610186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</a:rPr>
              <a:t>Reflect back </a:t>
            </a:r>
          </a:p>
          <a:p>
            <a:endParaRPr lang="en-US" b="1"/>
          </a:p>
          <a:p>
            <a:r>
              <a:rPr lang="en-US" sz="2800">
                <a:effectLst/>
              </a:rPr>
              <a:t>“So what I’m hearing is…” </a:t>
            </a:r>
          </a:p>
          <a:p>
            <a:r>
              <a:rPr lang="en-US" sz="2800">
                <a:effectLst/>
              </a:rPr>
              <a:t>or </a:t>
            </a:r>
          </a:p>
          <a:p>
            <a:r>
              <a:rPr lang="en-US" sz="2800">
                <a:effectLst/>
              </a:rPr>
              <a:t>“It sounds like you’re feeling…”</a:t>
            </a:r>
          </a:p>
        </p:txBody>
      </p:sp>
    </p:spTree>
    <p:extLst>
      <p:ext uri="{BB962C8B-B14F-4D97-AF65-F5344CB8AC3E}">
        <p14:creationId xmlns:p14="http://schemas.microsoft.com/office/powerpoint/2010/main" val="24567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AA985-D5F5-90EA-97A7-A116CEAD9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9F1BF-3E69-9650-3DF2-F713B08EA9B7}"/>
              </a:ext>
            </a:extLst>
          </p:cNvPr>
          <p:cNvSpPr/>
          <p:nvPr/>
        </p:nvSpPr>
        <p:spPr>
          <a:xfrm>
            <a:off x="1279692" y="1058346"/>
            <a:ext cx="4637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How to practice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BC0C7-61AA-0905-D36A-0EBA8851D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08" y="3100074"/>
            <a:ext cx="2147627" cy="21476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9C512F9-3713-B962-F8E4-DE189CB92F23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74990D-C0D9-1A64-A963-5DC795534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B53D0D-ED5B-0184-57E9-0A9CC7AD8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87F0589-89AA-1FCE-0D2A-3745573F2D40}"/>
              </a:ext>
            </a:extLst>
          </p:cNvPr>
          <p:cNvSpPr txBox="1"/>
          <p:nvPr/>
        </p:nvSpPr>
        <p:spPr>
          <a:xfrm>
            <a:off x="2274277" y="3011644"/>
            <a:ext cx="610186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</a:rPr>
              <a:t>Clarify </a:t>
            </a:r>
          </a:p>
          <a:p>
            <a:endParaRPr lang="en-US" b="1"/>
          </a:p>
          <a:p>
            <a:r>
              <a:rPr lang="en-US" sz="2800">
                <a:effectLst/>
              </a:rPr>
              <a:t>Ask questions that help you understand the deeper meaning, not just the surface words.</a:t>
            </a:r>
          </a:p>
        </p:txBody>
      </p:sp>
    </p:spTree>
    <p:extLst>
      <p:ext uri="{BB962C8B-B14F-4D97-AF65-F5344CB8AC3E}">
        <p14:creationId xmlns:p14="http://schemas.microsoft.com/office/powerpoint/2010/main" val="132988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EB5B5-D08D-7CCC-E0C0-900EC362E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091583-6E8D-B87D-A02E-7E36BCB4FE85}"/>
              </a:ext>
            </a:extLst>
          </p:cNvPr>
          <p:cNvSpPr/>
          <p:nvPr/>
        </p:nvSpPr>
        <p:spPr>
          <a:xfrm>
            <a:off x="1279692" y="1058346"/>
            <a:ext cx="4637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How to practice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B2C17-2BCA-9DFF-BD4D-7E3C38354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08" y="3100074"/>
            <a:ext cx="2147627" cy="21476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30335D2-E028-F029-F101-A39BF9F82BFD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900653-BB2B-7417-7679-C8C38B09E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7D21D1-36D5-B87D-CA08-67B71DE1C4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C07B53C-8FA4-91F2-322D-9ED6E8B1186A}"/>
              </a:ext>
            </a:extLst>
          </p:cNvPr>
          <p:cNvSpPr txBox="1"/>
          <p:nvPr/>
        </p:nvSpPr>
        <p:spPr>
          <a:xfrm>
            <a:off x="2274277" y="3011644"/>
            <a:ext cx="61018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</a:rPr>
              <a:t>Share your perspective </a:t>
            </a:r>
          </a:p>
          <a:p>
            <a:endParaRPr lang="en-US" b="1"/>
          </a:p>
          <a:p>
            <a:r>
              <a:rPr lang="en-US" sz="2800">
                <a:effectLst/>
              </a:rPr>
              <a:t>Use I-statements:</a:t>
            </a:r>
          </a:p>
          <a:p>
            <a:r>
              <a:rPr lang="en-US" sz="2800">
                <a:effectLst/>
              </a:rPr>
              <a:t>“I feel…”</a:t>
            </a:r>
          </a:p>
          <a:p>
            <a:r>
              <a:rPr lang="en-US" sz="2800">
                <a:effectLst/>
              </a:rPr>
              <a:t>“I need…”</a:t>
            </a:r>
          </a:p>
          <a:p>
            <a:r>
              <a:rPr lang="en-US" sz="2800">
                <a:effectLst/>
              </a:rPr>
              <a:t>“My view is…”</a:t>
            </a:r>
          </a:p>
        </p:txBody>
      </p:sp>
    </p:spTree>
    <p:extLst>
      <p:ext uri="{BB962C8B-B14F-4D97-AF65-F5344CB8AC3E}">
        <p14:creationId xmlns:p14="http://schemas.microsoft.com/office/powerpoint/2010/main" val="315719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05BF9-51D3-672D-2C65-6E58561E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0EBBA9-5C94-6AAD-F07E-2DAA6B534E4C}"/>
              </a:ext>
            </a:extLst>
          </p:cNvPr>
          <p:cNvSpPr/>
          <p:nvPr/>
        </p:nvSpPr>
        <p:spPr>
          <a:xfrm>
            <a:off x="1279692" y="1058346"/>
            <a:ext cx="4637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How to practice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3C042-8502-F176-780B-45899EE35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08" y="3100074"/>
            <a:ext cx="2147627" cy="214762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1ED593A-CD16-160B-1142-740467D05B66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5F2FDD-3AF9-0786-77C2-AA44ECD0C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7D5961-985B-310A-8B95-EF7D1D4EC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886FE07-EC92-0D65-D1B9-08E692193206}"/>
              </a:ext>
            </a:extLst>
          </p:cNvPr>
          <p:cNvSpPr txBox="1"/>
          <p:nvPr/>
        </p:nvSpPr>
        <p:spPr>
          <a:xfrm>
            <a:off x="2274277" y="3011644"/>
            <a:ext cx="610186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</a:rPr>
              <a:t>Stay respectful and calm </a:t>
            </a:r>
          </a:p>
          <a:p>
            <a:endParaRPr lang="en-US">
              <a:effectLst/>
            </a:endParaRPr>
          </a:p>
          <a:p>
            <a:r>
              <a:rPr lang="en-US" sz="2800">
                <a:effectLst/>
              </a:rPr>
              <a:t>Assertive ≠ aggressive. </a:t>
            </a:r>
          </a:p>
          <a:p>
            <a:r>
              <a:rPr lang="en-US" sz="2800">
                <a:effectLst/>
              </a:rPr>
              <a:t>You’re aiming for clarity, </a:t>
            </a:r>
          </a:p>
          <a:p>
            <a:r>
              <a:rPr lang="en-US" sz="2800">
                <a:effectLst/>
              </a:rPr>
              <a:t>not dominance.</a:t>
            </a:r>
          </a:p>
        </p:txBody>
      </p:sp>
    </p:spTree>
    <p:extLst>
      <p:ext uri="{BB962C8B-B14F-4D97-AF65-F5344CB8AC3E}">
        <p14:creationId xmlns:p14="http://schemas.microsoft.com/office/powerpoint/2010/main" val="24025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at do you hear?"/>
          <p:cNvSpPr/>
          <p:nvPr/>
        </p:nvSpPr>
        <p:spPr>
          <a:xfrm>
            <a:off x="2118584" y="702840"/>
            <a:ext cx="78582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latin typeface="Berlin Sans FB Demi" panose="020E0802020502020306" pitchFamily="34" charset="0"/>
              </a:rPr>
              <a:t>Exercise – What do you ‘hear’?</a:t>
            </a:r>
            <a:endParaRPr lang="de-DE" sz="4400"/>
          </a:p>
        </p:txBody>
      </p:sp>
      <p:pic>
        <p:nvPicPr>
          <p:cNvPr id="12" name="group of peo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2" y="1374358"/>
            <a:ext cx="10201836" cy="5100918"/>
          </a:xfrm>
          <a:prstGeom prst="rect">
            <a:avLst/>
          </a:prstGeom>
        </p:spPr>
      </p:pic>
      <p:grpSp>
        <p:nvGrpSpPr>
          <p:cNvPr id="6" name="man with folded arms"/>
          <p:cNvGrpSpPr/>
          <p:nvPr/>
        </p:nvGrpSpPr>
        <p:grpSpPr>
          <a:xfrm>
            <a:off x="4240130" y="1734671"/>
            <a:ext cx="3027657" cy="4229905"/>
            <a:chOff x="3782930" y="1694330"/>
            <a:chExt cx="3027657" cy="42299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906" y="1821271"/>
              <a:ext cx="2316681" cy="410296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88610" y="1694330"/>
              <a:ext cx="1021977" cy="1317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782930" y="1821271"/>
              <a:ext cx="1021977" cy="13178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^^^^^^^^^^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67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FD3F8D9-8A54-B996-19E1-A9F4F7B134A0}"/>
              </a:ext>
            </a:extLst>
          </p:cNvPr>
          <p:cNvSpPr txBox="1"/>
          <p:nvPr/>
        </p:nvSpPr>
        <p:spPr>
          <a:xfrm>
            <a:off x="1406768" y="1005226"/>
            <a:ext cx="86633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effectLst/>
                <a:latin typeface="Berlin Sans FB Demi" panose="020E0802020502020306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“</a:t>
            </a:r>
            <a:r>
              <a:rPr lang="en-US" sz="4400">
                <a:effectLst/>
                <a:latin typeface="Berlin Sans FB Demi" panose="020E0802020502020306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What makes online mentoring harder/easier?</a:t>
            </a:r>
            <a:r>
              <a:rPr lang="en-US" sz="4400">
                <a:effectLst/>
                <a:latin typeface="Berlin Sans FB Demi" panose="020E0802020502020306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”</a:t>
            </a:r>
            <a:endParaRPr lang="en-US" sz="4400">
              <a:latin typeface="Berlin Sans FB Demi" panose="020E0802020502020306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A010FF4-35BA-60BF-F56F-E72F03832CCF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B3A765-246C-3C4E-ECB3-1B62B87BA059}"/>
              </a:ext>
            </a:extLst>
          </p:cNvPr>
          <p:cNvSpPr txBox="1"/>
          <p:nvPr/>
        </p:nvSpPr>
        <p:spPr>
          <a:xfrm>
            <a:off x="1406768" y="3191635"/>
            <a:ext cx="656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Working in Break-out Rooms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48D4E5-0964-21DA-4CDF-D649CC056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D86170-15C7-135C-878D-E6D7DD09F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5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54AA4DA-D3EB-0F5D-7064-1C784492BD99}"/>
              </a:ext>
            </a:extLst>
          </p:cNvPr>
          <p:cNvSpPr/>
          <p:nvPr/>
        </p:nvSpPr>
        <p:spPr>
          <a:xfrm>
            <a:off x="976800" y="196239"/>
            <a:ext cx="180000" cy="6154616"/>
          </a:xfrm>
          <a:prstGeom prst="rect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2B7EC7-85D5-F0AC-4F46-BB25FD8EB97E}"/>
              </a:ext>
            </a:extLst>
          </p:cNvPr>
          <p:cNvSpPr txBox="1"/>
          <p:nvPr/>
        </p:nvSpPr>
        <p:spPr>
          <a:xfrm>
            <a:off x="1406768" y="1005226"/>
            <a:ext cx="86633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effectLst/>
                <a:latin typeface="Berlin Sans FB Demi" panose="020E0802020502020306" pitchFamily="34" charset="0"/>
                <a:ea typeface="Malgun Gothic" panose="020B0503020000020004" pitchFamily="34" charset="-127"/>
                <a:cs typeface="Aptos" panose="020B0004020202020204" pitchFamily="34" charset="0"/>
              </a:rPr>
              <a:t>Present your thoughts</a:t>
            </a:r>
            <a:endParaRPr lang="en-US" sz="4400">
              <a:latin typeface="Berlin Sans FB Demi" panose="020E0802020502020306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99BCA87-FDC1-C8DC-AD62-E08D9977602A}"/>
              </a:ext>
            </a:extLst>
          </p:cNvPr>
          <p:cNvSpPr txBox="1"/>
          <p:nvPr/>
        </p:nvSpPr>
        <p:spPr>
          <a:xfrm>
            <a:off x="1406768" y="3191635"/>
            <a:ext cx="656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Working in Breakout groups on Whiteboards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2EF22A-E04F-8EAB-5E79-482A740D4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5B5383-9731-9911-1893-8B8DB03BF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13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CC2C6B-B9F3-BEE5-3A91-17C0170A4C92}"/>
              </a:ext>
            </a:extLst>
          </p:cNvPr>
          <p:cNvSpPr txBox="1"/>
          <p:nvPr/>
        </p:nvSpPr>
        <p:spPr>
          <a:xfrm>
            <a:off x="902677" y="889844"/>
            <a:ext cx="10574215" cy="4468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400" b="1">
                <a:latin typeface="Berlin Sans FB Demi" panose="020E0802020502020306" pitchFamily="34" charset="0"/>
              </a:rPr>
              <a:t>Active Listening online</a:t>
            </a:r>
          </a:p>
          <a:p>
            <a:pPr>
              <a:buNone/>
            </a:pPr>
            <a:endParaRPr lang="en-US">
              <a:effectLst/>
            </a:endParaRPr>
          </a:p>
          <a:p>
            <a:r>
              <a:rPr lang="en-US" b="1">
                <a:effectLst/>
              </a:rPr>
              <a:t>Must be more intentional</a:t>
            </a:r>
            <a:r>
              <a:rPr lang="en-US">
                <a:effectLst/>
              </a:rPr>
              <a:t>, </a:t>
            </a:r>
            <a:r>
              <a:rPr lang="en-US" b="1">
                <a:effectLst/>
              </a:rPr>
              <a:t>more explicit</a:t>
            </a:r>
            <a:r>
              <a:rPr lang="en-US">
                <a:effectLst/>
              </a:rPr>
              <a:t>, and </a:t>
            </a:r>
            <a:r>
              <a:rPr lang="en-US" b="1">
                <a:effectLst/>
              </a:rPr>
              <a:t>more structured</a:t>
            </a:r>
            <a:r>
              <a:rPr lang="en-US">
                <a:effectLst/>
              </a:rPr>
              <a:t>.</a:t>
            </a:r>
            <a:endParaRPr lang="en-US"/>
          </a:p>
          <a:p>
            <a:pPr>
              <a:buNone/>
            </a:pPr>
            <a:endParaRPr lang="en-US">
              <a:effectLst/>
            </a:endParaRPr>
          </a:p>
          <a:p>
            <a:pPr>
              <a:buNone/>
            </a:pPr>
            <a:r>
              <a:rPr lang="en-US" i="1">
                <a:effectLst/>
              </a:rPr>
              <a:t>“Online, active listening is not just hearing the words — it’s compensating for everything we can’t see. It means showing the mentee that you are fully present, even through a screen.”</a:t>
            </a:r>
          </a:p>
          <a:p>
            <a:pPr>
              <a:buNone/>
            </a:pP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Presence must be </a:t>
            </a:r>
            <a:r>
              <a:rPr lang="en-US" b="1">
                <a:effectLst/>
              </a:rPr>
              <a:t>visible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Understanding must be </a:t>
            </a:r>
            <a:r>
              <a:rPr lang="en-US" b="1">
                <a:effectLst/>
              </a:rPr>
              <a:t>verbalized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Empathy must be </a:t>
            </a:r>
            <a:r>
              <a:rPr lang="en-US" b="1">
                <a:effectLst/>
              </a:rPr>
              <a:t>explicit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Silence must be </a:t>
            </a:r>
            <a:r>
              <a:rPr lang="en-US" b="1">
                <a:effectLst/>
              </a:rPr>
              <a:t>managed</a:t>
            </a:r>
            <a:r>
              <a:rPr lang="en-US">
                <a:effectLst/>
              </a:rPr>
              <a:t>, not feared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Distractions must be </a:t>
            </a:r>
            <a:r>
              <a:rPr lang="en-US" b="1">
                <a:effectLst/>
              </a:rPr>
              <a:t>reduced</a:t>
            </a:r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09E1826-F259-8DD0-D7C9-11F3E689D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E07CE1-ABCD-44B6-AABF-AD5C82F00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085" y="460040"/>
            <a:ext cx="3257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>
                <a:latin typeface="Berlin Sans FB Demi" panose="020E0802020502020306" pitchFamily="34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41815" y="747587"/>
            <a:ext cx="10054452" cy="5080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85"/>
              </a:spcAft>
            </a:pPr>
            <a:r>
              <a:rPr lang="en-US" sz="4000" b="1">
                <a:latin typeface="Berlin Sans FB Demi" panose="020E0802020502020306" pitchFamily="34" charset="0"/>
              </a:rPr>
              <a:t>Mentoring Session Outline</a:t>
            </a: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1: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the relationship (not more than 1 minute)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2 A: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Defining the scope (establish the topic for the session) 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2 B: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 the objective (establish the goal for the session) 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3 A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Analyzing the problem: 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3 B: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 Finding Process/ “Unearthing” the solution 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4 A: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Identifying the solution 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4 B: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Commitment to change 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5: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the mentee summarize the commitment and action plan. </a:t>
            </a: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it is specific by asking when? How? If necessary.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 6: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Closing of session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886" y="2434965"/>
            <a:ext cx="5572227" cy="36457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718" y="5763984"/>
            <a:ext cx="2765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Anja Weber</a:t>
            </a:r>
          </a:p>
          <a:p>
            <a:r>
              <a:rPr lang="de-DE" b="1"/>
              <a:t>Facilitator and Menor ToT</a:t>
            </a:r>
          </a:p>
          <a:p>
            <a:r>
              <a:rPr lang="de-DE" b="1"/>
              <a:t>June 2026</a:t>
            </a:r>
          </a:p>
          <a:p>
            <a:endParaRPr lang="de-DE" b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0EF81B7-E214-C215-FB4F-B39ADCD2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D629C5-4039-8DA9-8CB1-8B4DCEA06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08817F0-E718-2D7C-9C81-5DA7732C6846}"/>
              </a:ext>
            </a:extLst>
          </p:cNvPr>
          <p:cNvSpPr txBox="1"/>
          <p:nvPr/>
        </p:nvSpPr>
        <p:spPr>
          <a:xfrm>
            <a:off x="0" y="11742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>
                <a:latin typeface="Berlin Sans FB Demi" panose="020E0802020502020306" pitchFamily="34" charset="0"/>
              </a:rPr>
              <a:t>Being a Mentor</a:t>
            </a:r>
          </a:p>
        </p:txBody>
      </p:sp>
    </p:spTree>
    <p:extLst>
      <p:ext uri="{BB962C8B-B14F-4D97-AF65-F5344CB8AC3E}">
        <p14:creationId xmlns:p14="http://schemas.microsoft.com/office/powerpoint/2010/main" val="1205538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32E054C-3CBE-85B5-A3D0-892BDA4E4FF2}"/>
              </a:ext>
            </a:extLst>
          </p:cNvPr>
          <p:cNvSpPr txBox="1"/>
          <p:nvPr/>
        </p:nvSpPr>
        <p:spPr>
          <a:xfrm>
            <a:off x="1254370" y="1741697"/>
            <a:ext cx="9355015" cy="416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85"/>
              </a:spcAft>
            </a:pPr>
            <a:r>
              <a:rPr lang="en-US" sz="4400" b="1">
                <a:latin typeface="Berlin Sans FB Demi" panose="020E0802020502020306" pitchFamily="34" charset="0"/>
              </a:rPr>
              <a:t>Let’s practice</a:t>
            </a: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85"/>
              </a:spcAft>
            </a:pPr>
            <a:r>
              <a:rPr lang="en-US" sz="3200"/>
              <a:t>Work in pairs in breakout rooms and try to simulate a coaching session.</a:t>
            </a: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85"/>
              </a:spcAft>
            </a:pPr>
            <a:r>
              <a:rPr lang="en-US" sz="3200"/>
              <a:t>The mentor leads the process (see outline) through guiding questions.</a:t>
            </a:r>
          </a:p>
          <a:p>
            <a:pPr marL="6350" marR="6985" indent="-6350">
              <a:lnSpc>
                <a:spcPct val="111000"/>
              </a:lnSpc>
              <a:spcBef>
                <a:spcPts val="0"/>
              </a:spcBef>
              <a:spcAft>
                <a:spcPts val="1585"/>
              </a:spcAft>
            </a:pPr>
            <a:r>
              <a:rPr lang="en-US" sz="3200"/>
              <a:t>The mentee leads the content and finds the solution. </a:t>
            </a:r>
          </a:p>
        </p:txBody>
      </p:sp>
    </p:spTree>
    <p:extLst>
      <p:ext uri="{BB962C8B-B14F-4D97-AF65-F5344CB8AC3E}">
        <p14:creationId xmlns:p14="http://schemas.microsoft.com/office/powerpoint/2010/main" val="402732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_6PskE3zf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3570" y="273205"/>
            <a:ext cx="11309815" cy="63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48937" y="0"/>
            <a:ext cx="10080702" cy="6882139"/>
            <a:chOff x="1248937" y="0"/>
            <a:chExt cx="10080702" cy="68821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8937" y="0"/>
              <a:ext cx="9734285" cy="68821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49737" y="144966"/>
              <a:ext cx="3679902" cy="1137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Rectangle 4"/>
          <p:cNvSpPr/>
          <p:nvPr/>
        </p:nvSpPr>
        <p:spPr>
          <a:xfrm>
            <a:off x="7197634" y="2664823"/>
            <a:ext cx="4036423" cy="1946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4532811" y="2011680"/>
            <a:ext cx="6557555" cy="600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1737360" y="2612571"/>
            <a:ext cx="3135086" cy="862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1632857" y="3657600"/>
            <a:ext cx="2625634" cy="692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7916091" y="4611189"/>
            <a:ext cx="3317966" cy="2090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1755008" y="463672"/>
            <a:ext cx="4403770" cy="13234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>
                <a:latin typeface="Berlin Sans FB Demi" panose="020E0802020502020306" pitchFamily="34" charset="0"/>
              </a:rPr>
              <a:t>Five Finger</a:t>
            </a:r>
          </a:p>
          <a:p>
            <a:r>
              <a:rPr lang="en-US" sz="4000" b="1">
                <a:latin typeface="Berlin Sans FB Demi" panose="020E0802020502020306" pitchFamily="34" charset="0"/>
              </a:rPr>
              <a:t>Feedback Method 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E7BCDDF-FB48-3FCA-AB3C-0AA394BA2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BA31211-36AB-9432-76A8-545C2FEF5B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B6AD3AF9-7EB6-6B8E-1C57-34A9796AC0FC}"/>
              </a:ext>
            </a:extLst>
          </p:cNvPr>
          <p:cNvSpPr/>
          <p:nvPr/>
        </p:nvSpPr>
        <p:spPr>
          <a:xfrm>
            <a:off x="1450207" y="1061549"/>
            <a:ext cx="9124007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>
                <a:latin typeface="Berlin Sans FB Demi" panose="020E0802020502020306" pitchFamily="34" charset="0"/>
              </a:rPr>
              <a:t>Break-Out Session</a:t>
            </a:r>
          </a:p>
          <a:p>
            <a:r>
              <a:rPr lang="en-US" sz="4000" b="1">
                <a:latin typeface="Berlin Sans FB Demi" panose="020E0802020502020306" pitchFamily="34" charset="0"/>
              </a:rPr>
              <a:t>(Working with Whiteboards)</a:t>
            </a:r>
          </a:p>
          <a:p>
            <a:endParaRPr lang="en-US" sz="4000" b="1">
              <a:latin typeface="Berlin Sans FB Demi" panose="020E0802020502020306" pitchFamily="34" charset="0"/>
            </a:endParaRPr>
          </a:p>
          <a:p>
            <a:r>
              <a:rPr lang="en-US" sz="4000">
                <a:latin typeface="Aptos Display" panose="020B0004020202020204" pitchFamily="34" charset="0"/>
              </a:rPr>
              <a:t>“Discuss which elements are important for mentorship work in AgriMocks”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4DF458-DA20-B95C-B3E9-2C67E87F7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6AAB90D-69AA-989D-B12B-7B9EDF52E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8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6B90186-614B-87D2-BE2B-F4554F30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3446" y="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8995D7-AC0F-68AD-3B3E-A9C13D35F322}"/>
              </a:ext>
            </a:extLst>
          </p:cNvPr>
          <p:cNvSpPr txBox="1"/>
          <p:nvPr/>
        </p:nvSpPr>
        <p:spPr>
          <a:xfrm>
            <a:off x="838200" y="191700"/>
            <a:ext cx="105156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400"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effectLst/>
                <a:latin typeface="Berlin Sans FB Demi" panose="020E0802020502020306" pitchFamily="34" charset="0"/>
                <a:ea typeface="+mj-ea"/>
                <a:cs typeface="+mj-cs"/>
              </a:rPr>
              <a:t> </a:t>
            </a:r>
            <a:r>
              <a:rPr lang="en-US" sz="4400">
                <a:latin typeface="Berlin Sans FB Demi" panose="020E0802020502020306" pitchFamily="34" charset="0"/>
              </a:rPr>
              <a:t>How to prevent drop-outs?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latin typeface="Berlin Sans FB Demi" panose="020E0802020502020306" pitchFamily="34" charset="0"/>
                <a:ea typeface="+mj-ea"/>
                <a:cs typeface="+mj-cs"/>
              </a:rPr>
              <a:t>  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2E1E801B-0ACC-FAFB-9E7A-21E05D0A2D20}"/>
              </a:ext>
            </a:extLst>
          </p:cNvPr>
          <p:cNvSpPr/>
          <p:nvPr/>
        </p:nvSpPr>
        <p:spPr>
          <a:xfrm>
            <a:off x="838200" y="2614245"/>
            <a:ext cx="2880000" cy="2520000"/>
          </a:xfrm>
          <a:prstGeom prst="hexagon">
            <a:avLst/>
          </a:prstGeom>
          <a:solidFill>
            <a:srgbClr val="F682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Early warning signs of disengagement</a:t>
            </a:r>
          </a:p>
          <a:p>
            <a:pPr algn="ctr"/>
            <a:endParaRPr lang="en-US" b="1"/>
          </a:p>
        </p:txBody>
      </p:sp>
      <p:sp>
        <p:nvSpPr>
          <p:cNvPr id="23" name="Sechseck 22">
            <a:extLst>
              <a:ext uri="{FF2B5EF4-FFF2-40B4-BE49-F238E27FC236}">
                <a16:creationId xmlns:a16="http://schemas.microsoft.com/office/drawing/2014/main" id="{D3581BFC-259D-B34F-727D-36BC2FEE8FFD}"/>
              </a:ext>
            </a:extLst>
          </p:cNvPr>
          <p:cNvSpPr/>
          <p:nvPr/>
        </p:nvSpPr>
        <p:spPr>
          <a:xfrm>
            <a:off x="3192544" y="3939863"/>
            <a:ext cx="2880000" cy="2520000"/>
          </a:xfrm>
          <a:prstGeom prst="hexagon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Emotional signs</a:t>
            </a:r>
            <a:endParaRPr lang="de-DE" sz="1400"/>
          </a:p>
          <a:p>
            <a:pPr lvl="0"/>
            <a:r>
              <a:rPr lang="de-DE" sz="1400"/>
              <a:t>Low energy or flat tone</a:t>
            </a:r>
          </a:p>
          <a:p>
            <a:pPr lvl="0"/>
            <a:r>
              <a:rPr lang="de-DE" sz="1400"/>
              <a:t>Irritation or defensiveness</a:t>
            </a:r>
          </a:p>
          <a:p>
            <a:pPr lvl="0"/>
            <a:r>
              <a:rPr lang="de-DE" sz="1400"/>
              <a:t>“I don’t know” becoming frequent</a:t>
            </a:r>
          </a:p>
          <a:p>
            <a:pPr lvl="0"/>
            <a:r>
              <a:rPr lang="de-DE" sz="1400"/>
              <a:t>Avoiding eye contact</a:t>
            </a:r>
          </a:p>
          <a:p>
            <a:pPr algn="ctr"/>
            <a:endParaRPr lang="en-US" sz="1400"/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B9C790BC-BABB-F33D-881F-BF107BF0E477}"/>
              </a:ext>
            </a:extLst>
          </p:cNvPr>
          <p:cNvSpPr/>
          <p:nvPr/>
        </p:nvSpPr>
        <p:spPr>
          <a:xfrm>
            <a:off x="3204267" y="1319076"/>
            <a:ext cx="2880000" cy="2520000"/>
          </a:xfrm>
          <a:prstGeom prst="hexagon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Behavioral signs</a:t>
            </a:r>
            <a:endParaRPr lang="de-DE" sz="1400"/>
          </a:p>
          <a:p>
            <a:pPr lvl="0"/>
            <a:r>
              <a:rPr lang="en-US" sz="1400"/>
              <a:t>Camera off often </a:t>
            </a:r>
          </a:p>
          <a:p>
            <a:r>
              <a:rPr lang="de-DE" sz="1400"/>
              <a:t>Delayed responses</a:t>
            </a:r>
          </a:p>
          <a:p>
            <a:r>
              <a:rPr lang="de-DE" sz="1400"/>
              <a:t>Short, one‑word answers</a:t>
            </a:r>
          </a:p>
          <a:p>
            <a:pPr lvl="0"/>
            <a:r>
              <a:rPr lang="de-DE" sz="1400"/>
              <a:t>Not volunteering ideas</a:t>
            </a:r>
          </a:p>
          <a:p>
            <a:pPr lvl="0"/>
            <a:r>
              <a:rPr lang="de-DE" sz="1400"/>
              <a:t>Missing small tasks or deadlines</a:t>
            </a:r>
          </a:p>
          <a:p>
            <a:pPr lvl="0"/>
            <a:r>
              <a:rPr lang="de-DE" sz="1400"/>
              <a:t>Not asking questions</a:t>
            </a:r>
            <a:endParaRPr lang="en-US" sz="1400"/>
          </a:p>
        </p:txBody>
      </p:sp>
      <p:sp>
        <p:nvSpPr>
          <p:cNvPr id="26" name="Sechseck 25">
            <a:extLst>
              <a:ext uri="{FF2B5EF4-FFF2-40B4-BE49-F238E27FC236}">
                <a16:creationId xmlns:a16="http://schemas.microsoft.com/office/drawing/2014/main" id="{B38B8634-DC29-CDED-0054-26AF309A0678}"/>
              </a:ext>
            </a:extLst>
          </p:cNvPr>
          <p:cNvSpPr/>
          <p:nvPr/>
        </p:nvSpPr>
        <p:spPr>
          <a:xfrm>
            <a:off x="5535165" y="2637691"/>
            <a:ext cx="2880000" cy="2520000"/>
          </a:xfrm>
          <a:prstGeom prst="hexagon">
            <a:avLst/>
          </a:prstGeom>
          <a:solidFill>
            <a:srgbClr val="F682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Participation signs</a:t>
            </a:r>
            <a:endParaRPr lang="de-DE" sz="1400"/>
          </a:p>
          <a:p>
            <a:pPr lvl="0"/>
            <a:r>
              <a:rPr lang="de-DE" sz="1400"/>
              <a:t>Not contributing to team discussions</a:t>
            </a:r>
          </a:p>
          <a:p>
            <a:pPr lvl="0"/>
            <a:r>
              <a:rPr lang="de-DE" sz="1400"/>
              <a:t>Letting others speak for them</a:t>
            </a:r>
          </a:p>
          <a:p>
            <a:pPr lvl="0"/>
            <a:r>
              <a:rPr lang="en-US" sz="1400"/>
              <a:t>Turning up late or leaving early</a:t>
            </a:r>
            <a:endParaRPr lang="de-DE" sz="1400"/>
          </a:p>
          <a:p>
            <a:pPr lvl="0"/>
            <a:r>
              <a:rPr lang="en-US" sz="1400"/>
              <a:t>Not engaging in chat or reactions</a:t>
            </a:r>
            <a:endParaRPr lang="de-DE" sz="1400"/>
          </a:p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3769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1C0562-0196-5F1E-DF3E-F237C9379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1C3442-74A5-C652-262F-D65B00FA1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308799" y="77353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789C83-50FB-50FA-52A8-C23013F20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0C57D5-1E44-A3F6-FC80-A9FD3E3D3011}"/>
              </a:ext>
            </a:extLst>
          </p:cNvPr>
          <p:cNvSpPr txBox="1"/>
          <p:nvPr/>
        </p:nvSpPr>
        <p:spPr>
          <a:xfrm>
            <a:off x="838200" y="191700"/>
            <a:ext cx="105156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400"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effectLst/>
                <a:latin typeface="Berlin Sans FB Demi" panose="020E0802020502020306" pitchFamily="34" charset="0"/>
                <a:ea typeface="+mj-ea"/>
                <a:cs typeface="+mj-cs"/>
              </a:rPr>
              <a:t> </a:t>
            </a:r>
            <a:r>
              <a:rPr lang="en-US" sz="4400">
                <a:latin typeface="Berlin Sans FB Demi" panose="020E0802020502020306" pitchFamily="34" charset="0"/>
              </a:rPr>
              <a:t>How to prevent drop-outs?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latin typeface="Berlin Sans FB Demi" panose="020E0802020502020306" pitchFamily="34" charset="0"/>
                <a:ea typeface="+mj-ea"/>
                <a:cs typeface="+mj-cs"/>
              </a:rPr>
              <a:t>  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18996485-DE2B-BF97-4417-5F5A2667FA41}"/>
              </a:ext>
            </a:extLst>
          </p:cNvPr>
          <p:cNvSpPr/>
          <p:nvPr/>
        </p:nvSpPr>
        <p:spPr>
          <a:xfrm>
            <a:off x="556846" y="2579078"/>
            <a:ext cx="2880000" cy="2520000"/>
          </a:xfrm>
          <a:prstGeom prst="hexagon">
            <a:avLst/>
          </a:prstGeom>
          <a:solidFill>
            <a:srgbClr val="6CC06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/>
              <a:t>How to Create Psychological Safety </a:t>
            </a:r>
            <a:endParaRPr lang="en-US"/>
          </a:p>
        </p:txBody>
      </p:sp>
      <p:sp>
        <p:nvSpPr>
          <p:cNvPr id="23" name="Sechseck 22">
            <a:extLst>
              <a:ext uri="{FF2B5EF4-FFF2-40B4-BE49-F238E27FC236}">
                <a16:creationId xmlns:a16="http://schemas.microsoft.com/office/drawing/2014/main" id="{D714D00D-1ACA-A22F-7671-06877EB3D0F8}"/>
              </a:ext>
            </a:extLst>
          </p:cNvPr>
          <p:cNvSpPr/>
          <p:nvPr/>
        </p:nvSpPr>
        <p:spPr>
          <a:xfrm>
            <a:off x="2911190" y="3904696"/>
            <a:ext cx="2880000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Normalize mistakes</a:t>
            </a:r>
            <a:endParaRPr lang="de-DE" sz="1400"/>
          </a:p>
          <a:p>
            <a:pPr lvl="0"/>
            <a:r>
              <a:rPr lang="en-US" sz="1400"/>
              <a:t>“This stage is confusing for everyone.”</a:t>
            </a:r>
            <a:endParaRPr lang="de-DE" sz="1400"/>
          </a:p>
          <a:p>
            <a:pPr lvl="0"/>
            <a:r>
              <a:rPr lang="en-US" sz="1400"/>
              <a:t>“You’re not behind — you’re learning.”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A20C0B73-3F24-170E-D8FD-D05A28495FA5}"/>
              </a:ext>
            </a:extLst>
          </p:cNvPr>
          <p:cNvSpPr/>
          <p:nvPr/>
        </p:nvSpPr>
        <p:spPr>
          <a:xfrm>
            <a:off x="2922913" y="1283909"/>
            <a:ext cx="2880000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Model vulnerability</a:t>
            </a:r>
            <a:endParaRPr lang="de-DE" sz="1400"/>
          </a:p>
          <a:p>
            <a:r>
              <a:rPr lang="en-US" sz="1400"/>
              <a:t>Mentors can say:</a:t>
            </a:r>
            <a:endParaRPr lang="de-DE" sz="1400"/>
          </a:p>
          <a:p>
            <a:pPr lvl="0"/>
            <a:r>
              <a:rPr lang="en-US" sz="1400"/>
              <a:t>“I don’t have all the answers either.”</a:t>
            </a:r>
            <a:endParaRPr lang="de-DE" sz="1400"/>
          </a:p>
          <a:p>
            <a:pPr lvl="0"/>
            <a:r>
              <a:rPr lang="en-US" sz="1400"/>
              <a:t>“It’s okay to be unsure — that’s part of learning.”</a:t>
            </a:r>
            <a:endParaRPr lang="de-DE" sz="1400"/>
          </a:p>
        </p:txBody>
      </p:sp>
      <p:sp>
        <p:nvSpPr>
          <p:cNvPr id="25" name="Sechseck 24">
            <a:extLst>
              <a:ext uri="{FF2B5EF4-FFF2-40B4-BE49-F238E27FC236}">
                <a16:creationId xmlns:a16="http://schemas.microsoft.com/office/drawing/2014/main" id="{FB32D712-641E-C008-96AB-78A207BD7724}"/>
              </a:ext>
            </a:extLst>
          </p:cNvPr>
          <p:cNvSpPr/>
          <p:nvPr/>
        </p:nvSpPr>
        <p:spPr>
          <a:xfrm>
            <a:off x="5242088" y="5223311"/>
            <a:ext cx="2880000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400" b="1"/>
              <a:t>Validate contributions</a:t>
            </a:r>
            <a:endParaRPr lang="de-DE" sz="1400"/>
          </a:p>
          <a:p>
            <a:pPr lvl="0"/>
            <a:r>
              <a:rPr lang="de-DE" sz="1400"/>
              <a:t>“That’s a helpful point.”</a:t>
            </a:r>
          </a:p>
          <a:p>
            <a:pPr lvl="0"/>
            <a:r>
              <a:rPr lang="en-US" sz="1400"/>
              <a:t>“Thanks for sharing that — it adds a lot.”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6" name="Sechseck 25">
            <a:extLst>
              <a:ext uri="{FF2B5EF4-FFF2-40B4-BE49-F238E27FC236}">
                <a16:creationId xmlns:a16="http://schemas.microsoft.com/office/drawing/2014/main" id="{2537EA29-865E-A7C8-CDC3-A83EC8A10510}"/>
              </a:ext>
            </a:extLst>
          </p:cNvPr>
          <p:cNvSpPr/>
          <p:nvPr/>
        </p:nvSpPr>
        <p:spPr>
          <a:xfrm>
            <a:off x="5243961" y="2602524"/>
            <a:ext cx="2880000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Set explicit norms</a:t>
            </a:r>
            <a:endParaRPr lang="de-DE" sz="1400"/>
          </a:p>
          <a:p>
            <a:pPr lvl="0"/>
            <a:r>
              <a:rPr lang="de-DE" sz="1400"/>
              <a:t>“All ideas are welcome.”</a:t>
            </a:r>
          </a:p>
          <a:p>
            <a:pPr lvl="0"/>
            <a:r>
              <a:rPr lang="de-DE" sz="1400"/>
              <a:t>“We don’t interrupt.”</a:t>
            </a:r>
          </a:p>
          <a:p>
            <a:pPr lvl="0"/>
            <a:r>
              <a:rPr lang="en-US" sz="1400"/>
              <a:t>“Questions are a sign of engagement.”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7" name="Sechseck 26">
            <a:extLst>
              <a:ext uri="{FF2B5EF4-FFF2-40B4-BE49-F238E27FC236}">
                <a16:creationId xmlns:a16="http://schemas.microsoft.com/office/drawing/2014/main" id="{83B5F63E-EE2D-8250-EA9F-94C29A8B2C37}"/>
              </a:ext>
            </a:extLst>
          </p:cNvPr>
          <p:cNvSpPr/>
          <p:nvPr/>
        </p:nvSpPr>
        <p:spPr>
          <a:xfrm>
            <a:off x="7584709" y="3928142"/>
            <a:ext cx="2880000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Use structured turn‑taking</a:t>
            </a:r>
            <a:endParaRPr lang="de-DE" sz="1400"/>
          </a:p>
          <a:p>
            <a:r>
              <a:rPr lang="en-US" sz="1400"/>
              <a:t>This prevents dominant voices from taking over:</a:t>
            </a:r>
            <a:endParaRPr lang="de-DE" sz="1400"/>
          </a:p>
          <a:p>
            <a:pPr lvl="0"/>
            <a:r>
              <a:rPr lang="en-US" sz="1400"/>
              <a:t>“Let’s hear from each person for 30 seconds.”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8" name="Sechseck 27">
            <a:extLst>
              <a:ext uri="{FF2B5EF4-FFF2-40B4-BE49-F238E27FC236}">
                <a16:creationId xmlns:a16="http://schemas.microsoft.com/office/drawing/2014/main" id="{6F379E84-5F9F-B437-F638-08633C9958BE}"/>
              </a:ext>
            </a:extLst>
          </p:cNvPr>
          <p:cNvSpPr/>
          <p:nvPr/>
        </p:nvSpPr>
        <p:spPr>
          <a:xfrm>
            <a:off x="9913800" y="2579078"/>
            <a:ext cx="2880000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/>
              <a:t>Psychological </a:t>
            </a:r>
          </a:p>
          <a:p>
            <a:r>
              <a:rPr lang="en-US" sz="1400"/>
              <a:t>safety online </a:t>
            </a:r>
          </a:p>
          <a:p>
            <a:r>
              <a:rPr lang="en-US" sz="1400"/>
              <a:t>must be </a:t>
            </a:r>
            <a:r>
              <a:rPr lang="en-US" sz="1400" b="1"/>
              <a:t>designed</a:t>
            </a:r>
            <a:r>
              <a:rPr lang="en-US" sz="1400"/>
              <a:t>,</a:t>
            </a:r>
          </a:p>
          <a:p>
            <a:r>
              <a:rPr lang="en-US" sz="1400"/>
              <a:t> not assumed.</a:t>
            </a:r>
            <a:endParaRPr lang="de-DE" sz="1400"/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3E6E6463-61F4-8247-238A-AB1E80E3654A}"/>
              </a:ext>
            </a:extLst>
          </p:cNvPr>
          <p:cNvSpPr/>
          <p:nvPr/>
        </p:nvSpPr>
        <p:spPr>
          <a:xfrm>
            <a:off x="7619752" y="1319078"/>
            <a:ext cx="2818661" cy="2520000"/>
          </a:xfrm>
          <a:prstGeom prst="hexagon">
            <a:avLst/>
          </a:prstGeom>
          <a:solidFill>
            <a:srgbClr val="6CC0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Make the space predictable</a:t>
            </a:r>
            <a:endParaRPr lang="de-DE" sz="1400"/>
          </a:p>
          <a:p>
            <a:r>
              <a:rPr lang="en-US" sz="1400"/>
              <a:t>Young adults feel safer when they know:</a:t>
            </a:r>
            <a:endParaRPr lang="de-DE" sz="14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/>
              <a:t>the session structure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/>
              <a:t>what’s expected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400"/>
              <a:t>how long things take</a:t>
            </a:r>
          </a:p>
          <a:p>
            <a:pPr algn="ctr"/>
            <a:r>
              <a:rPr lang="de-DE" sz="1400"/>
              <a:t>Consistency builds trust.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0259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A0512-519D-0503-A6FD-68346C6D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9E43CC-2655-4AAB-1CA7-A34B6904CC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23446" y="-203413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626B36-9EAA-4A02-BD3B-188789020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7E2DB02-6CD5-978A-FB3C-F85150D42F93}"/>
              </a:ext>
            </a:extLst>
          </p:cNvPr>
          <p:cNvSpPr txBox="1"/>
          <p:nvPr/>
        </p:nvSpPr>
        <p:spPr>
          <a:xfrm>
            <a:off x="838200" y="191700"/>
            <a:ext cx="105156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400"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effectLst/>
                <a:latin typeface="Berlin Sans FB Demi" panose="020E0802020502020306" pitchFamily="34" charset="0"/>
                <a:ea typeface="+mj-ea"/>
                <a:cs typeface="+mj-cs"/>
              </a:rPr>
              <a:t> </a:t>
            </a:r>
            <a:r>
              <a:rPr lang="en-US" sz="4400">
                <a:latin typeface="Berlin Sans FB Demi" panose="020E0802020502020306" pitchFamily="34" charset="0"/>
              </a:rPr>
              <a:t>How to prevent drop-outs?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latin typeface="Berlin Sans FB Demi" panose="020E0802020502020306" pitchFamily="34" charset="0"/>
                <a:ea typeface="+mj-ea"/>
                <a:cs typeface="+mj-cs"/>
              </a:rPr>
              <a:t>  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0AAE7FCF-7157-53D3-4DE3-7FBA564A425F}"/>
              </a:ext>
            </a:extLst>
          </p:cNvPr>
          <p:cNvSpPr/>
          <p:nvPr/>
        </p:nvSpPr>
        <p:spPr>
          <a:xfrm>
            <a:off x="838200" y="2579076"/>
            <a:ext cx="2880000" cy="2520000"/>
          </a:xfrm>
          <a:prstGeom prst="hexagon">
            <a:avLst/>
          </a:prstGeom>
          <a:solidFill>
            <a:srgbClr val="1048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/>
              <a:t>Handling disengagement or overwhelm</a:t>
            </a:r>
          </a:p>
        </p:txBody>
      </p:sp>
      <p:sp>
        <p:nvSpPr>
          <p:cNvPr id="23" name="Sechseck 22">
            <a:extLst>
              <a:ext uri="{FF2B5EF4-FFF2-40B4-BE49-F238E27FC236}">
                <a16:creationId xmlns:a16="http://schemas.microsoft.com/office/drawing/2014/main" id="{BCCFB7BA-0BBA-B3DC-C8CD-98343DD0401B}"/>
              </a:ext>
            </a:extLst>
          </p:cNvPr>
          <p:cNvSpPr/>
          <p:nvPr/>
        </p:nvSpPr>
        <p:spPr>
          <a:xfrm>
            <a:off x="3192544" y="3939863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Break tasks into micro‑steps</a:t>
            </a:r>
            <a:endParaRPr lang="de-DE" sz="1400"/>
          </a:p>
          <a:p>
            <a:pPr lvl="0"/>
            <a:r>
              <a:rPr lang="en-US" sz="1400"/>
              <a:t>“What’s one thing you can do in the next 24 hours”</a:t>
            </a:r>
            <a:endParaRPr lang="de-DE" sz="1400"/>
          </a:p>
          <a:p>
            <a:pPr lvl="0"/>
            <a:r>
              <a:rPr lang="en-US" sz="1400"/>
              <a:t>“Let’s choose the smallest next action.”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1743B9EB-69AC-4A96-7F3B-0C88A19580CC}"/>
              </a:ext>
            </a:extLst>
          </p:cNvPr>
          <p:cNvSpPr/>
          <p:nvPr/>
        </p:nvSpPr>
        <p:spPr>
          <a:xfrm>
            <a:off x="3204267" y="1319076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Slow down the pace</a:t>
            </a:r>
            <a:endParaRPr lang="de-DE" sz="1400"/>
          </a:p>
          <a:p>
            <a:pPr lvl="0"/>
            <a:r>
              <a:rPr lang="en-US" sz="1400"/>
              <a:t>“Let’s take this one step at a time.”</a:t>
            </a:r>
            <a:endParaRPr lang="de-DE" sz="1400"/>
          </a:p>
          <a:p>
            <a:pPr lvl="0"/>
            <a:r>
              <a:rPr lang="en-US" sz="1400"/>
              <a:t>“What’s the part that feels heaviest right now”</a:t>
            </a:r>
            <a:endParaRPr lang="de-DE" sz="1400"/>
          </a:p>
        </p:txBody>
      </p:sp>
      <p:sp>
        <p:nvSpPr>
          <p:cNvPr id="25" name="Sechseck 24">
            <a:extLst>
              <a:ext uri="{FF2B5EF4-FFF2-40B4-BE49-F238E27FC236}">
                <a16:creationId xmlns:a16="http://schemas.microsoft.com/office/drawing/2014/main" id="{EFEC539F-E563-100B-A492-6714D7B972E6}"/>
              </a:ext>
            </a:extLst>
          </p:cNvPr>
          <p:cNvSpPr/>
          <p:nvPr/>
        </p:nvSpPr>
        <p:spPr>
          <a:xfrm>
            <a:off x="5523442" y="5258478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/>
              <a:t>Follow up with a </a:t>
            </a:r>
            <a:r>
              <a:rPr lang="en-US" sz="1400"/>
              <a:t>short message after the session: “You did well today.”</a:t>
            </a:r>
            <a:endParaRPr lang="de-DE" sz="1400"/>
          </a:p>
          <a:p>
            <a:endParaRPr lang="de-DE" sz="1400"/>
          </a:p>
        </p:txBody>
      </p:sp>
      <p:sp>
        <p:nvSpPr>
          <p:cNvPr id="26" name="Sechseck 25">
            <a:extLst>
              <a:ext uri="{FF2B5EF4-FFF2-40B4-BE49-F238E27FC236}">
                <a16:creationId xmlns:a16="http://schemas.microsoft.com/office/drawing/2014/main" id="{84296C6D-FAE1-0D9B-F443-DA6B0CAD38CE}"/>
              </a:ext>
            </a:extLst>
          </p:cNvPr>
          <p:cNvSpPr/>
          <p:nvPr/>
        </p:nvSpPr>
        <p:spPr>
          <a:xfrm>
            <a:off x="5535165" y="2637691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/>
              <a:t>Reduce pressure</a:t>
            </a:r>
            <a:endParaRPr lang="de-DE" sz="1400"/>
          </a:p>
          <a:p>
            <a:pPr lvl="0"/>
            <a:r>
              <a:rPr lang="en-US" sz="1400"/>
              <a:t>“You don’t need to be perfect — just present.”</a:t>
            </a:r>
            <a:endParaRPr lang="de-DE" sz="1400"/>
          </a:p>
          <a:p>
            <a:pPr lvl="0"/>
            <a:r>
              <a:rPr lang="en-US" sz="1400"/>
              <a:t>“It’s okay to ask for help.”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7" name="Sechseck 26">
            <a:extLst>
              <a:ext uri="{FF2B5EF4-FFF2-40B4-BE49-F238E27FC236}">
                <a16:creationId xmlns:a16="http://schemas.microsoft.com/office/drawing/2014/main" id="{539DDB9B-7808-BD5C-614F-29134D4DDBEB}"/>
              </a:ext>
            </a:extLst>
          </p:cNvPr>
          <p:cNvSpPr/>
          <p:nvPr/>
        </p:nvSpPr>
        <p:spPr>
          <a:xfrm>
            <a:off x="7866063" y="3963309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Offer options</a:t>
            </a:r>
            <a:endParaRPr lang="de-DE" sz="1400"/>
          </a:p>
          <a:p>
            <a:pPr lvl="0"/>
            <a:r>
              <a:rPr lang="en-US" sz="1400"/>
              <a:t>“Would you prefer to work on the problem statement or the user insights first”</a:t>
            </a:r>
            <a:endParaRPr lang="de-DE" sz="1400"/>
          </a:p>
          <a:p>
            <a:pPr lvl="0"/>
            <a:r>
              <a:rPr lang="en-US" sz="1400"/>
              <a:t>“Do you want to speak now or type in the chat”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8" name="Sechseck 27">
            <a:extLst>
              <a:ext uri="{FF2B5EF4-FFF2-40B4-BE49-F238E27FC236}">
                <a16:creationId xmlns:a16="http://schemas.microsoft.com/office/drawing/2014/main" id="{DE3420E9-48D7-EB2E-8A67-A70385E05780}"/>
              </a:ext>
            </a:extLst>
          </p:cNvPr>
          <p:cNvSpPr/>
          <p:nvPr/>
        </p:nvSpPr>
        <p:spPr>
          <a:xfrm>
            <a:off x="7877786" y="1342522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When a mentee is overwhelmed, mentors should avoid “fixing” and instead </a:t>
            </a:r>
            <a:r>
              <a:rPr lang="en-US" sz="1400" b="1"/>
              <a:t>co‑regulate</a:t>
            </a:r>
            <a:r>
              <a:rPr lang="en-US" sz="1400"/>
              <a:t>.</a:t>
            </a:r>
            <a:endParaRPr lang="de-DE" sz="1400"/>
          </a:p>
        </p:txBody>
      </p:sp>
      <p:sp>
        <p:nvSpPr>
          <p:cNvPr id="3" name="Sechseck 2">
            <a:extLst>
              <a:ext uri="{FF2B5EF4-FFF2-40B4-BE49-F238E27FC236}">
                <a16:creationId xmlns:a16="http://schemas.microsoft.com/office/drawing/2014/main" id="{E7651A05-B55E-B47D-0E54-196796431AC1}"/>
              </a:ext>
            </a:extLst>
          </p:cNvPr>
          <p:cNvSpPr/>
          <p:nvPr/>
        </p:nvSpPr>
        <p:spPr>
          <a:xfrm>
            <a:off x="5546888" y="32129"/>
            <a:ext cx="2880000" cy="25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400" b="1"/>
              <a:t>Encourage peer support</a:t>
            </a:r>
            <a:endParaRPr lang="de-DE" sz="1400"/>
          </a:p>
          <a:p>
            <a:pPr lvl="0"/>
            <a:r>
              <a:rPr lang="en-US" sz="1400"/>
              <a:t>Pair them with a supportive teammate</a:t>
            </a:r>
            <a:endParaRPr lang="de-DE" sz="1400"/>
          </a:p>
          <a:p>
            <a:pPr lvl="0"/>
            <a:r>
              <a:rPr lang="en-US" sz="1400"/>
              <a:t>Let them co‑work in breakout rooms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9387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0EDD04-9535-F271-4B6B-671F200FD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EB6380-145B-69E8-CE96-AAD45DD7F5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8A59FCA-6E1B-166C-D9B6-02F26666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039408-802B-8CBD-08F1-DA12E1DB4F02}"/>
              </a:ext>
            </a:extLst>
          </p:cNvPr>
          <p:cNvSpPr txBox="1"/>
          <p:nvPr/>
        </p:nvSpPr>
        <p:spPr>
          <a:xfrm>
            <a:off x="838200" y="191700"/>
            <a:ext cx="105156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400"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effectLst/>
                <a:latin typeface="Berlin Sans FB Demi" panose="020E0802020502020306" pitchFamily="34" charset="0"/>
                <a:ea typeface="+mj-ea"/>
                <a:cs typeface="+mj-cs"/>
              </a:rPr>
              <a:t> </a:t>
            </a:r>
            <a:r>
              <a:rPr lang="en-US" sz="4400">
                <a:latin typeface="Berlin Sans FB Demi" panose="020E0802020502020306" pitchFamily="34" charset="0"/>
              </a:rPr>
              <a:t>How to prevent drop-outs?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latin typeface="Berlin Sans FB Demi" panose="020E0802020502020306" pitchFamily="34" charset="0"/>
                <a:ea typeface="+mj-ea"/>
                <a:cs typeface="+mj-cs"/>
              </a:rPr>
              <a:t>  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8DED9A7A-DD76-C370-6012-381136D2D2AB}"/>
              </a:ext>
            </a:extLst>
          </p:cNvPr>
          <p:cNvSpPr/>
          <p:nvPr/>
        </p:nvSpPr>
        <p:spPr>
          <a:xfrm>
            <a:off x="838200" y="2579076"/>
            <a:ext cx="2880000" cy="2520000"/>
          </a:xfrm>
          <a:prstGeom prst="hexagon">
            <a:avLst/>
          </a:prstGeom>
          <a:solidFill>
            <a:srgbClr val="00B5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/>
              <a:t>How to Re‑Engage Mentees</a:t>
            </a:r>
            <a:endParaRPr lang="en-US"/>
          </a:p>
        </p:txBody>
      </p:sp>
      <p:sp>
        <p:nvSpPr>
          <p:cNvPr id="23" name="Sechseck 22">
            <a:extLst>
              <a:ext uri="{FF2B5EF4-FFF2-40B4-BE49-F238E27FC236}">
                <a16:creationId xmlns:a16="http://schemas.microsoft.com/office/drawing/2014/main" id="{E5BBEEAD-85EC-4D5D-ACD5-79A1F9441902}"/>
              </a:ext>
            </a:extLst>
          </p:cNvPr>
          <p:cNvSpPr/>
          <p:nvPr/>
        </p:nvSpPr>
        <p:spPr>
          <a:xfrm>
            <a:off x="3192544" y="3939863"/>
            <a:ext cx="2880000" cy="2520000"/>
          </a:xfrm>
          <a:prstGeom prst="hexagon">
            <a:avLst/>
          </a:prstGeom>
          <a:solidFill>
            <a:srgbClr val="00B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Give them a meaningful role</a:t>
            </a:r>
            <a:endParaRPr lang="de-DE" sz="1400"/>
          </a:p>
          <a:p>
            <a:r>
              <a:rPr lang="en-US" sz="1400"/>
              <a:t>People re‑engage when they feel needed:</a:t>
            </a:r>
            <a:endParaRPr lang="de-DE" sz="1400"/>
          </a:p>
          <a:p>
            <a:pPr lvl="0"/>
            <a:r>
              <a:rPr lang="en-US" sz="1400"/>
              <a:t>“Could you lead the next check‑in”</a:t>
            </a:r>
            <a:endParaRPr lang="de-DE" sz="1400"/>
          </a:p>
          <a:p>
            <a:pPr lvl="0"/>
            <a:r>
              <a:rPr lang="en-US" sz="1400"/>
              <a:t>“Would you summarize the team’s ideas”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45C0953E-CFF3-1DC7-14F0-A49C72BB7B7E}"/>
              </a:ext>
            </a:extLst>
          </p:cNvPr>
          <p:cNvSpPr/>
          <p:nvPr/>
        </p:nvSpPr>
        <p:spPr>
          <a:xfrm>
            <a:off x="3204267" y="1319076"/>
            <a:ext cx="2880000" cy="2520000"/>
          </a:xfrm>
          <a:prstGeom prst="hexagon">
            <a:avLst/>
          </a:prstGeom>
          <a:solidFill>
            <a:srgbClr val="00B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Reach out privately</a:t>
            </a:r>
            <a:endParaRPr lang="de-DE" sz="1400"/>
          </a:p>
          <a:p>
            <a:r>
              <a:rPr lang="en-US" sz="1400"/>
              <a:t>A short, warm message works wonders:</a:t>
            </a:r>
            <a:endParaRPr lang="de-DE" sz="1400"/>
          </a:p>
          <a:p>
            <a:pPr lvl="0"/>
            <a:r>
              <a:rPr lang="en-US" sz="1400"/>
              <a:t>“I noticed you seemed a bit quiet today. </a:t>
            </a:r>
            <a:r>
              <a:rPr lang="de-DE" sz="1400"/>
              <a:t>How are you doing”</a:t>
            </a:r>
          </a:p>
          <a:p>
            <a:pPr lvl="0"/>
            <a:r>
              <a:rPr lang="en-US" sz="1400"/>
              <a:t>“Anything I can support you with this week”</a:t>
            </a:r>
            <a:endParaRPr lang="de-DE" sz="1400"/>
          </a:p>
        </p:txBody>
      </p:sp>
      <p:sp>
        <p:nvSpPr>
          <p:cNvPr id="25" name="Sechseck 24">
            <a:extLst>
              <a:ext uri="{FF2B5EF4-FFF2-40B4-BE49-F238E27FC236}">
                <a16:creationId xmlns:a16="http://schemas.microsoft.com/office/drawing/2014/main" id="{9BEFD115-5AA2-FE1D-480C-002EC125449A}"/>
              </a:ext>
            </a:extLst>
          </p:cNvPr>
          <p:cNvSpPr/>
          <p:nvPr/>
        </p:nvSpPr>
        <p:spPr>
          <a:xfrm>
            <a:off x="5523442" y="5258478"/>
            <a:ext cx="2880000" cy="2520000"/>
          </a:xfrm>
          <a:prstGeom prst="hexagon">
            <a:avLst/>
          </a:prstGeom>
          <a:solidFill>
            <a:srgbClr val="00B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/>
              <a:t>Celebrate small wins</a:t>
            </a:r>
            <a:endParaRPr lang="de-DE" sz="1400"/>
          </a:p>
          <a:p>
            <a:r>
              <a:rPr lang="en-US" sz="1400"/>
              <a:t>Even tiny progress helps rebuild momentum.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6" name="Sechseck 25">
            <a:extLst>
              <a:ext uri="{FF2B5EF4-FFF2-40B4-BE49-F238E27FC236}">
                <a16:creationId xmlns:a16="http://schemas.microsoft.com/office/drawing/2014/main" id="{5031F4AC-2F8A-D3DF-FBF6-DDDE70AB21D0}"/>
              </a:ext>
            </a:extLst>
          </p:cNvPr>
          <p:cNvSpPr/>
          <p:nvPr/>
        </p:nvSpPr>
        <p:spPr>
          <a:xfrm>
            <a:off x="5535165" y="2637691"/>
            <a:ext cx="2880000" cy="2520000"/>
          </a:xfrm>
          <a:prstGeom prst="hexagon">
            <a:avLst/>
          </a:prstGeom>
          <a:solidFill>
            <a:srgbClr val="00B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/>
              <a:t>Young adults disengage when overwhelmed. </a:t>
            </a:r>
            <a:r>
              <a:rPr lang="de-DE" sz="1400"/>
              <a:t>Mentors can say:</a:t>
            </a:r>
          </a:p>
          <a:p>
            <a:pPr lvl="0"/>
            <a:r>
              <a:rPr lang="en-US" sz="1400"/>
              <a:t>“Let’s pick one small thing you can do before next session.”</a:t>
            </a:r>
            <a:endParaRPr lang="de-DE" sz="1400"/>
          </a:p>
          <a:p>
            <a:pPr lvl="0"/>
            <a:r>
              <a:rPr lang="en-US" sz="1400"/>
              <a:t>“What feels manageable right now”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7" name="Sechseck 26">
            <a:extLst>
              <a:ext uri="{FF2B5EF4-FFF2-40B4-BE49-F238E27FC236}">
                <a16:creationId xmlns:a16="http://schemas.microsoft.com/office/drawing/2014/main" id="{37326327-EFAD-38A4-9E3F-2A8F3D11E10B}"/>
              </a:ext>
            </a:extLst>
          </p:cNvPr>
          <p:cNvSpPr/>
          <p:nvPr/>
        </p:nvSpPr>
        <p:spPr>
          <a:xfrm>
            <a:off x="7877786" y="3975032"/>
            <a:ext cx="2880000" cy="2520000"/>
          </a:xfrm>
          <a:prstGeom prst="hexagon">
            <a:avLst/>
          </a:prstGeom>
          <a:solidFill>
            <a:srgbClr val="00B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Reconnect them to purpose</a:t>
            </a:r>
            <a:endParaRPr lang="de-DE" sz="1400"/>
          </a:p>
          <a:p>
            <a:pPr lvl="0"/>
            <a:r>
              <a:rPr lang="en-US" sz="1400"/>
              <a:t>“What part of this project feels most interesting to you”</a:t>
            </a:r>
            <a:endParaRPr lang="de-DE" sz="1400"/>
          </a:p>
          <a:p>
            <a:pPr lvl="0"/>
            <a:r>
              <a:rPr lang="en-US" sz="1400"/>
              <a:t>“What would you like to get out of this experience”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8" name="Sechseck 27">
            <a:extLst>
              <a:ext uri="{FF2B5EF4-FFF2-40B4-BE49-F238E27FC236}">
                <a16:creationId xmlns:a16="http://schemas.microsoft.com/office/drawing/2014/main" id="{7DED3010-230E-64B9-F1BD-BBB01AF015B0}"/>
              </a:ext>
            </a:extLst>
          </p:cNvPr>
          <p:cNvSpPr/>
          <p:nvPr/>
        </p:nvSpPr>
        <p:spPr>
          <a:xfrm>
            <a:off x="7877786" y="1342522"/>
            <a:ext cx="2880000" cy="2520000"/>
          </a:xfrm>
          <a:prstGeom prst="hexagon">
            <a:avLst/>
          </a:prstGeom>
          <a:solidFill>
            <a:srgbClr val="00B5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Re‑engagement is about </a:t>
            </a:r>
            <a:r>
              <a:rPr lang="en-US" i="1"/>
              <a:t>invitation</a:t>
            </a:r>
            <a:r>
              <a:rPr lang="en-US"/>
              <a:t>, not pressure</a:t>
            </a:r>
          </a:p>
        </p:txBody>
      </p:sp>
    </p:spTree>
    <p:extLst>
      <p:ext uri="{BB962C8B-B14F-4D97-AF65-F5344CB8AC3E}">
        <p14:creationId xmlns:p14="http://schemas.microsoft.com/office/powerpoint/2010/main" val="14248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7E41E-2452-8E64-809F-691171B2D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44E9DA-9ED3-9E3B-3F2D-D304B82C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14DE31F-4FBE-08BF-BA09-F60E5372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A1E9817-0103-8740-4EE7-507179A7F92B}"/>
              </a:ext>
            </a:extLst>
          </p:cNvPr>
          <p:cNvSpPr txBox="1"/>
          <p:nvPr/>
        </p:nvSpPr>
        <p:spPr>
          <a:xfrm>
            <a:off x="838200" y="191700"/>
            <a:ext cx="105156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400"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effectLst/>
                <a:latin typeface="Berlin Sans FB Demi" panose="020E0802020502020306" pitchFamily="34" charset="0"/>
                <a:ea typeface="+mj-ea"/>
                <a:cs typeface="+mj-cs"/>
              </a:rPr>
              <a:t> </a:t>
            </a:r>
            <a:r>
              <a:rPr lang="en-US" sz="4400">
                <a:latin typeface="Berlin Sans FB Demi" panose="020E0802020502020306" pitchFamily="34" charset="0"/>
              </a:rPr>
              <a:t>How to prevent drop-outs?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400">
                <a:latin typeface="Berlin Sans FB Demi" panose="020E0802020502020306" pitchFamily="34" charset="0"/>
                <a:ea typeface="+mj-ea"/>
                <a:cs typeface="+mj-cs"/>
              </a:rPr>
              <a:t>  </a:t>
            </a:r>
            <a:endParaRPr lang="en-US" sz="4400">
              <a:effectLst/>
              <a:latin typeface="Berlin Sans FB Demi" panose="020E0802020502020306" pitchFamily="34" charset="0"/>
              <a:ea typeface="+mj-ea"/>
              <a:cs typeface="+mj-cs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68DC99D9-F9EB-F999-F506-4268018CFC05}"/>
              </a:ext>
            </a:extLst>
          </p:cNvPr>
          <p:cNvSpPr/>
          <p:nvPr/>
        </p:nvSpPr>
        <p:spPr>
          <a:xfrm>
            <a:off x="855785" y="2614245"/>
            <a:ext cx="2880000" cy="2520000"/>
          </a:xfrm>
          <a:prstGeom prst="hexagon">
            <a:avLst/>
          </a:prstGeom>
          <a:solidFill>
            <a:srgbClr val="74747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/>
              <a:t>How to run effective check‑ins</a:t>
            </a:r>
          </a:p>
        </p:txBody>
      </p:sp>
      <p:sp>
        <p:nvSpPr>
          <p:cNvPr id="23" name="Sechseck 22">
            <a:extLst>
              <a:ext uri="{FF2B5EF4-FFF2-40B4-BE49-F238E27FC236}">
                <a16:creationId xmlns:a16="http://schemas.microsoft.com/office/drawing/2014/main" id="{9603998D-D8CB-BA40-DD25-155FC349B6A4}"/>
              </a:ext>
            </a:extLst>
          </p:cNvPr>
          <p:cNvSpPr/>
          <p:nvPr/>
        </p:nvSpPr>
        <p:spPr>
          <a:xfrm>
            <a:off x="3192544" y="3939863"/>
            <a:ext cx="2880000" cy="2520000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Use visual or interactive tools</a:t>
            </a:r>
            <a:endParaRPr lang="de-DE" sz="1400"/>
          </a:p>
          <a:p>
            <a:pPr lvl="0"/>
            <a:r>
              <a:rPr lang="de-DE" sz="1400"/>
              <a:t>Emojis</a:t>
            </a:r>
          </a:p>
          <a:p>
            <a:pPr lvl="0"/>
            <a:r>
              <a:rPr lang="de-DE" sz="1400"/>
              <a:t>Polls</a:t>
            </a:r>
          </a:p>
          <a:p>
            <a:pPr lvl="0"/>
            <a:r>
              <a:rPr lang="de-DE" sz="1400"/>
              <a:t>Chat responses</a:t>
            </a:r>
          </a:p>
          <a:p>
            <a:pPr lvl="0"/>
            <a:r>
              <a:rPr lang="de-DE" sz="1400"/>
              <a:t>Quick reactions</a:t>
            </a:r>
          </a:p>
          <a:p>
            <a:r>
              <a:rPr lang="en-US" sz="1400"/>
              <a:t>These lower the barrier for shy participants.</a:t>
            </a:r>
            <a:endParaRPr lang="de-DE" sz="1400"/>
          </a:p>
          <a:p>
            <a:pPr lvl="0"/>
            <a:endParaRPr lang="de-DE" sz="1400"/>
          </a:p>
          <a:p>
            <a:pPr algn="ctr"/>
            <a:endParaRPr lang="en-US" sz="1400"/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194F3E78-E739-B6C9-E17C-C6735762365E}"/>
              </a:ext>
            </a:extLst>
          </p:cNvPr>
          <p:cNvSpPr/>
          <p:nvPr/>
        </p:nvSpPr>
        <p:spPr>
          <a:xfrm>
            <a:off x="3204267" y="1319076"/>
            <a:ext cx="2880000" cy="2520000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Keep them simple and fast</a:t>
            </a:r>
            <a:endParaRPr lang="de-DE" sz="1400"/>
          </a:p>
          <a:p>
            <a:r>
              <a:rPr lang="de-DE" sz="1400"/>
              <a:t>Examples:</a:t>
            </a:r>
          </a:p>
          <a:p>
            <a:pPr lvl="0"/>
            <a:r>
              <a:rPr lang="en-US" sz="1400"/>
              <a:t>“One word for your energy today.”</a:t>
            </a:r>
            <a:endParaRPr lang="de-DE" sz="1400"/>
          </a:p>
          <a:p>
            <a:pPr lvl="0"/>
            <a:r>
              <a:rPr lang="en-US" sz="1400"/>
              <a:t>“What’s one thing on your mind as we start”</a:t>
            </a:r>
            <a:endParaRPr lang="de-DE" sz="1400"/>
          </a:p>
          <a:p>
            <a:r>
              <a:rPr lang="en-US" sz="1400"/>
              <a:t>“On a scale of 1–5, how present do you feel right now</a:t>
            </a:r>
            <a:endParaRPr lang="de-DE" sz="1400"/>
          </a:p>
        </p:txBody>
      </p:sp>
      <p:sp>
        <p:nvSpPr>
          <p:cNvPr id="25" name="Sechseck 24">
            <a:extLst>
              <a:ext uri="{FF2B5EF4-FFF2-40B4-BE49-F238E27FC236}">
                <a16:creationId xmlns:a16="http://schemas.microsoft.com/office/drawing/2014/main" id="{CD568AFF-BC4E-4C17-40E1-F6472BFC3F7D}"/>
              </a:ext>
            </a:extLst>
          </p:cNvPr>
          <p:cNvSpPr/>
          <p:nvPr/>
        </p:nvSpPr>
        <p:spPr>
          <a:xfrm>
            <a:off x="5523442" y="5223309"/>
            <a:ext cx="2880000" cy="2520000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400" b="1"/>
              <a:t>Normalize all answers</a:t>
            </a:r>
            <a:endParaRPr lang="de-DE" sz="1400"/>
          </a:p>
          <a:p>
            <a:pPr lvl="0"/>
            <a:r>
              <a:rPr lang="de-DE" sz="1400"/>
              <a:t>“All numbers are welcome.” “Thanks for being honest.”</a:t>
            </a:r>
          </a:p>
          <a:p>
            <a:pPr algn="ctr"/>
            <a:endParaRPr lang="en-US" sz="1400"/>
          </a:p>
        </p:txBody>
      </p:sp>
      <p:sp>
        <p:nvSpPr>
          <p:cNvPr id="26" name="Sechseck 25">
            <a:extLst>
              <a:ext uri="{FF2B5EF4-FFF2-40B4-BE49-F238E27FC236}">
                <a16:creationId xmlns:a16="http://schemas.microsoft.com/office/drawing/2014/main" id="{39D96332-4C30-C052-8EB4-EE9058D4E371}"/>
              </a:ext>
            </a:extLst>
          </p:cNvPr>
          <p:cNvSpPr/>
          <p:nvPr/>
        </p:nvSpPr>
        <p:spPr>
          <a:xfrm>
            <a:off x="5535165" y="2637691"/>
            <a:ext cx="2880000" cy="2520000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Ask follow‑up questions</a:t>
            </a:r>
            <a:endParaRPr lang="de-DE" sz="1400"/>
          </a:p>
          <a:p>
            <a:r>
              <a:rPr lang="en-US" sz="1400"/>
              <a:t>If someone says “2/5”:</a:t>
            </a:r>
            <a:endParaRPr lang="de-DE" sz="1400"/>
          </a:p>
          <a:p>
            <a:pPr lvl="0"/>
            <a:r>
              <a:rPr lang="en-US" sz="1400"/>
              <a:t>“Thanks for sharing. Anything you need from us today”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7" name="Sechseck 26">
            <a:extLst>
              <a:ext uri="{FF2B5EF4-FFF2-40B4-BE49-F238E27FC236}">
                <a16:creationId xmlns:a16="http://schemas.microsoft.com/office/drawing/2014/main" id="{F5E86510-957C-BD96-D04F-527A6745AD23}"/>
              </a:ext>
            </a:extLst>
          </p:cNvPr>
          <p:cNvSpPr/>
          <p:nvPr/>
        </p:nvSpPr>
        <p:spPr>
          <a:xfrm>
            <a:off x="7866063" y="3963309"/>
            <a:ext cx="2880000" cy="2520000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/>
              <a:t>Use check‑outs too</a:t>
            </a:r>
            <a:endParaRPr lang="de-DE" sz="1400"/>
          </a:p>
          <a:p>
            <a:pPr lvl="0"/>
            <a:r>
              <a:rPr lang="en-US" sz="1400"/>
              <a:t>“What’s one thing you’re taking away”</a:t>
            </a:r>
            <a:endParaRPr lang="de-DE" sz="1400"/>
          </a:p>
          <a:p>
            <a:pPr lvl="0"/>
            <a:r>
              <a:rPr lang="en-US" sz="1400"/>
              <a:t>“What’s one small step you’ll take next”</a:t>
            </a:r>
            <a:endParaRPr lang="de-DE" sz="1400"/>
          </a:p>
          <a:p>
            <a:pPr algn="ctr"/>
            <a:endParaRPr lang="en-US" sz="1400"/>
          </a:p>
        </p:txBody>
      </p:sp>
      <p:sp>
        <p:nvSpPr>
          <p:cNvPr id="28" name="Sechseck 27">
            <a:extLst>
              <a:ext uri="{FF2B5EF4-FFF2-40B4-BE49-F238E27FC236}">
                <a16:creationId xmlns:a16="http://schemas.microsoft.com/office/drawing/2014/main" id="{C1FB64C6-E8BD-B7EA-28C4-BD97CF08FD80}"/>
              </a:ext>
            </a:extLst>
          </p:cNvPr>
          <p:cNvSpPr/>
          <p:nvPr/>
        </p:nvSpPr>
        <p:spPr>
          <a:xfrm>
            <a:off x="7877786" y="1342522"/>
            <a:ext cx="2880000" cy="2520000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Check‑ins are the mentor’s most powerful tool for reading the room.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30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58940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6887" y="287206"/>
            <a:ext cx="964524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Activity:</a:t>
            </a:r>
          </a:p>
          <a:p>
            <a:pPr algn="ctr"/>
            <a:endParaRPr lang="de-DE" sz="4400" b="1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de-DE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2 Groups</a:t>
            </a:r>
          </a:p>
          <a:p>
            <a:pPr algn="ctr"/>
            <a:endParaRPr lang="de-DE" sz="4400" b="1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de-DE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Provide </a:t>
            </a:r>
          </a:p>
          <a:p>
            <a:pPr algn="ctr"/>
            <a:r>
              <a:rPr lang="de-DE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Career Guidance </a:t>
            </a:r>
          </a:p>
          <a:p>
            <a:pPr algn="ctr"/>
            <a:r>
              <a:rPr lang="de-DE" sz="4400" b="1">
                <a:solidFill>
                  <a:schemeClr val="bg1"/>
                </a:solidFill>
                <a:latin typeface="Berlin Sans FB Demi" panose="020E0802020502020306" pitchFamily="34" charset="0"/>
              </a:rPr>
              <a:t>for </a:t>
            </a:r>
          </a:p>
          <a:p>
            <a:pPr algn="ctr"/>
            <a:endParaRPr lang="de-DE" sz="1600" b="1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marL="742950" indent="-742950" algn="ctr">
              <a:buAutoNum type="alphaUcPeriod"/>
            </a:pPr>
            <a:r>
              <a:rPr lang="de-DE" sz="4400" b="1">
                <a:solidFill>
                  <a:srgbClr val="58CED6"/>
                </a:solidFill>
                <a:latin typeface="Berlin Sans FB Demi" panose="020E0802020502020306" pitchFamily="34" charset="0"/>
              </a:rPr>
              <a:t>Anna</a:t>
            </a:r>
          </a:p>
          <a:p>
            <a:pPr marL="742950" indent="-742950" algn="ctr">
              <a:buAutoNum type="alphaUcPeriod"/>
            </a:pPr>
            <a:r>
              <a:rPr lang="de-DE" sz="4400" b="1">
                <a:solidFill>
                  <a:srgbClr val="A51F80"/>
                </a:solidFill>
                <a:latin typeface="Berlin Sans FB Demi" panose="020E0802020502020306" pitchFamily="34" charset="0"/>
              </a:rPr>
              <a:t>Bella</a:t>
            </a:r>
            <a:r>
              <a:rPr lang="de-DE" sz="4400" b="1">
                <a:solidFill>
                  <a:srgbClr val="9A167F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93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09886" y="0"/>
            <a:ext cx="5572227" cy="2434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8890907" y="0"/>
            <a:ext cx="3309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309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3309886" y="2434965"/>
            <a:ext cx="5572227" cy="364572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309886" y="6097018"/>
            <a:ext cx="5572227" cy="777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99" t="28487" r="31064" b="25056"/>
          <a:stretch/>
        </p:blipFill>
        <p:spPr>
          <a:xfrm>
            <a:off x="5835297" y="2557924"/>
            <a:ext cx="1322173" cy="3494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36" y="2312006"/>
            <a:ext cx="3878035" cy="3878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79" t="24972" r="48921" b="25809"/>
          <a:stretch/>
        </p:blipFill>
        <p:spPr>
          <a:xfrm>
            <a:off x="4774104" y="2360993"/>
            <a:ext cx="1386543" cy="3639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834" y="1859808"/>
            <a:ext cx="4588330" cy="464204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07F0C60-2FF5-8D2E-09A4-A1135840E3FD}"/>
              </a:ext>
            </a:extLst>
          </p:cNvPr>
          <p:cNvSpPr txBox="1"/>
          <p:nvPr/>
        </p:nvSpPr>
        <p:spPr>
          <a:xfrm>
            <a:off x="0" y="11742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>
                <a:latin typeface="Berlin Sans FB Demi" panose="020E0802020502020306" pitchFamily="34" charset="0"/>
              </a:rPr>
              <a:t>Being a Mentor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0BF57D-FFA6-AF28-B44F-0D0938F8C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8208839-EC47-9E2B-CFAA-0C0ADEB6B3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386" y="302696"/>
            <a:ext cx="11177081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kern="1800"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Chimamanda Ngozi Adichie: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kern="1800"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danger of a single story | TED</a:t>
            </a:r>
            <a:endParaRPr lang="de-DE" sz="4400">
              <a:latin typeface="Berlin Sans FB" panose="020E0602020502020306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>
                <a:solidFill>
                  <a:srgbClr val="0563C1"/>
                </a:solidFill>
                <a:latin typeface="Source Sans Pro" panose="020B0503030403020204" pitchFamily="34" charset="0"/>
                <a:ea typeface="Malgun Gothic" panose="020B0503020000020004" pitchFamily="34" charset="-127"/>
                <a:cs typeface="Arial" panose="020B0604020202020204" pitchFamily="34" charset="0"/>
                <a:hlinkClick r:id="rId2"/>
              </a:rPr>
              <a:t>https://youtu.be/D9Ihs241zeg</a:t>
            </a:r>
            <a:endParaRPr lang="de-DE">
              <a:latin typeface="Source Sans Pro" panose="020B0503030403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Source Sans Pro" panose="020B0503030403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endParaRPr lang="de-DE">
              <a:latin typeface="Source Sans Pro" panose="020B0503030403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a typeface="Malgun Gothic" panose="020B0503020000020004" pitchFamily="34" charset="-127"/>
                <a:cs typeface="Arial" panose="020B0604020202020204" pitchFamily="34" charset="0"/>
              </a:rPr>
              <a:t>Anna-Bella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B: Comes from a poor family.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A: She is a student at Kenyatta University.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B: She is in her last year of her bachelor in soil science course.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A: She works hard to finish her studies as soon as possible,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B: but she struggles to find funding for her school fees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A: and looks forward to her first job at Soil Cares.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B: Sometimes she feels overwhelmed.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a typeface="Malgun Gothic" panose="020B0503020000020004" pitchFamily="34" charset="-127"/>
                <a:cs typeface="Arial" panose="020B0604020202020204" pitchFamily="34" charset="0"/>
              </a:rPr>
              <a:t>A: She thinks having more work experience would be helpful. </a:t>
            </a:r>
            <a:endParaRPr lang="de-DE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036C9E-1BF6-36F8-26FD-F569D9217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347FE78-5525-748F-8CA4-AC5AC1512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56" y="1019906"/>
            <a:ext cx="10973584" cy="5345723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1EFB590-76AB-B800-C0A4-D1F890C7FF47}"/>
              </a:ext>
            </a:extLst>
          </p:cNvPr>
          <p:cNvGrpSpPr/>
          <p:nvPr/>
        </p:nvGrpSpPr>
        <p:grpSpPr>
          <a:xfrm>
            <a:off x="903052" y="-804269"/>
            <a:ext cx="6096000" cy="4332395"/>
            <a:chOff x="903052" y="-804269"/>
            <a:chExt cx="6096000" cy="4332395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CD7D4CE-51A1-E84B-AB0E-BF0166C3D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96232" flipH="1">
              <a:off x="1989614" y="-804269"/>
              <a:ext cx="3922876" cy="433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D3DFC29-2C52-1524-FA2F-42F6AF115D57}"/>
                </a:ext>
              </a:extLst>
            </p:cNvPr>
            <p:cNvSpPr txBox="1"/>
            <p:nvPr/>
          </p:nvSpPr>
          <p:spPr>
            <a:xfrm>
              <a:off x="903052" y="611749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00">
                  <a:latin typeface="Aptos" panose="020B00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Awareness of </a:t>
              </a:r>
              <a:r>
                <a:rPr lang="en-US" sz="1800" kern="100">
                  <a:effectLst/>
                  <a:latin typeface="Aptos" panose="020B00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diverse</a:t>
              </a:r>
            </a:p>
            <a:p>
              <a:pPr algn="ctr"/>
              <a:r>
                <a:rPr lang="en-US" sz="1800" kern="100">
                  <a:effectLst/>
                  <a:latin typeface="Aptos" panose="020B00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 backgrounds</a:t>
              </a:r>
              <a:endParaRPr lang="de-DE" sz="1800" kern="10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01C9129-0A6D-0A60-EE27-F2A039CED102}"/>
              </a:ext>
            </a:extLst>
          </p:cNvPr>
          <p:cNvGrpSpPr/>
          <p:nvPr/>
        </p:nvGrpSpPr>
        <p:grpSpPr>
          <a:xfrm>
            <a:off x="-1341740" y="2325536"/>
            <a:ext cx="6277706" cy="3118477"/>
            <a:chOff x="-1415336" y="2337608"/>
            <a:chExt cx="6277706" cy="311847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C43C8EAD-CBFE-7DF2-7C29-CB2E3954A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96232">
              <a:off x="-106180" y="2337608"/>
              <a:ext cx="3659394" cy="3118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86699E7-14B4-7ADC-A24F-7D0F14C0D2F8}"/>
                </a:ext>
              </a:extLst>
            </p:cNvPr>
            <p:cNvSpPr txBox="1"/>
            <p:nvPr/>
          </p:nvSpPr>
          <p:spPr>
            <a:xfrm>
              <a:off x="-1415336" y="3429000"/>
              <a:ext cx="6277706" cy="395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800" kern="100">
                  <a:effectLst/>
                  <a:latin typeface="Aptos" panose="020B00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Avoiding assumptions</a:t>
              </a:r>
              <a:endParaRPr lang="de-DE" sz="1800" kern="10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0E00EB3-F1C4-E0A4-9A9B-CC2D7F261512}"/>
              </a:ext>
            </a:extLst>
          </p:cNvPr>
          <p:cNvGrpSpPr/>
          <p:nvPr/>
        </p:nvGrpSpPr>
        <p:grpSpPr>
          <a:xfrm>
            <a:off x="3711504" y="-240117"/>
            <a:ext cx="6822830" cy="3806164"/>
            <a:chOff x="3868991" y="-487625"/>
            <a:chExt cx="6822830" cy="3806164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8CA22E50-163A-9805-FFDA-9E1C9B74E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96232" flipH="1">
              <a:off x="5332878" y="-487625"/>
              <a:ext cx="3922876" cy="3806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A7A720E-32E3-0253-A06F-74130174E6F8}"/>
                </a:ext>
              </a:extLst>
            </p:cNvPr>
            <p:cNvSpPr txBox="1"/>
            <p:nvPr/>
          </p:nvSpPr>
          <p:spPr>
            <a:xfrm>
              <a:off x="3868991" y="677020"/>
              <a:ext cx="68228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kern="100">
                  <a:effectLst/>
                  <a:latin typeface="Aptos" panose="020B00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Encouraging mentees </a:t>
              </a:r>
            </a:p>
            <a:p>
              <a:pPr algn="ctr"/>
              <a:r>
                <a:rPr lang="en-US" sz="1800" kern="100">
                  <a:effectLst/>
                  <a:latin typeface="Aptos" panose="020B0004020202020204" pitchFamily="34" charset="0"/>
                  <a:ea typeface="Malgun Gothic" panose="020B0503020000020004" pitchFamily="34" charset="-127"/>
                  <a:cs typeface="Times New Roman" panose="02020603050405020304" pitchFamily="18" charset="0"/>
                </a:rPr>
                <a:t>to bring their full selves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8066F8A-D1F8-25EB-CAC1-B51E0C4DB2C5}"/>
              </a:ext>
            </a:extLst>
          </p:cNvPr>
          <p:cNvGrpSpPr/>
          <p:nvPr/>
        </p:nvGrpSpPr>
        <p:grpSpPr>
          <a:xfrm rot="567799">
            <a:off x="6724330" y="-662754"/>
            <a:ext cx="6822830" cy="4457188"/>
            <a:chOff x="6954121" y="-901817"/>
            <a:chExt cx="6822830" cy="4457188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67B179BB-395F-9DFA-25C1-3BD7761B3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5">
              <a:off x="8826093" y="-901817"/>
              <a:ext cx="2784665" cy="445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4378188-78E4-DECF-D9A8-378B4BADA12A}"/>
                </a:ext>
              </a:extLst>
            </p:cNvPr>
            <p:cNvSpPr txBox="1"/>
            <p:nvPr/>
          </p:nvSpPr>
          <p:spPr>
            <a:xfrm>
              <a:off x="6954121" y="419741"/>
              <a:ext cx="682283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Asking develop-</a:t>
              </a:r>
            </a:p>
            <a:p>
              <a:pPr algn="ctr"/>
              <a:r>
                <a:rPr lang="en-US"/>
                <a:t>mental and </a:t>
              </a:r>
            </a:p>
            <a:p>
              <a:pPr algn="ctr"/>
              <a:r>
                <a:rPr lang="en-US"/>
                <a:t>reflective </a:t>
              </a:r>
            </a:p>
            <a:p>
              <a:pPr algn="ctr"/>
              <a:r>
                <a:rPr lang="en-US"/>
                <a:t>questions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02D5E36-2741-8560-5DE9-1E75BE6C0276}"/>
              </a:ext>
            </a:extLst>
          </p:cNvPr>
          <p:cNvGrpSpPr/>
          <p:nvPr/>
        </p:nvGrpSpPr>
        <p:grpSpPr>
          <a:xfrm>
            <a:off x="4219136" y="1731508"/>
            <a:ext cx="7613904" cy="3806164"/>
            <a:chOff x="4305285" y="1723504"/>
            <a:chExt cx="7613904" cy="3806164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5B02EEA-5460-8C81-AF1D-916005A56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96232" flipH="1">
              <a:off x="6167205" y="1723504"/>
              <a:ext cx="3922876" cy="3806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132203F-09C5-C02D-2B5C-20C7EFD41CC4}"/>
                </a:ext>
              </a:extLst>
            </p:cNvPr>
            <p:cNvSpPr txBox="1"/>
            <p:nvPr/>
          </p:nvSpPr>
          <p:spPr>
            <a:xfrm>
              <a:off x="4305285" y="2959985"/>
              <a:ext cx="76139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Supporting inter-</a:t>
              </a:r>
            </a:p>
            <a:p>
              <a:pPr algn="ctr"/>
              <a:r>
                <a:rPr lang="en-US"/>
                <a:t>cultural communication</a:t>
              </a: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682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2585" y="558284"/>
            <a:ext cx="5214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latin typeface="Berlin Sans FB Demi" panose="020E0802020502020306" pitchFamily="34" charset="0"/>
              </a:rPr>
              <a:t>Exercise: Appreciate</a:t>
            </a:r>
            <a:endParaRPr lang="de-DE" sz="4400"/>
          </a:p>
        </p:txBody>
      </p:sp>
      <p:sp>
        <p:nvSpPr>
          <p:cNvPr id="3" name="TextBox 2"/>
          <p:cNvSpPr txBox="1"/>
          <p:nvPr/>
        </p:nvSpPr>
        <p:spPr>
          <a:xfrm>
            <a:off x="1172585" y="1657351"/>
            <a:ext cx="100441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All group members are taken to breakout rooms and match up in pairs.</a:t>
            </a:r>
          </a:p>
          <a:p>
            <a:r>
              <a:rPr lang="de-DE" sz="2800"/>
              <a:t>The timer is set to 1 min.</a:t>
            </a:r>
          </a:p>
          <a:p>
            <a:r>
              <a:rPr lang="de-DE" sz="2800"/>
              <a:t>Each pair decides who shall receive praise. The other person gives praise to his/her partner for 1 min straight.</a:t>
            </a:r>
          </a:p>
          <a:p>
            <a:r>
              <a:rPr lang="de-DE" sz="2800"/>
              <a:t>After 1 min receivers are given a moment to write down the praise they have received, then everyone moves to a different breakout room.</a:t>
            </a:r>
          </a:p>
          <a:p>
            <a:r>
              <a:rPr lang="de-DE" sz="2800"/>
              <a:t>Continue for several rounds until everyone has received praise.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41EE8F-13F8-E5BF-91D8-608563FF6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5629103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EFC50B7-CECE-14FE-55D3-905EF20DD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799" y="5923628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31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6CBAA3-E215-2B20-B247-0227BEB15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2110EC-9E7C-39B1-6FB7-B2839B8F9F4F}"/>
              </a:ext>
            </a:extLst>
          </p:cNvPr>
          <p:cNvSpPr/>
          <p:nvPr/>
        </p:nvSpPr>
        <p:spPr>
          <a:xfrm>
            <a:off x="3309886" y="0"/>
            <a:ext cx="5572227" cy="2434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9F25F1-18C3-E05F-01BE-CE817CAE98AD}"/>
              </a:ext>
            </a:extLst>
          </p:cNvPr>
          <p:cNvSpPr/>
          <p:nvPr/>
        </p:nvSpPr>
        <p:spPr>
          <a:xfrm>
            <a:off x="8890907" y="0"/>
            <a:ext cx="3309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0AABB1-EBFE-4935-2458-9CEF2EE4AB32}"/>
              </a:ext>
            </a:extLst>
          </p:cNvPr>
          <p:cNvSpPr/>
          <p:nvPr/>
        </p:nvSpPr>
        <p:spPr>
          <a:xfrm>
            <a:off x="0" y="0"/>
            <a:ext cx="330988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D922B-E9B4-7B4D-5297-E99E63396C6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3309886" y="2434965"/>
            <a:ext cx="5572227" cy="364572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D9BEBB-7C0F-AE03-4736-7190D42F7004}"/>
              </a:ext>
            </a:extLst>
          </p:cNvPr>
          <p:cNvSpPr/>
          <p:nvPr/>
        </p:nvSpPr>
        <p:spPr>
          <a:xfrm>
            <a:off x="3309886" y="6097018"/>
            <a:ext cx="5572227" cy="777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CDBB4-0DA8-8FFF-7B92-492732280E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99" t="28487" r="31064" b="25056"/>
          <a:stretch/>
        </p:blipFill>
        <p:spPr>
          <a:xfrm>
            <a:off x="5835297" y="2557924"/>
            <a:ext cx="1322173" cy="3494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A9BBCD-65E1-ED4F-CB62-385BA60C26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36" y="2312006"/>
            <a:ext cx="3878035" cy="3878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D98AD-2A28-D4A7-EDFC-07C5660C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79" t="24972" r="48921" b="25809"/>
          <a:stretch/>
        </p:blipFill>
        <p:spPr>
          <a:xfrm>
            <a:off x="4774104" y="2360993"/>
            <a:ext cx="1386543" cy="3639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126241-8DE3-F104-44A6-23B2315AFF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1834" y="1859808"/>
            <a:ext cx="4588330" cy="464204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5A90A4F-D789-BBAA-B7FB-75C577F3E691}"/>
              </a:ext>
            </a:extLst>
          </p:cNvPr>
          <p:cNvSpPr txBox="1"/>
          <p:nvPr/>
        </p:nvSpPr>
        <p:spPr>
          <a:xfrm>
            <a:off x="-1" y="57787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>
                <a:latin typeface="Berlin Sans FB Demi" panose="020E0802020502020306" pitchFamily="34" charset="0"/>
              </a:rPr>
              <a:t>Thank you very much for your interest in becoming a Mentor!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EC7530-720D-F955-D4D0-84CA46F290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3008"/>
            <a:ext cx="2286000" cy="1524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BE4DA83-B038-F5B0-4C18-FB978547BF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5847533"/>
            <a:ext cx="2346248" cy="906639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DEB0A180-ED56-16F2-FCB5-FE1A91EC3EBB}"/>
              </a:ext>
            </a:extLst>
          </p:cNvPr>
          <p:cNvSpPr txBox="1"/>
          <p:nvPr/>
        </p:nvSpPr>
        <p:spPr>
          <a:xfrm>
            <a:off x="375648" y="3608726"/>
            <a:ext cx="2765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Anja Weber</a:t>
            </a:r>
          </a:p>
          <a:p>
            <a:r>
              <a:rPr lang="de-DE" b="1"/>
              <a:t>anja.weber@hswt.de</a:t>
            </a:r>
          </a:p>
          <a:p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48506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84C069A-56B3-1353-6EE0-60A6836041EC}"/>
              </a:ext>
            </a:extLst>
          </p:cNvPr>
          <p:cNvSpPr txBox="1"/>
          <p:nvPr/>
        </p:nvSpPr>
        <p:spPr>
          <a:xfrm>
            <a:off x="2532444" y="1742095"/>
            <a:ext cx="7127111" cy="3373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400" b="1" kern="100">
                <a:effectLst/>
                <a:latin typeface="Berlin Sans FB Demi" panose="020E0802020502020306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Quick poll: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400" kern="10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Who already has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400" kern="100">
                <a:solidFill>
                  <a:srgbClr val="00B5C8"/>
                </a:solidFill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mentoring and facilitation </a:t>
            </a:r>
            <a:r>
              <a:rPr lang="en-US" sz="4400" kern="10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experience?</a:t>
            </a:r>
            <a:endParaRPr lang="de-DE" sz="4400" kern="10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DA4045-6D49-0C0F-DC72-9F66BB6F6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7F67BD0-57BC-2661-CFB3-71EDAA01A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48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n anim">
            <a:hlinkClick r:id="" action="ppaction://media"/>
            <a:extLst>
              <a:ext uri="{FF2B5EF4-FFF2-40B4-BE49-F238E27FC236}">
                <a16:creationId xmlns:a16="http://schemas.microsoft.com/office/drawing/2014/main" id="{70C8F233-ED10-CC09-766E-B2CAC3E17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0373" y="0"/>
            <a:ext cx="9753600" cy="5486400"/>
          </a:xfrm>
          <a:prstGeom prst="rect">
            <a:avLst/>
          </a:prstGeom>
        </p:spPr>
      </p:pic>
      <p:pic>
        <p:nvPicPr>
          <p:cNvPr id="6" name="Frau in blau">
            <a:extLst>
              <a:ext uri="{FF2B5EF4-FFF2-40B4-BE49-F238E27FC236}">
                <a16:creationId xmlns:a16="http://schemas.microsoft.com/office/drawing/2014/main" id="{19C2D6B9-1FFE-3AE8-68B8-DA65C2F23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3" y="333326"/>
            <a:ext cx="2300880" cy="2300880"/>
          </a:xfrm>
          <a:prstGeom prst="rect">
            <a:avLst/>
          </a:prstGeom>
        </p:spPr>
      </p:pic>
      <p:sp>
        <p:nvSpPr>
          <p:cNvPr id="7" name="role of a mentor">
            <a:extLst>
              <a:ext uri="{FF2B5EF4-FFF2-40B4-BE49-F238E27FC236}">
                <a16:creationId xmlns:a16="http://schemas.microsoft.com/office/drawing/2014/main" id="{A7490110-1CAE-6382-88A9-AFC2F4FBAE60}"/>
              </a:ext>
            </a:extLst>
          </p:cNvPr>
          <p:cNvSpPr txBox="1"/>
          <p:nvPr/>
        </p:nvSpPr>
        <p:spPr>
          <a:xfrm>
            <a:off x="8391024" y="801074"/>
            <a:ext cx="306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Role of  a mentor –</a:t>
            </a:r>
          </a:p>
          <a:p>
            <a:r>
              <a:rPr lang="en-US"/>
              <a:t>What mentoring is (and is not)</a:t>
            </a:r>
            <a:endParaRPr lang="de-DE"/>
          </a:p>
        </p:txBody>
      </p:sp>
      <p:pic>
        <p:nvPicPr>
          <p:cNvPr id="9" name="mentee">
            <a:extLst>
              <a:ext uri="{FF2B5EF4-FFF2-40B4-BE49-F238E27FC236}">
                <a16:creationId xmlns:a16="http://schemas.microsoft.com/office/drawing/2014/main" id="{BE0D1AC7-DD01-5699-38E0-13FE9139C5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69" y="1614068"/>
            <a:ext cx="2490216" cy="2490216"/>
          </a:xfrm>
          <a:prstGeom prst="rect">
            <a:avLst/>
          </a:prstGeom>
        </p:spPr>
      </p:pic>
      <p:sp>
        <p:nvSpPr>
          <p:cNvPr id="11" name="adult lerning">
            <a:extLst>
              <a:ext uri="{FF2B5EF4-FFF2-40B4-BE49-F238E27FC236}">
                <a16:creationId xmlns:a16="http://schemas.microsoft.com/office/drawing/2014/main" id="{9F3D3D99-53E4-0DAF-82B4-0B499393B56A}"/>
              </a:ext>
            </a:extLst>
          </p:cNvPr>
          <p:cNvSpPr txBox="1"/>
          <p:nvPr/>
        </p:nvSpPr>
        <p:spPr>
          <a:xfrm>
            <a:off x="8955574" y="2859176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Principles of adult learning</a:t>
            </a:r>
          </a:p>
        </p:txBody>
      </p:sp>
      <p:pic>
        <p:nvPicPr>
          <p:cNvPr id="13" name="Frau mit Turban">
            <a:extLst>
              <a:ext uri="{FF2B5EF4-FFF2-40B4-BE49-F238E27FC236}">
                <a16:creationId xmlns:a16="http://schemas.microsoft.com/office/drawing/2014/main" id="{9BD5A507-43A5-4E68-CF0C-5634D80275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62" y="2812648"/>
            <a:ext cx="2300880" cy="2300880"/>
          </a:xfrm>
          <a:prstGeom prst="rect">
            <a:avLst/>
          </a:prstGeom>
        </p:spPr>
      </p:pic>
      <p:sp>
        <p:nvSpPr>
          <p:cNvPr id="15" name="mentoring kills">
            <a:extLst>
              <a:ext uri="{FF2B5EF4-FFF2-40B4-BE49-F238E27FC236}">
                <a16:creationId xmlns:a16="http://schemas.microsoft.com/office/drawing/2014/main" id="{2620033C-F05C-280C-C16E-F5BCAB86EE20}"/>
              </a:ext>
            </a:extLst>
          </p:cNvPr>
          <p:cNvSpPr txBox="1"/>
          <p:nvPr/>
        </p:nvSpPr>
        <p:spPr>
          <a:xfrm>
            <a:off x="6556064" y="3988174"/>
            <a:ext cx="325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Core mentoring skills</a:t>
            </a:r>
          </a:p>
        </p:txBody>
      </p:sp>
      <p:pic>
        <p:nvPicPr>
          <p:cNvPr id="17" name="bauer">
            <a:extLst>
              <a:ext uri="{FF2B5EF4-FFF2-40B4-BE49-F238E27FC236}">
                <a16:creationId xmlns:a16="http://schemas.microsoft.com/office/drawing/2014/main" id="{67FBE997-E560-2D2B-AB54-76E62D4B75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24" y="3629493"/>
            <a:ext cx="2531716" cy="253171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E1D9F45-77C5-A082-C070-4ACFA1143C0E}"/>
              </a:ext>
            </a:extLst>
          </p:cNvPr>
          <p:cNvSpPr txBox="1"/>
          <p:nvPr/>
        </p:nvSpPr>
        <p:spPr>
          <a:xfrm>
            <a:off x="6222129" y="5622306"/>
            <a:ext cx="279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Basic technical online skills</a:t>
            </a:r>
          </a:p>
        </p:txBody>
      </p:sp>
    </p:spTree>
    <p:extLst>
      <p:ext uri="{BB962C8B-B14F-4D97-AF65-F5344CB8AC3E}">
        <p14:creationId xmlns:p14="http://schemas.microsoft.com/office/powerpoint/2010/main" val="65601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98152" y="17211"/>
            <a:ext cx="9645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>
                <a:latin typeface="Berlin Sans FB Demi" panose="020E0802020502020306" pitchFamily="34" charset="0"/>
              </a:rPr>
              <a:t>What comes to your mind</a:t>
            </a:r>
          </a:p>
          <a:p>
            <a:pPr algn="ctr"/>
            <a:r>
              <a:rPr lang="de-DE" sz="4400" b="1">
                <a:latin typeface="Berlin Sans FB Demi" panose="020E0802020502020306" pitchFamily="34" charset="0"/>
              </a:rPr>
              <a:t>when thinking about</a:t>
            </a:r>
          </a:p>
          <a:p>
            <a:pPr algn="ctr"/>
            <a:r>
              <a:rPr lang="de-DE" sz="4400" b="1">
                <a:latin typeface="Berlin Sans FB Demi" panose="020E0802020502020306" pitchFamily="34" charset="0"/>
              </a:rPr>
              <a:t>Mentorship?</a:t>
            </a:r>
          </a:p>
          <a:p>
            <a:pPr algn="ctr"/>
            <a:endParaRPr lang="de-DE" sz="4400" b="1">
              <a:latin typeface="Berlin Sans FB Demi" panose="020E0802020502020306" pitchFamily="34" charset="0"/>
            </a:endParaRPr>
          </a:p>
          <a:p>
            <a:pPr algn="ctr"/>
            <a:endParaRPr lang="de-DE" sz="4400" b="1">
              <a:latin typeface="Berlin Sans FB Demi" panose="020E0802020502020306" pitchFamily="34" charset="0"/>
            </a:endParaRPr>
          </a:p>
          <a:p>
            <a:pPr algn="ctr"/>
            <a:r>
              <a:rPr lang="de-DE" sz="4400"/>
              <a:t>(Please write in the chat)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318917" y="-178"/>
            <a:ext cx="4873083" cy="6853055"/>
            <a:chOff x="0" y="0"/>
            <a:chExt cx="4873083" cy="68530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873083" cy="68530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33508" y="5254906"/>
              <a:ext cx="1365812" cy="1400537"/>
            </a:xfrm>
            <a:prstGeom prst="rect">
              <a:avLst/>
            </a:prstGeom>
            <a:solidFill>
              <a:srgbClr val="E55016"/>
            </a:solidFill>
            <a:ln>
              <a:solidFill>
                <a:srgbClr val="E55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573" y="3741055"/>
              <a:ext cx="1417320" cy="1400537"/>
            </a:xfrm>
            <a:prstGeom prst="rect">
              <a:avLst/>
            </a:prstGeom>
            <a:solidFill>
              <a:srgbClr val="E55016"/>
            </a:solidFill>
            <a:ln>
              <a:solidFill>
                <a:srgbClr val="E55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5219" y="4756866"/>
              <a:ext cx="2507575" cy="457200"/>
            </a:xfrm>
            <a:prstGeom prst="rect">
              <a:avLst/>
            </a:prstGeom>
            <a:solidFill>
              <a:srgbClr val="E55016"/>
            </a:solidFill>
            <a:ln>
              <a:solidFill>
                <a:srgbClr val="E55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78137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4F8C4A6-E001-6E04-C6DF-5FE2798B1E8A}"/>
              </a:ext>
            </a:extLst>
          </p:cNvPr>
          <p:cNvSpPr txBox="1"/>
          <p:nvPr/>
        </p:nvSpPr>
        <p:spPr>
          <a:xfrm>
            <a:off x="3048000" y="5362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https://www.wordclouds.com/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81EBAD-7C7D-6809-7559-2618BEE22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81"/>
            <a:ext cx="2286000" cy="152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591D36-6824-E2F5-5450-CF3E5DD45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22" y="267644"/>
            <a:ext cx="2346248" cy="9066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551DA58-1FEB-5C8B-7535-FA32364F7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92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ttiertes Gla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3591</Words>
  <Application>Microsoft Office PowerPoint</Application>
  <PresentationFormat>Breitbild</PresentationFormat>
  <Paragraphs>510</Paragraphs>
  <Slides>53</Slides>
  <Notes>35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53</vt:i4>
      </vt:variant>
    </vt:vector>
  </HeadingPairs>
  <TitlesOfParts>
    <vt:vector size="68" baseType="lpstr">
      <vt:lpstr>Malgun Gothic</vt:lpstr>
      <vt:lpstr>One Stroke Script LET</vt:lpstr>
      <vt:lpstr>Source Sans 3</vt:lpstr>
      <vt:lpstr>Aptos</vt:lpstr>
      <vt:lpstr>Aptos Display</vt:lpstr>
      <vt:lpstr>Arial</vt:lpstr>
      <vt:lpstr>Berlin Sans FB</vt:lpstr>
      <vt:lpstr>Berlin Sans FB Demi</vt:lpstr>
      <vt:lpstr>Calibri</vt:lpstr>
      <vt:lpstr>Calibri Light</vt:lpstr>
      <vt:lpstr>Dosis Light</vt:lpstr>
      <vt:lpstr>Source Sans Pro</vt:lpstr>
      <vt:lpstr>Office Theme</vt:lpstr>
      <vt:lpstr>Office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N.N.</dc:creator>
  <cp:lastModifiedBy>hswt</cp:lastModifiedBy>
  <cp:revision>143</cp:revision>
  <dcterms:created xsi:type="dcterms:W3CDTF">2024-10-16T10:03:10Z</dcterms:created>
  <dcterms:modified xsi:type="dcterms:W3CDTF">2026-06-09T15:33:40Z</dcterms:modified>
</cp:coreProperties>
</file>