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2"/>
  </p:notesMasterIdLst>
  <p:sldIdLst>
    <p:sldId id="314" r:id="rId2"/>
    <p:sldId id="256" r:id="rId3"/>
    <p:sldId id="257" r:id="rId4"/>
    <p:sldId id="277" r:id="rId5"/>
    <p:sldId id="258" r:id="rId6"/>
    <p:sldId id="266" r:id="rId7"/>
    <p:sldId id="267" r:id="rId8"/>
    <p:sldId id="268" r:id="rId9"/>
    <p:sldId id="269" r:id="rId10"/>
    <p:sldId id="270" r:id="rId11"/>
    <p:sldId id="272" r:id="rId12"/>
    <p:sldId id="273" r:id="rId13"/>
    <p:sldId id="330" r:id="rId14"/>
    <p:sldId id="279" r:id="rId15"/>
    <p:sldId id="276" r:id="rId16"/>
    <p:sldId id="284" r:id="rId17"/>
    <p:sldId id="285" r:id="rId18"/>
    <p:sldId id="283" r:id="rId19"/>
    <p:sldId id="286" r:id="rId20"/>
    <p:sldId id="287" r:id="rId21"/>
    <p:sldId id="275" r:id="rId22"/>
    <p:sldId id="288" r:id="rId23"/>
    <p:sldId id="289" r:id="rId24"/>
    <p:sldId id="280" r:id="rId25"/>
    <p:sldId id="281" r:id="rId26"/>
    <p:sldId id="290" r:id="rId27"/>
    <p:sldId id="329" r:id="rId28"/>
    <p:sldId id="293" r:id="rId29"/>
    <p:sldId id="294" r:id="rId30"/>
    <p:sldId id="291" r:id="rId31"/>
    <p:sldId id="295" r:id="rId32"/>
    <p:sldId id="296" r:id="rId33"/>
    <p:sldId id="292" r:id="rId34"/>
    <p:sldId id="297" r:id="rId35"/>
    <p:sldId id="298" r:id="rId36"/>
    <p:sldId id="302" r:id="rId37"/>
    <p:sldId id="299" r:id="rId38"/>
    <p:sldId id="300" r:id="rId39"/>
    <p:sldId id="301" r:id="rId40"/>
    <p:sldId id="303" r:id="rId41"/>
    <p:sldId id="304" r:id="rId42"/>
    <p:sldId id="305" r:id="rId43"/>
    <p:sldId id="306" r:id="rId44"/>
    <p:sldId id="307" r:id="rId45"/>
    <p:sldId id="308" r:id="rId46"/>
    <p:sldId id="309" r:id="rId47"/>
    <p:sldId id="310" r:id="rId48"/>
    <p:sldId id="311" r:id="rId49"/>
    <p:sldId id="312" r:id="rId50"/>
    <p:sldId id="315" r:id="rId51"/>
    <p:sldId id="316" r:id="rId52"/>
    <p:sldId id="317" r:id="rId53"/>
    <p:sldId id="318" r:id="rId54"/>
    <p:sldId id="319" r:id="rId55"/>
    <p:sldId id="320" r:id="rId56"/>
    <p:sldId id="321" r:id="rId57"/>
    <p:sldId id="322" r:id="rId58"/>
    <p:sldId id="323" r:id="rId59"/>
    <p:sldId id="324" r:id="rId60"/>
    <p:sldId id="325" r:id="rId61"/>
    <p:sldId id="326" r:id="rId62"/>
    <p:sldId id="327" r:id="rId63"/>
    <p:sldId id="328" r:id="rId64"/>
    <p:sldId id="331" r:id="rId65"/>
    <p:sldId id="332" r:id="rId66"/>
    <p:sldId id="333" r:id="rId67"/>
    <p:sldId id="337" r:id="rId68"/>
    <p:sldId id="334" r:id="rId69"/>
    <p:sldId id="335" r:id="rId70"/>
    <p:sldId id="336" r:id="rId71"/>
    <p:sldId id="338" r:id="rId72"/>
    <p:sldId id="339" r:id="rId73"/>
    <p:sldId id="341" r:id="rId74"/>
    <p:sldId id="340" r:id="rId75"/>
    <p:sldId id="342" r:id="rId76"/>
    <p:sldId id="345" r:id="rId77"/>
    <p:sldId id="344" r:id="rId78"/>
    <p:sldId id="343" r:id="rId79"/>
    <p:sldId id="346" r:id="rId80"/>
    <p:sldId id="347" r:id="rId81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AB8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75" d="100"/>
          <a:sy n="75" d="100"/>
        </p:scale>
        <p:origin x="902" y="4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viewProps" Target="viewProps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theme" Target="theme/theme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61" Type="http://schemas.openxmlformats.org/officeDocument/2006/relationships/slide" Target="slides/slide60.xml"/><Relationship Id="rId8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BB5DE33-F314-40D3-8FBF-DCE3B779C88F}" type="datetimeFigureOut">
              <a:rPr lang="en-US" smtClean="0"/>
              <a:t>5/21/2025</a:t>
            </a:fld>
            <a:endParaRPr lang="en-US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E2E9704-F93F-439D-85B0-0FADE65CC9C4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27050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E2E9704-F93F-439D-85B0-0FADE65CC9C4}" type="slidenum">
              <a:rPr lang="en-US" smtClean="0"/>
              <a:t>72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19223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18EE239-035A-9BB3-2A23-A7C285DDA42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Mastertitelformat bearbeiten</a:t>
            </a:r>
            <a:endParaRPr lang="en-US"/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DF87AF5D-C702-EE2A-1E9A-A2125CB654C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  <a:endParaRPr lang="en-US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B79231EA-C10F-71A2-87D7-EDB6E9183C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C2B86B-EFA5-46F7-B3E1-AFA17A06B4F6}" type="datetimeFigureOut">
              <a:rPr lang="en-US" smtClean="0"/>
              <a:t>5/21/2025</a:t>
            </a:fld>
            <a:endParaRPr lang="en-US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F5B18EBA-86DE-E9DF-D23D-40A334E525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316E747C-5F54-9AAA-51DB-B9C5BADC7C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7B650B-300B-4F90-A56E-C3F6039A7906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66414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8BD842D-D9D3-8DF5-1F53-094EF3ACD5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/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BF8DA989-9D82-A380-EECE-1D320BFE201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4831A997-516F-1C24-2DC2-187B474F1E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C2B86B-EFA5-46F7-B3E1-AFA17A06B4F6}" type="datetimeFigureOut">
              <a:rPr lang="en-US" smtClean="0"/>
              <a:t>5/21/2025</a:t>
            </a:fld>
            <a:endParaRPr lang="en-US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44AB5AB3-A801-3B0C-72A6-78876943C2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3F7DA171-4B05-9DAE-8A01-029E76D650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7B650B-300B-4F90-A56E-C3F6039A7906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89687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>
            <a:extLst>
              <a:ext uri="{FF2B5EF4-FFF2-40B4-BE49-F238E27FC236}">
                <a16:creationId xmlns:a16="http://schemas.microsoft.com/office/drawing/2014/main" id="{B6BB6344-8027-AEBA-F6E4-8BAE480BF51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e-DE"/>
              <a:t>Mastertitelformat bearbeiten</a:t>
            </a:r>
            <a:endParaRPr lang="en-US"/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2305A26B-B17D-BB11-3FCD-AFEB51AA6A9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9E1556AD-0259-7E7D-40A9-81C6562D98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C2B86B-EFA5-46F7-B3E1-AFA17A06B4F6}" type="datetimeFigureOut">
              <a:rPr lang="en-US" smtClean="0"/>
              <a:t>5/21/2025</a:t>
            </a:fld>
            <a:endParaRPr lang="en-US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66840F4A-69FC-A4CB-CD12-894E45C565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0172C0D0-5C75-7309-66E9-EA1C4944D0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7B650B-300B-4F90-A56E-C3F6039A7906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78900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2BA0C69-6593-CDBF-65D2-BCC9EF7566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5515C84D-2A65-24BD-4D72-5E4CEE49600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08A92F3A-DAE4-CC65-153D-73ED3B8F80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C2B86B-EFA5-46F7-B3E1-AFA17A06B4F6}" type="datetimeFigureOut">
              <a:rPr lang="en-US" smtClean="0"/>
              <a:t>5/21/2025</a:t>
            </a:fld>
            <a:endParaRPr lang="en-US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127739E5-936C-C541-2E1C-0319EC98E0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85D4FE86-1941-EABD-0506-EFFF2265C0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7B650B-300B-4F90-A56E-C3F6039A7906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23391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EAF8AF1-A08A-6F1E-DD52-2CCE67ABE2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Mastertitelformat bearbeiten</a:t>
            </a:r>
            <a:endParaRPr lang="en-US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8CAA922A-24A7-18DF-7869-F12A0A1E365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E3C6CE82-AE63-8310-B455-DC63E48916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C2B86B-EFA5-46F7-B3E1-AFA17A06B4F6}" type="datetimeFigureOut">
              <a:rPr lang="en-US" smtClean="0"/>
              <a:t>5/21/2025</a:t>
            </a:fld>
            <a:endParaRPr lang="en-US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8E1F8C15-3F89-FBA6-F57E-43945E7255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9C514AEA-0E97-4FB8-173D-1422940457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7B650B-300B-4F90-A56E-C3F6039A7906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68112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3C3F267-E5FF-857D-BE0F-4FD1428000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F2D65D5A-E21A-1E85-41D5-AE814A1B099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6F937EDA-8739-2E3D-540A-7F41C6D9D98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529AF0B0-63A4-152B-40D1-0174D54475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C2B86B-EFA5-46F7-B3E1-AFA17A06B4F6}" type="datetimeFigureOut">
              <a:rPr lang="en-US" smtClean="0"/>
              <a:t>5/21/2025</a:t>
            </a:fld>
            <a:endParaRPr lang="en-US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58C1C913-BD76-40CB-70AC-F176D39383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E37DABF1-6A8D-8F38-D276-82BDA1FEE7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7B650B-300B-4F90-A56E-C3F6039A7906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57707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8680A40-101E-CC35-0DDF-1EB0793FB7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e-DE"/>
              <a:t>Mastertitelformat bearbeiten</a:t>
            </a:r>
            <a:endParaRPr lang="en-US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85FEC074-289A-214D-5DC0-611D279673D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CEE474E6-D6AA-49D2-F8AB-18EA1EB31EE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DDCD948D-16B8-89F4-F27B-9AFB82D4ECC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4A5A7CD0-E7BB-D92A-8448-D8155FE0D6F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9EE54FDC-AF6E-21A7-0421-69C3637B39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C2B86B-EFA5-46F7-B3E1-AFA17A06B4F6}" type="datetimeFigureOut">
              <a:rPr lang="en-US" smtClean="0"/>
              <a:t>5/21/2025</a:t>
            </a:fld>
            <a:endParaRPr lang="en-US"/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A83A2A7D-68ED-6F63-8A17-42C8B1C211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BFA4F75C-40B0-E314-9F2F-A6C326F470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7B650B-300B-4F90-A56E-C3F6039A7906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97396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E7AE3AC-063A-BC3D-7D68-4D6EAE837B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/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E0671E24-6508-473B-2B43-95ECD1ADEC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C2B86B-EFA5-46F7-B3E1-AFA17A06B4F6}" type="datetimeFigureOut">
              <a:rPr lang="en-US" smtClean="0"/>
              <a:t>5/21/2025</a:t>
            </a:fld>
            <a:endParaRPr lang="en-US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6975BECA-8C0D-983D-3A86-A0BE0C0021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331C52EA-F40A-FF34-CAFF-F663E78018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7B650B-300B-4F90-A56E-C3F6039A7906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53162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CED6A559-81A9-7E56-A5EA-A50F39C4B4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C2B86B-EFA5-46F7-B3E1-AFA17A06B4F6}" type="datetimeFigureOut">
              <a:rPr lang="en-US" smtClean="0"/>
              <a:t>5/21/2025</a:t>
            </a:fld>
            <a:endParaRPr lang="en-US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0E82AA96-D1A9-1B00-B481-51677E55E8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9A2EDE3D-B86A-B120-00F3-0DD4683209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7B650B-300B-4F90-A56E-C3F6039A7906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69840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A6ECC1B-0CDF-0A20-B732-6ADEB84219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  <a:endParaRPr lang="en-US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580ADE8B-0BE2-6182-465E-71A6C045753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99C9EFB9-039B-C909-B491-D82B25F9D2B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83FFCD11-B919-5295-CB37-B8855DBA50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C2B86B-EFA5-46F7-B3E1-AFA17A06B4F6}" type="datetimeFigureOut">
              <a:rPr lang="en-US" smtClean="0"/>
              <a:t>5/21/2025</a:t>
            </a:fld>
            <a:endParaRPr lang="en-US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477D2672-180F-0D55-27A7-55C8A77C29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0F37E741-4C59-0F3F-8A6D-64F5B12E14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7B650B-300B-4F90-A56E-C3F6039A7906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51956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0A47E3C-2CB3-A0E0-6A79-6AE73F4B80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  <a:endParaRPr lang="en-US"/>
          </a:p>
        </p:txBody>
      </p:sp>
      <p:sp>
        <p:nvSpPr>
          <p:cNvPr id="3" name="Bildplatzhalter 2">
            <a:extLst>
              <a:ext uri="{FF2B5EF4-FFF2-40B4-BE49-F238E27FC236}">
                <a16:creationId xmlns:a16="http://schemas.microsoft.com/office/drawing/2014/main" id="{E009F972-0CC8-27DE-5ED2-C205E2A292A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7F29A3F3-050E-EED6-D63A-4D2BAF6B29C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62573EDF-3FD6-AA8D-5F09-9F5A4905C2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C2B86B-EFA5-46F7-B3E1-AFA17A06B4F6}" type="datetimeFigureOut">
              <a:rPr lang="en-US" smtClean="0"/>
              <a:t>5/21/2025</a:t>
            </a:fld>
            <a:endParaRPr lang="en-US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7416CB36-2029-DC7F-32D2-B7C8BF8A61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214EA02D-362D-FC38-B5C9-6EBDE8AF5F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7B650B-300B-4F90-A56E-C3F6039A7906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71017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11893013-8C29-0EA7-9C96-3A9855D6A3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  <a:endParaRPr lang="en-US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7584C68B-13FF-9A8F-A286-19F0ACA5F1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CC7741E5-4FA9-9468-6B1E-CEC2A6D0981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10C2B86B-EFA5-46F7-B3E1-AFA17A06B4F6}" type="datetimeFigureOut">
              <a:rPr lang="en-US" smtClean="0"/>
              <a:t>5/21/2025</a:t>
            </a:fld>
            <a:endParaRPr lang="en-US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A399E2E5-B34A-8607-2D09-EBD6D4C4DAE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D1D82EBD-D87F-0D1A-1603-234508627B6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567B650B-300B-4F90-A56E-C3F6039A7906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95807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png"/><Relationship Id="rId4" Type="http://schemas.openxmlformats.org/officeDocument/2006/relationships/image" Target="../media/image7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png"/><Relationship Id="rId4" Type="http://schemas.openxmlformats.org/officeDocument/2006/relationships/image" Target="../media/image7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9.png"/><Relationship Id="rId4" Type="http://schemas.openxmlformats.org/officeDocument/2006/relationships/image" Target="../media/image7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png"/><Relationship Id="rId5" Type="http://schemas.openxmlformats.org/officeDocument/2006/relationships/image" Target="../media/image12.png"/><Relationship Id="rId4" Type="http://schemas.openxmlformats.org/officeDocument/2006/relationships/image" Target="../media/image14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8.png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8.png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4.png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D448429-ED4B-771D-50FD-850627AA464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99714" y="5490971"/>
            <a:ext cx="6962072" cy="1159200"/>
          </a:xfrm>
        </p:spPr>
        <p:txBody>
          <a:bodyPr anchor="ctr">
            <a:normAutofit/>
          </a:bodyPr>
          <a:lstStyle/>
          <a:p>
            <a:pPr algn="l"/>
            <a:r>
              <a:rPr lang="de-DE" sz="4000">
                <a:solidFill>
                  <a:srgbClr val="FFFFFF"/>
                </a:solidFill>
              </a:rPr>
              <a:t>Deliverables &amp; Tasks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B5ED1EE6-106F-6DD8-252F-627F42E946D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957259" y="4037759"/>
            <a:ext cx="3408555" cy="873612"/>
          </a:xfrm>
        </p:spPr>
        <p:txBody>
          <a:bodyPr anchor="ctr">
            <a:normAutofit/>
          </a:bodyPr>
          <a:lstStyle/>
          <a:p>
            <a:pPr algn="l"/>
            <a:r>
              <a:rPr lang="de-DE" sz="2000">
                <a:solidFill>
                  <a:srgbClr val="FFFFFF"/>
                </a:solidFill>
              </a:rPr>
              <a:t>Progress Report</a:t>
            </a:r>
          </a:p>
          <a:p>
            <a:pPr algn="l"/>
            <a:r>
              <a:rPr lang="de-DE" sz="2000">
                <a:solidFill>
                  <a:srgbClr val="FFFFFF"/>
                </a:solidFill>
              </a:rPr>
              <a:t>21st May 2025</a:t>
            </a:r>
          </a:p>
        </p:txBody>
      </p:sp>
      <p:pic>
        <p:nvPicPr>
          <p:cNvPr id="5" name="Grafik 4" descr="Ein Bild, das Text, Screenshot, Grafikdesign, Schrift enthält.&#10;&#10;KI-generierte Inhalte können fehlerhaft sein.">
            <a:extLst>
              <a:ext uri="{FF2B5EF4-FFF2-40B4-BE49-F238E27FC236}">
                <a16:creationId xmlns:a16="http://schemas.microsoft.com/office/drawing/2014/main" id="{D7682B95-CBFF-B6A8-B455-9C4993D604E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24" y="218220"/>
            <a:ext cx="12161135" cy="1641753"/>
          </a:xfrm>
          <a:prstGeom prst="rect">
            <a:avLst/>
          </a:prstGeom>
        </p:spPr>
      </p:pic>
      <p:sp>
        <p:nvSpPr>
          <p:cNvPr id="4" name="Titel 1">
            <a:extLst>
              <a:ext uri="{FF2B5EF4-FFF2-40B4-BE49-F238E27FC236}">
                <a16:creationId xmlns:a16="http://schemas.microsoft.com/office/drawing/2014/main" id="{AC8EB8C2-3C40-3778-037D-59EBDBED05D6}"/>
              </a:ext>
            </a:extLst>
          </p:cNvPr>
          <p:cNvSpPr txBox="1">
            <a:spLocks/>
          </p:cNvSpPr>
          <p:nvPr/>
        </p:nvSpPr>
        <p:spPr>
          <a:xfrm>
            <a:off x="3957259" y="2656415"/>
            <a:ext cx="6962072" cy="11592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de-DE" sz="4000"/>
              <a:t>Deliverables &amp; Tasks</a:t>
            </a:r>
          </a:p>
        </p:txBody>
      </p:sp>
      <p:sp>
        <p:nvSpPr>
          <p:cNvPr id="6" name="Untertitel 2">
            <a:extLst>
              <a:ext uri="{FF2B5EF4-FFF2-40B4-BE49-F238E27FC236}">
                <a16:creationId xmlns:a16="http://schemas.microsoft.com/office/drawing/2014/main" id="{2D7FE549-D9F6-AA80-443C-FFCD9864B136}"/>
              </a:ext>
            </a:extLst>
          </p:cNvPr>
          <p:cNvSpPr txBox="1">
            <a:spLocks/>
          </p:cNvSpPr>
          <p:nvPr/>
        </p:nvSpPr>
        <p:spPr>
          <a:xfrm>
            <a:off x="5127885" y="3889663"/>
            <a:ext cx="3408555" cy="87361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de-DE" sz="2000"/>
              <a:t>Progress Report</a:t>
            </a:r>
          </a:p>
          <a:p>
            <a:pPr algn="l"/>
            <a:r>
              <a:rPr lang="de-DE" sz="2000"/>
              <a:t>21st May 2025</a:t>
            </a:r>
          </a:p>
        </p:txBody>
      </p:sp>
      <p:pic>
        <p:nvPicPr>
          <p:cNvPr id="7" name="Grafik 6" descr="Ein Bild, das Text, Screenshot, Grafikdesign, Schrift enthält.&#10;&#10;KI-generierte Inhalte können fehlerhaft sein.">
            <a:extLst>
              <a:ext uri="{FF2B5EF4-FFF2-40B4-BE49-F238E27FC236}">
                <a16:creationId xmlns:a16="http://schemas.microsoft.com/office/drawing/2014/main" id="{561DC0B2-4BA8-B602-D532-403F4C3326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4224" y="370620"/>
            <a:ext cx="12161135" cy="16417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843785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A4753C3-AC28-F7B2-720D-8E1423551E1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Gerader Verbinder 7">
            <a:extLst>
              <a:ext uri="{FF2B5EF4-FFF2-40B4-BE49-F238E27FC236}">
                <a16:creationId xmlns:a16="http://schemas.microsoft.com/office/drawing/2014/main" id="{D933C401-AC1A-B5BB-81F9-AA4F4E72FF76}"/>
              </a:ext>
            </a:extLst>
          </p:cNvPr>
          <p:cNvCxnSpPr>
            <a:cxnSpLocks/>
          </p:cNvCxnSpPr>
          <p:nvPr/>
        </p:nvCxnSpPr>
        <p:spPr>
          <a:xfrm>
            <a:off x="721440" y="3042912"/>
            <a:ext cx="0" cy="2528232"/>
          </a:xfrm>
          <a:prstGeom prst="line">
            <a:avLst/>
          </a:prstGeom>
          <a:ln w="57150">
            <a:solidFill>
              <a:srgbClr val="7AB8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Ellipse 5">
            <a:extLst>
              <a:ext uri="{FF2B5EF4-FFF2-40B4-BE49-F238E27FC236}">
                <a16:creationId xmlns:a16="http://schemas.microsoft.com/office/drawing/2014/main" id="{C5EB5D10-BB45-FFD4-41FD-15458D680A42}"/>
              </a:ext>
            </a:extLst>
          </p:cNvPr>
          <p:cNvSpPr/>
          <p:nvPr/>
        </p:nvSpPr>
        <p:spPr>
          <a:xfrm>
            <a:off x="696000" y="2611120"/>
            <a:ext cx="1153120" cy="995664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>
                <a:solidFill>
                  <a:schemeClr val="tx1"/>
                </a:solidFill>
              </a:rPr>
              <a:t>Project Start 01.02.25</a:t>
            </a:r>
          </a:p>
        </p:txBody>
      </p:sp>
      <p:cxnSp>
        <p:nvCxnSpPr>
          <p:cNvPr id="5" name="Gerader Verbinder 4">
            <a:extLst>
              <a:ext uri="{FF2B5EF4-FFF2-40B4-BE49-F238E27FC236}">
                <a16:creationId xmlns:a16="http://schemas.microsoft.com/office/drawing/2014/main" id="{57BF8ECD-AD20-B2FF-34EE-8CF82186937A}"/>
              </a:ext>
            </a:extLst>
          </p:cNvPr>
          <p:cNvCxnSpPr/>
          <p:nvPr/>
        </p:nvCxnSpPr>
        <p:spPr>
          <a:xfrm flipV="1">
            <a:off x="696000" y="5560984"/>
            <a:ext cx="10800000" cy="0"/>
          </a:xfrm>
          <a:prstGeom prst="line">
            <a:avLst/>
          </a:prstGeom>
          <a:ln w="76200">
            <a:solidFill>
              <a:srgbClr val="7AB800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7" name="Ellipse 6">
            <a:extLst>
              <a:ext uri="{FF2B5EF4-FFF2-40B4-BE49-F238E27FC236}">
                <a16:creationId xmlns:a16="http://schemas.microsoft.com/office/drawing/2014/main" id="{529E0B3D-0057-1719-D45A-5AE5F2C8F478}"/>
              </a:ext>
            </a:extLst>
          </p:cNvPr>
          <p:cNvSpPr/>
          <p:nvPr/>
        </p:nvSpPr>
        <p:spPr>
          <a:xfrm>
            <a:off x="1376720" y="1569728"/>
            <a:ext cx="2905760" cy="1473184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tx1"/>
                </a:solidFill>
              </a:rPr>
              <a:t>T1.1.1 Creation of workplan (Gantt chart) HSWT</a:t>
            </a:r>
          </a:p>
        </p:txBody>
      </p:sp>
      <p:sp>
        <p:nvSpPr>
          <p:cNvPr id="9" name="Ellipse 8">
            <a:extLst>
              <a:ext uri="{FF2B5EF4-FFF2-40B4-BE49-F238E27FC236}">
                <a16:creationId xmlns:a16="http://schemas.microsoft.com/office/drawing/2014/main" id="{27BF91F5-4412-0C2B-0255-5050F0E2D71A}"/>
              </a:ext>
            </a:extLst>
          </p:cNvPr>
          <p:cNvSpPr/>
          <p:nvPr/>
        </p:nvSpPr>
        <p:spPr>
          <a:xfrm>
            <a:off x="1750080" y="2707640"/>
            <a:ext cx="2905760" cy="1473184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tx1"/>
                </a:solidFill>
              </a:rPr>
              <a:t>T1.1.2 Creation of initial framework for sustainability plan development</a:t>
            </a:r>
          </a:p>
        </p:txBody>
      </p:sp>
      <p:sp>
        <p:nvSpPr>
          <p:cNvPr id="4" name="Ellipse 3">
            <a:extLst>
              <a:ext uri="{FF2B5EF4-FFF2-40B4-BE49-F238E27FC236}">
                <a16:creationId xmlns:a16="http://schemas.microsoft.com/office/drawing/2014/main" id="{95A95F35-9C21-4C8F-B740-C7699D10D2C5}"/>
              </a:ext>
            </a:extLst>
          </p:cNvPr>
          <p:cNvSpPr/>
          <p:nvPr/>
        </p:nvSpPr>
        <p:spPr>
          <a:xfrm>
            <a:off x="910560" y="3444232"/>
            <a:ext cx="2905760" cy="1473184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tx1"/>
                </a:solidFill>
              </a:rPr>
              <a:t>T1.2 Organization of KOM</a:t>
            </a:r>
          </a:p>
          <a:p>
            <a:pPr algn="ctr"/>
            <a:r>
              <a:rPr lang="en-US">
                <a:solidFill>
                  <a:schemeClr val="tx1"/>
                </a:solidFill>
              </a:rPr>
              <a:t>EDI</a:t>
            </a:r>
          </a:p>
        </p:txBody>
      </p:sp>
      <p:pic>
        <p:nvPicPr>
          <p:cNvPr id="12" name="Grafik 11">
            <a:extLst>
              <a:ext uri="{FF2B5EF4-FFF2-40B4-BE49-F238E27FC236}">
                <a16:creationId xmlns:a16="http://schemas.microsoft.com/office/drawing/2014/main" id="{FC2FCC24-2B27-E27C-2E65-AA2020CC9EF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28348" y="170867"/>
            <a:ext cx="6763652" cy="1126148"/>
          </a:xfrm>
          <a:prstGeom prst="rect">
            <a:avLst/>
          </a:prstGeom>
        </p:spPr>
      </p:pic>
      <p:pic>
        <p:nvPicPr>
          <p:cNvPr id="13" name="Grafik 12">
            <a:extLst>
              <a:ext uri="{FF2B5EF4-FFF2-40B4-BE49-F238E27FC236}">
                <a16:creationId xmlns:a16="http://schemas.microsoft.com/office/drawing/2014/main" id="{F10C73D0-3447-D4B4-DA58-0262F56E653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28348" y="1575278"/>
            <a:ext cx="6763652" cy="14426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5820920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4A59FCB-EA9C-1CD8-89BD-C798AD0DF9C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rafik 11">
            <a:extLst>
              <a:ext uri="{FF2B5EF4-FFF2-40B4-BE49-F238E27FC236}">
                <a16:creationId xmlns:a16="http://schemas.microsoft.com/office/drawing/2014/main" id="{154C12E1-EED0-8ABD-0688-7C62F952BD7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28348" y="170867"/>
            <a:ext cx="6763652" cy="1126148"/>
          </a:xfrm>
          <a:prstGeom prst="rect">
            <a:avLst/>
          </a:prstGeom>
        </p:spPr>
      </p:pic>
      <p:pic>
        <p:nvPicPr>
          <p:cNvPr id="13" name="Grafik 12">
            <a:extLst>
              <a:ext uri="{FF2B5EF4-FFF2-40B4-BE49-F238E27FC236}">
                <a16:creationId xmlns:a16="http://schemas.microsoft.com/office/drawing/2014/main" id="{14407026-AEDF-BDAC-3361-5C9F309DA89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28348" y="1575278"/>
            <a:ext cx="6763652" cy="1442649"/>
          </a:xfrm>
          <a:prstGeom prst="rect">
            <a:avLst/>
          </a:prstGeom>
        </p:spPr>
      </p:pic>
      <p:pic>
        <p:nvPicPr>
          <p:cNvPr id="7" name="Grafik 6">
            <a:extLst>
              <a:ext uri="{FF2B5EF4-FFF2-40B4-BE49-F238E27FC236}">
                <a16:creationId xmlns:a16="http://schemas.microsoft.com/office/drawing/2014/main" id="{9D4DFA8B-1B6E-389C-5BB3-82D7EB6EACF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120" y="204836"/>
            <a:ext cx="12192000" cy="4457002"/>
          </a:xfrm>
          <a:prstGeom prst="rect">
            <a:avLst/>
          </a:prstGeom>
        </p:spPr>
      </p:pic>
      <p:cxnSp>
        <p:nvCxnSpPr>
          <p:cNvPr id="8" name="Gerader Verbinder 7">
            <a:extLst>
              <a:ext uri="{FF2B5EF4-FFF2-40B4-BE49-F238E27FC236}">
                <a16:creationId xmlns:a16="http://schemas.microsoft.com/office/drawing/2014/main" id="{20C2E9EB-46B5-91B2-4ABD-BB0D03E519BE}"/>
              </a:ext>
            </a:extLst>
          </p:cNvPr>
          <p:cNvCxnSpPr>
            <a:cxnSpLocks/>
          </p:cNvCxnSpPr>
          <p:nvPr/>
        </p:nvCxnSpPr>
        <p:spPr>
          <a:xfrm>
            <a:off x="721440" y="3042912"/>
            <a:ext cx="0" cy="2528232"/>
          </a:xfrm>
          <a:prstGeom prst="line">
            <a:avLst/>
          </a:prstGeom>
          <a:ln w="57150">
            <a:solidFill>
              <a:srgbClr val="7AB8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Ellipse 5">
            <a:extLst>
              <a:ext uri="{FF2B5EF4-FFF2-40B4-BE49-F238E27FC236}">
                <a16:creationId xmlns:a16="http://schemas.microsoft.com/office/drawing/2014/main" id="{AAA9F86B-3CD3-0744-7F41-D5E1C691C8DA}"/>
              </a:ext>
            </a:extLst>
          </p:cNvPr>
          <p:cNvSpPr/>
          <p:nvPr/>
        </p:nvSpPr>
        <p:spPr>
          <a:xfrm>
            <a:off x="696000" y="2611120"/>
            <a:ext cx="1153120" cy="995664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>
                <a:solidFill>
                  <a:schemeClr val="tx1"/>
                </a:solidFill>
              </a:rPr>
              <a:t>Project Start 01.02.25</a:t>
            </a:r>
          </a:p>
        </p:txBody>
      </p:sp>
      <p:cxnSp>
        <p:nvCxnSpPr>
          <p:cNvPr id="5" name="Gerader Verbinder 4">
            <a:extLst>
              <a:ext uri="{FF2B5EF4-FFF2-40B4-BE49-F238E27FC236}">
                <a16:creationId xmlns:a16="http://schemas.microsoft.com/office/drawing/2014/main" id="{38816925-DF54-E21B-DF3B-83C3EFEFD72F}"/>
              </a:ext>
            </a:extLst>
          </p:cNvPr>
          <p:cNvCxnSpPr/>
          <p:nvPr/>
        </p:nvCxnSpPr>
        <p:spPr>
          <a:xfrm flipV="1">
            <a:off x="696000" y="5560984"/>
            <a:ext cx="10800000" cy="0"/>
          </a:xfrm>
          <a:prstGeom prst="line">
            <a:avLst/>
          </a:prstGeom>
          <a:ln w="76200">
            <a:solidFill>
              <a:srgbClr val="7AB800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9" name="Ellipse 8">
            <a:extLst>
              <a:ext uri="{FF2B5EF4-FFF2-40B4-BE49-F238E27FC236}">
                <a16:creationId xmlns:a16="http://schemas.microsoft.com/office/drawing/2014/main" id="{7DF57436-FD99-FC67-F2A6-6185925E8A2C}"/>
              </a:ext>
            </a:extLst>
          </p:cNvPr>
          <p:cNvSpPr/>
          <p:nvPr/>
        </p:nvSpPr>
        <p:spPr>
          <a:xfrm>
            <a:off x="1376720" y="1569728"/>
            <a:ext cx="2905760" cy="1473184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tx1"/>
                </a:solidFill>
              </a:rPr>
              <a:t>T1.1.1 Creation of workplan (Gantt chart) HSWT</a:t>
            </a:r>
          </a:p>
        </p:txBody>
      </p:sp>
      <p:sp>
        <p:nvSpPr>
          <p:cNvPr id="10" name="Ellipse 9">
            <a:extLst>
              <a:ext uri="{FF2B5EF4-FFF2-40B4-BE49-F238E27FC236}">
                <a16:creationId xmlns:a16="http://schemas.microsoft.com/office/drawing/2014/main" id="{BB4C12EE-5ED6-FB6F-CDE7-32AB0A6CD6CD}"/>
              </a:ext>
            </a:extLst>
          </p:cNvPr>
          <p:cNvSpPr/>
          <p:nvPr/>
        </p:nvSpPr>
        <p:spPr>
          <a:xfrm>
            <a:off x="1750080" y="2707640"/>
            <a:ext cx="2905760" cy="1473184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tx1"/>
                </a:solidFill>
              </a:rPr>
              <a:t>T1.1.2 Creation of initial framework for sustainability plan development</a:t>
            </a:r>
          </a:p>
        </p:txBody>
      </p:sp>
      <p:sp>
        <p:nvSpPr>
          <p:cNvPr id="11" name="Ellipse 10">
            <a:extLst>
              <a:ext uri="{FF2B5EF4-FFF2-40B4-BE49-F238E27FC236}">
                <a16:creationId xmlns:a16="http://schemas.microsoft.com/office/drawing/2014/main" id="{A8D5571A-31F4-BAC6-BA3F-A8D30F6A8F05}"/>
              </a:ext>
            </a:extLst>
          </p:cNvPr>
          <p:cNvSpPr/>
          <p:nvPr/>
        </p:nvSpPr>
        <p:spPr>
          <a:xfrm>
            <a:off x="910560" y="3444232"/>
            <a:ext cx="2905760" cy="1473184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tx1"/>
                </a:solidFill>
              </a:rPr>
              <a:t>T1.2 Organization of KOM</a:t>
            </a:r>
          </a:p>
          <a:p>
            <a:pPr algn="ctr"/>
            <a:r>
              <a:rPr lang="en-US">
                <a:solidFill>
                  <a:schemeClr val="tx1"/>
                </a:solidFill>
              </a:rPr>
              <a:t>EDI</a:t>
            </a:r>
          </a:p>
        </p:txBody>
      </p:sp>
    </p:spTree>
    <p:extLst>
      <p:ext uri="{BB962C8B-B14F-4D97-AF65-F5344CB8AC3E}">
        <p14:creationId xmlns:p14="http://schemas.microsoft.com/office/powerpoint/2010/main" val="1273054486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CDF298E-6229-1ECB-1C6C-DD2D60F767C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>
            <a:extLst>
              <a:ext uri="{FF2B5EF4-FFF2-40B4-BE49-F238E27FC236}">
                <a16:creationId xmlns:a16="http://schemas.microsoft.com/office/drawing/2014/main" id="{C5953D29-7C4C-7561-3878-9B96975E005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28348" y="170867"/>
            <a:ext cx="6763652" cy="1126148"/>
          </a:xfrm>
          <a:prstGeom prst="rect">
            <a:avLst/>
          </a:prstGeom>
        </p:spPr>
      </p:pic>
      <p:pic>
        <p:nvPicPr>
          <p:cNvPr id="3" name="Grafik 2">
            <a:extLst>
              <a:ext uri="{FF2B5EF4-FFF2-40B4-BE49-F238E27FC236}">
                <a16:creationId xmlns:a16="http://schemas.microsoft.com/office/drawing/2014/main" id="{99250DA2-927E-59A1-C6E5-C8C418FAB4D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28348" y="1575278"/>
            <a:ext cx="6763652" cy="1442649"/>
          </a:xfrm>
          <a:prstGeom prst="rect">
            <a:avLst/>
          </a:prstGeom>
        </p:spPr>
      </p:pic>
      <p:pic>
        <p:nvPicPr>
          <p:cNvPr id="7" name="Grafik 6">
            <a:extLst>
              <a:ext uri="{FF2B5EF4-FFF2-40B4-BE49-F238E27FC236}">
                <a16:creationId xmlns:a16="http://schemas.microsoft.com/office/drawing/2014/main" id="{68C106F0-DE31-C3C8-0000-250EC0E3C3B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28348" y="3130253"/>
            <a:ext cx="6621406" cy="2420572"/>
          </a:xfrm>
          <a:prstGeom prst="rect">
            <a:avLst/>
          </a:prstGeom>
        </p:spPr>
      </p:pic>
      <p:cxnSp>
        <p:nvCxnSpPr>
          <p:cNvPr id="8" name="Gerader Verbinder 7">
            <a:extLst>
              <a:ext uri="{FF2B5EF4-FFF2-40B4-BE49-F238E27FC236}">
                <a16:creationId xmlns:a16="http://schemas.microsoft.com/office/drawing/2014/main" id="{27171F6F-B3AE-5445-14AE-89C4AF0F3EE2}"/>
              </a:ext>
            </a:extLst>
          </p:cNvPr>
          <p:cNvCxnSpPr>
            <a:cxnSpLocks/>
          </p:cNvCxnSpPr>
          <p:nvPr/>
        </p:nvCxnSpPr>
        <p:spPr>
          <a:xfrm>
            <a:off x="721440" y="3042912"/>
            <a:ext cx="0" cy="2528232"/>
          </a:xfrm>
          <a:prstGeom prst="line">
            <a:avLst/>
          </a:prstGeom>
          <a:ln w="57150">
            <a:solidFill>
              <a:srgbClr val="7AB8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Ellipse 5">
            <a:extLst>
              <a:ext uri="{FF2B5EF4-FFF2-40B4-BE49-F238E27FC236}">
                <a16:creationId xmlns:a16="http://schemas.microsoft.com/office/drawing/2014/main" id="{5CE9E0AD-2B86-A3E3-7402-D693328D6D4C}"/>
              </a:ext>
            </a:extLst>
          </p:cNvPr>
          <p:cNvSpPr/>
          <p:nvPr/>
        </p:nvSpPr>
        <p:spPr>
          <a:xfrm>
            <a:off x="696000" y="2611120"/>
            <a:ext cx="1153120" cy="995664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>
                <a:solidFill>
                  <a:schemeClr val="tx1"/>
                </a:solidFill>
              </a:rPr>
              <a:t>Project Start 01.02.25</a:t>
            </a:r>
          </a:p>
        </p:txBody>
      </p:sp>
      <p:cxnSp>
        <p:nvCxnSpPr>
          <p:cNvPr id="5" name="Gerader Verbinder 4">
            <a:extLst>
              <a:ext uri="{FF2B5EF4-FFF2-40B4-BE49-F238E27FC236}">
                <a16:creationId xmlns:a16="http://schemas.microsoft.com/office/drawing/2014/main" id="{655A4B5B-1127-4F10-A926-5260820ED242}"/>
              </a:ext>
            </a:extLst>
          </p:cNvPr>
          <p:cNvCxnSpPr/>
          <p:nvPr/>
        </p:nvCxnSpPr>
        <p:spPr>
          <a:xfrm flipV="1">
            <a:off x="696000" y="5560984"/>
            <a:ext cx="10800000" cy="0"/>
          </a:xfrm>
          <a:prstGeom prst="line">
            <a:avLst/>
          </a:prstGeom>
          <a:ln w="76200">
            <a:solidFill>
              <a:srgbClr val="7AB800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9" name="Ellipse 8">
            <a:extLst>
              <a:ext uri="{FF2B5EF4-FFF2-40B4-BE49-F238E27FC236}">
                <a16:creationId xmlns:a16="http://schemas.microsoft.com/office/drawing/2014/main" id="{E9B9361E-A830-DDFE-9223-D902AC05BF72}"/>
              </a:ext>
            </a:extLst>
          </p:cNvPr>
          <p:cNvSpPr/>
          <p:nvPr/>
        </p:nvSpPr>
        <p:spPr>
          <a:xfrm>
            <a:off x="1376720" y="1569728"/>
            <a:ext cx="2905760" cy="1473184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tx1"/>
                </a:solidFill>
              </a:rPr>
              <a:t>T1.1.1 Creation of workplan (Gantt chart) HSWT</a:t>
            </a:r>
          </a:p>
        </p:txBody>
      </p:sp>
      <p:sp>
        <p:nvSpPr>
          <p:cNvPr id="10" name="Ellipse 9">
            <a:extLst>
              <a:ext uri="{FF2B5EF4-FFF2-40B4-BE49-F238E27FC236}">
                <a16:creationId xmlns:a16="http://schemas.microsoft.com/office/drawing/2014/main" id="{1B92B0CE-E6FF-E97B-A0C9-ED3BA78EA3FF}"/>
              </a:ext>
            </a:extLst>
          </p:cNvPr>
          <p:cNvSpPr/>
          <p:nvPr/>
        </p:nvSpPr>
        <p:spPr>
          <a:xfrm>
            <a:off x="1750080" y="2707640"/>
            <a:ext cx="2905760" cy="1473184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tx1"/>
                </a:solidFill>
              </a:rPr>
              <a:t>T1.1.2 Creation of initial framework for sustainability plan development</a:t>
            </a:r>
          </a:p>
        </p:txBody>
      </p:sp>
      <p:sp>
        <p:nvSpPr>
          <p:cNvPr id="11" name="Ellipse 10">
            <a:extLst>
              <a:ext uri="{FF2B5EF4-FFF2-40B4-BE49-F238E27FC236}">
                <a16:creationId xmlns:a16="http://schemas.microsoft.com/office/drawing/2014/main" id="{6CB87C7A-4F2D-907A-4F34-0EEA60592568}"/>
              </a:ext>
            </a:extLst>
          </p:cNvPr>
          <p:cNvSpPr/>
          <p:nvPr/>
        </p:nvSpPr>
        <p:spPr>
          <a:xfrm>
            <a:off x="910560" y="3444232"/>
            <a:ext cx="2905760" cy="1473184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tx1"/>
                </a:solidFill>
              </a:rPr>
              <a:t>T1.2 Organization of KOM</a:t>
            </a:r>
          </a:p>
          <a:p>
            <a:pPr algn="ctr"/>
            <a:r>
              <a:rPr lang="en-US">
                <a:solidFill>
                  <a:schemeClr val="tx1"/>
                </a:solidFill>
              </a:rPr>
              <a:t>EDI</a:t>
            </a:r>
          </a:p>
        </p:txBody>
      </p:sp>
    </p:spTree>
    <p:extLst>
      <p:ext uri="{BB962C8B-B14F-4D97-AF65-F5344CB8AC3E}">
        <p14:creationId xmlns:p14="http://schemas.microsoft.com/office/powerpoint/2010/main" val="466919645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95BFEE5-0ED1-466C-C112-C4506B4BADD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>
            <a:extLst>
              <a:ext uri="{FF2B5EF4-FFF2-40B4-BE49-F238E27FC236}">
                <a16:creationId xmlns:a16="http://schemas.microsoft.com/office/drawing/2014/main" id="{47C948F4-A020-9DAE-2F85-8E84E49E84A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28348" y="170867"/>
            <a:ext cx="6763652" cy="1126148"/>
          </a:xfrm>
          <a:prstGeom prst="rect">
            <a:avLst/>
          </a:prstGeom>
        </p:spPr>
      </p:pic>
      <p:pic>
        <p:nvPicPr>
          <p:cNvPr id="3" name="Grafik 2">
            <a:extLst>
              <a:ext uri="{FF2B5EF4-FFF2-40B4-BE49-F238E27FC236}">
                <a16:creationId xmlns:a16="http://schemas.microsoft.com/office/drawing/2014/main" id="{DB975875-84BA-47FB-85E3-4D681C0E837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28348" y="1575278"/>
            <a:ext cx="6763652" cy="1442649"/>
          </a:xfrm>
          <a:prstGeom prst="rect">
            <a:avLst/>
          </a:prstGeom>
        </p:spPr>
      </p:pic>
      <p:pic>
        <p:nvPicPr>
          <p:cNvPr id="7" name="Grafik 6">
            <a:extLst>
              <a:ext uri="{FF2B5EF4-FFF2-40B4-BE49-F238E27FC236}">
                <a16:creationId xmlns:a16="http://schemas.microsoft.com/office/drawing/2014/main" id="{3EF082E6-CB62-3FB5-6FEB-F6CCC28467E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28348" y="3130253"/>
            <a:ext cx="6621406" cy="2420572"/>
          </a:xfrm>
          <a:prstGeom prst="rect">
            <a:avLst/>
          </a:prstGeom>
        </p:spPr>
      </p:pic>
      <p:cxnSp>
        <p:nvCxnSpPr>
          <p:cNvPr id="8" name="Gerader Verbinder 7">
            <a:extLst>
              <a:ext uri="{FF2B5EF4-FFF2-40B4-BE49-F238E27FC236}">
                <a16:creationId xmlns:a16="http://schemas.microsoft.com/office/drawing/2014/main" id="{92F63A22-6EC7-B437-2E5F-FDE3F9FE2E47}"/>
              </a:ext>
            </a:extLst>
          </p:cNvPr>
          <p:cNvCxnSpPr>
            <a:cxnSpLocks/>
          </p:cNvCxnSpPr>
          <p:nvPr/>
        </p:nvCxnSpPr>
        <p:spPr>
          <a:xfrm>
            <a:off x="721440" y="3042912"/>
            <a:ext cx="0" cy="2528232"/>
          </a:xfrm>
          <a:prstGeom prst="line">
            <a:avLst/>
          </a:prstGeom>
          <a:ln w="57150">
            <a:solidFill>
              <a:srgbClr val="7AB8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Ellipse 5">
            <a:extLst>
              <a:ext uri="{FF2B5EF4-FFF2-40B4-BE49-F238E27FC236}">
                <a16:creationId xmlns:a16="http://schemas.microsoft.com/office/drawing/2014/main" id="{E9A254AD-56B8-6405-09AB-31072BD87612}"/>
              </a:ext>
            </a:extLst>
          </p:cNvPr>
          <p:cNvSpPr/>
          <p:nvPr/>
        </p:nvSpPr>
        <p:spPr>
          <a:xfrm>
            <a:off x="696000" y="2611120"/>
            <a:ext cx="1153120" cy="995664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>
                <a:solidFill>
                  <a:schemeClr val="tx1"/>
                </a:solidFill>
              </a:rPr>
              <a:t>Project Start 01.02.25</a:t>
            </a:r>
          </a:p>
        </p:txBody>
      </p:sp>
      <p:cxnSp>
        <p:nvCxnSpPr>
          <p:cNvPr id="5" name="Gerader Verbinder 4">
            <a:extLst>
              <a:ext uri="{FF2B5EF4-FFF2-40B4-BE49-F238E27FC236}">
                <a16:creationId xmlns:a16="http://schemas.microsoft.com/office/drawing/2014/main" id="{61A533DE-ADE1-F795-881A-D8FC49E1A8E4}"/>
              </a:ext>
            </a:extLst>
          </p:cNvPr>
          <p:cNvCxnSpPr/>
          <p:nvPr/>
        </p:nvCxnSpPr>
        <p:spPr>
          <a:xfrm flipV="1">
            <a:off x="696000" y="5560984"/>
            <a:ext cx="10800000" cy="0"/>
          </a:xfrm>
          <a:prstGeom prst="line">
            <a:avLst/>
          </a:prstGeom>
          <a:ln w="76200">
            <a:solidFill>
              <a:srgbClr val="7AB800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9" name="Ellipse 8">
            <a:extLst>
              <a:ext uri="{FF2B5EF4-FFF2-40B4-BE49-F238E27FC236}">
                <a16:creationId xmlns:a16="http://schemas.microsoft.com/office/drawing/2014/main" id="{E2D38212-70DA-BBA8-8016-717E49E233E2}"/>
              </a:ext>
            </a:extLst>
          </p:cNvPr>
          <p:cNvSpPr/>
          <p:nvPr/>
        </p:nvSpPr>
        <p:spPr>
          <a:xfrm>
            <a:off x="1376720" y="1569728"/>
            <a:ext cx="2905760" cy="1473184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tx1"/>
                </a:solidFill>
              </a:rPr>
              <a:t>T1.1.1 Creation of workplan (Gantt chart) HSWT</a:t>
            </a:r>
          </a:p>
        </p:txBody>
      </p:sp>
      <p:sp>
        <p:nvSpPr>
          <p:cNvPr id="10" name="Ellipse 9">
            <a:extLst>
              <a:ext uri="{FF2B5EF4-FFF2-40B4-BE49-F238E27FC236}">
                <a16:creationId xmlns:a16="http://schemas.microsoft.com/office/drawing/2014/main" id="{FF675F5C-29A3-4C69-57FF-D935F2089173}"/>
              </a:ext>
            </a:extLst>
          </p:cNvPr>
          <p:cNvSpPr/>
          <p:nvPr/>
        </p:nvSpPr>
        <p:spPr>
          <a:xfrm>
            <a:off x="1750080" y="2707640"/>
            <a:ext cx="2905760" cy="1473184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tx1"/>
                </a:solidFill>
              </a:rPr>
              <a:t>T1.1.2 Creation of initial framework for sustainability plan development</a:t>
            </a:r>
          </a:p>
        </p:txBody>
      </p:sp>
      <p:sp>
        <p:nvSpPr>
          <p:cNvPr id="11" name="Ellipse 10">
            <a:extLst>
              <a:ext uri="{FF2B5EF4-FFF2-40B4-BE49-F238E27FC236}">
                <a16:creationId xmlns:a16="http://schemas.microsoft.com/office/drawing/2014/main" id="{B1EC808D-A6D1-259A-F5E7-19B7A8E25DBA}"/>
              </a:ext>
            </a:extLst>
          </p:cNvPr>
          <p:cNvSpPr/>
          <p:nvPr/>
        </p:nvSpPr>
        <p:spPr>
          <a:xfrm>
            <a:off x="910560" y="3444232"/>
            <a:ext cx="2905760" cy="1473184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tx1"/>
                </a:solidFill>
              </a:rPr>
              <a:t>T1.2 Organization of KOM</a:t>
            </a:r>
          </a:p>
          <a:p>
            <a:pPr algn="ctr"/>
            <a:r>
              <a:rPr lang="en-US">
                <a:solidFill>
                  <a:schemeClr val="tx1"/>
                </a:solidFill>
              </a:rPr>
              <a:t>EDI</a:t>
            </a: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356EBF8C-648D-685A-822E-C5A3E6B4479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55840" y="3983818"/>
            <a:ext cx="2619375" cy="2228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6986475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169FCA8-6158-AC8A-5F1E-0E7E1442C11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Gerader Verbinder 7">
            <a:extLst>
              <a:ext uri="{FF2B5EF4-FFF2-40B4-BE49-F238E27FC236}">
                <a16:creationId xmlns:a16="http://schemas.microsoft.com/office/drawing/2014/main" id="{312C54D3-ABFB-21A6-90C7-FBCF989200E5}"/>
              </a:ext>
            </a:extLst>
          </p:cNvPr>
          <p:cNvCxnSpPr>
            <a:cxnSpLocks/>
          </p:cNvCxnSpPr>
          <p:nvPr/>
        </p:nvCxnSpPr>
        <p:spPr>
          <a:xfrm>
            <a:off x="721440" y="3042912"/>
            <a:ext cx="0" cy="2528232"/>
          </a:xfrm>
          <a:prstGeom prst="line">
            <a:avLst/>
          </a:prstGeom>
          <a:ln w="57150">
            <a:solidFill>
              <a:srgbClr val="7AB8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Ellipse 5">
            <a:extLst>
              <a:ext uri="{FF2B5EF4-FFF2-40B4-BE49-F238E27FC236}">
                <a16:creationId xmlns:a16="http://schemas.microsoft.com/office/drawing/2014/main" id="{4A40013B-EA04-F82F-9171-8A95DD585757}"/>
              </a:ext>
            </a:extLst>
          </p:cNvPr>
          <p:cNvSpPr/>
          <p:nvPr/>
        </p:nvSpPr>
        <p:spPr>
          <a:xfrm>
            <a:off x="696000" y="2611120"/>
            <a:ext cx="1153120" cy="995664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>
                <a:solidFill>
                  <a:schemeClr val="tx1"/>
                </a:solidFill>
              </a:rPr>
              <a:t>Project Start 01.02.25</a:t>
            </a:r>
          </a:p>
        </p:txBody>
      </p:sp>
      <p:cxnSp>
        <p:nvCxnSpPr>
          <p:cNvPr id="5" name="Gerader Verbinder 4">
            <a:extLst>
              <a:ext uri="{FF2B5EF4-FFF2-40B4-BE49-F238E27FC236}">
                <a16:creationId xmlns:a16="http://schemas.microsoft.com/office/drawing/2014/main" id="{7CB2596D-DB40-F6A1-67EA-2072582FD334}"/>
              </a:ext>
            </a:extLst>
          </p:cNvPr>
          <p:cNvCxnSpPr/>
          <p:nvPr/>
        </p:nvCxnSpPr>
        <p:spPr>
          <a:xfrm flipV="1">
            <a:off x="696000" y="5560984"/>
            <a:ext cx="10800000" cy="0"/>
          </a:xfrm>
          <a:prstGeom prst="line">
            <a:avLst/>
          </a:prstGeom>
          <a:ln w="76200">
            <a:solidFill>
              <a:srgbClr val="7AB800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51352127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E765062-7421-B682-5D42-1EBEC4D701C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Gerader Verbinder 7">
            <a:extLst>
              <a:ext uri="{FF2B5EF4-FFF2-40B4-BE49-F238E27FC236}">
                <a16:creationId xmlns:a16="http://schemas.microsoft.com/office/drawing/2014/main" id="{78D3E765-38C7-F5B3-481D-438F05438138}"/>
              </a:ext>
            </a:extLst>
          </p:cNvPr>
          <p:cNvCxnSpPr>
            <a:cxnSpLocks/>
          </p:cNvCxnSpPr>
          <p:nvPr/>
        </p:nvCxnSpPr>
        <p:spPr>
          <a:xfrm>
            <a:off x="3921840" y="3032752"/>
            <a:ext cx="0" cy="2528232"/>
          </a:xfrm>
          <a:prstGeom prst="line">
            <a:avLst/>
          </a:prstGeom>
          <a:ln w="57150">
            <a:solidFill>
              <a:srgbClr val="7AB8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Ellipse 5">
            <a:extLst>
              <a:ext uri="{FF2B5EF4-FFF2-40B4-BE49-F238E27FC236}">
                <a16:creationId xmlns:a16="http://schemas.microsoft.com/office/drawing/2014/main" id="{1D1D777C-A9B8-F766-8F54-D4221E18DA21}"/>
              </a:ext>
            </a:extLst>
          </p:cNvPr>
          <p:cNvSpPr/>
          <p:nvPr/>
        </p:nvSpPr>
        <p:spPr>
          <a:xfrm>
            <a:off x="3896400" y="2296159"/>
            <a:ext cx="2905760" cy="1473184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>
                <a:solidFill>
                  <a:schemeClr val="tx1"/>
                </a:solidFill>
              </a:rPr>
              <a:t>KOM</a:t>
            </a:r>
          </a:p>
          <a:p>
            <a:pPr algn="ctr"/>
            <a:r>
              <a:rPr lang="en-US" sz="1800">
                <a:solidFill>
                  <a:schemeClr val="tx1"/>
                </a:solidFill>
              </a:rPr>
              <a:t>28.04 - 02.05.25</a:t>
            </a:r>
          </a:p>
        </p:txBody>
      </p:sp>
      <p:cxnSp>
        <p:nvCxnSpPr>
          <p:cNvPr id="5" name="Gerader Verbinder 4">
            <a:extLst>
              <a:ext uri="{FF2B5EF4-FFF2-40B4-BE49-F238E27FC236}">
                <a16:creationId xmlns:a16="http://schemas.microsoft.com/office/drawing/2014/main" id="{3E347813-F77F-ADA4-2C91-0BA9198F8C72}"/>
              </a:ext>
            </a:extLst>
          </p:cNvPr>
          <p:cNvCxnSpPr/>
          <p:nvPr/>
        </p:nvCxnSpPr>
        <p:spPr>
          <a:xfrm flipV="1">
            <a:off x="696000" y="5560984"/>
            <a:ext cx="10800000" cy="0"/>
          </a:xfrm>
          <a:prstGeom prst="line">
            <a:avLst/>
          </a:prstGeom>
          <a:ln w="76200">
            <a:solidFill>
              <a:srgbClr val="7AB800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2298441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Char"/>
      </p:transition>
    </mc:Choice>
    <mc:Fallback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86795A0-CADB-4570-9E86-210163D6F51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Gerader Verbinder 7">
            <a:extLst>
              <a:ext uri="{FF2B5EF4-FFF2-40B4-BE49-F238E27FC236}">
                <a16:creationId xmlns:a16="http://schemas.microsoft.com/office/drawing/2014/main" id="{E15BFE81-66A5-1AF6-2A01-F3A07BFBCA50}"/>
              </a:ext>
            </a:extLst>
          </p:cNvPr>
          <p:cNvCxnSpPr>
            <a:cxnSpLocks/>
          </p:cNvCxnSpPr>
          <p:nvPr/>
        </p:nvCxnSpPr>
        <p:spPr>
          <a:xfrm>
            <a:off x="3921840" y="3032752"/>
            <a:ext cx="0" cy="2528232"/>
          </a:xfrm>
          <a:prstGeom prst="line">
            <a:avLst/>
          </a:prstGeom>
          <a:ln w="57150">
            <a:solidFill>
              <a:srgbClr val="7AB8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Ellipse 5">
            <a:extLst>
              <a:ext uri="{FF2B5EF4-FFF2-40B4-BE49-F238E27FC236}">
                <a16:creationId xmlns:a16="http://schemas.microsoft.com/office/drawing/2014/main" id="{12813CBF-DED6-B3EC-3B1C-22CA15628FAA}"/>
              </a:ext>
            </a:extLst>
          </p:cNvPr>
          <p:cNvSpPr/>
          <p:nvPr/>
        </p:nvSpPr>
        <p:spPr>
          <a:xfrm>
            <a:off x="3896400" y="2296159"/>
            <a:ext cx="2905760" cy="1473184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>
                <a:solidFill>
                  <a:schemeClr val="tx1"/>
                </a:solidFill>
              </a:rPr>
              <a:t>KOM</a:t>
            </a:r>
          </a:p>
          <a:p>
            <a:pPr algn="ctr"/>
            <a:r>
              <a:rPr lang="en-US" sz="1800">
                <a:solidFill>
                  <a:schemeClr val="tx1"/>
                </a:solidFill>
              </a:rPr>
              <a:t>28.04 - 02.05.25</a:t>
            </a:r>
          </a:p>
        </p:txBody>
      </p:sp>
      <p:cxnSp>
        <p:nvCxnSpPr>
          <p:cNvPr id="5" name="Gerader Verbinder 4">
            <a:extLst>
              <a:ext uri="{FF2B5EF4-FFF2-40B4-BE49-F238E27FC236}">
                <a16:creationId xmlns:a16="http://schemas.microsoft.com/office/drawing/2014/main" id="{6585C71A-0487-42A1-0035-292FFC63615B}"/>
              </a:ext>
            </a:extLst>
          </p:cNvPr>
          <p:cNvCxnSpPr/>
          <p:nvPr/>
        </p:nvCxnSpPr>
        <p:spPr>
          <a:xfrm flipV="1">
            <a:off x="696000" y="5560984"/>
            <a:ext cx="10800000" cy="0"/>
          </a:xfrm>
          <a:prstGeom prst="line">
            <a:avLst/>
          </a:prstGeom>
          <a:ln w="76200">
            <a:solidFill>
              <a:srgbClr val="7AB800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pic>
        <p:nvPicPr>
          <p:cNvPr id="2" name="Grafik 1">
            <a:extLst>
              <a:ext uri="{FF2B5EF4-FFF2-40B4-BE49-F238E27FC236}">
                <a16:creationId xmlns:a16="http://schemas.microsoft.com/office/drawing/2014/main" id="{99EF47C8-E103-DB39-005D-3348A721A71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14437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1949341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Char"/>
      </p:transition>
    </mc:Choice>
    <mc:Fallback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9628217-FA4B-0C6B-C8FD-FE091163382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Gerader Verbinder 7">
            <a:extLst>
              <a:ext uri="{FF2B5EF4-FFF2-40B4-BE49-F238E27FC236}">
                <a16:creationId xmlns:a16="http://schemas.microsoft.com/office/drawing/2014/main" id="{C34C04A7-E913-9604-6CB7-914587494358}"/>
              </a:ext>
            </a:extLst>
          </p:cNvPr>
          <p:cNvCxnSpPr>
            <a:cxnSpLocks/>
          </p:cNvCxnSpPr>
          <p:nvPr/>
        </p:nvCxnSpPr>
        <p:spPr>
          <a:xfrm>
            <a:off x="3921840" y="3032752"/>
            <a:ext cx="0" cy="2528232"/>
          </a:xfrm>
          <a:prstGeom prst="line">
            <a:avLst/>
          </a:prstGeom>
          <a:ln w="57150">
            <a:solidFill>
              <a:srgbClr val="7AB8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Ellipse 5">
            <a:extLst>
              <a:ext uri="{FF2B5EF4-FFF2-40B4-BE49-F238E27FC236}">
                <a16:creationId xmlns:a16="http://schemas.microsoft.com/office/drawing/2014/main" id="{2D8B7863-AB34-27CD-77EC-C2E4B979BBE9}"/>
              </a:ext>
            </a:extLst>
          </p:cNvPr>
          <p:cNvSpPr/>
          <p:nvPr/>
        </p:nvSpPr>
        <p:spPr>
          <a:xfrm>
            <a:off x="3896400" y="2296159"/>
            <a:ext cx="2905760" cy="1473184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>
                <a:solidFill>
                  <a:schemeClr val="tx1"/>
                </a:solidFill>
              </a:rPr>
              <a:t>KOM</a:t>
            </a:r>
          </a:p>
          <a:p>
            <a:pPr algn="ctr"/>
            <a:r>
              <a:rPr lang="en-US" sz="1800">
                <a:solidFill>
                  <a:schemeClr val="tx1"/>
                </a:solidFill>
              </a:rPr>
              <a:t>28.04 - 02.05.25</a:t>
            </a:r>
          </a:p>
        </p:txBody>
      </p:sp>
      <p:cxnSp>
        <p:nvCxnSpPr>
          <p:cNvPr id="5" name="Gerader Verbinder 4">
            <a:extLst>
              <a:ext uri="{FF2B5EF4-FFF2-40B4-BE49-F238E27FC236}">
                <a16:creationId xmlns:a16="http://schemas.microsoft.com/office/drawing/2014/main" id="{D9738341-0B2D-92E0-83EC-37259A229B27}"/>
              </a:ext>
            </a:extLst>
          </p:cNvPr>
          <p:cNvCxnSpPr/>
          <p:nvPr/>
        </p:nvCxnSpPr>
        <p:spPr>
          <a:xfrm flipV="1">
            <a:off x="696000" y="5560984"/>
            <a:ext cx="10800000" cy="0"/>
          </a:xfrm>
          <a:prstGeom prst="line">
            <a:avLst/>
          </a:prstGeom>
          <a:ln w="76200">
            <a:solidFill>
              <a:srgbClr val="7AB800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pic>
        <p:nvPicPr>
          <p:cNvPr id="2" name="Grafik 1">
            <a:extLst>
              <a:ext uri="{FF2B5EF4-FFF2-40B4-BE49-F238E27FC236}">
                <a16:creationId xmlns:a16="http://schemas.microsoft.com/office/drawing/2014/main" id="{0FBE6911-0972-9926-4914-A33CB5544D1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27600" y="103994"/>
            <a:ext cx="6764400" cy="801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6634312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Char"/>
      </p:transition>
    </mc:Choice>
    <mc:Fallback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B8943D5-0156-827D-4F31-1F3A863958B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Gerader Verbinder 7">
            <a:extLst>
              <a:ext uri="{FF2B5EF4-FFF2-40B4-BE49-F238E27FC236}">
                <a16:creationId xmlns:a16="http://schemas.microsoft.com/office/drawing/2014/main" id="{238C7CAD-ADCF-CD79-2B56-9DDFAF5A2556}"/>
              </a:ext>
            </a:extLst>
          </p:cNvPr>
          <p:cNvCxnSpPr>
            <a:cxnSpLocks/>
          </p:cNvCxnSpPr>
          <p:nvPr/>
        </p:nvCxnSpPr>
        <p:spPr>
          <a:xfrm>
            <a:off x="3921840" y="3032752"/>
            <a:ext cx="0" cy="2528232"/>
          </a:xfrm>
          <a:prstGeom prst="line">
            <a:avLst/>
          </a:prstGeom>
          <a:ln w="57150">
            <a:solidFill>
              <a:srgbClr val="7AB8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Ellipse 5">
            <a:extLst>
              <a:ext uri="{FF2B5EF4-FFF2-40B4-BE49-F238E27FC236}">
                <a16:creationId xmlns:a16="http://schemas.microsoft.com/office/drawing/2014/main" id="{53408561-FAFB-F88C-8027-0C5212E08CA0}"/>
              </a:ext>
            </a:extLst>
          </p:cNvPr>
          <p:cNvSpPr/>
          <p:nvPr/>
        </p:nvSpPr>
        <p:spPr>
          <a:xfrm>
            <a:off x="3921840" y="2443479"/>
            <a:ext cx="1152000" cy="997200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>
                <a:solidFill>
                  <a:schemeClr val="tx1"/>
                </a:solidFill>
              </a:rPr>
              <a:t>KOM</a:t>
            </a:r>
          </a:p>
          <a:p>
            <a:pPr algn="ctr"/>
            <a:r>
              <a:rPr lang="en-US" sz="1200">
                <a:solidFill>
                  <a:schemeClr val="tx1"/>
                </a:solidFill>
              </a:rPr>
              <a:t>28.04 - 02.05.25</a:t>
            </a:r>
          </a:p>
        </p:txBody>
      </p:sp>
      <p:cxnSp>
        <p:nvCxnSpPr>
          <p:cNvPr id="5" name="Gerader Verbinder 4">
            <a:extLst>
              <a:ext uri="{FF2B5EF4-FFF2-40B4-BE49-F238E27FC236}">
                <a16:creationId xmlns:a16="http://schemas.microsoft.com/office/drawing/2014/main" id="{01F473F3-5F8F-142F-7886-EBB8D42827E1}"/>
              </a:ext>
            </a:extLst>
          </p:cNvPr>
          <p:cNvCxnSpPr/>
          <p:nvPr/>
        </p:nvCxnSpPr>
        <p:spPr>
          <a:xfrm flipV="1">
            <a:off x="696000" y="5560984"/>
            <a:ext cx="10800000" cy="0"/>
          </a:xfrm>
          <a:prstGeom prst="line">
            <a:avLst/>
          </a:prstGeom>
          <a:ln w="76200">
            <a:solidFill>
              <a:srgbClr val="7AB800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2" name="Ellipse 1">
            <a:extLst>
              <a:ext uri="{FF2B5EF4-FFF2-40B4-BE49-F238E27FC236}">
                <a16:creationId xmlns:a16="http://schemas.microsoft.com/office/drawing/2014/main" id="{44ED1F9D-6954-732C-E989-8B2C6F2BA446}"/>
              </a:ext>
            </a:extLst>
          </p:cNvPr>
          <p:cNvSpPr/>
          <p:nvPr/>
        </p:nvSpPr>
        <p:spPr>
          <a:xfrm>
            <a:off x="4678562" y="1447808"/>
            <a:ext cx="2905760" cy="1473184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tx1"/>
                </a:solidFill>
              </a:rPr>
              <a:t>T1.1.4 Creation of Dissemination Plan</a:t>
            </a:r>
          </a:p>
          <a:p>
            <a:pPr algn="ctr"/>
            <a:r>
              <a:rPr lang="en-US">
                <a:solidFill>
                  <a:schemeClr val="tx1"/>
                </a:solidFill>
              </a:rPr>
              <a:t>UFS, EDI</a:t>
            </a:r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D9498BFC-FDCE-5BED-A8AA-72E29A7F997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27600" y="103994"/>
            <a:ext cx="6764400" cy="801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6666102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AE8C4C6-2FA2-7F11-3C7C-D4138C11A9A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id="{EAEE70AB-5D98-ABAC-F22B-886FA313109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27600" y="103994"/>
            <a:ext cx="6764400" cy="801048"/>
          </a:xfrm>
          <a:prstGeom prst="rect">
            <a:avLst/>
          </a:prstGeom>
        </p:spPr>
      </p:pic>
      <p:cxnSp>
        <p:nvCxnSpPr>
          <p:cNvPr id="8" name="Gerader Verbinder 7">
            <a:extLst>
              <a:ext uri="{FF2B5EF4-FFF2-40B4-BE49-F238E27FC236}">
                <a16:creationId xmlns:a16="http://schemas.microsoft.com/office/drawing/2014/main" id="{D5056224-654E-88FD-E5C5-CD81C6F12850}"/>
              </a:ext>
            </a:extLst>
          </p:cNvPr>
          <p:cNvCxnSpPr>
            <a:cxnSpLocks/>
          </p:cNvCxnSpPr>
          <p:nvPr/>
        </p:nvCxnSpPr>
        <p:spPr>
          <a:xfrm>
            <a:off x="3921840" y="3032752"/>
            <a:ext cx="0" cy="2528232"/>
          </a:xfrm>
          <a:prstGeom prst="line">
            <a:avLst/>
          </a:prstGeom>
          <a:ln w="57150">
            <a:solidFill>
              <a:srgbClr val="7AB8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Ellipse 5">
            <a:extLst>
              <a:ext uri="{FF2B5EF4-FFF2-40B4-BE49-F238E27FC236}">
                <a16:creationId xmlns:a16="http://schemas.microsoft.com/office/drawing/2014/main" id="{C28E8654-21A9-6FCE-F6DA-8C9FFCB9EF90}"/>
              </a:ext>
            </a:extLst>
          </p:cNvPr>
          <p:cNvSpPr/>
          <p:nvPr/>
        </p:nvSpPr>
        <p:spPr>
          <a:xfrm>
            <a:off x="3921840" y="2443479"/>
            <a:ext cx="1152000" cy="997200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>
                <a:solidFill>
                  <a:schemeClr val="tx1"/>
                </a:solidFill>
              </a:rPr>
              <a:t>KOM</a:t>
            </a:r>
          </a:p>
          <a:p>
            <a:pPr algn="ctr"/>
            <a:r>
              <a:rPr lang="en-US" sz="1200">
                <a:solidFill>
                  <a:schemeClr val="tx1"/>
                </a:solidFill>
              </a:rPr>
              <a:t>28.04 - 02.05.25</a:t>
            </a:r>
          </a:p>
        </p:txBody>
      </p:sp>
      <p:cxnSp>
        <p:nvCxnSpPr>
          <p:cNvPr id="5" name="Gerader Verbinder 4">
            <a:extLst>
              <a:ext uri="{FF2B5EF4-FFF2-40B4-BE49-F238E27FC236}">
                <a16:creationId xmlns:a16="http://schemas.microsoft.com/office/drawing/2014/main" id="{A2D41921-EE5E-E848-DCD1-62FE0E47D408}"/>
              </a:ext>
            </a:extLst>
          </p:cNvPr>
          <p:cNvCxnSpPr/>
          <p:nvPr/>
        </p:nvCxnSpPr>
        <p:spPr>
          <a:xfrm flipV="1">
            <a:off x="696000" y="5560984"/>
            <a:ext cx="10800000" cy="0"/>
          </a:xfrm>
          <a:prstGeom prst="line">
            <a:avLst/>
          </a:prstGeom>
          <a:ln w="76200">
            <a:solidFill>
              <a:srgbClr val="7AB800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2" name="Ellipse 1">
            <a:extLst>
              <a:ext uri="{FF2B5EF4-FFF2-40B4-BE49-F238E27FC236}">
                <a16:creationId xmlns:a16="http://schemas.microsoft.com/office/drawing/2014/main" id="{1E662C77-F4CB-6DBC-3248-A4D84C7FD369}"/>
              </a:ext>
            </a:extLst>
          </p:cNvPr>
          <p:cNvSpPr/>
          <p:nvPr/>
        </p:nvSpPr>
        <p:spPr>
          <a:xfrm>
            <a:off x="4678562" y="1447808"/>
            <a:ext cx="2905760" cy="1473184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tx1"/>
                </a:solidFill>
              </a:rPr>
              <a:t>T1.1.4 Creation of Dissemination Plan</a:t>
            </a:r>
          </a:p>
          <a:p>
            <a:pPr algn="ctr"/>
            <a:r>
              <a:rPr lang="en-US">
                <a:solidFill>
                  <a:schemeClr val="tx1"/>
                </a:solidFill>
              </a:rPr>
              <a:t>UFS, EDI</a:t>
            </a:r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65C0BEB1-A18D-7F45-7C78-7842A2DBAD8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2347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1348361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Gerader Verbinder 7">
            <a:extLst>
              <a:ext uri="{FF2B5EF4-FFF2-40B4-BE49-F238E27FC236}">
                <a16:creationId xmlns:a16="http://schemas.microsoft.com/office/drawing/2014/main" id="{9D52857F-0082-8AF5-A342-8D3D4D0D6AC8}"/>
              </a:ext>
            </a:extLst>
          </p:cNvPr>
          <p:cNvCxnSpPr>
            <a:cxnSpLocks/>
          </p:cNvCxnSpPr>
          <p:nvPr/>
        </p:nvCxnSpPr>
        <p:spPr>
          <a:xfrm>
            <a:off x="721440" y="3042912"/>
            <a:ext cx="0" cy="2528232"/>
          </a:xfrm>
          <a:prstGeom prst="line">
            <a:avLst/>
          </a:prstGeom>
          <a:ln w="57150">
            <a:solidFill>
              <a:srgbClr val="7AB8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Ellipse 5">
            <a:extLst>
              <a:ext uri="{FF2B5EF4-FFF2-40B4-BE49-F238E27FC236}">
                <a16:creationId xmlns:a16="http://schemas.microsoft.com/office/drawing/2014/main" id="{43119B55-5CD4-4E5F-2C6F-524556A94EE8}"/>
              </a:ext>
            </a:extLst>
          </p:cNvPr>
          <p:cNvSpPr/>
          <p:nvPr/>
        </p:nvSpPr>
        <p:spPr>
          <a:xfrm>
            <a:off x="696000" y="2296160"/>
            <a:ext cx="2905760" cy="1473184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tx1"/>
                </a:solidFill>
              </a:rPr>
              <a:t>Project Start 01.02.25</a:t>
            </a:r>
          </a:p>
        </p:txBody>
      </p:sp>
      <p:cxnSp>
        <p:nvCxnSpPr>
          <p:cNvPr id="5" name="Gerader Verbinder 4">
            <a:extLst>
              <a:ext uri="{FF2B5EF4-FFF2-40B4-BE49-F238E27FC236}">
                <a16:creationId xmlns:a16="http://schemas.microsoft.com/office/drawing/2014/main" id="{FE562B74-4609-953C-C863-1B44E64DACBC}"/>
              </a:ext>
            </a:extLst>
          </p:cNvPr>
          <p:cNvCxnSpPr/>
          <p:nvPr/>
        </p:nvCxnSpPr>
        <p:spPr>
          <a:xfrm flipV="1">
            <a:off x="696000" y="5560984"/>
            <a:ext cx="10800000" cy="0"/>
          </a:xfrm>
          <a:prstGeom prst="line">
            <a:avLst/>
          </a:prstGeom>
          <a:ln w="76200">
            <a:solidFill>
              <a:srgbClr val="7AB800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89334803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922F31F-0791-4CAD-3A9A-135603F32D7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id="{4D626F8F-B51C-055E-1048-5DE9185C596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27600" y="103994"/>
            <a:ext cx="6764400" cy="801048"/>
          </a:xfrm>
          <a:prstGeom prst="rect">
            <a:avLst/>
          </a:prstGeom>
        </p:spPr>
      </p:pic>
      <p:cxnSp>
        <p:nvCxnSpPr>
          <p:cNvPr id="8" name="Gerader Verbinder 7">
            <a:extLst>
              <a:ext uri="{FF2B5EF4-FFF2-40B4-BE49-F238E27FC236}">
                <a16:creationId xmlns:a16="http://schemas.microsoft.com/office/drawing/2014/main" id="{EEE7FCF3-12B3-E7FB-D52F-9AFDC4BC28B5}"/>
              </a:ext>
            </a:extLst>
          </p:cNvPr>
          <p:cNvCxnSpPr>
            <a:cxnSpLocks/>
          </p:cNvCxnSpPr>
          <p:nvPr/>
        </p:nvCxnSpPr>
        <p:spPr>
          <a:xfrm>
            <a:off x="3921840" y="3032752"/>
            <a:ext cx="0" cy="2528232"/>
          </a:xfrm>
          <a:prstGeom prst="line">
            <a:avLst/>
          </a:prstGeom>
          <a:ln w="57150">
            <a:solidFill>
              <a:srgbClr val="7AB8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Ellipse 5">
            <a:extLst>
              <a:ext uri="{FF2B5EF4-FFF2-40B4-BE49-F238E27FC236}">
                <a16:creationId xmlns:a16="http://schemas.microsoft.com/office/drawing/2014/main" id="{4FBAF837-EB43-A15A-7CBF-A5D8DAB247FD}"/>
              </a:ext>
            </a:extLst>
          </p:cNvPr>
          <p:cNvSpPr/>
          <p:nvPr/>
        </p:nvSpPr>
        <p:spPr>
          <a:xfrm>
            <a:off x="3921840" y="2443479"/>
            <a:ext cx="1152000" cy="997200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>
                <a:solidFill>
                  <a:schemeClr val="tx1"/>
                </a:solidFill>
              </a:rPr>
              <a:t>KOM</a:t>
            </a:r>
          </a:p>
          <a:p>
            <a:pPr algn="ctr"/>
            <a:r>
              <a:rPr lang="en-US" sz="1200">
                <a:solidFill>
                  <a:schemeClr val="tx1"/>
                </a:solidFill>
              </a:rPr>
              <a:t>28.04 - 02.05.25</a:t>
            </a:r>
          </a:p>
        </p:txBody>
      </p:sp>
      <p:cxnSp>
        <p:nvCxnSpPr>
          <p:cNvPr id="5" name="Gerader Verbinder 4">
            <a:extLst>
              <a:ext uri="{FF2B5EF4-FFF2-40B4-BE49-F238E27FC236}">
                <a16:creationId xmlns:a16="http://schemas.microsoft.com/office/drawing/2014/main" id="{D5106A4E-AC43-9E4A-44F6-D786C79CC91D}"/>
              </a:ext>
            </a:extLst>
          </p:cNvPr>
          <p:cNvCxnSpPr/>
          <p:nvPr/>
        </p:nvCxnSpPr>
        <p:spPr>
          <a:xfrm flipV="1">
            <a:off x="696000" y="5560984"/>
            <a:ext cx="10800000" cy="0"/>
          </a:xfrm>
          <a:prstGeom prst="line">
            <a:avLst/>
          </a:prstGeom>
          <a:ln w="76200">
            <a:solidFill>
              <a:srgbClr val="7AB800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pic>
        <p:nvPicPr>
          <p:cNvPr id="7" name="Grafik 6">
            <a:extLst>
              <a:ext uri="{FF2B5EF4-FFF2-40B4-BE49-F238E27FC236}">
                <a16:creationId xmlns:a16="http://schemas.microsoft.com/office/drawing/2014/main" id="{B533EAA2-B168-BEA5-374F-8C828BEAF3B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27600" y="1146470"/>
            <a:ext cx="6736555" cy="1297009"/>
          </a:xfrm>
          <a:prstGeom prst="rect">
            <a:avLst/>
          </a:prstGeom>
        </p:spPr>
      </p:pic>
      <p:sp>
        <p:nvSpPr>
          <p:cNvPr id="2" name="Ellipse 1">
            <a:extLst>
              <a:ext uri="{FF2B5EF4-FFF2-40B4-BE49-F238E27FC236}">
                <a16:creationId xmlns:a16="http://schemas.microsoft.com/office/drawing/2014/main" id="{0C947E76-1FCF-AE48-B53E-D25A3A9AAB8D}"/>
              </a:ext>
            </a:extLst>
          </p:cNvPr>
          <p:cNvSpPr/>
          <p:nvPr/>
        </p:nvSpPr>
        <p:spPr>
          <a:xfrm>
            <a:off x="4678562" y="1447808"/>
            <a:ext cx="2905760" cy="1473184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tx1"/>
                </a:solidFill>
              </a:rPr>
              <a:t>T1.1.4 Creation of Dissemination Plan</a:t>
            </a:r>
          </a:p>
          <a:p>
            <a:pPr algn="ctr"/>
            <a:r>
              <a:rPr lang="en-US">
                <a:solidFill>
                  <a:schemeClr val="tx1"/>
                </a:solidFill>
              </a:rPr>
              <a:t>UFS, EDI</a:t>
            </a:r>
          </a:p>
        </p:txBody>
      </p:sp>
    </p:spTree>
    <p:extLst>
      <p:ext uri="{BB962C8B-B14F-4D97-AF65-F5344CB8AC3E}">
        <p14:creationId xmlns:p14="http://schemas.microsoft.com/office/powerpoint/2010/main" val="3458812097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D9281BA-D078-1ABE-7DDA-4C943969251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Gerader Verbinder 7">
            <a:extLst>
              <a:ext uri="{FF2B5EF4-FFF2-40B4-BE49-F238E27FC236}">
                <a16:creationId xmlns:a16="http://schemas.microsoft.com/office/drawing/2014/main" id="{B3EB3BEB-A507-6FC5-5C9E-E944DD0D818B}"/>
              </a:ext>
            </a:extLst>
          </p:cNvPr>
          <p:cNvCxnSpPr>
            <a:cxnSpLocks/>
          </p:cNvCxnSpPr>
          <p:nvPr/>
        </p:nvCxnSpPr>
        <p:spPr>
          <a:xfrm>
            <a:off x="3921840" y="3032752"/>
            <a:ext cx="0" cy="2528232"/>
          </a:xfrm>
          <a:prstGeom prst="line">
            <a:avLst/>
          </a:prstGeom>
          <a:ln w="57150">
            <a:solidFill>
              <a:srgbClr val="7AB8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Ellipse 5">
            <a:extLst>
              <a:ext uri="{FF2B5EF4-FFF2-40B4-BE49-F238E27FC236}">
                <a16:creationId xmlns:a16="http://schemas.microsoft.com/office/drawing/2014/main" id="{9A67FB1E-DABC-E5F8-45EF-56A78DE0E1D1}"/>
              </a:ext>
            </a:extLst>
          </p:cNvPr>
          <p:cNvSpPr/>
          <p:nvPr/>
        </p:nvSpPr>
        <p:spPr>
          <a:xfrm>
            <a:off x="3921840" y="2443479"/>
            <a:ext cx="1152000" cy="997200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>
                <a:solidFill>
                  <a:schemeClr val="tx1"/>
                </a:solidFill>
              </a:rPr>
              <a:t>KOM</a:t>
            </a:r>
          </a:p>
          <a:p>
            <a:pPr algn="ctr"/>
            <a:r>
              <a:rPr lang="en-US" sz="1200">
                <a:solidFill>
                  <a:schemeClr val="tx1"/>
                </a:solidFill>
              </a:rPr>
              <a:t>28.04 - 02.05.25</a:t>
            </a:r>
          </a:p>
        </p:txBody>
      </p:sp>
      <p:cxnSp>
        <p:nvCxnSpPr>
          <p:cNvPr id="5" name="Gerader Verbinder 4">
            <a:extLst>
              <a:ext uri="{FF2B5EF4-FFF2-40B4-BE49-F238E27FC236}">
                <a16:creationId xmlns:a16="http://schemas.microsoft.com/office/drawing/2014/main" id="{0485AB2A-8470-D23A-65ED-1B672400ABD7}"/>
              </a:ext>
            </a:extLst>
          </p:cNvPr>
          <p:cNvCxnSpPr/>
          <p:nvPr/>
        </p:nvCxnSpPr>
        <p:spPr>
          <a:xfrm flipV="1">
            <a:off x="696000" y="5560984"/>
            <a:ext cx="10800000" cy="0"/>
          </a:xfrm>
          <a:prstGeom prst="line">
            <a:avLst/>
          </a:prstGeom>
          <a:ln w="76200">
            <a:solidFill>
              <a:srgbClr val="7AB800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pic>
        <p:nvPicPr>
          <p:cNvPr id="7" name="Grafik 6">
            <a:extLst>
              <a:ext uri="{FF2B5EF4-FFF2-40B4-BE49-F238E27FC236}">
                <a16:creationId xmlns:a16="http://schemas.microsoft.com/office/drawing/2014/main" id="{09457E27-CBC9-C70E-3123-D75C2891820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27600" y="103994"/>
            <a:ext cx="6764400" cy="801048"/>
          </a:xfrm>
          <a:prstGeom prst="rect">
            <a:avLst/>
          </a:prstGeom>
        </p:spPr>
      </p:pic>
      <p:pic>
        <p:nvPicPr>
          <p:cNvPr id="9" name="Grafik 8">
            <a:extLst>
              <a:ext uri="{FF2B5EF4-FFF2-40B4-BE49-F238E27FC236}">
                <a16:creationId xmlns:a16="http://schemas.microsoft.com/office/drawing/2014/main" id="{77A9DFC9-6BAA-2D67-CE3E-B1723F9A28D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27600" y="1146470"/>
            <a:ext cx="6736555" cy="1297009"/>
          </a:xfrm>
          <a:prstGeom prst="rect">
            <a:avLst/>
          </a:prstGeom>
        </p:spPr>
      </p:pic>
      <p:sp>
        <p:nvSpPr>
          <p:cNvPr id="2" name="Ellipse 1">
            <a:extLst>
              <a:ext uri="{FF2B5EF4-FFF2-40B4-BE49-F238E27FC236}">
                <a16:creationId xmlns:a16="http://schemas.microsoft.com/office/drawing/2014/main" id="{51525DB0-4E33-42EE-A4A3-E6D0E3F86556}"/>
              </a:ext>
            </a:extLst>
          </p:cNvPr>
          <p:cNvSpPr/>
          <p:nvPr/>
        </p:nvSpPr>
        <p:spPr>
          <a:xfrm>
            <a:off x="4678562" y="1447808"/>
            <a:ext cx="2905760" cy="1473184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tx1"/>
                </a:solidFill>
              </a:rPr>
              <a:t>T1.1.4 Creation of Dissemination Plan</a:t>
            </a:r>
          </a:p>
          <a:p>
            <a:pPr algn="ctr"/>
            <a:r>
              <a:rPr lang="en-US">
                <a:solidFill>
                  <a:schemeClr val="tx1"/>
                </a:solidFill>
              </a:rPr>
              <a:t>UFS, EDI</a:t>
            </a:r>
          </a:p>
        </p:txBody>
      </p:sp>
      <p:sp>
        <p:nvSpPr>
          <p:cNvPr id="3" name="Ellipse 2">
            <a:extLst>
              <a:ext uri="{FF2B5EF4-FFF2-40B4-BE49-F238E27FC236}">
                <a16:creationId xmlns:a16="http://schemas.microsoft.com/office/drawing/2014/main" id="{6E02B3DC-4848-3762-B714-87F28CDE0F6F}"/>
              </a:ext>
            </a:extLst>
          </p:cNvPr>
          <p:cNvSpPr/>
          <p:nvPr/>
        </p:nvSpPr>
        <p:spPr>
          <a:xfrm>
            <a:off x="5051922" y="2585720"/>
            <a:ext cx="2905760" cy="1473184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tx1"/>
                </a:solidFill>
              </a:rPr>
              <a:t>T1.3.1 Project Team Formation</a:t>
            </a:r>
          </a:p>
        </p:txBody>
      </p:sp>
    </p:spTree>
    <p:extLst>
      <p:ext uri="{BB962C8B-B14F-4D97-AF65-F5344CB8AC3E}">
        <p14:creationId xmlns:p14="http://schemas.microsoft.com/office/powerpoint/2010/main" val="1718452163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7933399-A20A-144B-4EDD-9CBBA188DE4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Gerader Verbinder 7">
            <a:extLst>
              <a:ext uri="{FF2B5EF4-FFF2-40B4-BE49-F238E27FC236}">
                <a16:creationId xmlns:a16="http://schemas.microsoft.com/office/drawing/2014/main" id="{4640795B-1C03-9C62-2A58-B02AC09F565F}"/>
              </a:ext>
            </a:extLst>
          </p:cNvPr>
          <p:cNvCxnSpPr>
            <a:cxnSpLocks/>
          </p:cNvCxnSpPr>
          <p:nvPr/>
        </p:nvCxnSpPr>
        <p:spPr>
          <a:xfrm>
            <a:off x="3921840" y="3032752"/>
            <a:ext cx="0" cy="2528232"/>
          </a:xfrm>
          <a:prstGeom prst="line">
            <a:avLst/>
          </a:prstGeom>
          <a:ln w="57150">
            <a:solidFill>
              <a:srgbClr val="7AB8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Ellipse 5">
            <a:extLst>
              <a:ext uri="{FF2B5EF4-FFF2-40B4-BE49-F238E27FC236}">
                <a16:creationId xmlns:a16="http://schemas.microsoft.com/office/drawing/2014/main" id="{36C13063-8A81-24C3-1AB8-D51DFA0717DD}"/>
              </a:ext>
            </a:extLst>
          </p:cNvPr>
          <p:cNvSpPr/>
          <p:nvPr/>
        </p:nvSpPr>
        <p:spPr>
          <a:xfrm>
            <a:off x="3921840" y="2443479"/>
            <a:ext cx="1152000" cy="997200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>
                <a:solidFill>
                  <a:schemeClr val="tx1"/>
                </a:solidFill>
              </a:rPr>
              <a:t>KOM</a:t>
            </a:r>
          </a:p>
          <a:p>
            <a:pPr algn="ctr"/>
            <a:r>
              <a:rPr lang="en-US" sz="1200">
                <a:solidFill>
                  <a:schemeClr val="tx1"/>
                </a:solidFill>
              </a:rPr>
              <a:t>28.04 - 02.05.25</a:t>
            </a:r>
          </a:p>
        </p:txBody>
      </p:sp>
      <p:cxnSp>
        <p:nvCxnSpPr>
          <p:cNvPr id="5" name="Gerader Verbinder 4">
            <a:extLst>
              <a:ext uri="{FF2B5EF4-FFF2-40B4-BE49-F238E27FC236}">
                <a16:creationId xmlns:a16="http://schemas.microsoft.com/office/drawing/2014/main" id="{9EC3A954-9283-E769-4999-DA2FADD34075}"/>
              </a:ext>
            </a:extLst>
          </p:cNvPr>
          <p:cNvCxnSpPr/>
          <p:nvPr/>
        </p:nvCxnSpPr>
        <p:spPr>
          <a:xfrm flipV="1">
            <a:off x="696000" y="5560984"/>
            <a:ext cx="10800000" cy="0"/>
          </a:xfrm>
          <a:prstGeom prst="line">
            <a:avLst/>
          </a:prstGeom>
          <a:ln w="76200">
            <a:solidFill>
              <a:srgbClr val="7AB800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pic>
        <p:nvPicPr>
          <p:cNvPr id="7" name="Grafik 6">
            <a:extLst>
              <a:ext uri="{FF2B5EF4-FFF2-40B4-BE49-F238E27FC236}">
                <a16:creationId xmlns:a16="http://schemas.microsoft.com/office/drawing/2014/main" id="{6AB76094-C227-7A36-CE20-8EDD7DFF893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27600" y="103994"/>
            <a:ext cx="6764400" cy="801048"/>
          </a:xfrm>
          <a:prstGeom prst="rect">
            <a:avLst/>
          </a:prstGeom>
        </p:spPr>
      </p:pic>
      <p:pic>
        <p:nvPicPr>
          <p:cNvPr id="9" name="Grafik 8">
            <a:extLst>
              <a:ext uri="{FF2B5EF4-FFF2-40B4-BE49-F238E27FC236}">
                <a16:creationId xmlns:a16="http://schemas.microsoft.com/office/drawing/2014/main" id="{B13546A5-73C6-B308-EE61-660CF9123F0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27600" y="1146470"/>
            <a:ext cx="6736555" cy="1297009"/>
          </a:xfrm>
          <a:prstGeom prst="rect">
            <a:avLst/>
          </a:prstGeom>
        </p:spPr>
      </p:pic>
      <p:sp>
        <p:nvSpPr>
          <p:cNvPr id="2" name="Ellipse 1">
            <a:extLst>
              <a:ext uri="{FF2B5EF4-FFF2-40B4-BE49-F238E27FC236}">
                <a16:creationId xmlns:a16="http://schemas.microsoft.com/office/drawing/2014/main" id="{D3C0721E-3A1A-7E01-078A-6EB4699EF1AE}"/>
              </a:ext>
            </a:extLst>
          </p:cNvPr>
          <p:cNvSpPr/>
          <p:nvPr/>
        </p:nvSpPr>
        <p:spPr>
          <a:xfrm>
            <a:off x="4678562" y="1447808"/>
            <a:ext cx="2905760" cy="1473184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tx1"/>
                </a:solidFill>
              </a:rPr>
              <a:t>T1.1.4 Creation of Dissemination Plan</a:t>
            </a:r>
          </a:p>
          <a:p>
            <a:pPr algn="ctr"/>
            <a:r>
              <a:rPr lang="en-US">
                <a:solidFill>
                  <a:schemeClr val="tx1"/>
                </a:solidFill>
              </a:rPr>
              <a:t>UFS, EDI</a:t>
            </a:r>
          </a:p>
        </p:txBody>
      </p:sp>
      <p:sp>
        <p:nvSpPr>
          <p:cNvPr id="3" name="Ellipse 2">
            <a:extLst>
              <a:ext uri="{FF2B5EF4-FFF2-40B4-BE49-F238E27FC236}">
                <a16:creationId xmlns:a16="http://schemas.microsoft.com/office/drawing/2014/main" id="{A93C221D-A16D-7372-D190-6049514E1F76}"/>
              </a:ext>
            </a:extLst>
          </p:cNvPr>
          <p:cNvSpPr/>
          <p:nvPr/>
        </p:nvSpPr>
        <p:spPr>
          <a:xfrm>
            <a:off x="5051922" y="2585720"/>
            <a:ext cx="2905760" cy="1473184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tx1"/>
                </a:solidFill>
              </a:rPr>
              <a:t>T1.3.1 Project Team Formation</a:t>
            </a: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263056A3-86D5-9754-940E-B04834223FC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4706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0625021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E6D5874-C2CD-30FC-DA03-E65246896F3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>
            <a:extLst>
              <a:ext uri="{FF2B5EF4-FFF2-40B4-BE49-F238E27FC236}">
                <a16:creationId xmlns:a16="http://schemas.microsoft.com/office/drawing/2014/main" id="{11254DCC-0109-70D2-E41E-85523A6DC9E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27600" y="2549348"/>
            <a:ext cx="6736555" cy="2600310"/>
          </a:xfrm>
          <a:prstGeom prst="rect">
            <a:avLst/>
          </a:prstGeom>
        </p:spPr>
      </p:pic>
      <p:cxnSp>
        <p:nvCxnSpPr>
          <p:cNvPr id="8" name="Gerader Verbinder 7">
            <a:extLst>
              <a:ext uri="{FF2B5EF4-FFF2-40B4-BE49-F238E27FC236}">
                <a16:creationId xmlns:a16="http://schemas.microsoft.com/office/drawing/2014/main" id="{702F8268-9533-5FC7-39F1-630808E0E289}"/>
              </a:ext>
            </a:extLst>
          </p:cNvPr>
          <p:cNvCxnSpPr>
            <a:cxnSpLocks/>
          </p:cNvCxnSpPr>
          <p:nvPr/>
        </p:nvCxnSpPr>
        <p:spPr>
          <a:xfrm>
            <a:off x="3921840" y="3032752"/>
            <a:ext cx="0" cy="2528232"/>
          </a:xfrm>
          <a:prstGeom prst="line">
            <a:avLst/>
          </a:prstGeom>
          <a:ln w="57150">
            <a:solidFill>
              <a:srgbClr val="7AB8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Ellipse 5">
            <a:extLst>
              <a:ext uri="{FF2B5EF4-FFF2-40B4-BE49-F238E27FC236}">
                <a16:creationId xmlns:a16="http://schemas.microsoft.com/office/drawing/2014/main" id="{41AAD4BB-44AF-C153-0FBF-E071E4CFDBCC}"/>
              </a:ext>
            </a:extLst>
          </p:cNvPr>
          <p:cNvSpPr/>
          <p:nvPr/>
        </p:nvSpPr>
        <p:spPr>
          <a:xfrm>
            <a:off x="3921840" y="2443479"/>
            <a:ext cx="1152000" cy="997200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>
                <a:solidFill>
                  <a:schemeClr val="tx1"/>
                </a:solidFill>
              </a:rPr>
              <a:t>KOM</a:t>
            </a:r>
          </a:p>
          <a:p>
            <a:pPr algn="ctr"/>
            <a:r>
              <a:rPr lang="en-US" sz="1200">
                <a:solidFill>
                  <a:schemeClr val="tx1"/>
                </a:solidFill>
              </a:rPr>
              <a:t>28.04 - 02.05.25</a:t>
            </a:r>
          </a:p>
        </p:txBody>
      </p:sp>
      <p:cxnSp>
        <p:nvCxnSpPr>
          <p:cNvPr id="5" name="Gerader Verbinder 4">
            <a:extLst>
              <a:ext uri="{FF2B5EF4-FFF2-40B4-BE49-F238E27FC236}">
                <a16:creationId xmlns:a16="http://schemas.microsoft.com/office/drawing/2014/main" id="{7DA1BA2C-FA74-D998-CC42-4119389408C3}"/>
              </a:ext>
            </a:extLst>
          </p:cNvPr>
          <p:cNvCxnSpPr/>
          <p:nvPr/>
        </p:nvCxnSpPr>
        <p:spPr>
          <a:xfrm flipV="1">
            <a:off x="696000" y="5560984"/>
            <a:ext cx="10800000" cy="0"/>
          </a:xfrm>
          <a:prstGeom prst="line">
            <a:avLst/>
          </a:prstGeom>
          <a:ln w="76200">
            <a:solidFill>
              <a:srgbClr val="7AB800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pic>
        <p:nvPicPr>
          <p:cNvPr id="7" name="Grafik 6">
            <a:extLst>
              <a:ext uri="{FF2B5EF4-FFF2-40B4-BE49-F238E27FC236}">
                <a16:creationId xmlns:a16="http://schemas.microsoft.com/office/drawing/2014/main" id="{81CE91BE-BE19-AD70-61ED-993FBAE7B54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27600" y="103994"/>
            <a:ext cx="6764400" cy="801048"/>
          </a:xfrm>
          <a:prstGeom prst="rect">
            <a:avLst/>
          </a:prstGeom>
        </p:spPr>
      </p:pic>
      <p:pic>
        <p:nvPicPr>
          <p:cNvPr id="9" name="Grafik 8">
            <a:extLst>
              <a:ext uri="{FF2B5EF4-FFF2-40B4-BE49-F238E27FC236}">
                <a16:creationId xmlns:a16="http://schemas.microsoft.com/office/drawing/2014/main" id="{B693DA62-6FAF-E84E-1B84-7577391E9BA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27600" y="1146470"/>
            <a:ext cx="6736555" cy="1297009"/>
          </a:xfrm>
          <a:prstGeom prst="rect">
            <a:avLst/>
          </a:prstGeom>
        </p:spPr>
      </p:pic>
      <p:sp>
        <p:nvSpPr>
          <p:cNvPr id="2" name="Ellipse 1">
            <a:extLst>
              <a:ext uri="{FF2B5EF4-FFF2-40B4-BE49-F238E27FC236}">
                <a16:creationId xmlns:a16="http://schemas.microsoft.com/office/drawing/2014/main" id="{FEB6EE0D-36F7-3E77-8D2E-3F7E20AF3BC6}"/>
              </a:ext>
            </a:extLst>
          </p:cNvPr>
          <p:cNvSpPr/>
          <p:nvPr/>
        </p:nvSpPr>
        <p:spPr>
          <a:xfrm>
            <a:off x="4678562" y="1447808"/>
            <a:ext cx="2905760" cy="1473184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tx1"/>
                </a:solidFill>
              </a:rPr>
              <a:t>T1.1.1 Creation of workplan (Gantt chart) HSWT</a:t>
            </a:r>
          </a:p>
        </p:txBody>
      </p:sp>
      <p:sp>
        <p:nvSpPr>
          <p:cNvPr id="3" name="Ellipse 2">
            <a:extLst>
              <a:ext uri="{FF2B5EF4-FFF2-40B4-BE49-F238E27FC236}">
                <a16:creationId xmlns:a16="http://schemas.microsoft.com/office/drawing/2014/main" id="{9679C3B9-3D8B-2BC6-0AF6-74DE325156C9}"/>
              </a:ext>
            </a:extLst>
          </p:cNvPr>
          <p:cNvSpPr/>
          <p:nvPr/>
        </p:nvSpPr>
        <p:spPr>
          <a:xfrm>
            <a:off x="5051922" y="2585720"/>
            <a:ext cx="2905760" cy="1473184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tx1"/>
                </a:solidFill>
              </a:rPr>
              <a:t>T1.3.1 Project Team Formation</a:t>
            </a:r>
          </a:p>
        </p:txBody>
      </p:sp>
    </p:spTree>
    <p:extLst>
      <p:ext uri="{BB962C8B-B14F-4D97-AF65-F5344CB8AC3E}">
        <p14:creationId xmlns:p14="http://schemas.microsoft.com/office/powerpoint/2010/main" val="3968692976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B1514B9-7277-CCB4-90AC-BC8FF4A5561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fik 6">
            <a:extLst>
              <a:ext uri="{FF2B5EF4-FFF2-40B4-BE49-F238E27FC236}">
                <a16:creationId xmlns:a16="http://schemas.microsoft.com/office/drawing/2014/main" id="{F586B931-9F44-EF78-2186-7682EB07D01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27600" y="2549348"/>
            <a:ext cx="6736555" cy="2600310"/>
          </a:xfrm>
          <a:prstGeom prst="rect">
            <a:avLst/>
          </a:prstGeom>
        </p:spPr>
      </p:pic>
      <p:pic>
        <p:nvPicPr>
          <p:cNvPr id="9" name="Grafik 8">
            <a:extLst>
              <a:ext uri="{FF2B5EF4-FFF2-40B4-BE49-F238E27FC236}">
                <a16:creationId xmlns:a16="http://schemas.microsoft.com/office/drawing/2014/main" id="{AF4C2EF5-F1F9-0FC3-8773-7C30AA4FF12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27600" y="103994"/>
            <a:ext cx="6764400" cy="801048"/>
          </a:xfrm>
          <a:prstGeom prst="rect">
            <a:avLst/>
          </a:prstGeom>
        </p:spPr>
      </p:pic>
      <p:pic>
        <p:nvPicPr>
          <p:cNvPr id="10" name="Grafik 9">
            <a:extLst>
              <a:ext uri="{FF2B5EF4-FFF2-40B4-BE49-F238E27FC236}">
                <a16:creationId xmlns:a16="http://schemas.microsoft.com/office/drawing/2014/main" id="{CAB2CF6B-BB0C-73F5-DCC0-47B3B3B3198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27600" y="1146470"/>
            <a:ext cx="6736555" cy="1297009"/>
          </a:xfrm>
          <a:prstGeom prst="rect">
            <a:avLst/>
          </a:prstGeom>
        </p:spPr>
      </p:pic>
      <p:cxnSp>
        <p:nvCxnSpPr>
          <p:cNvPr id="8" name="Gerader Verbinder 7">
            <a:extLst>
              <a:ext uri="{FF2B5EF4-FFF2-40B4-BE49-F238E27FC236}">
                <a16:creationId xmlns:a16="http://schemas.microsoft.com/office/drawing/2014/main" id="{254D2B62-EAC6-12DA-8164-86F10845C506}"/>
              </a:ext>
            </a:extLst>
          </p:cNvPr>
          <p:cNvCxnSpPr>
            <a:cxnSpLocks/>
          </p:cNvCxnSpPr>
          <p:nvPr/>
        </p:nvCxnSpPr>
        <p:spPr>
          <a:xfrm>
            <a:off x="3921840" y="3032752"/>
            <a:ext cx="0" cy="2528232"/>
          </a:xfrm>
          <a:prstGeom prst="line">
            <a:avLst/>
          </a:prstGeom>
          <a:ln w="57150">
            <a:solidFill>
              <a:srgbClr val="7AB8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Ellipse 5">
            <a:extLst>
              <a:ext uri="{FF2B5EF4-FFF2-40B4-BE49-F238E27FC236}">
                <a16:creationId xmlns:a16="http://schemas.microsoft.com/office/drawing/2014/main" id="{98608709-D04B-99A2-B453-3C32D929C22C}"/>
              </a:ext>
            </a:extLst>
          </p:cNvPr>
          <p:cNvSpPr/>
          <p:nvPr/>
        </p:nvSpPr>
        <p:spPr>
          <a:xfrm>
            <a:off x="3921840" y="2443479"/>
            <a:ext cx="1152000" cy="997200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>
                <a:solidFill>
                  <a:schemeClr val="tx1"/>
                </a:solidFill>
              </a:rPr>
              <a:t>KOM</a:t>
            </a:r>
          </a:p>
          <a:p>
            <a:pPr algn="ctr"/>
            <a:r>
              <a:rPr lang="en-US" sz="1200">
                <a:solidFill>
                  <a:schemeClr val="tx1"/>
                </a:solidFill>
              </a:rPr>
              <a:t>28.04 - 02.05.25</a:t>
            </a:r>
          </a:p>
        </p:txBody>
      </p:sp>
      <p:cxnSp>
        <p:nvCxnSpPr>
          <p:cNvPr id="5" name="Gerader Verbinder 4">
            <a:extLst>
              <a:ext uri="{FF2B5EF4-FFF2-40B4-BE49-F238E27FC236}">
                <a16:creationId xmlns:a16="http://schemas.microsoft.com/office/drawing/2014/main" id="{46AD1499-0FDD-E82F-3064-F60A60D2A1E6}"/>
              </a:ext>
            </a:extLst>
          </p:cNvPr>
          <p:cNvCxnSpPr/>
          <p:nvPr/>
        </p:nvCxnSpPr>
        <p:spPr>
          <a:xfrm flipV="1">
            <a:off x="696000" y="5560984"/>
            <a:ext cx="10800000" cy="0"/>
          </a:xfrm>
          <a:prstGeom prst="line">
            <a:avLst/>
          </a:prstGeom>
          <a:ln w="76200">
            <a:solidFill>
              <a:srgbClr val="7AB800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2" name="Ellipse 1">
            <a:extLst>
              <a:ext uri="{FF2B5EF4-FFF2-40B4-BE49-F238E27FC236}">
                <a16:creationId xmlns:a16="http://schemas.microsoft.com/office/drawing/2014/main" id="{469AFA2D-0311-0006-4AD1-6C75B12AAFEC}"/>
              </a:ext>
            </a:extLst>
          </p:cNvPr>
          <p:cNvSpPr/>
          <p:nvPr/>
        </p:nvSpPr>
        <p:spPr>
          <a:xfrm>
            <a:off x="4678562" y="1447808"/>
            <a:ext cx="2905760" cy="1473184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tx1"/>
                </a:solidFill>
              </a:rPr>
              <a:t>T1.1.4 Creation of Dissemination Plan</a:t>
            </a:r>
          </a:p>
          <a:p>
            <a:pPr algn="ctr"/>
            <a:r>
              <a:rPr lang="en-US">
                <a:solidFill>
                  <a:schemeClr val="tx1"/>
                </a:solidFill>
              </a:rPr>
              <a:t>UFS, EDI</a:t>
            </a:r>
          </a:p>
        </p:txBody>
      </p:sp>
      <p:sp>
        <p:nvSpPr>
          <p:cNvPr id="3" name="Ellipse 2">
            <a:extLst>
              <a:ext uri="{FF2B5EF4-FFF2-40B4-BE49-F238E27FC236}">
                <a16:creationId xmlns:a16="http://schemas.microsoft.com/office/drawing/2014/main" id="{7C72FC67-4D06-AC60-5870-68CC867A5B89}"/>
              </a:ext>
            </a:extLst>
          </p:cNvPr>
          <p:cNvSpPr/>
          <p:nvPr/>
        </p:nvSpPr>
        <p:spPr>
          <a:xfrm>
            <a:off x="5051922" y="2585720"/>
            <a:ext cx="2905760" cy="1473184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tx1"/>
                </a:solidFill>
              </a:rPr>
              <a:t>T1.3.1 Project Team Formation</a:t>
            </a:r>
          </a:p>
        </p:txBody>
      </p:sp>
      <p:sp>
        <p:nvSpPr>
          <p:cNvPr id="4" name="Ellipse 3">
            <a:extLst>
              <a:ext uri="{FF2B5EF4-FFF2-40B4-BE49-F238E27FC236}">
                <a16:creationId xmlns:a16="http://schemas.microsoft.com/office/drawing/2014/main" id="{548EBC38-C012-E961-0CDD-AB9E42F86C2D}"/>
              </a:ext>
            </a:extLst>
          </p:cNvPr>
          <p:cNvSpPr/>
          <p:nvPr/>
        </p:nvSpPr>
        <p:spPr>
          <a:xfrm>
            <a:off x="4212402" y="3322312"/>
            <a:ext cx="2905760" cy="1473184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tx1"/>
                </a:solidFill>
              </a:rPr>
              <a:t>T1.1.5 Creation of Guidelines for constitution of project structures</a:t>
            </a:r>
          </a:p>
        </p:txBody>
      </p:sp>
    </p:spTree>
    <p:extLst>
      <p:ext uri="{BB962C8B-B14F-4D97-AF65-F5344CB8AC3E}">
        <p14:creationId xmlns:p14="http://schemas.microsoft.com/office/powerpoint/2010/main" val="2212422994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434902C-2177-DC20-0FD7-B3D5107E8CB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rafik 9">
            <a:extLst>
              <a:ext uri="{FF2B5EF4-FFF2-40B4-BE49-F238E27FC236}">
                <a16:creationId xmlns:a16="http://schemas.microsoft.com/office/drawing/2014/main" id="{FE6740FC-57ED-D25D-5384-DB865720E8D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27600" y="2549348"/>
            <a:ext cx="6736555" cy="2600310"/>
          </a:xfrm>
          <a:prstGeom prst="rect">
            <a:avLst/>
          </a:prstGeom>
        </p:spPr>
      </p:pic>
      <p:pic>
        <p:nvPicPr>
          <p:cNvPr id="11" name="Grafik 10">
            <a:extLst>
              <a:ext uri="{FF2B5EF4-FFF2-40B4-BE49-F238E27FC236}">
                <a16:creationId xmlns:a16="http://schemas.microsoft.com/office/drawing/2014/main" id="{7FE025C2-2205-FAD2-C083-EEB9F4A170B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27600" y="103994"/>
            <a:ext cx="6764400" cy="801048"/>
          </a:xfrm>
          <a:prstGeom prst="rect">
            <a:avLst/>
          </a:prstGeom>
        </p:spPr>
      </p:pic>
      <p:pic>
        <p:nvPicPr>
          <p:cNvPr id="12" name="Grafik 11">
            <a:extLst>
              <a:ext uri="{FF2B5EF4-FFF2-40B4-BE49-F238E27FC236}">
                <a16:creationId xmlns:a16="http://schemas.microsoft.com/office/drawing/2014/main" id="{B5151F5B-E696-7834-BE68-8D99C604306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27600" y="1146470"/>
            <a:ext cx="6736555" cy="1297009"/>
          </a:xfrm>
          <a:prstGeom prst="rect">
            <a:avLst/>
          </a:prstGeom>
        </p:spPr>
      </p:pic>
      <p:cxnSp>
        <p:nvCxnSpPr>
          <p:cNvPr id="8" name="Gerader Verbinder 7">
            <a:extLst>
              <a:ext uri="{FF2B5EF4-FFF2-40B4-BE49-F238E27FC236}">
                <a16:creationId xmlns:a16="http://schemas.microsoft.com/office/drawing/2014/main" id="{07D419AD-1C66-F135-387B-0B9668632FEB}"/>
              </a:ext>
            </a:extLst>
          </p:cNvPr>
          <p:cNvCxnSpPr>
            <a:cxnSpLocks/>
          </p:cNvCxnSpPr>
          <p:nvPr/>
        </p:nvCxnSpPr>
        <p:spPr>
          <a:xfrm>
            <a:off x="3921840" y="3032752"/>
            <a:ext cx="0" cy="2528232"/>
          </a:xfrm>
          <a:prstGeom prst="line">
            <a:avLst/>
          </a:prstGeom>
          <a:ln w="57150">
            <a:solidFill>
              <a:srgbClr val="7AB8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Ellipse 5">
            <a:extLst>
              <a:ext uri="{FF2B5EF4-FFF2-40B4-BE49-F238E27FC236}">
                <a16:creationId xmlns:a16="http://schemas.microsoft.com/office/drawing/2014/main" id="{71D3D02E-D57D-DC45-0633-19C4167ABCCB}"/>
              </a:ext>
            </a:extLst>
          </p:cNvPr>
          <p:cNvSpPr/>
          <p:nvPr/>
        </p:nvSpPr>
        <p:spPr>
          <a:xfrm>
            <a:off x="3921840" y="2443479"/>
            <a:ext cx="1152000" cy="997200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>
                <a:solidFill>
                  <a:schemeClr val="tx1"/>
                </a:solidFill>
              </a:rPr>
              <a:t>KOM</a:t>
            </a:r>
          </a:p>
          <a:p>
            <a:pPr algn="ctr"/>
            <a:r>
              <a:rPr lang="en-US" sz="1200">
                <a:solidFill>
                  <a:schemeClr val="tx1"/>
                </a:solidFill>
              </a:rPr>
              <a:t>28.04 - 02.05.25</a:t>
            </a:r>
          </a:p>
        </p:txBody>
      </p:sp>
      <p:cxnSp>
        <p:nvCxnSpPr>
          <p:cNvPr id="5" name="Gerader Verbinder 4">
            <a:extLst>
              <a:ext uri="{FF2B5EF4-FFF2-40B4-BE49-F238E27FC236}">
                <a16:creationId xmlns:a16="http://schemas.microsoft.com/office/drawing/2014/main" id="{1F5E05E0-9732-C20F-7F6F-5578DBFD30A6}"/>
              </a:ext>
            </a:extLst>
          </p:cNvPr>
          <p:cNvCxnSpPr/>
          <p:nvPr/>
        </p:nvCxnSpPr>
        <p:spPr>
          <a:xfrm flipV="1">
            <a:off x="696000" y="5560984"/>
            <a:ext cx="10800000" cy="0"/>
          </a:xfrm>
          <a:prstGeom prst="line">
            <a:avLst/>
          </a:prstGeom>
          <a:ln w="76200">
            <a:solidFill>
              <a:srgbClr val="7AB800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2" name="Ellipse 1">
            <a:extLst>
              <a:ext uri="{FF2B5EF4-FFF2-40B4-BE49-F238E27FC236}">
                <a16:creationId xmlns:a16="http://schemas.microsoft.com/office/drawing/2014/main" id="{4127365A-EF61-C762-96EB-265787132CEA}"/>
              </a:ext>
            </a:extLst>
          </p:cNvPr>
          <p:cNvSpPr/>
          <p:nvPr/>
        </p:nvSpPr>
        <p:spPr>
          <a:xfrm>
            <a:off x="4678562" y="1447808"/>
            <a:ext cx="2905760" cy="1473184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tx1"/>
                </a:solidFill>
              </a:rPr>
              <a:t>T1.1.4 Creation of Dissemination Plan</a:t>
            </a:r>
          </a:p>
          <a:p>
            <a:pPr algn="ctr"/>
            <a:r>
              <a:rPr lang="en-US">
                <a:solidFill>
                  <a:schemeClr val="tx1"/>
                </a:solidFill>
              </a:rPr>
              <a:t>UFS, EDI</a:t>
            </a:r>
          </a:p>
        </p:txBody>
      </p:sp>
      <p:sp>
        <p:nvSpPr>
          <p:cNvPr id="3" name="Ellipse 2">
            <a:extLst>
              <a:ext uri="{FF2B5EF4-FFF2-40B4-BE49-F238E27FC236}">
                <a16:creationId xmlns:a16="http://schemas.microsoft.com/office/drawing/2014/main" id="{9B383B47-FFBA-07BE-BC4D-38B2FED35857}"/>
              </a:ext>
            </a:extLst>
          </p:cNvPr>
          <p:cNvSpPr/>
          <p:nvPr/>
        </p:nvSpPr>
        <p:spPr>
          <a:xfrm>
            <a:off x="5051922" y="2585720"/>
            <a:ext cx="2905760" cy="1473184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tx1"/>
                </a:solidFill>
              </a:rPr>
              <a:t>T1.3.1 Project Team Formation</a:t>
            </a:r>
          </a:p>
        </p:txBody>
      </p:sp>
      <p:sp>
        <p:nvSpPr>
          <p:cNvPr id="4" name="Ellipse 3">
            <a:extLst>
              <a:ext uri="{FF2B5EF4-FFF2-40B4-BE49-F238E27FC236}">
                <a16:creationId xmlns:a16="http://schemas.microsoft.com/office/drawing/2014/main" id="{36986575-4FBC-C597-B938-26CE168C1A25}"/>
              </a:ext>
            </a:extLst>
          </p:cNvPr>
          <p:cNvSpPr/>
          <p:nvPr/>
        </p:nvSpPr>
        <p:spPr>
          <a:xfrm>
            <a:off x="4212402" y="3322312"/>
            <a:ext cx="2905760" cy="1473184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tx1"/>
                </a:solidFill>
              </a:rPr>
              <a:t>T1.1.5 Creation of Guidelines for constitution of project structures</a:t>
            </a:r>
          </a:p>
        </p:txBody>
      </p:sp>
      <p:pic>
        <p:nvPicPr>
          <p:cNvPr id="13" name="Grafik 12">
            <a:extLst>
              <a:ext uri="{FF2B5EF4-FFF2-40B4-BE49-F238E27FC236}">
                <a16:creationId xmlns:a16="http://schemas.microsoft.com/office/drawing/2014/main" id="{7EBBDC6B-3BBD-9ED3-5289-D4C14148FBD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-14641"/>
            <a:ext cx="12192000" cy="25859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3689178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3722F11-561C-4DB6-4775-52275DE8AA5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rafik 9">
            <a:extLst>
              <a:ext uri="{FF2B5EF4-FFF2-40B4-BE49-F238E27FC236}">
                <a16:creationId xmlns:a16="http://schemas.microsoft.com/office/drawing/2014/main" id="{6C897609-244C-1A1C-5A99-D1283EE31BD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27600" y="2549348"/>
            <a:ext cx="6736555" cy="2600310"/>
          </a:xfrm>
          <a:prstGeom prst="rect">
            <a:avLst/>
          </a:prstGeom>
        </p:spPr>
      </p:pic>
      <p:pic>
        <p:nvPicPr>
          <p:cNvPr id="11" name="Grafik 10">
            <a:extLst>
              <a:ext uri="{FF2B5EF4-FFF2-40B4-BE49-F238E27FC236}">
                <a16:creationId xmlns:a16="http://schemas.microsoft.com/office/drawing/2014/main" id="{E6477D30-D9DD-CB04-90D1-38734BDCA86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27600" y="103994"/>
            <a:ext cx="6764400" cy="801048"/>
          </a:xfrm>
          <a:prstGeom prst="rect">
            <a:avLst/>
          </a:prstGeom>
        </p:spPr>
      </p:pic>
      <p:pic>
        <p:nvPicPr>
          <p:cNvPr id="12" name="Grafik 11">
            <a:extLst>
              <a:ext uri="{FF2B5EF4-FFF2-40B4-BE49-F238E27FC236}">
                <a16:creationId xmlns:a16="http://schemas.microsoft.com/office/drawing/2014/main" id="{5762F02E-11BE-BC1F-CCDE-E2629806662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27600" y="1146470"/>
            <a:ext cx="6736555" cy="1297009"/>
          </a:xfrm>
          <a:prstGeom prst="rect">
            <a:avLst/>
          </a:prstGeom>
        </p:spPr>
      </p:pic>
      <p:cxnSp>
        <p:nvCxnSpPr>
          <p:cNvPr id="8" name="Gerader Verbinder 7">
            <a:extLst>
              <a:ext uri="{FF2B5EF4-FFF2-40B4-BE49-F238E27FC236}">
                <a16:creationId xmlns:a16="http://schemas.microsoft.com/office/drawing/2014/main" id="{8C05EE87-07B5-6545-7998-75A26A24E0CB}"/>
              </a:ext>
            </a:extLst>
          </p:cNvPr>
          <p:cNvCxnSpPr>
            <a:cxnSpLocks/>
          </p:cNvCxnSpPr>
          <p:nvPr/>
        </p:nvCxnSpPr>
        <p:spPr>
          <a:xfrm>
            <a:off x="3921840" y="3032752"/>
            <a:ext cx="0" cy="2528232"/>
          </a:xfrm>
          <a:prstGeom prst="line">
            <a:avLst/>
          </a:prstGeom>
          <a:ln w="57150">
            <a:solidFill>
              <a:srgbClr val="7AB8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Ellipse 5">
            <a:extLst>
              <a:ext uri="{FF2B5EF4-FFF2-40B4-BE49-F238E27FC236}">
                <a16:creationId xmlns:a16="http://schemas.microsoft.com/office/drawing/2014/main" id="{F97E7F4E-4E22-5539-56EA-81AF8BB6AD09}"/>
              </a:ext>
            </a:extLst>
          </p:cNvPr>
          <p:cNvSpPr/>
          <p:nvPr/>
        </p:nvSpPr>
        <p:spPr>
          <a:xfrm>
            <a:off x="3921840" y="2443479"/>
            <a:ext cx="1152000" cy="997200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>
                <a:solidFill>
                  <a:schemeClr val="tx1"/>
                </a:solidFill>
              </a:rPr>
              <a:t>KOM</a:t>
            </a:r>
          </a:p>
          <a:p>
            <a:pPr algn="ctr"/>
            <a:r>
              <a:rPr lang="en-US" sz="1200">
                <a:solidFill>
                  <a:schemeClr val="tx1"/>
                </a:solidFill>
              </a:rPr>
              <a:t>28.04 - 02.05.25</a:t>
            </a:r>
          </a:p>
        </p:txBody>
      </p:sp>
      <p:cxnSp>
        <p:nvCxnSpPr>
          <p:cNvPr id="5" name="Gerader Verbinder 4">
            <a:extLst>
              <a:ext uri="{FF2B5EF4-FFF2-40B4-BE49-F238E27FC236}">
                <a16:creationId xmlns:a16="http://schemas.microsoft.com/office/drawing/2014/main" id="{2C505666-20D3-4776-9AB4-EBF1151F0189}"/>
              </a:ext>
            </a:extLst>
          </p:cNvPr>
          <p:cNvCxnSpPr/>
          <p:nvPr/>
        </p:nvCxnSpPr>
        <p:spPr>
          <a:xfrm flipV="1">
            <a:off x="696000" y="5560984"/>
            <a:ext cx="10800000" cy="0"/>
          </a:xfrm>
          <a:prstGeom prst="line">
            <a:avLst/>
          </a:prstGeom>
          <a:ln w="76200">
            <a:solidFill>
              <a:srgbClr val="7AB800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2" name="Ellipse 1">
            <a:extLst>
              <a:ext uri="{FF2B5EF4-FFF2-40B4-BE49-F238E27FC236}">
                <a16:creationId xmlns:a16="http://schemas.microsoft.com/office/drawing/2014/main" id="{CAB81A90-5163-8542-7662-9FFEB1527F29}"/>
              </a:ext>
            </a:extLst>
          </p:cNvPr>
          <p:cNvSpPr/>
          <p:nvPr/>
        </p:nvSpPr>
        <p:spPr>
          <a:xfrm>
            <a:off x="4678562" y="1447808"/>
            <a:ext cx="2905760" cy="1473184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tx1"/>
                </a:solidFill>
              </a:rPr>
              <a:t>T1.1.4 Creation of Dissemination Plan</a:t>
            </a:r>
          </a:p>
          <a:p>
            <a:pPr algn="ctr"/>
            <a:r>
              <a:rPr lang="en-US">
                <a:solidFill>
                  <a:schemeClr val="tx1"/>
                </a:solidFill>
              </a:rPr>
              <a:t>UFS, EDI</a:t>
            </a:r>
          </a:p>
        </p:txBody>
      </p:sp>
      <p:sp>
        <p:nvSpPr>
          <p:cNvPr id="3" name="Ellipse 2">
            <a:extLst>
              <a:ext uri="{FF2B5EF4-FFF2-40B4-BE49-F238E27FC236}">
                <a16:creationId xmlns:a16="http://schemas.microsoft.com/office/drawing/2014/main" id="{DFDC4ACA-456A-EB9D-890D-1521BD08909B}"/>
              </a:ext>
            </a:extLst>
          </p:cNvPr>
          <p:cNvSpPr/>
          <p:nvPr/>
        </p:nvSpPr>
        <p:spPr>
          <a:xfrm>
            <a:off x="5051922" y="2585720"/>
            <a:ext cx="2905760" cy="1473184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tx1"/>
                </a:solidFill>
              </a:rPr>
              <a:t>T1.3.1 Project Team Formation</a:t>
            </a:r>
          </a:p>
        </p:txBody>
      </p:sp>
      <p:sp>
        <p:nvSpPr>
          <p:cNvPr id="4" name="Ellipse 3">
            <a:extLst>
              <a:ext uri="{FF2B5EF4-FFF2-40B4-BE49-F238E27FC236}">
                <a16:creationId xmlns:a16="http://schemas.microsoft.com/office/drawing/2014/main" id="{BB02B9EB-24F7-3150-E00C-715DD46A9D04}"/>
              </a:ext>
            </a:extLst>
          </p:cNvPr>
          <p:cNvSpPr/>
          <p:nvPr/>
        </p:nvSpPr>
        <p:spPr>
          <a:xfrm>
            <a:off x="4212402" y="3322312"/>
            <a:ext cx="2905760" cy="1473184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tx1"/>
                </a:solidFill>
              </a:rPr>
              <a:t>T1.1.5 Creation of Guidelines for constitution of project structures</a:t>
            </a:r>
          </a:p>
        </p:txBody>
      </p:sp>
      <p:pic>
        <p:nvPicPr>
          <p:cNvPr id="13" name="Grafik 12">
            <a:extLst>
              <a:ext uri="{FF2B5EF4-FFF2-40B4-BE49-F238E27FC236}">
                <a16:creationId xmlns:a16="http://schemas.microsoft.com/office/drawing/2014/main" id="{FCCC15FA-49F8-C209-0353-861F78AFF66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427600" y="5297267"/>
            <a:ext cx="6736555" cy="14288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5282754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A325724-B79B-3F91-A63E-87B147F1A0F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rafik 9">
            <a:extLst>
              <a:ext uri="{FF2B5EF4-FFF2-40B4-BE49-F238E27FC236}">
                <a16:creationId xmlns:a16="http://schemas.microsoft.com/office/drawing/2014/main" id="{0F8E4E6A-1AEE-3CB6-40B1-2B6F76097A8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27600" y="2549348"/>
            <a:ext cx="6736555" cy="2600310"/>
          </a:xfrm>
          <a:prstGeom prst="rect">
            <a:avLst/>
          </a:prstGeom>
        </p:spPr>
      </p:pic>
      <p:pic>
        <p:nvPicPr>
          <p:cNvPr id="11" name="Grafik 10">
            <a:extLst>
              <a:ext uri="{FF2B5EF4-FFF2-40B4-BE49-F238E27FC236}">
                <a16:creationId xmlns:a16="http://schemas.microsoft.com/office/drawing/2014/main" id="{F922A8BB-FEA2-AD1F-111C-9CB8BE96D97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27600" y="103994"/>
            <a:ext cx="6764400" cy="801048"/>
          </a:xfrm>
          <a:prstGeom prst="rect">
            <a:avLst/>
          </a:prstGeom>
        </p:spPr>
      </p:pic>
      <p:pic>
        <p:nvPicPr>
          <p:cNvPr id="12" name="Grafik 11">
            <a:extLst>
              <a:ext uri="{FF2B5EF4-FFF2-40B4-BE49-F238E27FC236}">
                <a16:creationId xmlns:a16="http://schemas.microsoft.com/office/drawing/2014/main" id="{A2C135EA-93DA-45B9-5C29-53597908D48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27600" y="1146470"/>
            <a:ext cx="6736555" cy="1297009"/>
          </a:xfrm>
          <a:prstGeom prst="rect">
            <a:avLst/>
          </a:prstGeom>
        </p:spPr>
      </p:pic>
      <p:cxnSp>
        <p:nvCxnSpPr>
          <p:cNvPr id="8" name="Gerader Verbinder 7">
            <a:extLst>
              <a:ext uri="{FF2B5EF4-FFF2-40B4-BE49-F238E27FC236}">
                <a16:creationId xmlns:a16="http://schemas.microsoft.com/office/drawing/2014/main" id="{AA03FAEF-58DC-137C-32B4-B64DBFCA6112}"/>
              </a:ext>
            </a:extLst>
          </p:cNvPr>
          <p:cNvCxnSpPr>
            <a:cxnSpLocks/>
          </p:cNvCxnSpPr>
          <p:nvPr/>
        </p:nvCxnSpPr>
        <p:spPr>
          <a:xfrm>
            <a:off x="3921840" y="3032752"/>
            <a:ext cx="0" cy="2528232"/>
          </a:xfrm>
          <a:prstGeom prst="line">
            <a:avLst/>
          </a:prstGeom>
          <a:ln w="57150">
            <a:solidFill>
              <a:srgbClr val="7AB8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Ellipse 5">
            <a:extLst>
              <a:ext uri="{FF2B5EF4-FFF2-40B4-BE49-F238E27FC236}">
                <a16:creationId xmlns:a16="http://schemas.microsoft.com/office/drawing/2014/main" id="{CA0346C2-6387-62D0-B684-0FEA87A3B732}"/>
              </a:ext>
            </a:extLst>
          </p:cNvPr>
          <p:cNvSpPr/>
          <p:nvPr/>
        </p:nvSpPr>
        <p:spPr>
          <a:xfrm>
            <a:off x="3921840" y="2443479"/>
            <a:ext cx="1152000" cy="997200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>
                <a:solidFill>
                  <a:schemeClr val="tx1"/>
                </a:solidFill>
              </a:rPr>
              <a:t>KOM</a:t>
            </a:r>
          </a:p>
          <a:p>
            <a:pPr algn="ctr"/>
            <a:r>
              <a:rPr lang="en-US" sz="1200">
                <a:solidFill>
                  <a:schemeClr val="tx1"/>
                </a:solidFill>
              </a:rPr>
              <a:t>28.04 - 02.05.25</a:t>
            </a:r>
          </a:p>
        </p:txBody>
      </p:sp>
      <p:cxnSp>
        <p:nvCxnSpPr>
          <p:cNvPr id="5" name="Gerader Verbinder 4">
            <a:extLst>
              <a:ext uri="{FF2B5EF4-FFF2-40B4-BE49-F238E27FC236}">
                <a16:creationId xmlns:a16="http://schemas.microsoft.com/office/drawing/2014/main" id="{65A9308B-3C5D-B24F-3248-004F77E79CAA}"/>
              </a:ext>
            </a:extLst>
          </p:cNvPr>
          <p:cNvCxnSpPr/>
          <p:nvPr/>
        </p:nvCxnSpPr>
        <p:spPr>
          <a:xfrm flipV="1">
            <a:off x="696000" y="5560984"/>
            <a:ext cx="10800000" cy="0"/>
          </a:xfrm>
          <a:prstGeom prst="line">
            <a:avLst/>
          </a:prstGeom>
          <a:ln w="76200">
            <a:solidFill>
              <a:srgbClr val="7AB800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2" name="Ellipse 1">
            <a:extLst>
              <a:ext uri="{FF2B5EF4-FFF2-40B4-BE49-F238E27FC236}">
                <a16:creationId xmlns:a16="http://schemas.microsoft.com/office/drawing/2014/main" id="{A26C9CEC-C134-4951-6750-BE0DEB01C1B2}"/>
              </a:ext>
            </a:extLst>
          </p:cNvPr>
          <p:cNvSpPr/>
          <p:nvPr/>
        </p:nvSpPr>
        <p:spPr>
          <a:xfrm>
            <a:off x="4678562" y="1447808"/>
            <a:ext cx="2905760" cy="1473184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tx1"/>
                </a:solidFill>
              </a:rPr>
              <a:t>T1.1.4 Creation of Dissemination Plan</a:t>
            </a:r>
          </a:p>
          <a:p>
            <a:pPr algn="ctr"/>
            <a:r>
              <a:rPr lang="en-US">
                <a:solidFill>
                  <a:schemeClr val="tx1"/>
                </a:solidFill>
              </a:rPr>
              <a:t>UFS, EDI</a:t>
            </a:r>
          </a:p>
        </p:txBody>
      </p:sp>
      <p:sp>
        <p:nvSpPr>
          <p:cNvPr id="3" name="Ellipse 2">
            <a:extLst>
              <a:ext uri="{FF2B5EF4-FFF2-40B4-BE49-F238E27FC236}">
                <a16:creationId xmlns:a16="http://schemas.microsoft.com/office/drawing/2014/main" id="{3DA919F4-C549-0F5B-A01E-B680474BD020}"/>
              </a:ext>
            </a:extLst>
          </p:cNvPr>
          <p:cNvSpPr/>
          <p:nvPr/>
        </p:nvSpPr>
        <p:spPr>
          <a:xfrm>
            <a:off x="5051922" y="2585720"/>
            <a:ext cx="2905760" cy="1473184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tx1"/>
                </a:solidFill>
              </a:rPr>
              <a:t>T1.3.1 Project Team Formation</a:t>
            </a:r>
          </a:p>
        </p:txBody>
      </p:sp>
      <p:sp>
        <p:nvSpPr>
          <p:cNvPr id="4" name="Ellipse 3">
            <a:extLst>
              <a:ext uri="{FF2B5EF4-FFF2-40B4-BE49-F238E27FC236}">
                <a16:creationId xmlns:a16="http://schemas.microsoft.com/office/drawing/2014/main" id="{13E5D772-E08E-7E25-3375-7D717AC80B00}"/>
              </a:ext>
            </a:extLst>
          </p:cNvPr>
          <p:cNvSpPr/>
          <p:nvPr/>
        </p:nvSpPr>
        <p:spPr>
          <a:xfrm>
            <a:off x="4212402" y="3322312"/>
            <a:ext cx="2905760" cy="1473184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tx1"/>
                </a:solidFill>
              </a:rPr>
              <a:t>T1.1.5 Creation of Guidelines for constitution of project structures</a:t>
            </a:r>
          </a:p>
        </p:txBody>
      </p:sp>
      <p:pic>
        <p:nvPicPr>
          <p:cNvPr id="13" name="Grafik 12">
            <a:extLst>
              <a:ext uri="{FF2B5EF4-FFF2-40B4-BE49-F238E27FC236}">
                <a16:creationId xmlns:a16="http://schemas.microsoft.com/office/drawing/2014/main" id="{65E87E17-2F6A-9E2A-49B4-3FF3D5A4217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427600" y="5297267"/>
            <a:ext cx="6736555" cy="1428818"/>
          </a:xfrm>
          <a:prstGeom prst="rect">
            <a:avLst/>
          </a:prstGeom>
        </p:spPr>
      </p:pic>
      <p:pic>
        <p:nvPicPr>
          <p:cNvPr id="7" name="Grafik 6">
            <a:extLst>
              <a:ext uri="{FF2B5EF4-FFF2-40B4-BE49-F238E27FC236}">
                <a16:creationId xmlns:a16="http://schemas.microsoft.com/office/drawing/2014/main" id="{358EB1A9-D2C1-035F-F7B5-BE94F1D71C4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06393" y="1434923"/>
            <a:ext cx="2619375" cy="2228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5402124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09DC24F-8BD4-3204-CFF7-7B86DB9170B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Gerader Verbinder 7">
            <a:extLst>
              <a:ext uri="{FF2B5EF4-FFF2-40B4-BE49-F238E27FC236}">
                <a16:creationId xmlns:a16="http://schemas.microsoft.com/office/drawing/2014/main" id="{3F0E1D22-0A56-651B-94B7-495678E870DC}"/>
              </a:ext>
            </a:extLst>
          </p:cNvPr>
          <p:cNvCxnSpPr>
            <a:cxnSpLocks/>
          </p:cNvCxnSpPr>
          <p:nvPr/>
        </p:nvCxnSpPr>
        <p:spPr>
          <a:xfrm>
            <a:off x="3921840" y="3032752"/>
            <a:ext cx="0" cy="2528232"/>
          </a:xfrm>
          <a:prstGeom prst="line">
            <a:avLst/>
          </a:prstGeom>
          <a:ln w="57150">
            <a:solidFill>
              <a:srgbClr val="7AB8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Ellipse 5">
            <a:extLst>
              <a:ext uri="{FF2B5EF4-FFF2-40B4-BE49-F238E27FC236}">
                <a16:creationId xmlns:a16="http://schemas.microsoft.com/office/drawing/2014/main" id="{D6DF658E-9528-6AF6-1F8E-7BCFA2593B19}"/>
              </a:ext>
            </a:extLst>
          </p:cNvPr>
          <p:cNvSpPr/>
          <p:nvPr/>
        </p:nvSpPr>
        <p:spPr>
          <a:xfrm>
            <a:off x="3896400" y="2296159"/>
            <a:ext cx="2905760" cy="1473184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>
                <a:solidFill>
                  <a:schemeClr val="tx1"/>
                </a:solidFill>
              </a:rPr>
              <a:t>KOM</a:t>
            </a:r>
          </a:p>
          <a:p>
            <a:pPr algn="ctr"/>
            <a:r>
              <a:rPr lang="en-US" sz="1800">
                <a:solidFill>
                  <a:schemeClr val="tx1"/>
                </a:solidFill>
              </a:rPr>
              <a:t>28.04 - 02.05.25</a:t>
            </a:r>
          </a:p>
        </p:txBody>
      </p:sp>
      <p:cxnSp>
        <p:nvCxnSpPr>
          <p:cNvPr id="5" name="Gerader Verbinder 4">
            <a:extLst>
              <a:ext uri="{FF2B5EF4-FFF2-40B4-BE49-F238E27FC236}">
                <a16:creationId xmlns:a16="http://schemas.microsoft.com/office/drawing/2014/main" id="{70076E74-8C68-5752-6D05-A1DEC76CC33D}"/>
              </a:ext>
            </a:extLst>
          </p:cNvPr>
          <p:cNvCxnSpPr/>
          <p:nvPr/>
        </p:nvCxnSpPr>
        <p:spPr>
          <a:xfrm flipV="1">
            <a:off x="696000" y="5560984"/>
            <a:ext cx="10800000" cy="0"/>
          </a:xfrm>
          <a:prstGeom prst="line">
            <a:avLst/>
          </a:prstGeom>
          <a:ln w="76200">
            <a:solidFill>
              <a:srgbClr val="7AB800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40775133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Char"/>
      </p:transition>
    </mc:Choice>
    <mc:Fallback>
      <p:transition spd="slow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FF939BA-7EF4-6C95-8E5E-D6B10AC5D74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Gerader Verbinder 7">
            <a:extLst>
              <a:ext uri="{FF2B5EF4-FFF2-40B4-BE49-F238E27FC236}">
                <a16:creationId xmlns:a16="http://schemas.microsoft.com/office/drawing/2014/main" id="{527628D9-9FA5-B3D6-CC0B-87A2395A4A3F}"/>
              </a:ext>
            </a:extLst>
          </p:cNvPr>
          <p:cNvCxnSpPr>
            <a:cxnSpLocks/>
          </p:cNvCxnSpPr>
          <p:nvPr/>
        </p:nvCxnSpPr>
        <p:spPr>
          <a:xfrm>
            <a:off x="5344240" y="3032752"/>
            <a:ext cx="0" cy="2528232"/>
          </a:xfrm>
          <a:prstGeom prst="line">
            <a:avLst/>
          </a:prstGeom>
          <a:ln w="57150">
            <a:solidFill>
              <a:srgbClr val="7AB8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Ellipse 5">
            <a:extLst>
              <a:ext uri="{FF2B5EF4-FFF2-40B4-BE49-F238E27FC236}">
                <a16:creationId xmlns:a16="http://schemas.microsoft.com/office/drawing/2014/main" id="{4FFA960E-F16C-5BD4-A25D-A6A053D88704}"/>
              </a:ext>
            </a:extLst>
          </p:cNvPr>
          <p:cNvSpPr/>
          <p:nvPr/>
        </p:nvSpPr>
        <p:spPr>
          <a:xfrm>
            <a:off x="5318799" y="1662775"/>
            <a:ext cx="2905760" cy="2248826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chemeClr val="tx1"/>
              </a:solidFill>
            </a:endParaRPr>
          </a:p>
          <a:p>
            <a:pPr algn="ctr"/>
            <a:r>
              <a:rPr lang="en-US" sz="1800">
                <a:solidFill>
                  <a:schemeClr val="tx1"/>
                </a:solidFill>
              </a:rPr>
              <a:t>Milestone 1</a:t>
            </a:r>
          </a:p>
          <a:p>
            <a:pPr algn="ctr"/>
            <a:r>
              <a:rPr lang="de-DE">
                <a:solidFill>
                  <a:schemeClr val="tx1"/>
                </a:solidFill>
              </a:rPr>
              <a:t>Implementation Package adopted &amp; distributed to partners</a:t>
            </a:r>
          </a:p>
          <a:p>
            <a:pPr algn="ctr"/>
            <a:r>
              <a:rPr lang="de-DE">
                <a:solidFill>
                  <a:schemeClr val="tx1"/>
                </a:solidFill>
              </a:rPr>
              <a:t>HSWT</a:t>
            </a:r>
          </a:p>
          <a:p>
            <a:pPr algn="ctr"/>
            <a:r>
              <a:rPr lang="de-DE">
                <a:solidFill>
                  <a:schemeClr val="tx1"/>
                </a:solidFill>
              </a:rPr>
              <a:t>31.05.2025</a:t>
            </a:r>
          </a:p>
          <a:p>
            <a:pPr algn="ctr"/>
            <a:endParaRPr lang="en-US" sz="1800">
              <a:solidFill>
                <a:schemeClr val="tx1"/>
              </a:solidFill>
            </a:endParaRPr>
          </a:p>
        </p:txBody>
      </p:sp>
      <p:cxnSp>
        <p:nvCxnSpPr>
          <p:cNvPr id="5" name="Gerader Verbinder 4">
            <a:extLst>
              <a:ext uri="{FF2B5EF4-FFF2-40B4-BE49-F238E27FC236}">
                <a16:creationId xmlns:a16="http://schemas.microsoft.com/office/drawing/2014/main" id="{E7563BD7-274C-2B6F-826F-8311EF92651F}"/>
              </a:ext>
            </a:extLst>
          </p:cNvPr>
          <p:cNvCxnSpPr/>
          <p:nvPr/>
        </p:nvCxnSpPr>
        <p:spPr>
          <a:xfrm flipV="1">
            <a:off x="696000" y="5560984"/>
            <a:ext cx="10800000" cy="0"/>
          </a:xfrm>
          <a:prstGeom prst="line">
            <a:avLst/>
          </a:prstGeom>
          <a:ln w="76200">
            <a:solidFill>
              <a:srgbClr val="7AB800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91022137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Char"/>
      </p:transition>
    </mc:Choice>
    <mc:Fallback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C6D1228-F52E-DB7A-3DB2-669A10FF40F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Gerader Verbinder 7">
            <a:extLst>
              <a:ext uri="{FF2B5EF4-FFF2-40B4-BE49-F238E27FC236}">
                <a16:creationId xmlns:a16="http://schemas.microsoft.com/office/drawing/2014/main" id="{1E47B3FC-9959-5DAF-AC7F-7A6C3E065787}"/>
              </a:ext>
            </a:extLst>
          </p:cNvPr>
          <p:cNvCxnSpPr>
            <a:cxnSpLocks/>
          </p:cNvCxnSpPr>
          <p:nvPr/>
        </p:nvCxnSpPr>
        <p:spPr>
          <a:xfrm>
            <a:off x="721440" y="3042912"/>
            <a:ext cx="0" cy="2528232"/>
          </a:xfrm>
          <a:prstGeom prst="line">
            <a:avLst/>
          </a:prstGeom>
          <a:ln w="57150">
            <a:solidFill>
              <a:srgbClr val="7AB8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Ellipse 5">
            <a:extLst>
              <a:ext uri="{FF2B5EF4-FFF2-40B4-BE49-F238E27FC236}">
                <a16:creationId xmlns:a16="http://schemas.microsoft.com/office/drawing/2014/main" id="{8DB6FED6-E7D9-B462-0932-FF77B92876F7}"/>
              </a:ext>
            </a:extLst>
          </p:cNvPr>
          <p:cNvSpPr/>
          <p:nvPr/>
        </p:nvSpPr>
        <p:spPr>
          <a:xfrm>
            <a:off x="696000" y="2611120"/>
            <a:ext cx="1153120" cy="995664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>
                <a:solidFill>
                  <a:schemeClr val="tx1"/>
                </a:solidFill>
              </a:rPr>
              <a:t>Project Start 01.02.25</a:t>
            </a:r>
          </a:p>
        </p:txBody>
      </p:sp>
      <p:cxnSp>
        <p:nvCxnSpPr>
          <p:cNvPr id="5" name="Gerader Verbinder 4">
            <a:extLst>
              <a:ext uri="{FF2B5EF4-FFF2-40B4-BE49-F238E27FC236}">
                <a16:creationId xmlns:a16="http://schemas.microsoft.com/office/drawing/2014/main" id="{56ED2328-6279-9C73-847A-3918B0EBD437}"/>
              </a:ext>
            </a:extLst>
          </p:cNvPr>
          <p:cNvCxnSpPr/>
          <p:nvPr/>
        </p:nvCxnSpPr>
        <p:spPr>
          <a:xfrm flipV="1">
            <a:off x="696000" y="5560984"/>
            <a:ext cx="10800000" cy="0"/>
          </a:xfrm>
          <a:prstGeom prst="line">
            <a:avLst/>
          </a:prstGeom>
          <a:ln w="76200">
            <a:solidFill>
              <a:srgbClr val="7AB800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06061044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D408BDB-721F-9A38-F348-B45715FDC80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Gerader Verbinder 7">
            <a:extLst>
              <a:ext uri="{FF2B5EF4-FFF2-40B4-BE49-F238E27FC236}">
                <a16:creationId xmlns:a16="http://schemas.microsoft.com/office/drawing/2014/main" id="{B0ED0271-8B50-B0F7-37FE-0247684A44F9}"/>
              </a:ext>
            </a:extLst>
          </p:cNvPr>
          <p:cNvCxnSpPr>
            <a:cxnSpLocks/>
          </p:cNvCxnSpPr>
          <p:nvPr/>
        </p:nvCxnSpPr>
        <p:spPr>
          <a:xfrm>
            <a:off x="5344240" y="3032752"/>
            <a:ext cx="0" cy="2528232"/>
          </a:xfrm>
          <a:prstGeom prst="line">
            <a:avLst/>
          </a:prstGeom>
          <a:ln w="57150">
            <a:solidFill>
              <a:srgbClr val="7AB8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Ellipse 5">
            <a:extLst>
              <a:ext uri="{FF2B5EF4-FFF2-40B4-BE49-F238E27FC236}">
                <a16:creationId xmlns:a16="http://schemas.microsoft.com/office/drawing/2014/main" id="{DA2C4389-91CF-1925-F411-3B5320C8771B}"/>
              </a:ext>
            </a:extLst>
          </p:cNvPr>
          <p:cNvSpPr/>
          <p:nvPr/>
        </p:nvSpPr>
        <p:spPr>
          <a:xfrm>
            <a:off x="5318799" y="1662775"/>
            <a:ext cx="2905760" cy="2248826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chemeClr val="tx1"/>
              </a:solidFill>
            </a:endParaRPr>
          </a:p>
          <a:p>
            <a:pPr algn="ctr"/>
            <a:r>
              <a:rPr lang="en-US" sz="1800">
                <a:solidFill>
                  <a:schemeClr val="tx1"/>
                </a:solidFill>
              </a:rPr>
              <a:t>Milestone 1</a:t>
            </a:r>
          </a:p>
          <a:p>
            <a:pPr algn="ctr"/>
            <a:r>
              <a:rPr lang="de-DE">
                <a:solidFill>
                  <a:schemeClr val="tx1"/>
                </a:solidFill>
              </a:rPr>
              <a:t>Implementation Package adopted &amp; distributed to partners</a:t>
            </a:r>
          </a:p>
          <a:p>
            <a:pPr algn="ctr"/>
            <a:r>
              <a:rPr lang="de-DE">
                <a:solidFill>
                  <a:schemeClr val="tx1"/>
                </a:solidFill>
              </a:rPr>
              <a:t>HSWT</a:t>
            </a:r>
          </a:p>
          <a:p>
            <a:pPr algn="ctr"/>
            <a:r>
              <a:rPr lang="de-DE">
                <a:solidFill>
                  <a:schemeClr val="tx1"/>
                </a:solidFill>
              </a:rPr>
              <a:t>31.05.2025</a:t>
            </a:r>
          </a:p>
          <a:p>
            <a:pPr algn="ctr"/>
            <a:endParaRPr lang="en-US" sz="1800">
              <a:solidFill>
                <a:schemeClr val="tx1"/>
              </a:solidFill>
            </a:endParaRPr>
          </a:p>
        </p:txBody>
      </p:sp>
      <p:cxnSp>
        <p:nvCxnSpPr>
          <p:cNvPr id="5" name="Gerader Verbinder 4">
            <a:extLst>
              <a:ext uri="{FF2B5EF4-FFF2-40B4-BE49-F238E27FC236}">
                <a16:creationId xmlns:a16="http://schemas.microsoft.com/office/drawing/2014/main" id="{E1688BC2-770C-7963-8EB5-80BA7F66397E}"/>
              </a:ext>
            </a:extLst>
          </p:cNvPr>
          <p:cNvCxnSpPr/>
          <p:nvPr/>
        </p:nvCxnSpPr>
        <p:spPr>
          <a:xfrm flipV="1">
            <a:off x="696000" y="5560984"/>
            <a:ext cx="10800000" cy="0"/>
          </a:xfrm>
          <a:prstGeom prst="line">
            <a:avLst/>
          </a:prstGeom>
          <a:ln w="76200">
            <a:solidFill>
              <a:srgbClr val="7AB800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pic>
        <p:nvPicPr>
          <p:cNvPr id="2" name="Grafik 1">
            <a:extLst>
              <a:ext uri="{FF2B5EF4-FFF2-40B4-BE49-F238E27FC236}">
                <a16:creationId xmlns:a16="http://schemas.microsoft.com/office/drawing/2014/main" id="{B26A6679-09E5-2112-0262-B8EA7748623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9085"/>
            <a:ext cx="12192000" cy="39366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2147673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Char"/>
      </p:transition>
    </mc:Choice>
    <mc:Fallback>
      <p:transition spd="slow">
        <p:fade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021E7F2-10F8-FA5E-EC8E-41AF81FF076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>
            <a:extLst>
              <a:ext uri="{FF2B5EF4-FFF2-40B4-BE49-F238E27FC236}">
                <a16:creationId xmlns:a16="http://schemas.microsoft.com/office/drawing/2014/main" id="{83F5327A-90ED-8582-DA3A-849D2D31F27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9085"/>
            <a:ext cx="6444000" cy="2080679"/>
          </a:xfrm>
          <a:prstGeom prst="rect">
            <a:avLst/>
          </a:prstGeom>
        </p:spPr>
      </p:pic>
      <p:cxnSp>
        <p:nvCxnSpPr>
          <p:cNvPr id="8" name="Gerader Verbinder 7">
            <a:extLst>
              <a:ext uri="{FF2B5EF4-FFF2-40B4-BE49-F238E27FC236}">
                <a16:creationId xmlns:a16="http://schemas.microsoft.com/office/drawing/2014/main" id="{38B23221-E20C-5B4C-5014-D1C89F38FCAF}"/>
              </a:ext>
            </a:extLst>
          </p:cNvPr>
          <p:cNvCxnSpPr>
            <a:cxnSpLocks/>
          </p:cNvCxnSpPr>
          <p:nvPr/>
        </p:nvCxnSpPr>
        <p:spPr>
          <a:xfrm>
            <a:off x="5344240" y="3032752"/>
            <a:ext cx="0" cy="2528232"/>
          </a:xfrm>
          <a:prstGeom prst="line">
            <a:avLst/>
          </a:prstGeom>
          <a:ln w="57150">
            <a:solidFill>
              <a:srgbClr val="7AB8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Ellipse 5">
            <a:extLst>
              <a:ext uri="{FF2B5EF4-FFF2-40B4-BE49-F238E27FC236}">
                <a16:creationId xmlns:a16="http://schemas.microsoft.com/office/drawing/2014/main" id="{52608606-CBB0-1149-4533-8B5406956516}"/>
              </a:ext>
            </a:extLst>
          </p:cNvPr>
          <p:cNvSpPr/>
          <p:nvPr/>
        </p:nvSpPr>
        <p:spPr>
          <a:xfrm>
            <a:off x="5318799" y="1662775"/>
            <a:ext cx="2905760" cy="2248826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chemeClr val="tx1"/>
              </a:solidFill>
            </a:endParaRPr>
          </a:p>
          <a:p>
            <a:pPr algn="ctr"/>
            <a:r>
              <a:rPr lang="en-US" sz="1800">
                <a:solidFill>
                  <a:schemeClr val="tx1"/>
                </a:solidFill>
              </a:rPr>
              <a:t>Milestone 1</a:t>
            </a:r>
          </a:p>
          <a:p>
            <a:pPr algn="ctr"/>
            <a:r>
              <a:rPr lang="de-DE">
                <a:solidFill>
                  <a:schemeClr val="tx1"/>
                </a:solidFill>
              </a:rPr>
              <a:t>Implementation Package adopted &amp; distributed to partners</a:t>
            </a:r>
          </a:p>
          <a:p>
            <a:pPr algn="ctr"/>
            <a:r>
              <a:rPr lang="de-DE">
                <a:solidFill>
                  <a:schemeClr val="tx1"/>
                </a:solidFill>
              </a:rPr>
              <a:t>HSWT</a:t>
            </a:r>
          </a:p>
          <a:p>
            <a:pPr algn="ctr"/>
            <a:r>
              <a:rPr lang="de-DE">
                <a:solidFill>
                  <a:schemeClr val="tx1"/>
                </a:solidFill>
              </a:rPr>
              <a:t>31.05.2025</a:t>
            </a:r>
          </a:p>
          <a:p>
            <a:pPr algn="ctr"/>
            <a:endParaRPr lang="en-US" sz="1800">
              <a:solidFill>
                <a:schemeClr val="tx1"/>
              </a:solidFill>
            </a:endParaRPr>
          </a:p>
        </p:txBody>
      </p:sp>
      <p:cxnSp>
        <p:nvCxnSpPr>
          <p:cNvPr id="5" name="Gerader Verbinder 4">
            <a:extLst>
              <a:ext uri="{FF2B5EF4-FFF2-40B4-BE49-F238E27FC236}">
                <a16:creationId xmlns:a16="http://schemas.microsoft.com/office/drawing/2014/main" id="{D63D6609-5232-8001-CB5E-6472FFA04BEB}"/>
              </a:ext>
            </a:extLst>
          </p:cNvPr>
          <p:cNvCxnSpPr/>
          <p:nvPr/>
        </p:nvCxnSpPr>
        <p:spPr>
          <a:xfrm flipV="1">
            <a:off x="696000" y="5560984"/>
            <a:ext cx="10800000" cy="0"/>
          </a:xfrm>
          <a:prstGeom prst="line">
            <a:avLst/>
          </a:prstGeom>
          <a:ln w="76200">
            <a:solidFill>
              <a:srgbClr val="7AB800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10892223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Char"/>
      </p:transition>
    </mc:Choice>
    <mc:Fallback>
      <p:transition spd="slow">
        <p:fade/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10F3540-8136-36BA-D01E-FDF020A5CBE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Gerader Verbinder 7">
            <a:extLst>
              <a:ext uri="{FF2B5EF4-FFF2-40B4-BE49-F238E27FC236}">
                <a16:creationId xmlns:a16="http://schemas.microsoft.com/office/drawing/2014/main" id="{738D45DC-2FA3-506D-B75A-9A0D3FE74621}"/>
              </a:ext>
            </a:extLst>
          </p:cNvPr>
          <p:cNvCxnSpPr>
            <a:cxnSpLocks/>
          </p:cNvCxnSpPr>
          <p:nvPr/>
        </p:nvCxnSpPr>
        <p:spPr>
          <a:xfrm>
            <a:off x="5344240" y="3032752"/>
            <a:ext cx="0" cy="2528232"/>
          </a:xfrm>
          <a:prstGeom prst="line">
            <a:avLst/>
          </a:prstGeom>
          <a:ln w="57150">
            <a:solidFill>
              <a:srgbClr val="7AB8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Ellipse 5">
            <a:extLst>
              <a:ext uri="{FF2B5EF4-FFF2-40B4-BE49-F238E27FC236}">
                <a16:creationId xmlns:a16="http://schemas.microsoft.com/office/drawing/2014/main" id="{7D4DB8FF-9375-DE90-B96C-46876AE7E9D2}"/>
              </a:ext>
            </a:extLst>
          </p:cNvPr>
          <p:cNvSpPr/>
          <p:nvPr/>
        </p:nvSpPr>
        <p:spPr>
          <a:xfrm>
            <a:off x="5318799" y="1662775"/>
            <a:ext cx="2905760" cy="2248826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chemeClr val="tx1"/>
              </a:solidFill>
            </a:endParaRPr>
          </a:p>
          <a:p>
            <a:pPr algn="ctr"/>
            <a:r>
              <a:rPr lang="en-US" sz="1800">
                <a:solidFill>
                  <a:schemeClr val="tx1"/>
                </a:solidFill>
              </a:rPr>
              <a:t>Milestone 1</a:t>
            </a:r>
          </a:p>
          <a:p>
            <a:pPr algn="ctr"/>
            <a:r>
              <a:rPr lang="de-DE">
                <a:solidFill>
                  <a:schemeClr val="tx1"/>
                </a:solidFill>
              </a:rPr>
              <a:t>Implementation Package adopted &amp; distributed to partners</a:t>
            </a:r>
          </a:p>
          <a:p>
            <a:pPr algn="ctr"/>
            <a:r>
              <a:rPr lang="de-DE">
                <a:solidFill>
                  <a:schemeClr val="tx1"/>
                </a:solidFill>
              </a:rPr>
              <a:t>HSWT</a:t>
            </a:r>
          </a:p>
          <a:p>
            <a:pPr algn="ctr"/>
            <a:r>
              <a:rPr lang="de-DE">
                <a:solidFill>
                  <a:schemeClr val="tx1"/>
                </a:solidFill>
              </a:rPr>
              <a:t>31.05.2025</a:t>
            </a:r>
          </a:p>
          <a:p>
            <a:pPr algn="ctr"/>
            <a:endParaRPr lang="en-US" sz="1800">
              <a:solidFill>
                <a:schemeClr val="tx1"/>
              </a:solidFill>
            </a:endParaRPr>
          </a:p>
        </p:txBody>
      </p:sp>
      <p:cxnSp>
        <p:nvCxnSpPr>
          <p:cNvPr id="5" name="Gerader Verbinder 4">
            <a:extLst>
              <a:ext uri="{FF2B5EF4-FFF2-40B4-BE49-F238E27FC236}">
                <a16:creationId xmlns:a16="http://schemas.microsoft.com/office/drawing/2014/main" id="{8ABCBFA3-9455-2803-288B-AC3C677C5B3C}"/>
              </a:ext>
            </a:extLst>
          </p:cNvPr>
          <p:cNvCxnSpPr/>
          <p:nvPr/>
        </p:nvCxnSpPr>
        <p:spPr>
          <a:xfrm flipV="1">
            <a:off x="696000" y="5560984"/>
            <a:ext cx="10800000" cy="0"/>
          </a:xfrm>
          <a:prstGeom prst="line">
            <a:avLst/>
          </a:prstGeom>
          <a:ln w="76200">
            <a:solidFill>
              <a:srgbClr val="7AB800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pic>
        <p:nvPicPr>
          <p:cNvPr id="4" name="Grafik 3">
            <a:extLst>
              <a:ext uri="{FF2B5EF4-FFF2-40B4-BE49-F238E27FC236}">
                <a16:creationId xmlns:a16="http://schemas.microsoft.com/office/drawing/2014/main" id="{5F30E652-1EEC-8A48-2E02-FC773EEE498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58872" y="1393018"/>
            <a:ext cx="2619375" cy="2228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4121314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Char"/>
      </p:transition>
    </mc:Choice>
    <mc:Fallback>
      <p:transition spd="slow">
        <p:fade/>
      </p:transition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756A208-A211-71A1-FE2C-9EDB6B2C8BA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Gerader Verbinder 7">
            <a:extLst>
              <a:ext uri="{FF2B5EF4-FFF2-40B4-BE49-F238E27FC236}">
                <a16:creationId xmlns:a16="http://schemas.microsoft.com/office/drawing/2014/main" id="{32F8718E-BDB1-FC13-44D2-D7B9C5FE42DD}"/>
              </a:ext>
            </a:extLst>
          </p:cNvPr>
          <p:cNvCxnSpPr>
            <a:cxnSpLocks/>
          </p:cNvCxnSpPr>
          <p:nvPr/>
        </p:nvCxnSpPr>
        <p:spPr>
          <a:xfrm>
            <a:off x="6797120" y="3032752"/>
            <a:ext cx="0" cy="2528232"/>
          </a:xfrm>
          <a:prstGeom prst="line">
            <a:avLst/>
          </a:prstGeom>
          <a:ln w="57150">
            <a:solidFill>
              <a:srgbClr val="7AB8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Ellipse 5">
            <a:extLst>
              <a:ext uri="{FF2B5EF4-FFF2-40B4-BE49-F238E27FC236}">
                <a16:creationId xmlns:a16="http://schemas.microsoft.com/office/drawing/2014/main" id="{39E83472-D25F-644F-A5DA-6ECF0BBF740E}"/>
              </a:ext>
            </a:extLst>
          </p:cNvPr>
          <p:cNvSpPr/>
          <p:nvPr/>
        </p:nvSpPr>
        <p:spPr>
          <a:xfrm>
            <a:off x="6771680" y="2296159"/>
            <a:ext cx="2905760" cy="1473184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>
                <a:solidFill>
                  <a:schemeClr val="tx1"/>
                </a:solidFill>
              </a:rPr>
              <a:t>D1.2</a:t>
            </a:r>
          </a:p>
          <a:p>
            <a:pPr algn="ctr"/>
            <a:r>
              <a:rPr lang="en-US">
                <a:solidFill>
                  <a:schemeClr val="tx1"/>
                </a:solidFill>
              </a:rPr>
              <a:t>Manual for Social Media Network Accounts</a:t>
            </a:r>
          </a:p>
          <a:p>
            <a:pPr algn="ctr"/>
            <a:r>
              <a:rPr lang="en-US" sz="1800">
                <a:solidFill>
                  <a:schemeClr val="tx1"/>
                </a:solidFill>
              </a:rPr>
              <a:t>EDI</a:t>
            </a:r>
          </a:p>
        </p:txBody>
      </p:sp>
      <p:cxnSp>
        <p:nvCxnSpPr>
          <p:cNvPr id="5" name="Gerader Verbinder 4">
            <a:extLst>
              <a:ext uri="{FF2B5EF4-FFF2-40B4-BE49-F238E27FC236}">
                <a16:creationId xmlns:a16="http://schemas.microsoft.com/office/drawing/2014/main" id="{E806F6B8-9F11-036D-A22B-890A2672BB38}"/>
              </a:ext>
            </a:extLst>
          </p:cNvPr>
          <p:cNvCxnSpPr/>
          <p:nvPr/>
        </p:nvCxnSpPr>
        <p:spPr>
          <a:xfrm flipV="1">
            <a:off x="696000" y="5560984"/>
            <a:ext cx="10800000" cy="0"/>
          </a:xfrm>
          <a:prstGeom prst="line">
            <a:avLst/>
          </a:prstGeom>
          <a:ln w="76200">
            <a:solidFill>
              <a:srgbClr val="7AB800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05893152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Char"/>
      </p:transition>
    </mc:Choice>
    <mc:Fallback>
      <p:transition spd="slow">
        <p:fade/>
      </p:transition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5BD076C-B658-1859-295E-5CE3BA07335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Gerader Verbinder 7">
            <a:extLst>
              <a:ext uri="{FF2B5EF4-FFF2-40B4-BE49-F238E27FC236}">
                <a16:creationId xmlns:a16="http://schemas.microsoft.com/office/drawing/2014/main" id="{5579A471-5B0A-8012-ADE3-A928279EE4AB}"/>
              </a:ext>
            </a:extLst>
          </p:cNvPr>
          <p:cNvCxnSpPr>
            <a:cxnSpLocks/>
          </p:cNvCxnSpPr>
          <p:nvPr/>
        </p:nvCxnSpPr>
        <p:spPr>
          <a:xfrm>
            <a:off x="6797120" y="3032752"/>
            <a:ext cx="0" cy="2528232"/>
          </a:xfrm>
          <a:prstGeom prst="line">
            <a:avLst/>
          </a:prstGeom>
          <a:ln w="57150">
            <a:solidFill>
              <a:srgbClr val="7AB8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Ellipse 5">
            <a:extLst>
              <a:ext uri="{FF2B5EF4-FFF2-40B4-BE49-F238E27FC236}">
                <a16:creationId xmlns:a16="http://schemas.microsoft.com/office/drawing/2014/main" id="{BCFF74AE-B0D7-D116-0DC0-F026B971B294}"/>
              </a:ext>
            </a:extLst>
          </p:cNvPr>
          <p:cNvSpPr/>
          <p:nvPr/>
        </p:nvSpPr>
        <p:spPr>
          <a:xfrm>
            <a:off x="6771680" y="2296159"/>
            <a:ext cx="2905760" cy="1473184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>
                <a:solidFill>
                  <a:schemeClr val="tx1"/>
                </a:solidFill>
              </a:rPr>
              <a:t>D1.2</a:t>
            </a:r>
          </a:p>
          <a:p>
            <a:pPr algn="ctr"/>
            <a:r>
              <a:rPr lang="en-US">
                <a:solidFill>
                  <a:schemeClr val="tx1"/>
                </a:solidFill>
              </a:rPr>
              <a:t>Manual for Social Media Network Accounts</a:t>
            </a:r>
          </a:p>
          <a:p>
            <a:pPr algn="ctr"/>
            <a:r>
              <a:rPr lang="en-US" sz="1800">
                <a:solidFill>
                  <a:schemeClr val="tx1"/>
                </a:solidFill>
              </a:rPr>
              <a:t>EDI</a:t>
            </a:r>
          </a:p>
        </p:txBody>
      </p:sp>
      <p:cxnSp>
        <p:nvCxnSpPr>
          <p:cNvPr id="5" name="Gerader Verbinder 4">
            <a:extLst>
              <a:ext uri="{FF2B5EF4-FFF2-40B4-BE49-F238E27FC236}">
                <a16:creationId xmlns:a16="http://schemas.microsoft.com/office/drawing/2014/main" id="{1412AB27-8049-E247-3BA9-3DF247BAA647}"/>
              </a:ext>
            </a:extLst>
          </p:cNvPr>
          <p:cNvCxnSpPr/>
          <p:nvPr/>
        </p:nvCxnSpPr>
        <p:spPr>
          <a:xfrm flipV="1">
            <a:off x="696000" y="5560984"/>
            <a:ext cx="10800000" cy="0"/>
          </a:xfrm>
          <a:prstGeom prst="line">
            <a:avLst/>
          </a:prstGeom>
          <a:ln w="76200">
            <a:solidFill>
              <a:srgbClr val="7AB800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pic>
        <p:nvPicPr>
          <p:cNvPr id="2" name="Grafik 1">
            <a:extLst>
              <a:ext uri="{FF2B5EF4-FFF2-40B4-BE49-F238E27FC236}">
                <a16:creationId xmlns:a16="http://schemas.microsoft.com/office/drawing/2014/main" id="{A2477B53-46A6-F2B5-17D1-3479A786FD4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18661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57160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Char"/>
      </p:transition>
    </mc:Choice>
    <mc:Fallback>
      <p:transition spd="slow">
        <p:fade/>
      </p:transition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DB7D260-18E2-9E33-6825-77A2E30AAAA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Gerader Verbinder 7">
            <a:extLst>
              <a:ext uri="{FF2B5EF4-FFF2-40B4-BE49-F238E27FC236}">
                <a16:creationId xmlns:a16="http://schemas.microsoft.com/office/drawing/2014/main" id="{D9A2FBF1-DEEE-D2EB-01C6-093028024B93}"/>
              </a:ext>
            </a:extLst>
          </p:cNvPr>
          <p:cNvCxnSpPr>
            <a:cxnSpLocks/>
          </p:cNvCxnSpPr>
          <p:nvPr/>
        </p:nvCxnSpPr>
        <p:spPr>
          <a:xfrm>
            <a:off x="6797120" y="3032752"/>
            <a:ext cx="0" cy="2528232"/>
          </a:xfrm>
          <a:prstGeom prst="line">
            <a:avLst/>
          </a:prstGeom>
          <a:ln w="57150">
            <a:solidFill>
              <a:srgbClr val="7AB8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Ellipse 5">
            <a:extLst>
              <a:ext uri="{FF2B5EF4-FFF2-40B4-BE49-F238E27FC236}">
                <a16:creationId xmlns:a16="http://schemas.microsoft.com/office/drawing/2014/main" id="{57C90C16-BF0B-EB48-46FA-AAC1FD920714}"/>
              </a:ext>
            </a:extLst>
          </p:cNvPr>
          <p:cNvSpPr/>
          <p:nvPr/>
        </p:nvSpPr>
        <p:spPr>
          <a:xfrm>
            <a:off x="6771680" y="2296159"/>
            <a:ext cx="2905760" cy="1473184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>
                <a:solidFill>
                  <a:schemeClr val="tx1"/>
                </a:solidFill>
              </a:rPr>
              <a:t>D1.2</a:t>
            </a:r>
          </a:p>
          <a:p>
            <a:pPr algn="ctr"/>
            <a:r>
              <a:rPr lang="en-US">
                <a:solidFill>
                  <a:schemeClr val="tx1"/>
                </a:solidFill>
              </a:rPr>
              <a:t>Manual for Social Media Network Accounts</a:t>
            </a:r>
          </a:p>
          <a:p>
            <a:pPr algn="ctr"/>
            <a:r>
              <a:rPr lang="en-US" sz="1800">
                <a:solidFill>
                  <a:schemeClr val="tx1"/>
                </a:solidFill>
              </a:rPr>
              <a:t>EDI</a:t>
            </a:r>
          </a:p>
        </p:txBody>
      </p:sp>
      <p:cxnSp>
        <p:nvCxnSpPr>
          <p:cNvPr id="5" name="Gerader Verbinder 4">
            <a:extLst>
              <a:ext uri="{FF2B5EF4-FFF2-40B4-BE49-F238E27FC236}">
                <a16:creationId xmlns:a16="http://schemas.microsoft.com/office/drawing/2014/main" id="{FC61A395-9107-C086-9EA6-F14EC723DDEC}"/>
              </a:ext>
            </a:extLst>
          </p:cNvPr>
          <p:cNvCxnSpPr/>
          <p:nvPr/>
        </p:nvCxnSpPr>
        <p:spPr>
          <a:xfrm flipV="1">
            <a:off x="696000" y="5560984"/>
            <a:ext cx="10800000" cy="0"/>
          </a:xfrm>
          <a:prstGeom prst="line">
            <a:avLst/>
          </a:prstGeom>
          <a:ln w="76200">
            <a:solidFill>
              <a:srgbClr val="7AB800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pic>
        <p:nvPicPr>
          <p:cNvPr id="2" name="Grafik 1">
            <a:extLst>
              <a:ext uri="{FF2B5EF4-FFF2-40B4-BE49-F238E27FC236}">
                <a16:creationId xmlns:a16="http://schemas.microsoft.com/office/drawing/2014/main" id="{18F6105F-D548-B1D7-DBA0-A3DE3AD5BC8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1440"/>
            <a:ext cx="6444000" cy="9863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0865300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Char"/>
      </p:transition>
    </mc:Choice>
    <mc:Fallback>
      <p:transition spd="slow">
        <p:fade/>
      </p:transition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EE67649-98D0-79F5-A1D3-4399D843BCE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Gerader Verbinder 7">
            <a:extLst>
              <a:ext uri="{FF2B5EF4-FFF2-40B4-BE49-F238E27FC236}">
                <a16:creationId xmlns:a16="http://schemas.microsoft.com/office/drawing/2014/main" id="{FD59CB40-9C46-CF51-DFAF-4DFC4952EEF1}"/>
              </a:ext>
            </a:extLst>
          </p:cNvPr>
          <p:cNvCxnSpPr>
            <a:cxnSpLocks/>
          </p:cNvCxnSpPr>
          <p:nvPr/>
        </p:nvCxnSpPr>
        <p:spPr>
          <a:xfrm>
            <a:off x="6797120" y="3032752"/>
            <a:ext cx="0" cy="2528232"/>
          </a:xfrm>
          <a:prstGeom prst="line">
            <a:avLst/>
          </a:prstGeom>
          <a:ln w="57150">
            <a:solidFill>
              <a:srgbClr val="7AB8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Ellipse 5">
            <a:extLst>
              <a:ext uri="{FF2B5EF4-FFF2-40B4-BE49-F238E27FC236}">
                <a16:creationId xmlns:a16="http://schemas.microsoft.com/office/drawing/2014/main" id="{C9F77B06-A67C-7619-7A2B-E7F56B1BB795}"/>
              </a:ext>
            </a:extLst>
          </p:cNvPr>
          <p:cNvSpPr/>
          <p:nvPr/>
        </p:nvSpPr>
        <p:spPr>
          <a:xfrm>
            <a:off x="6771680" y="2296159"/>
            <a:ext cx="2905760" cy="1473184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>
                <a:solidFill>
                  <a:schemeClr val="tx1"/>
                </a:solidFill>
              </a:rPr>
              <a:t>D1.2</a:t>
            </a:r>
          </a:p>
          <a:p>
            <a:pPr algn="ctr"/>
            <a:r>
              <a:rPr lang="en-US">
                <a:solidFill>
                  <a:schemeClr val="tx1"/>
                </a:solidFill>
              </a:rPr>
              <a:t>Manual for Social Media Network Accounts</a:t>
            </a:r>
          </a:p>
          <a:p>
            <a:pPr algn="ctr"/>
            <a:r>
              <a:rPr lang="en-US" sz="1800">
                <a:solidFill>
                  <a:schemeClr val="tx1"/>
                </a:solidFill>
              </a:rPr>
              <a:t>EDI</a:t>
            </a:r>
          </a:p>
        </p:txBody>
      </p:sp>
      <p:cxnSp>
        <p:nvCxnSpPr>
          <p:cNvPr id="5" name="Gerader Verbinder 4">
            <a:extLst>
              <a:ext uri="{FF2B5EF4-FFF2-40B4-BE49-F238E27FC236}">
                <a16:creationId xmlns:a16="http://schemas.microsoft.com/office/drawing/2014/main" id="{A4E62950-B85D-B87C-C821-FFC0ADEA57DC}"/>
              </a:ext>
            </a:extLst>
          </p:cNvPr>
          <p:cNvCxnSpPr/>
          <p:nvPr/>
        </p:nvCxnSpPr>
        <p:spPr>
          <a:xfrm flipV="1">
            <a:off x="696000" y="5560984"/>
            <a:ext cx="10800000" cy="0"/>
          </a:xfrm>
          <a:prstGeom prst="line">
            <a:avLst/>
          </a:prstGeom>
          <a:ln w="76200">
            <a:solidFill>
              <a:srgbClr val="7AB800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pic>
        <p:nvPicPr>
          <p:cNvPr id="2" name="Grafik 1">
            <a:extLst>
              <a:ext uri="{FF2B5EF4-FFF2-40B4-BE49-F238E27FC236}">
                <a16:creationId xmlns:a16="http://schemas.microsoft.com/office/drawing/2014/main" id="{A4B08943-6977-0667-4043-2EAEB5E4B53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1440"/>
            <a:ext cx="6444000" cy="986341"/>
          </a:xfrm>
          <a:prstGeom prst="rect">
            <a:avLst/>
          </a:prstGeom>
        </p:spPr>
      </p:pic>
      <p:sp>
        <p:nvSpPr>
          <p:cNvPr id="3" name="Ellipse 2">
            <a:extLst>
              <a:ext uri="{FF2B5EF4-FFF2-40B4-BE49-F238E27FC236}">
                <a16:creationId xmlns:a16="http://schemas.microsoft.com/office/drawing/2014/main" id="{3A9E582A-1D89-B16A-DF7D-B556593E4E71}"/>
              </a:ext>
            </a:extLst>
          </p:cNvPr>
          <p:cNvSpPr/>
          <p:nvPr/>
        </p:nvSpPr>
        <p:spPr>
          <a:xfrm>
            <a:off x="8844320" y="1391919"/>
            <a:ext cx="2905760" cy="1473184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>
                <a:solidFill>
                  <a:schemeClr val="tx1"/>
                </a:solidFill>
              </a:rPr>
              <a:t>T1.1.5</a:t>
            </a:r>
          </a:p>
          <a:p>
            <a:pPr algn="ctr"/>
            <a:r>
              <a:rPr lang="en-US">
                <a:solidFill>
                  <a:schemeClr val="tx1"/>
                </a:solidFill>
              </a:rPr>
              <a:t>Constitution of CDE Team</a:t>
            </a:r>
            <a:endParaRPr lang="en-US" sz="18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7880933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Char"/>
      </p:transition>
    </mc:Choice>
    <mc:Fallback>
      <p:transition spd="slow">
        <p:fade/>
      </p:transition>
    </mc:Fallback>
  </mc:AlternateContent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145E053-696A-8E95-EE89-7537855E1CD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Gerader Verbinder 7">
            <a:extLst>
              <a:ext uri="{FF2B5EF4-FFF2-40B4-BE49-F238E27FC236}">
                <a16:creationId xmlns:a16="http://schemas.microsoft.com/office/drawing/2014/main" id="{0BF312B2-D58E-8014-5277-15F9E48C1682}"/>
              </a:ext>
            </a:extLst>
          </p:cNvPr>
          <p:cNvCxnSpPr>
            <a:cxnSpLocks/>
          </p:cNvCxnSpPr>
          <p:nvPr/>
        </p:nvCxnSpPr>
        <p:spPr>
          <a:xfrm>
            <a:off x="6797120" y="3032752"/>
            <a:ext cx="0" cy="2528232"/>
          </a:xfrm>
          <a:prstGeom prst="line">
            <a:avLst/>
          </a:prstGeom>
          <a:ln w="57150">
            <a:solidFill>
              <a:srgbClr val="7AB8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Ellipse 5">
            <a:extLst>
              <a:ext uri="{FF2B5EF4-FFF2-40B4-BE49-F238E27FC236}">
                <a16:creationId xmlns:a16="http://schemas.microsoft.com/office/drawing/2014/main" id="{51FE3A40-8EF3-B671-0ACF-2F9548BD25D7}"/>
              </a:ext>
            </a:extLst>
          </p:cNvPr>
          <p:cNvSpPr/>
          <p:nvPr/>
        </p:nvSpPr>
        <p:spPr>
          <a:xfrm>
            <a:off x="6771680" y="2296159"/>
            <a:ext cx="2905760" cy="1473184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>
                <a:solidFill>
                  <a:schemeClr val="tx1"/>
                </a:solidFill>
              </a:rPr>
              <a:t>D1.2</a:t>
            </a:r>
          </a:p>
          <a:p>
            <a:pPr algn="ctr"/>
            <a:r>
              <a:rPr lang="en-US">
                <a:solidFill>
                  <a:schemeClr val="tx1"/>
                </a:solidFill>
              </a:rPr>
              <a:t>Manual for Social Media Network Accounts</a:t>
            </a:r>
          </a:p>
          <a:p>
            <a:pPr algn="ctr"/>
            <a:r>
              <a:rPr lang="en-US" sz="1800">
                <a:solidFill>
                  <a:schemeClr val="tx1"/>
                </a:solidFill>
              </a:rPr>
              <a:t>EDI</a:t>
            </a:r>
          </a:p>
        </p:txBody>
      </p:sp>
      <p:cxnSp>
        <p:nvCxnSpPr>
          <p:cNvPr id="5" name="Gerader Verbinder 4">
            <a:extLst>
              <a:ext uri="{FF2B5EF4-FFF2-40B4-BE49-F238E27FC236}">
                <a16:creationId xmlns:a16="http://schemas.microsoft.com/office/drawing/2014/main" id="{F6262FB4-863C-05BB-31D5-C3E688548628}"/>
              </a:ext>
            </a:extLst>
          </p:cNvPr>
          <p:cNvCxnSpPr/>
          <p:nvPr/>
        </p:nvCxnSpPr>
        <p:spPr>
          <a:xfrm flipV="1">
            <a:off x="696000" y="5560984"/>
            <a:ext cx="10800000" cy="0"/>
          </a:xfrm>
          <a:prstGeom prst="line">
            <a:avLst/>
          </a:prstGeom>
          <a:ln w="76200">
            <a:solidFill>
              <a:srgbClr val="7AB800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pic>
        <p:nvPicPr>
          <p:cNvPr id="2" name="Grafik 1">
            <a:extLst>
              <a:ext uri="{FF2B5EF4-FFF2-40B4-BE49-F238E27FC236}">
                <a16:creationId xmlns:a16="http://schemas.microsoft.com/office/drawing/2014/main" id="{4BF8E2D5-E488-385C-7387-4A5815C6F4D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1440"/>
            <a:ext cx="6444000" cy="986341"/>
          </a:xfrm>
          <a:prstGeom prst="rect">
            <a:avLst/>
          </a:prstGeom>
        </p:spPr>
      </p:pic>
      <p:pic>
        <p:nvPicPr>
          <p:cNvPr id="3" name="Grafik 2">
            <a:extLst>
              <a:ext uri="{FF2B5EF4-FFF2-40B4-BE49-F238E27FC236}">
                <a16:creationId xmlns:a16="http://schemas.microsoft.com/office/drawing/2014/main" id="{D0BD2DCF-BCCC-72CE-0BF3-699D4719DB0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2295490"/>
          </a:xfrm>
          <a:prstGeom prst="rect">
            <a:avLst/>
          </a:prstGeom>
        </p:spPr>
      </p:pic>
      <p:sp>
        <p:nvSpPr>
          <p:cNvPr id="4" name="Ellipse 3">
            <a:extLst>
              <a:ext uri="{FF2B5EF4-FFF2-40B4-BE49-F238E27FC236}">
                <a16:creationId xmlns:a16="http://schemas.microsoft.com/office/drawing/2014/main" id="{B0AC761B-3F5A-253F-AC20-56535D10619C}"/>
              </a:ext>
            </a:extLst>
          </p:cNvPr>
          <p:cNvSpPr/>
          <p:nvPr/>
        </p:nvSpPr>
        <p:spPr>
          <a:xfrm>
            <a:off x="8844320" y="1391919"/>
            <a:ext cx="2905760" cy="1473184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>
                <a:solidFill>
                  <a:schemeClr val="tx1"/>
                </a:solidFill>
              </a:rPr>
              <a:t>T1.1.5</a:t>
            </a:r>
          </a:p>
          <a:p>
            <a:pPr algn="ctr"/>
            <a:r>
              <a:rPr lang="en-US">
                <a:solidFill>
                  <a:schemeClr val="tx1"/>
                </a:solidFill>
              </a:rPr>
              <a:t>Constitution of CDE Team</a:t>
            </a:r>
            <a:endParaRPr lang="en-US" sz="18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3625580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Char"/>
      </p:transition>
    </mc:Choice>
    <mc:Fallback>
      <p:transition spd="slow">
        <p:fade/>
      </p:transition>
    </mc:Fallback>
  </mc:AlternateContent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396B42F-264A-6449-9B93-0440D97BF46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Gerader Verbinder 7">
            <a:extLst>
              <a:ext uri="{FF2B5EF4-FFF2-40B4-BE49-F238E27FC236}">
                <a16:creationId xmlns:a16="http://schemas.microsoft.com/office/drawing/2014/main" id="{52F1E4AB-F2A9-A57D-B1D9-0A6674C26281}"/>
              </a:ext>
            </a:extLst>
          </p:cNvPr>
          <p:cNvCxnSpPr>
            <a:cxnSpLocks/>
          </p:cNvCxnSpPr>
          <p:nvPr/>
        </p:nvCxnSpPr>
        <p:spPr>
          <a:xfrm>
            <a:off x="6797120" y="3032752"/>
            <a:ext cx="0" cy="2528232"/>
          </a:xfrm>
          <a:prstGeom prst="line">
            <a:avLst/>
          </a:prstGeom>
          <a:ln w="57150">
            <a:solidFill>
              <a:srgbClr val="7AB8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Ellipse 5">
            <a:extLst>
              <a:ext uri="{FF2B5EF4-FFF2-40B4-BE49-F238E27FC236}">
                <a16:creationId xmlns:a16="http://schemas.microsoft.com/office/drawing/2014/main" id="{9D18D995-042B-AB18-6A15-EDEA4A631C0A}"/>
              </a:ext>
            </a:extLst>
          </p:cNvPr>
          <p:cNvSpPr/>
          <p:nvPr/>
        </p:nvSpPr>
        <p:spPr>
          <a:xfrm>
            <a:off x="6771680" y="2296159"/>
            <a:ext cx="2905760" cy="1473184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>
                <a:solidFill>
                  <a:schemeClr val="tx1"/>
                </a:solidFill>
              </a:rPr>
              <a:t>D1.2</a:t>
            </a:r>
          </a:p>
          <a:p>
            <a:pPr algn="ctr"/>
            <a:r>
              <a:rPr lang="en-US">
                <a:solidFill>
                  <a:schemeClr val="tx1"/>
                </a:solidFill>
              </a:rPr>
              <a:t>Manual for Social Media Network Accounts</a:t>
            </a:r>
          </a:p>
          <a:p>
            <a:pPr algn="ctr"/>
            <a:r>
              <a:rPr lang="en-US" sz="1800">
                <a:solidFill>
                  <a:schemeClr val="tx1"/>
                </a:solidFill>
              </a:rPr>
              <a:t>EDI</a:t>
            </a:r>
          </a:p>
        </p:txBody>
      </p:sp>
      <p:cxnSp>
        <p:nvCxnSpPr>
          <p:cNvPr id="5" name="Gerader Verbinder 4">
            <a:extLst>
              <a:ext uri="{FF2B5EF4-FFF2-40B4-BE49-F238E27FC236}">
                <a16:creationId xmlns:a16="http://schemas.microsoft.com/office/drawing/2014/main" id="{D74642B0-912E-C273-87F3-50F2310069F5}"/>
              </a:ext>
            </a:extLst>
          </p:cNvPr>
          <p:cNvCxnSpPr/>
          <p:nvPr/>
        </p:nvCxnSpPr>
        <p:spPr>
          <a:xfrm flipV="1">
            <a:off x="696000" y="5560984"/>
            <a:ext cx="10800000" cy="0"/>
          </a:xfrm>
          <a:prstGeom prst="line">
            <a:avLst/>
          </a:prstGeom>
          <a:ln w="76200">
            <a:solidFill>
              <a:srgbClr val="7AB800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pic>
        <p:nvPicPr>
          <p:cNvPr id="2" name="Grafik 1">
            <a:extLst>
              <a:ext uri="{FF2B5EF4-FFF2-40B4-BE49-F238E27FC236}">
                <a16:creationId xmlns:a16="http://schemas.microsoft.com/office/drawing/2014/main" id="{77947796-F577-1A1B-139F-C07271A7583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1440"/>
            <a:ext cx="6444000" cy="986341"/>
          </a:xfrm>
          <a:prstGeom prst="rect">
            <a:avLst/>
          </a:prstGeom>
        </p:spPr>
      </p:pic>
      <p:pic>
        <p:nvPicPr>
          <p:cNvPr id="3" name="Grafik 2">
            <a:extLst>
              <a:ext uri="{FF2B5EF4-FFF2-40B4-BE49-F238E27FC236}">
                <a16:creationId xmlns:a16="http://schemas.microsoft.com/office/drawing/2014/main" id="{BB98D172-7683-9E59-8665-B212760377F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" y="1165868"/>
            <a:ext cx="6444000" cy="1213266"/>
          </a:xfrm>
          <a:prstGeom prst="rect">
            <a:avLst/>
          </a:prstGeom>
        </p:spPr>
      </p:pic>
      <p:sp>
        <p:nvSpPr>
          <p:cNvPr id="4" name="Ellipse 3">
            <a:extLst>
              <a:ext uri="{FF2B5EF4-FFF2-40B4-BE49-F238E27FC236}">
                <a16:creationId xmlns:a16="http://schemas.microsoft.com/office/drawing/2014/main" id="{084C664F-35E1-FD1F-91F8-69956600D0CD}"/>
              </a:ext>
            </a:extLst>
          </p:cNvPr>
          <p:cNvSpPr/>
          <p:nvPr/>
        </p:nvSpPr>
        <p:spPr>
          <a:xfrm>
            <a:off x="8844320" y="1391919"/>
            <a:ext cx="2905760" cy="1473184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>
                <a:solidFill>
                  <a:schemeClr val="tx1"/>
                </a:solidFill>
              </a:rPr>
              <a:t>T1.1.5</a:t>
            </a:r>
          </a:p>
          <a:p>
            <a:pPr algn="ctr"/>
            <a:r>
              <a:rPr lang="en-US">
                <a:solidFill>
                  <a:schemeClr val="tx1"/>
                </a:solidFill>
              </a:rPr>
              <a:t>Constitution of CDE Team</a:t>
            </a:r>
            <a:endParaRPr lang="en-US" sz="18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2710753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Char"/>
      </p:transition>
    </mc:Choice>
    <mc:Fallback>
      <p:transition spd="slow">
        <p:fade/>
      </p:transition>
    </mc:Fallback>
  </mc:AlternateContent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FF82462-639A-8A74-31EA-01603DDF947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Gerader Verbinder 7">
            <a:extLst>
              <a:ext uri="{FF2B5EF4-FFF2-40B4-BE49-F238E27FC236}">
                <a16:creationId xmlns:a16="http://schemas.microsoft.com/office/drawing/2014/main" id="{2ED20227-815A-3F74-8340-51FD5B8E84B8}"/>
              </a:ext>
            </a:extLst>
          </p:cNvPr>
          <p:cNvCxnSpPr>
            <a:cxnSpLocks/>
          </p:cNvCxnSpPr>
          <p:nvPr/>
        </p:nvCxnSpPr>
        <p:spPr>
          <a:xfrm>
            <a:off x="6797120" y="3032752"/>
            <a:ext cx="0" cy="2528232"/>
          </a:xfrm>
          <a:prstGeom prst="line">
            <a:avLst/>
          </a:prstGeom>
          <a:ln w="57150">
            <a:solidFill>
              <a:srgbClr val="7AB8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Ellipse 5">
            <a:extLst>
              <a:ext uri="{FF2B5EF4-FFF2-40B4-BE49-F238E27FC236}">
                <a16:creationId xmlns:a16="http://schemas.microsoft.com/office/drawing/2014/main" id="{F9998F78-494C-2E4D-BEF8-9D6DE48C346A}"/>
              </a:ext>
            </a:extLst>
          </p:cNvPr>
          <p:cNvSpPr/>
          <p:nvPr/>
        </p:nvSpPr>
        <p:spPr>
          <a:xfrm>
            <a:off x="6771680" y="2296159"/>
            <a:ext cx="2905760" cy="1473184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>
                <a:solidFill>
                  <a:schemeClr val="tx1"/>
                </a:solidFill>
              </a:rPr>
              <a:t>D1.2</a:t>
            </a:r>
          </a:p>
          <a:p>
            <a:pPr algn="ctr"/>
            <a:r>
              <a:rPr lang="en-US">
                <a:solidFill>
                  <a:schemeClr val="tx1"/>
                </a:solidFill>
              </a:rPr>
              <a:t>Manual for Social Media Network Accounts</a:t>
            </a:r>
          </a:p>
          <a:p>
            <a:pPr algn="ctr"/>
            <a:r>
              <a:rPr lang="en-US" sz="1800">
                <a:solidFill>
                  <a:schemeClr val="tx1"/>
                </a:solidFill>
              </a:rPr>
              <a:t>EDI</a:t>
            </a:r>
          </a:p>
        </p:txBody>
      </p:sp>
      <p:cxnSp>
        <p:nvCxnSpPr>
          <p:cNvPr id="5" name="Gerader Verbinder 4">
            <a:extLst>
              <a:ext uri="{FF2B5EF4-FFF2-40B4-BE49-F238E27FC236}">
                <a16:creationId xmlns:a16="http://schemas.microsoft.com/office/drawing/2014/main" id="{0E6690C3-82D1-541D-A6A0-F435D640A688}"/>
              </a:ext>
            </a:extLst>
          </p:cNvPr>
          <p:cNvCxnSpPr/>
          <p:nvPr/>
        </p:nvCxnSpPr>
        <p:spPr>
          <a:xfrm flipV="1">
            <a:off x="696000" y="5560984"/>
            <a:ext cx="10800000" cy="0"/>
          </a:xfrm>
          <a:prstGeom prst="line">
            <a:avLst/>
          </a:prstGeom>
          <a:ln w="76200">
            <a:solidFill>
              <a:srgbClr val="7AB800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pic>
        <p:nvPicPr>
          <p:cNvPr id="2" name="Grafik 1">
            <a:extLst>
              <a:ext uri="{FF2B5EF4-FFF2-40B4-BE49-F238E27FC236}">
                <a16:creationId xmlns:a16="http://schemas.microsoft.com/office/drawing/2014/main" id="{09187B55-620A-85AB-AB78-768A87464E1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1440"/>
            <a:ext cx="6444000" cy="986341"/>
          </a:xfrm>
          <a:prstGeom prst="rect">
            <a:avLst/>
          </a:prstGeom>
        </p:spPr>
      </p:pic>
      <p:pic>
        <p:nvPicPr>
          <p:cNvPr id="3" name="Grafik 2">
            <a:extLst>
              <a:ext uri="{FF2B5EF4-FFF2-40B4-BE49-F238E27FC236}">
                <a16:creationId xmlns:a16="http://schemas.microsoft.com/office/drawing/2014/main" id="{EDCAF571-E455-0373-9F58-97A1F299D6F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" y="1165868"/>
            <a:ext cx="6444000" cy="1213266"/>
          </a:xfrm>
          <a:prstGeom prst="rect">
            <a:avLst/>
          </a:prstGeom>
        </p:spPr>
      </p:pic>
      <p:sp>
        <p:nvSpPr>
          <p:cNvPr id="4" name="Ellipse 3">
            <a:extLst>
              <a:ext uri="{FF2B5EF4-FFF2-40B4-BE49-F238E27FC236}">
                <a16:creationId xmlns:a16="http://schemas.microsoft.com/office/drawing/2014/main" id="{225CABC2-8F35-5BEB-EE41-4ECB64F01535}"/>
              </a:ext>
            </a:extLst>
          </p:cNvPr>
          <p:cNvSpPr/>
          <p:nvPr/>
        </p:nvSpPr>
        <p:spPr>
          <a:xfrm>
            <a:off x="8844320" y="1391919"/>
            <a:ext cx="2905760" cy="1473184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>
                <a:solidFill>
                  <a:schemeClr val="tx1"/>
                </a:solidFill>
              </a:rPr>
              <a:t>T1.1.5</a:t>
            </a:r>
          </a:p>
          <a:p>
            <a:pPr algn="ctr"/>
            <a:r>
              <a:rPr lang="en-US">
                <a:solidFill>
                  <a:schemeClr val="tx1"/>
                </a:solidFill>
              </a:rPr>
              <a:t>Constitution of CDE Team</a:t>
            </a:r>
            <a:endParaRPr lang="en-US" sz="1800">
              <a:solidFill>
                <a:schemeClr val="tx1"/>
              </a:solidFill>
            </a:endParaRPr>
          </a:p>
        </p:txBody>
      </p:sp>
      <p:sp>
        <p:nvSpPr>
          <p:cNvPr id="7" name="Ellipse 6">
            <a:extLst>
              <a:ext uri="{FF2B5EF4-FFF2-40B4-BE49-F238E27FC236}">
                <a16:creationId xmlns:a16="http://schemas.microsoft.com/office/drawing/2014/main" id="{1DDF16AB-67E5-398A-B2FC-E9924D1D9839}"/>
              </a:ext>
            </a:extLst>
          </p:cNvPr>
          <p:cNvSpPr/>
          <p:nvPr/>
        </p:nvSpPr>
        <p:spPr>
          <a:xfrm>
            <a:off x="9116159" y="2692408"/>
            <a:ext cx="2905760" cy="1473184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>
                <a:solidFill>
                  <a:schemeClr val="tx1"/>
                </a:solidFill>
              </a:rPr>
              <a:t>T1.5.1 Creation of Manual for project accounts &amp; social media profiles</a:t>
            </a:r>
          </a:p>
        </p:txBody>
      </p:sp>
    </p:spTree>
    <p:extLst>
      <p:ext uri="{BB962C8B-B14F-4D97-AF65-F5344CB8AC3E}">
        <p14:creationId xmlns:p14="http://schemas.microsoft.com/office/powerpoint/2010/main" val="1169317660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Char"/>
      </p:transition>
    </mc:Choice>
    <mc:Fallback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CB07384-25A9-05E9-F5E0-363A9B36E9B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Gerader Verbinder 7">
            <a:extLst>
              <a:ext uri="{FF2B5EF4-FFF2-40B4-BE49-F238E27FC236}">
                <a16:creationId xmlns:a16="http://schemas.microsoft.com/office/drawing/2014/main" id="{F43F7D28-AC5E-BDF9-DAAE-CAB3F314CBAA}"/>
              </a:ext>
            </a:extLst>
          </p:cNvPr>
          <p:cNvCxnSpPr>
            <a:cxnSpLocks/>
          </p:cNvCxnSpPr>
          <p:nvPr/>
        </p:nvCxnSpPr>
        <p:spPr>
          <a:xfrm>
            <a:off x="721440" y="3042912"/>
            <a:ext cx="0" cy="2528232"/>
          </a:xfrm>
          <a:prstGeom prst="line">
            <a:avLst/>
          </a:prstGeom>
          <a:ln w="57150">
            <a:solidFill>
              <a:srgbClr val="7AB8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Ellipse 5">
            <a:extLst>
              <a:ext uri="{FF2B5EF4-FFF2-40B4-BE49-F238E27FC236}">
                <a16:creationId xmlns:a16="http://schemas.microsoft.com/office/drawing/2014/main" id="{8FE9E24E-F670-1DE6-A904-D2382E4C19BE}"/>
              </a:ext>
            </a:extLst>
          </p:cNvPr>
          <p:cNvSpPr/>
          <p:nvPr/>
        </p:nvSpPr>
        <p:spPr>
          <a:xfrm>
            <a:off x="696000" y="2611120"/>
            <a:ext cx="1153120" cy="995664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>
                <a:solidFill>
                  <a:schemeClr val="tx1"/>
                </a:solidFill>
              </a:rPr>
              <a:t>Project Start 01.02.25</a:t>
            </a:r>
          </a:p>
        </p:txBody>
      </p:sp>
      <p:cxnSp>
        <p:nvCxnSpPr>
          <p:cNvPr id="5" name="Gerader Verbinder 4">
            <a:extLst>
              <a:ext uri="{FF2B5EF4-FFF2-40B4-BE49-F238E27FC236}">
                <a16:creationId xmlns:a16="http://schemas.microsoft.com/office/drawing/2014/main" id="{277EED81-4C39-CFDD-B180-24746ADDAEA3}"/>
              </a:ext>
            </a:extLst>
          </p:cNvPr>
          <p:cNvCxnSpPr/>
          <p:nvPr/>
        </p:nvCxnSpPr>
        <p:spPr>
          <a:xfrm flipV="1">
            <a:off x="696000" y="5560984"/>
            <a:ext cx="10800000" cy="0"/>
          </a:xfrm>
          <a:prstGeom prst="line">
            <a:avLst/>
          </a:prstGeom>
          <a:ln w="76200">
            <a:solidFill>
              <a:srgbClr val="7AB800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4" name="Ellipse 3">
            <a:extLst>
              <a:ext uri="{FF2B5EF4-FFF2-40B4-BE49-F238E27FC236}">
                <a16:creationId xmlns:a16="http://schemas.microsoft.com/office/drawing/2014/main" id="{AA64D2B1-6750-5AD6-F113-3AB03143D9BB}"/>
              </a:ext>
            </a:extLst>
          </p:cNvPr>
          <p:cNvSpPr/>
          <p:nvPr/>
        </p:nvSpPr>
        <p:spPr>
          <a:xfrm>
            <a:off x="1376720" y="1569728"/>
            <a:ext cx="2905760" cy="1473184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tx1"/>
                </a:solidFill>
              </a:rPr>
              <a:t>T1.1.1 Creation of workplan (Gantt chart) HSWT</a:t>
            </a:r>
          </a:p>
        </p:txBody>
      </p:sp>
    </p:spTree>
    <p:extLst>
      <p:ext uri="{BB962C8B-B14F-4D97-AF65-F5344CB8AC3E}">
        <p14:creationId xmlns:p14="http://schemas.microsoft.com/office/powerpoint/2010/main" val="1303196646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EA7FE67-2725-04BD-B214-69182E3D00B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Gerader Verbinder 7">
            <a:extLst>
              <a:ext uri="{FF2B5EF4-FFF2-40B4-BE49-F238E27FC236}">
                <a16:creationId xmlns:a16="http://schemas.microsoft.com/office/drawing/2014/main" id="{264DAF81-0D1C-F55C-22D0-979285775221}"/>
              </a:ext>
            </a:extLst>
          </p:cNvPr>
          <p:cNvCxnSpPr>
            <a:cxnSpLocks/>
          </p:cNvCxnSpPr>
          <p:nvPr/>
        </p:nvCxnSpPr>
        <p:spPr>
          <a:xfrm>
            <a:off x="6797120" y="3032752"/>
            <a:ext cx="0" cy="2528232"/>
          </a:xfrm>
          <a:prstGeom prst="line">
            <a:avLst/>
          </a:prstGeom>
          <a:ln w="57150">
            <a:solidFill>
              <a:srgbClr val="7AB8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Ellipse 5">
            <a:extLst>
              <a:ext uri="{FF2B5EF4-FFF2-40B4-BE49-F238E27FC236}">
                <a16:creationId xmlns:a16="http://schemas.microsoft.com/office/drawing/2014/main" id="{987B731D-157F-A8E7-C35A-7628026ED775}"/>
              </a:ext>
            </a:extLst>
          </p:cNvPr>
          <p:cNvSpPr/>
          <p:nvPr/>
        </p:nvSpPr>
        <p:spPr>
          <a:xfrm>
            <a:off x="6771680" y="2296159"/>
            <a:ext cx="2905760" cy="1473184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>
                <a:solidFill>
                  <a:schemeClr val="tx1"/>
                </a:solidFill>
              </a:rPr>
              <a:t>D1.2</a:t>
            </a:r>
          </a:p>
          <a:p>
            <a:pPr algn="ctr"/>
            <a:r>
              <a:rPr lang="en-US">
                <a:solidFill>
                  <a:schemeClr val="tx1"/>
                </a:solidFill>
              </a:rPr>
              <a:t>Manual for Social Media Network Accounts</a:t>
            </a:r>
          </a:p>
          <a:p>
            <a:pPr algn="ctr"/>
            <a:r>
              <a:rPr lang="en-US" sz="1800">
                <a:solidFill>
                  <a:schemeClr val="tx1"/>
                </a:solidFill>
              </a:rPr>
              <a:t>EDI</a:t>
            </a:r>
          </a:p>
        </p:txBody>
      </p:sp>
      <p:cxnSp>
        <p:nvCxnSpPr>
          <p:cNvPr id="5" name="Gerader Verbinder 4">
            <a:extLst>
              <a:ext uri="{FF2B5EF4-FFF2-40B4-BE49-F238E27FC236}">
                <a16:creationId xmlns:a16="http://schemas.microsoft.com/office/drawing/2014/main" id="{53B9D420-D607-815F-6B2E-46F143C82CD0}"/>
              </a:ext>
            </a:extLst>
          </p:cNvPr>
          <p:cNvCxnSpPr/>
          <p:nvPr/>
        </p:nvCxnSpPr>
        <p:spPr>
          <a:xfrm flipV="1">
            <a:off x="696000" y="5560984"/>
            <a:ext cx="10800000" cy="0"/>
          </a:xfrm>
          <a:prstGeom prst="line">
            <a:avLst/>
          </a:prstGeom>
          <a:ln w="76200">
            <a:solidFill>
              <a:srgbClr val="7AB800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pic>
        <p:nvPicPr>
          <p:cNvPr id="2" name="Grafik 1">
            <a:extLst>
              <a:ext uri="{FF2B5EF4-FFF2-40B4-BE49-F238E27FC236}">
                <a16:creationId xmlns:a16="http://schemas.microsoft.com/office/drawing/2014/main" id="{954FBD0F-C36E-8213-3B86-A71C1B9CB6E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1440"/>
            <a:ext cx="6444000" cy="986341"/>
          </a:xfrm>
          <a:prstGeom prst="rect">
            <a:avLst/>
          </a:prstGeom>
        </p:spPr>
      </p:pic>
      <p:pic>
        <p:nvPicPr>
          <p:cNvPr id="3" name="Grafik 2">
            <a:extLst>
              <a:ext uri="{FF2B5EF4-FFF2-40B4-BE49-F238E27FC236}">
                <a16:creationId xmlns:a16="http://schemas.microsoft.com/office/drawing/2014/main" id="{A9D7E885-F4B9-059D-CC86-75D1B3F5E50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" y="1165868"/>
            <a:ext cx="6444000" cy="1213266"/>
          </a:xfrm>
          <a:prstGeom prst="rect">
            <a:avLst/>
          </a:prstGeom>
        </p:spPr>
      </p:pic>
      <p:sp>
        <p:nvSpPr>
          <p:cNvPr id="4" name="Ellipse 3">
            <a:extLst>
              <a:ext uri="{FF2B5EF4-FFF2-40B4-BE49-F238E27FC236}">
                <a16:creationId xmlns:a16="http://schemas.microsoft.com/office/drawing/2014/main" id="{B7EF6889-997F-89F1-24D8-94CA758A8D54}"/>
              </a:ext>
            </a:extLst>
          </p:cNvPr>
          <p:cNvSpPr/>
          <p:nvPr/>
        </p:nvSpPr>
        <p:spPr>
          <a:xfrm>
            <a:off x="8844320" y="1391919"/>
            <a:ext cx="2905760" cy="1473184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>
                <a:solidFill>
                  <a:schemeClr val="tx1"/>
                </a:solidFill>
              </a:rPr>
              <a:t>T1.1.5</a:t>
            </a:r>
          </a:p>
          <a:p>
            <a:pPr algn="ctr"/>
            <a:r>
              <a:rPr lang="en-US">
                <a:solidFill>
                  <a:schemeClr val="tx1"/>
                </a:solidFill>
              </a:rPr>
              <a:t>Constitution of CDE Team</a:t>
            </a:r>
            <a:endParaRPr lang="en-US" sz="1800">
              <a:solidFill>
                <a:schemeClr val="tx1"/>
              </a:solidFill>
            </a:endParaRPr>
          </a:p>
        </p:txBody>
      </p:sp>
      <p:sp>
        <p:nvSpPr>
          <p:cNvPr id="7" name="Ellipse 6">
            <a:extLst>
              <a:ext uri="{FF2B5EF4-FFF2-40B4-BE49-F238E27FC236}">
                <a16:creationId xmlns:a16="http://schemas.microsoft.com/office/drawing/2014/main" id="{4DC884C4-2421-EE5C-AB8C-490217213C19}"/>
              </a:ext>
            </a:extLst>
          </p:cNvPr>
          <p:cNvSpPr/>
          <p:nvPr/>
        </p:nvSpPr>
        <p:spPr>
          <a:xfrm>
            <a:off x="9116159" y="2692408"/>
            <a:ext cx="2905760" cy="1473184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>
                <a:solidFill>
                  <a:schemeClr val="tx1"/>
                </a:solidFill>
              </a:rPr>
              <a:t>T1.5.1 Creation of Manual for project accounts &amp; social media profiles</a:t>
            </a:r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F986580E-9613-CB2D-F2CD-A690D17DA35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244606"/>
            <a:ext cx="12192000" cy="11059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2351078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Char"/>
      </p:transition>
    </mc:Choice>
    <mc:Fallback>
      <p:transition spd="slow">
        <p:fade/>
      </p:transition>
    </mc:Fallback>
  </mc:AlternateContent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D680A77-E8D4-4619-5FF7-D2B4F897ADC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Gerader Verbinder 7">
            <a:extLst>
              <a:ext uri="{FF2B5EF4-FFF2-40B4-BE49-F238E27FC236}">
                <a16:creationId xmlns:a16="http://schemas.microsoft.com/office/drawing/2014/main" id="{9ED5EFB3-C825-1E88-8278-064D21DEA7C5}"/>
              </a:ext>
            </a:extLst>
          </p:cNvPr>
          <p:cNvCxnSpPr>
            <a:cxnSpLocks/>
          </p:cNvCxnSpPr>
          <p:nvPr/>
        </p:nvCxnSpPr>
        <p:spPr>
          <a:xfrm>
            <a:off x="6797120" y="3032752"/>
            <a:ext cx="0" cy="2528232"/>
          </a:xfrm>
          <a:prstGeom prst="line">
            <a:avLst/>
          </a:prstGeom>
          <a:ln w="57150">
            <a:solidFill>
              <a:srgbClr val="7AB8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Ellipse 5">
            <a:extLst>
              <a:ext uri="{FF2B5EF4-FFF2-40B4-BE49-F238E27FC236}">
                <a16:creationId xmlns:a16="http://schemas.microsoft.com/office/drawing/2014/main" id="{C18BC57F-14F1-D307-DDB8-E056E87C9F23}"/>
              </a:ext>
            </a:extLst>
          </p:cNvPr>
          <p:cNvSpPr/>
          <p:nvPr/>
        </p:nvSpPr>
        <p:spPr>
          <a:xfrm>
            <a:off x="6771680" y="2296159"/>
            <a:ext cx="2905760" cy="1473184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>
                <a:solidFill>
                  <a:schemeClr val="tx1"/>
                </a:solidFill>
              </a:rPr>
              <a:t>D1.2</a:t>
            </a:r>
          </a:p>
          <a:p>
            <a:pPr algn="ctr"/>
            <a:r>
              <a:rPr lang="en-US">
                <a:solidFill>
                  <a:schemeClr val="tx1"/>
                </a:solidFill>
              </a:rPr>
              <a:t>Manual for Social Media Network Accounts</a:t>
            </a:r>
          </a:p>
          <a:p>
            <a:pPr algn="ctr"/>
            <a:r>
              <a:rPr lang="en-US" sz="1800">
                <a:solidFill>
                  <a:schemeClr val="tx1"/>
                </a:solidFill>
              </a:rPr>
              <a:t>EDI</a:t>
            </a:r>
          </a:p>
        </p:txBody>
      </p:sp>
      <p:cxnSp>
        <p:nvCxnSpPr>
          <p:cNvPr id="5" name="Gerader Verbinder 4">
            <a:extLst>
              <a:ext uri="{FF2B5EF4-FFF2-40B4-BE49-F238E27FC236}">
                <a16:creationId xmlns:a16="http://schemas.microsoft.com/office/drawing/2014/main" id="{848F0A00-E724-2E4A-8A1E-51AE21AA234F}"/>
              </a:ext>
            </a:extLst>
          </p:cNvPr>
          <p:cNvCxnSpPr/>
          <p:nvPr/>
        </p:nvCxnSpPr>
        <p:spPr>
          <a:xfrm flipV="1">
            <a:off x="696000" y="5560984"/>
            <a:ext cx="10800000" cy="0"/>
          </a:xfrm>
          <a:prstGeom prst="line">
            <a:avLst/>
          </a:prstGeom>
          <a:ln w="76200">
            <a:solidFill>
              <a:srgbClr val="7AB800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pic>
        <p:nvPicPr>
          <p:cNvPr id="2" name="Grafik 1">
            <a:extLst>
              <a:ext uri="{FF2B5EF4-FFF2-40B4-BE49-F238E27FC236}">
                <a16:creationId xmlns:a16="http://schemas.microsoft.com/office/drawing/2014/main" id="{9068B66D-018B-4E21-5416-4BA55744C37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1440"/>
            <a:ext cx="6444000" cy="986341"/>
          </a:xfrm>
          <a:prstGeom prst="rect">
            <a:avLst/>
          </a:prstGeom>
        </p:spPr>
      </p:pic>
      <p:pic>
        <p:nvPicPr>
          <p:cNvPr id="3" name="Grafik 2">
            <a:extLst>
              <a:ext uri="{FF2B5EF4-FFF2-40B4-BE49-F238E27FC236}">
                <a16:creationId xmlns:a16="http://schemas.microsoft.com/office/drawing/2014/main" id="{13DA805C-B463-4397-0747-24BA5495527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" y="1165868"/>
            <a:ext cx="6444000" cy="1213266"/>
          </a:xfrm>
          <a:prstGeom prst="rect">
            <a:avLst/>
          </a:prstGeom>
        </p:spPr>
      </p:pic>
      <p:sp>
        <p:nvSpPr>
          <p:cNvPr id="4" name="Ellipse 3">
            <a:extLst>
              <a:ext uri="{FF2B5EF4-FFF2-40B4-BE49-F238E27FC236}">
                <a16:creationId xmlns:a16="http://schemas.microsoft.com/office/drawing/2014/main" id="{CB2AC409-3D2B-1C6D-D0A6-680A9A366CA2}"/>
              </a:ext>
            </a:extLst>
          </p:cNvPr>
          <p:cNvSpPr/>
          <p:nvPr/>
        </p:nvSpPr>
        <p:spPr>
          <a:xfrm>
            <a:off x="8844320" y="1391919"/>
            <a:ext cx="2905760" cy="1473184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>
                <a:solidFill>
                  <a:schemeClr val="tx1"/>
                </a:solidFill>
              </a:rPr>
              <a:t>T1.1.5</a:t>
            </a:r>
          </a:p>
          <a:p>
            <a:pPr algn="ctr"/>
            <a:r>
              <a:rPr lang="en-US">
                <a:solidFill>
                  <a:schemeClr val="tx1"/>
                </a:solidFill>
              </a:rPr>
              <a:t>Constitution of CDE Team</a:t>
            </a:r>
            <a:endParaRPr lang="en-US" sz="1800">
              <a:solidFill>
                <a:schemeClr val="tx1"/>
              </a:solidFill>
            </a:endParaRPr>
          </a:p>
        </p:txBody>
      </p:sp>
      <p:sp>
        <p:nvSpPr>
          <p:cNvPr id="7" name="Ellipse 6">
            <a:extLst>
              <a:ext uri="{FF2B5EF4-FFF2-40B4-BE49-F238E27FC236}">
                <a16:creationId xmlns:a16="http://schemas.microsoft.com/office/drawing/2014/main" id="{9D314B6C-5989-1BC8-6194-9659E4598B9F}"/>
              </a:ext>
            </a:extLst>
          </p:cNvPr>
          <p:cNvSpPr/>
          <p:nvPr/>
        </p:nvSpPr>
        <p:spPr>
          <a:xfrm>
            <a:off x="9116159" y="2692408"/>
            <a:ext cx="2905760" cy="1473184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>
                <a:solidFill>
                  <a:schemeClr val="tx1"/>
                </a:solidFill>
              </a:rPr>
              <a:t>T1.5.1 Creation of Manual for project accounts &amp; social media profiles</a:t>
            </a:r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4F41E961-A739-AF48-ABD2-E93E3F4A5FB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2467228"/>
            <a:ext cx="6444000" cy="584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1974339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Char"/>
      </p:transition>
    </mc:Choice>
    <mc:Fallback>
      <p:transition spd="slow">
        <p:fade/>
      </p:transition>
    </mc:Fallback>
  </mc:AlternateContent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6056861-1738-9542-4F9D-591E07AA09F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Gerader Verbinder 7">
            <a:extLst>
              <a:ext uri="{FF2B5EF4-FFF2-40B4-BE49-F238E27FC236}">
                <a16:creationId xmlns:a16="http://schemas.microsoft.com/office/drawing/2014/main" id="{575E6F88-BFDD-37C8-CB90-C3259A75F38E}"/>
              </a:ext>
            </a:extLst>
          </p:cNvPr>
          <p:cNvCxnSpPr>
            <a:cxnSpLocks/>
          </p:cNvCxnSpPr>
          <p:nvPr/>
        </p:nvCxnSpPr>
        <p:spPr>
          <a:xfrm>
            <a:off x="6797120" y="3032752"/>
            <a:ext cx="0" cy="2528232"/>
          </a:xfrm>
          <a:prstGeom prst="line">
            <a:avLst/>
          </a:prstGeom>
          <a:ln w="57150">
            <a:solidFill>
              <a:srgbClr val="7AB8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Ellipse 5">
            <a:extLst>
              <a:ext uri="{FF2B5EF4-FFF2-40B4-BE49-F238E27FC236}">
                <a16:creationId xmlns:a16="http://schemas.microsoft.com/office/drawing/2014/main" id="{B44B3155-0675-4797-AB89-A78934E49DAB}"/>
              </a:ext>
            </a:extLst>
          </p:cNvPr>
          <p:cNvSpPr/>
          <p:nvPr/>
        </p:nvSpPr>
        <p:spPr>
          <a:xfrm>
            <a:off x="6771680" y="2296159"/>
            <a:ext cx="2905760" cy="1473184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>
                <a:solidFill>
                  <a:schemeClr val="tx1"/>
                </a:solidFill>
              </a:rPr>
              <a:t>D1.2</a:t>
            </a:r>
          </a:p>
          <a:p>
            <a:pPr algn="ctr"/>
            <a:r>
              <a:rPr lang="en-US">
                <a:solidFill>
                  <a:schemeClr val="tx1"/>
                </a:solidFill>
              </a:rPr>
              <a:t>Manual for Social Media Network Accounts</a:t>
            </a:r>
          </a:p>
          <a:p>
            <a:pPr algn="ctr"/>
            <a:r>
              <a:rPr lang="en-US" sz="1800">
                <a:solidFill>
                  <a:schemeClr val="tx1"/>
                </a:solidFill>
              </a:rPr>
              <a:t>EDI</a:t>
            </a:r>
          </a:p>
        </p:txBody>
      </p:sp>
      <p:cxnSp>
        <p:nvCxnSpPr>
          <p:cNvPr id="5" name="Gerader Verbinder 4">
            <a:extLst>
              <a:ext uri="{FF2B5EF4-FFF2-40B4-BE49-F238E27FC236}">
                <a16:creationId xmlns:a16="http://schemas.microsoft.com/office/drawing/2014/main" id="{04E0A865-8D0B-E2DF-98CE-8A91125CC07B}"/>
              </a:ext>
            </a:extLst>
          </p:cNvPr>
          <p:cNvCxnSpPr/>
          <p:nvPr/>
        </p:nvCxnSpPr>
        <p:spPr>
          <a:xfrm flipV="1">
            <a:off x="696000" y="5560984"/>
            <a:ext cx="10800000" cy="0"/>
          </a:xfrm>
          <a:prstGeom prst="line">
            <a:avLst/>
          </a:prstGeom>
          <a:ln w="76200">
            <a:solidFill>
              <a:srgbClr val="7AB800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pic>
        <p:nvPicPr>
          <p:cNvPr id="2" name="Grafik 1">
            <a:extLst>
              <a:ext uri="{FF2B5EF4-FFF2-40B4-BE49-F238E27FC236}">
                <a16:creationId xmlns:a16="http://schemas.microsoft.com/office/drawing/2014/main" id="{97F3D873-A155-B50F-91AC-BFFD38C41D4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1440"/>
            <a:ext cx="6444000" cy="986341"/>
          </a:xfrm>
          <a:prstGeom prst="rect">
            <a:avLst/>
          </a:prstGeom>
        </p:spPr>
      </p:pic>
      <p:pic>
        <p:nvPicPr>
          <p:cNvPr id="3" name="Grafik 2">
            <a:extLst>
              <a:ext uri="{FF2B5EF4-FFF2-40B4-BE49-F238E27FC236}">
                <a16:creationId xmlns:a16="http://schemas.microsoft.com/office/drawing/2014/main" id="{94784D07-D6F1-DBBC-35A7-47D54EA7FA1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" y="1165868"/>
            <a:ext cx="6444000" cy="1213266"/>
          </a:xfrm>
          <a:prstGeom prst="rect">
            <a:avLst/>
          </a:prstGeom>
        </p:spPr>
      </p:pic>
      <p:sp>
        <p:nvSpPr>
          <p:cNvPr id="4" name="Ellipse 3">
            <a:extLst>
              <a:ext uri="{FF2B5EF4-FFF2-40B4-BE49-F238E27FC236}">
                <a16:creationId xmlns:a16="http://schemas.microsoft.com/office/drawing/2014/main" id="{7933DF65-9B8D-0852-D0D8-D71816B20E5B}"/>
              </a:ext>
            </a:extLst>
          </p:cNvPr>
          <p:cNvSpPr/>
          <p:nvPr/>
        </p:nvSpPr>
        <p:spPr>
          <a:xfrm>
            <a:off x="8844320" y="1391919"/>
            <a:ext cx="2905760" cy="1473184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>
                <a:solidFill>
                  <a:schemeClr val="tx1"/>
                </a:solidFill>
              </a:rPr>
              <a:t>T1.1.5</a:t>
            </a:r>
          </a:p>
          <a:p>
            <a:pPr algn="ctr"/>
            <a:r>
              <a:rPr lang="en-US">
                <a:solidFill>
                  <a:schemeClr val="tx1"/>
                </a:solidFill>
              </a:rPr>
              <a:t>Constitution of CDE Team</a:t>
            </a:r>
            <a:endParaRPr lang="en-US" sz="1800">
              <a:solidFill>
                <a:schemeClr val="tx1"/>
              </a:solidFill>
            </a:endParaRPr>
          </a:p>
        </p:txBody>
      </p:sp>
      <p:sp>
        <p:nvSpPr>
          <p:cNvPr id="7" name="Ellipse 6">
            <a:extLst>
              <a:ext uri="{FF2B5EF4-FFF2-40B4-BE49-F238E27FC236}">
                <a16:creationId xmlns:a16="http://schemas.microsoft.com/office/drawing/2014/main" id="{E2066379-50DE-E5C0-0175-FEF0840C2C8B}"/>
              </a:ext>
            </a:extLst>
          </p:cNvPr>
          <p:cNvSpPr/>
          <p:nvPr/>
        </p:nvSpPr>
        <p:spPr>
          <a:xfrm>
            <a:off x="9116159" y="2692408"/>
            <a:ext cx="2905760" cy="1473184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>
                <a:solidFill>
                  <a:schemeClr val="tx1"/>
                </a:solidFill>
              </a:rPr>
              <a:t>T1.5.1 Creation of Manual for project accounts &amp; social media profiles</a:t>
            </a:r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E249DA54-8F89-C0CA-C782-155EFA79099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2467228"/>
            <a:ext cx="6444000" cy="584525"/>
          </a:xfrm>
          <a:prstGeom prst="rect">
            <a:avLst/>
          </a:prstGeom>
        </p:spPr>
      </p:pic>
      <p:sp>
        <p:nvSpPr>
          <p:cNvPr id="11" name="Ellipse 10">
            <a:extLst>
              <a:ext uri="{FF2B5EF4-FFF2-40B4-BE49-F238E27FC236}">
                <a16:creationId xmlns:a16="http://schemas.microsoft.com/office/drawing/2014/main" id="{5A347895-E196-5512-EA35-0E09E7B3F692}"/>
              </a:ext>
            </a:extLst>
          </p:cNvPr>
          <p:cNvSpPr/>
          <p:nvPr/>
        </p:nvSpPr>
        <p:spPr>
          <a:xfrm>
            <a:off x="8404959" y="3928571"/>
            <a:ext cx="2905760" cy="1473184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>
                <a:solidFill>
                  <a:schemeClr val="tx1"/>
                </a:solidFill>
              </a:rPr>
              <a:t>T1.5.2 Creation of project accounts &amp; social media profiles</a:t>
            </a:r>
          </a:p>
        </p:txBody>
      </p:sp>
    </p:spTree>
    <p:extLst>
      <p:ext uri="{BB962C8B-B14F-4D97-AF65-F5344CB8AC3E}">
        <p14:creationId xmlns:p14="http://schemas.microsoft.com/office/powerpoint/2010/main" val="1686840313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Char"/>
      </p:transition>
    </mc:Choice>
    <mc:Fallback>
      <p:transition spd="slow">
        <p:fade/>
      </p:transition>
    </mc:Fallback>
  </mc:AlternateContent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D3B73D7-2745-A6A6-1A19-4C3CE52DFAF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Gerader Verbinder 7">
            <a:extLst>
              <a:ext uri="{FF2B5EF4-FFF2-40B4-BE49-F238E27FC236}">
                <a16:creationId xmlns:a16="http://schemas.microsoft.com/office/drawing/2014/main" id="{43D8DBF9-6663-6297-E7A2-4B0C517343BC}"/>
              </a:ext>
            </a:extLst>
          </p:cNvPr>
          <p:cNvCxnSpPr>
            <a:cxnSpLocks/>
          </p:cNvCxnSpPr>
          <p:nvPr/>
        </p:nvCxnSpPr>
        <p:spPr>
          <a:xfrm>
            <a:off x="6797120" y="3032752"/>
            <a:ext cx="0" cy="2528232"/>
          </a:xfrm>
          <a:prstGeom prst="line">
            <a:avLst/>
          </a:prstGeom>
          <a:ln w="57150">
            <a:solidFill>
              <a:srgbClr val="7AB8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Ellipse 5">
            <a:extLst>
              <a:ext uri="{FF2B5EF4-FFF2-40B4-BE49-F238E27FC236}">
                <a16:creationId xmlns:a16="http://schemas.microsoft.com/office/drawing/2014/main" id="{4AF78008-CA86-B5A2-1B11-87E342D2243C}"/>
              </a:ext>
            </a:extLst>
          </p:cNvPr>
          <p:cNvSpPr/>
          <p:nvPr/>
        </p:nvSpPr>
        <p:spPr>
          <a:xfrm>
            <a:off x="6771680" y="2296159"/>
            <a:ext cx="2905760" cy="1473184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>
                <a:solidFill>
                  <a:schemeClr val="tx1"/>
                </a:solidFill>
              </a:rPr>
              <a:t>D1.2</a:t>
            </a:r>
          </a:p>
          <a:p>
            <a:pPr algn="ctr"/>
            <a:r>
              <a:rPr lang="en-US">
                <a:solidFill>
                  <a:schemeClr val="tx1"/>
                </a:solidFill>
              </a:rPr>
              <a:t>Manual for Social Media Network Accounts</a:t>
            </a:r>
          </a:p>
          <a:p>
            <a:pPr algn="ctr"/>
            <a:r>
              <a:rPr lang="en-US" sz="1800">
                <a:solidFill>
                  <a:schemeClr val="tx1"/>
                </a:solidFill>
              </a:rPr>
              <a:t>EDI</a:t>
            </a:r>
          </a:p>
        </p:txBody>
      </p:sp>
      <p:cxnSp>
        <p:nvCxnSpPr>
          <p:cNvPr id="5" name="Gerader Verbinder 4">
            <a:extLst>
              <a:ext uri="{FF2B5EF4-FFF2-40B4-BE49-F238E27FC236}">
                <a16:creationId xmlns:a16="http://schemas.microsoft.com/office/drawing/2014/main" id="{BD210AFF-8806-2724-8DB6-0C855D4747B8}"/>
              </a:ext>
            </a:extLst>
          </p:cNvPr>
          <p:cNvCxnSpPr/>
          <p:nvPr/>
        </p:nvCxnSpPr>
        <p:spPr>
          <a:xfrm flipV="1">
            <a:off x="696000" y="5560984"/>
            <a:ext cx="10800000" cy="0"/>
          </a:xfrm>
          <a:prstGeom prst="line">
            <a:avLst/>
          </a:prstGeom>
          <a:ln w="76200">
            <a:solidFill>
              <a:srgbClr val="7AB800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pic>
        <p:nvPicPr>
          <p:cNvPr id="2" name="Grafik 1">
            <a:extLst>
              <a:ext uri="{FF2B5EF4-FFF2-40B4-BE49-F238E27FC236}">
                <a16:creationId xmlns:a16="http://schemas.microsoft.com/office/drawing/2014/main" id="{0DD2A4D6-3E92-B965-35E6-BF5C3558D0E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1440"/>
            <a:ext cx="6444000" cy="986341"/>
          </a:xfrm>
          <a:prstGeom prst="rect">
            <a:avLst/>
          </a:prstGeom>
        </p:spPr>
      </p:pic>
      <p:pic>
        <p:nvPicPr>
          <p:cNvPr id="3" name="Grafik 2">
            <a:extLst>
              <a:ext uri="{FF2B5EF4-FFF2-40B4-BE49-F238E27FC236}">
                <a16:creationId xmlns:a16="http://schemas.microsoft.com/office/drawing/2014/main" id="{EF0E4423-6C36-E049-FAF2-1E2E4A183E6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" y="1165868"/>
            <a:ext cx="6444000" cy="1213266"/>
          </a:xfrm>
          <a:prstGeom prst="rect">
            <a:avLst/>
          </a:prstGeom>
        </p:spPr>
      </p:pic>
      <p:sp>
        <p:nvSpPr>
          <p:cNvPr id="4" name="Ellipse 3">
            <a:extLst>
              <a:ext uri="{FF2B5EF4-FFF2-40B4-BE49-F238E27FC236}">
                <a16:creationId xmlns:a16="http://schemas.microsoft.com/office/drawing/2014/main" id="{3673D579-D603-1192-1EC1-B0286C424AB9}"/>
              </a:ext>
            </a:extLst>
          </p:cNvPr>
          <p:cNvSpPr/>
          <p:nvPr/>
        </p:nvSpPr>
        <p:spPr>
          <a:xfrm>
            <a:off x="8844320" y="1391919"/>
            <a:ext cx="2905760" cy="1473184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>
                <a:solidFill>
                  <a:schemeClr val="tx1"/>
                </a:solidFill>
              </a:rPr>
              <a:t>T1.1.5</a:t>
            </a:r>
          </a:p>
          <a:p>
            <a:pPr algn="ctr"/>
            <a:r>
              <a:rPr lang="en-US">
                <a:solidFill>
                  <a:schemeClr val="tx1"/>
                </a:solidFill>
              </a:rPr>
              <a:t>Constitution of CDE Team</a:t>
            </a:r>
            <a:endParaRPr lang="en-US" sz="1800">
              <a:solidFill>
                <a:schemeClr val="tx1"/>
              </a:solidFill>
            </a:endParaRPr>
          </a:p>
        </p:txBody>
      </p:sp>
      <p:sp>
        <p:nvSpPr>
          <p:cNvPr id="7" name="Ellipse 6">
            <a:extLst>
              <a:ext uri="{FF2B5EF4-FFF2-40B4-BE49-F238E27FC236}">
                <a16:creationId xmlns:a16="http://schemas.microsoft.com/office/drawing/2014/main" id="{68CE9133-E3E1-FB92-BB8B-531987F0CD0C}"/>
              </a:ext>
            </a:extLst>
          </p:cNvPr>
          <p:cNvSpPr/>
          <p:nvPr/>
        </p:nvSpPr>
        <p:spPr>
          <a:xfrm>
            <a:off x="9116159" y="2692408"/>
            <a:ext cx="2905760" cy="1473184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>
                <a:solidFill>
                  <a:schemeClr val="tx1"/>
                </a:solidFill>
              </a:rPr>
              <a:t>T1.5.1 Creation of Manual for project accounts &amp; social media profiles</a:t>
            </a:r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8917D03F-BF2C-D742-9B0F-9E8D0323F8E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2467228"/>
            <a:ext cx="6444000" cy="584525"/>
          </a:xfrm>
          <a:prstGeom prst="rect">
            <a:avLst/>
          </a:prstGeom>
        </p:spPr>
      </p:pic>
      <p:sp>
        <p:nvSpPr>
          <p:cNvPr id="11" name="Ellipse 10">
            <a:extLst>
              <a:ext uri="{FF2B5EF4-FFF2-40B4-BE49-F238E27FC236}">
                <a16:creationId xmlns:a16="http://schemas.microsoft.com/office/drawing/2014/main" id="{C4244AD6-679E-D639-8AAB-E95D46C48404}"/>
              </a:ext>
            </a:extLst>
          </p:cNvPr>
          <p:cNvSpPr/>
          <p:nvPr/>
        </p:nvSpPr>
        <p:spPr>
          <a:xfrm>
            <a:off x="8404959" y="3928571"/>
            <a:ext cx="2905760" cy="1473184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>
                <a:solidFill>
                  <a:schemeClr val="tx1"/>
                </a:solidFill>
              </a:rPr>
              <a:t>T1.5.2 Creation of project accounts &amp; social media profiles</a:t>
            </a:r>
          </a:p>
        </p:txBody>
      </p:sp>
      <p:pic>
        <p:nvPicPr>
          <p:cNvPr id="10" name="Grafik 9">
            <a:extLst>
              <a:ext uri="{FF2B5EF4-FFF2-40B4-BE49-F238E27FC236}">
                <a16:creationId xmlns:a16="http://schemas.microsoft.com/office/drawing/2014/main" id="{306B8775-838A-456D-9FC3-979E31A1052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3734869"/>
            <a:ext cx="12192000" cy="6684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378003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Char"/>
      </p:transition>
    </mc:Choice>
    <mc:Fallback>
      <p:transition spd="slow">
        <p:fade/>
      </p:transition>
    </mc:Fallback>
  </mc:AlternateContent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0AE07EE-14E7-1CE1-F4A1-35B691C41DD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Gerader Verbinder 7">
            <a:extLst>
              <a:ext uri="{FF2B5EF4-FFF2-40B4-BE49-F238E27FC236}">
                <a16:creationId xmlns:a16="http://schemas.microsoft.com/office/drawing/2014/main" id="{AA360241-2EC3-B4BE-8365-CBB3EC8E8F1A}"/>
              </a:ext>
            </a:extLst>
          </p:cNvPr>
          <p:cNvCxnSpPr>
            <a:cxnSpLocks/>
          </p:cNvCxnSpPr>
          <p:nvPr/>
        </p:nvCxnSpPr>
        <p:spPr>
          <a:xfrm>
            <a:off x="6797120" y="3032752"/>
            <a:ext cx="0" cy="2528232"/>
          </a:xfrm>
          <a:prstGeom prst="line">
            <a:avLst/>
          </a:prstGeom>
          <a:ln w="57150">
            <a:solidFill>
              <a:srgbClr val="7AB8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Ellipse 5">
            <a:extLst>
              <a:ext uri="{FF2B5EF4-FFF2-40B4-BE49-F238E27FC236}">
                <a16:creationId xmlns:a16="http://schemas.microsoft.com/office/drawing/2014/main" id="{91B5566D-F05A-5F2F-B5A7-EA6F0C00D3D7}"/>
              </a:ext>
            </a:extLst>
          </p:cNvPr>
          <p:cNvSpPr/>
          <p:nvPr/>
        </p:nvSpPr>
        <p:spPr>
          <a:xfrm>
            <a:off x="6771680" y="2296159"/>
            <a:ext cx="2905760" cy="1473184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>
                <a:solidFill>
                  <a:schemeClr val="tx1"/>
                </a:solidFill>
              </a:rPr>
              <a:t>D1.2</a:t>
            </a:r>
          </a:p>
          <a:p>
            <a:pPr algn="ctr"/>
            <a:r>
              <a:rPr lang="en-US">
                <a:solidFill>
                  <a:schemeClr val="tx1"/>
                </a:solidFill>
              </a:rPr>
              <a:t>Manual for Social Media Network Accounts</a:t>
            </a:r>
          </a:p>
          <a:p>
            <a:pPr algn="ctr"/>
            <a:r>
              <a:rPr lang="en-US" sz="1800">
                <a:solidFill>
                  <a:schemeClr val="tx1"/>
                </a:solidFill>
              </a:rPr>
              <a:t>EDI</a:t>
            </a:r>
          </a:p>
        </p:txBody>
      </p:sp>
      <p:cxnSp>
        <p:nvCxnSpPr>
          <p:cNvPr id="5" name="Gerader Verbinder 4">
            <a:extLst>
              <a:ext uri="{FF2B5EF4-FFF2-40B4-BE49-F238E27FC236}">
                <a16:creationId xmlns:a16="http://schemas.microsoft.com/office/drawing/2014/main" id="{AB5E3B6F-56AE-D4FC-6CE8-C24B7FAF6C4B}"/>
              </a:ext>
            </a:extLst>
          </p:cNvPr>
          <p:cNvCxnSpPr/>
          <p:nvPr/>
        </p:nvCxnSpPr>
        <p:spPr>
          <a:xfrm flipV="1">
            <a:off x="696000" y="5560984"/>
            <a:ext cx="10800000" cy="0"/>
          </a:xfrm>
          <a:prstGeom prst="line">
            <a:avLst/>
          </a:prstGeom>
          <a:ln w="76200">
            <a:solidFill>
              <a:srgbClr val="7AB800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pic>
        <p:nvPicPr>
          <p:cNvPr id="2" name="Grafik 1">
            <a:extLst>
              <a:ext uri="{FF2B5EF4-FFF2-40B4-BE49-F238E27FC236}">
                <a16:creationId xmlns:a16="http://schemas.microsoft.com/office/drawing/2014/main" id="{C7D550C3-1A72-7863-BB1E-0A7B91DA2DA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1440"/>
            <a:ext cx="6444000" cy="986341"/>
          </a:xfrm>
          <a:prstGeom prst="rect">
            <a:avLst/>
          </a:prstGeom>
        </p:spPr>
      </p:pic>
      <p:pic>
        <p:nvPicPr>
          <p:cNvPr id="3" name="Grafik 2">
            <a:extLst>
              <a:ext uri="{FF2B5EF4-FFF2-40B4-BE49-F238E27FC236}">
                <a16:creationId xmlns:a16="http://schemas.microsoft.com/office/drawing/2014/main" id="{601663AA-70C0-BFEE-AF49-168EDF0B993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" y="1165868"/>
            <a:ext cx="6444000" cy="1213266"/>
          </a:xfrm>
          <a:prstGeom prst="rect">
            <a:avLst/>
          </a:prstGeom>
        </p:spPr>
      </p:pic>
      <p:sp>
        <p:nvSpPr>
          <p:cNvPr id="4" name="Ellipse 3">
            <a:extLst>
              <a:ext uri="{FF2B5EF4-FFF2-40B4-BE49-F238E27FC236}">
                <a16:creationId xmlns:a16="http://schemas.microsoft.com/office/drawing/2014/main" id="{C988541E-A768-33A7-2E6F-5AEBC0DD4AA1}"/>
              </a:ext>
            </a:extLst>
          </p:cNvPr>
          <p:cNvSpPr/>
          <p:nvPr/>
        </p:nvSpPr>
        <p:spPr>
          <a:xfrm>
            <a:off x="8844320" y="1391919"/>
            <a:ext cx="2905760" cy="1473184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>
                <a:solidFill>
                  <a:schemeClr val="tx1"/>
                </a:solidFill>
              </a:rPr>
              <a:t>T1.1.5</a:t>
            </a:r>
          </a:p>
          <a:p>
            <a:pPr algn="ctr"/>
            <a:r>
              <a:rPr lang="en-US">
                <a:solidFill>
                  <a:schemeClr val="tx1"/>
                </a:solidFill>
              </a:rPr>
              <a:t>Constitution of CDE Team</a:t>
            </a:r>
            <a:endParaRPr lang="en-US" sz="1800">
              <a:solidFill>
                <a:schemeClr val="tx1"/>
              </a:solidFill>
            </a:endParaRPr>
          </a:p>
        </p:txBody>
      </p:sp>
      <p:sp>
        <p:nvSpPr>
          <p:cNvPr id="7" name="Ellipse 6">
            <a:extLst>
              <a:ext uri="{FF2B5EF4-FFF2-40B4-BE49-F238E27FC236}">
                <a16:creationId xmlns:a16="http://schemas.microsoft.com/office/drawing/2014/main" id="{0E26D39E-1D18-984C-330E-3D953EECA180}"/>
              </a:ext>
            </a:extLst>
          </p:cNvPr>
          <p:cNvSpPr/>
          <p:nvPr/>
        </p:nvSpPr>
        <p:spPr>
          <a:xfrm>
            <a:off x="9116159" y="2692408"/>
            <a:ext cx="2905760" cy="1473184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>
                <a:solidFill>
                  <a:schemeClr val="tx1"/>
                </a:solidFill>
              </a:rPr>
              <a:t>T1.5.1 Creation of Manual for project accounts &amp; social media profiles</a:t>
            </a:r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0DCD4C23-7C51-6031-C018-8B07FB0B0F3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2467221"/>
            <a:ext cx="6444000" cy="584525"/>
          </a:xfrm>
          <a:prstGeom prst="rect">
            <a:avLst/>
          </a:prstGeom>
        </p:spPr>
      </p:pic>
      <p:sp>
        <p:nvSpPr>
          <p:cNvPr id="11" name="Ellipse 10">
            <a:extLst>
              <a:ext uri="{FF2B5EF4-FFF2-40B4-BE49-F238E27FC236}">
                <a16:creationId xmlns:a16="http://schemas.microsoft.com/office/drawing/2014/main" id="{0B49CE42-1741-0AE9-02FE-205437B8F52E}"/>
              </a:ext>
            </a:extLst>
          </p:cNvPr>
          <p:cNvSpPr/>
          <p:nvPr/>
        </p:nvSpPr>
        <p:spPr>
          <a:xfrm>
            <a:off x="8404959" y="3928571"/>
            <a:ext cx="2905760" cy="1473184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>
                <a:solidFill>
                  <a:schemeClr val="tx1"/>
                </a:solidFill>
              </a:rPr>
              <a:t>T1.5.2 Creation of project accounts &amp; social media profiles</a:t>
            </a:r>
          </a:p>
        </p:txBody>
      </p:sp>
      <p:pic>
        <p:nvPicPr>
          <p:cNvPr id="10" name="Grafik 9">
            <a:extLst>
              <a:ext uri="{FF2B5EF4-FFF2-40B4-BE49-F238E27FC236}">
                <a16:creationId xmlns:a16="http://schemas.microsoft.com/office/drawing/2014/main" id="{C4AD0035-FFF5-1025-D9BC-67DD920C406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3575294"/>
            <a:ext cx="6444000" cy="3532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9368574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Char"/>
      </p:transition>
    </mc:Choice>
    <mc:Fallback>
      <p:transition spd="slow">
        <p:fade/>
      </p:transition>
    </mc:Fallback>
  </mc:AlternateContent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4FA4D7C-EC7E-6329-EFDA-72C4203A82C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Gerader Verbinder 7">
            <a:extLst>
              <a:ext uri="{FF2B5EF4-FFF2-40B4-BE49-F238E27FC236}">
                <a16:creationId xmlns:a16="http://schemas.microsoft.com/office/drawing/2014/main" id="{8CC58200-6A11-E310-45FF-A7E39BA7D0F6}"/>
              </a:ext>
            </a:extLst>
          </p:cNvPr>
          <p:cNvCxnSpPr>
            <a:cxnSpLocks/>
          </p:cNvCxnSpPr>
          <p:nvPr/>
        </p:nvCxnSpPr>
        <p:spPr>
          <a:xfrm>
            <a:off x="6797120" y="3032752"/>
            <a:ext cx="0" cy="2528232"/>
          </a:xfrm>
          <a:prstGeom prst="line">
            <a:avLst/>
          </a:prstGeom>
          <a:ln w="57150">
            <a:solidFill>
              <a:srgbClr val="7AB8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Ellipse 5">
            <a:extLst>
              <a:ext uri="{FF2B5EF4-FFF2-40B4-BE49-F238E27FC236}">
                <a16:creationId xmlns:a16="http://schemas.microsoft.com/office/drawing/2014/main" id="{066EE6C6-F333-0AB4-0AA5-0F3D64C143DE}"/>
              </a:ext>
            </a:extLst>
          </p:cNvPr>
          <p:cNvSpPr/>
          <p:nvPr/>
        </p:nvSpPr>
        <p:spPr>
          <a:xfrm>
            <a:off x="6771680" y="2296159"/>
            <a:ext cx="2905760" cy="1473184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>
                <a:solidFill>
                  <a:schemeClr val="tx1"/>
                </a:solidFill>
              </a:rPr>
              <a:t>D1.2</a:t>
            </a:r>
          </a:p>
          <a:p>
            <a:pPr algn="ctr"/>
            <a:r>
              <a:rPr lang="en-US">
                <a:solidFill>
                  <a:schemeClr val="tx1"/>
                </a:solidFill>
              </a:rPr>
              <a:t>Manual for Social Media Network Accounts</a:t>
            </a:r>
          </a:p>
          <a:p>
            <a:pPr algn="ctr"/>
            <a:r>
              <a:rPr lang="en-US" sz="1800">
                <a:solidFill>
                  <a:schemeClr val="tx1"/>
                </a:solidFill>
              </a:rPr>
              <a:t>EDI</a:t>
            </a:r>
          </a:p>
        </p:txBody>
      </p:sp>
      <p:cxnSp>
        <p:nvCxnSpPr>
          <p:cNvPr id="5" name="Gerader Verbinder 4">
            <a:extLst>
              <a:ext uri="{FF2B5EF4-FFF2-40B4-BE49-F238E27FC236}">
                <a16:creationId xmlns:a16="http://schemas.microsoft.com/office/drawing/2014/main" id="{4C83D04E-365C-DFF2-1E63-CD9C6DBE79EE}"/>
              </a:ext>
            </a:extLst>
          </p:cNvPr>
          <p:cNvCxnSpPr/>
          <p:nvPr/>
        </p:nvCxnSpPr>
        <p:spPr>
          <a:xfrm flipV="1">
            <a:off x="696000" y="5560984"/>
            <a:ext cx="10800000" cy="0"/>
          </a:xfrm>
          <a:prstGeom prst="line">
            <a:avLst/>
          </a:prstGeom>
          <a:ln w="76200">
            <a:solidFill>
              <a:srgbClr val="7AB800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pic>
        <p:nvPicPr>
          <p:cNvPr id="2" name="Grafik 1">
            <a:extLst>
              <a:ext uri="{FF2B5EF4-FFF2-40B4-BE49-F238E27FC236}">
                <a16:creationId xmlns:a16="http://schemas.microsoft.com/office/drawing/2014/main" id="{F19C6534-679C-A21D-3118-2E118D159A9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1440"/>
            <a:ext cx="6444000" cy="986341"/>
          </a:xfrm>
          <a:prstGeom prst="rect">
            <a:avLst/>
          </a:prstGeom>
        </p:spPr>
      </p:pic>
      <p:pic>
        <p:nvPicPr>
          <p:cNvPr id="3" name="Grafik 2">
            <a:extLst>
              <a:ext uri="{FF2B5EF4-FFF2-40B4-BE49-F238E27FC236}">
                <a16:creationId xmlns:a16="http://schemas.microsoft.com/office/drawing/2014/main" id="{5A7EA78E-CD2E-5CAB-BA38-54D3921BB63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" y="1165868"/>
            <a:ext cx="6444000" cy="1213266"/>
          </a:xfrm>
          <a:prstGeom prst="rect">
            <a:avLst/>
          </a:prstGeom>
        </p:spPr>
      </p:pic>
      <p:sp>
        <p:nvSpPr>
          <p:cNvPr id="4" name="Ellipse 3">
            <a:extLst>
              <a:ext uri="{FF2B5EF4-FFF2-40B4-BE49-F238E27FC236}">
                <a16:creationId xmlns:a16="http://schemas.microsoft.com/office/drawing/2014/main" id="{C7736A07-72EA-2DEA-20DC-A40000D1D77C}"/>
              </a:ext>
            </a:extLst>
          </p:cNvPr>
          <p:cNvSpPr/>
          <p:nvPr/>
        </p:nvSpPr>
        <p:spPr>
          <a:xfrm>
            <a:off x="8844320" y="1391919"/>
            <a:ext cx="2905760" cy="1473184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>
                <a:solidFill>
                  <a:schemeClr val="tx1"/>
                </a:solidFill>
              </a:rPr>
              <a:t>T1.1.5</a:t>
            </a:r>
          </a:p>
          <a:p>
            <a:pPr algn="ctr"/>
            <a:r>
              <a:rPr lang="en-US">
                <a:solidFill>
                  <a:schemeClr val="tx1"/>
                </a:solidFill>
              </a:rPr>
              <a:t>Constitution of CDE Team</a:t>
            </a:r>
            <a:endParaRPr lang="en-US" sz="1800">
              <a:solidFill>
                <a:schemeClr val="tx1"/>
              </a:solidFill>
            </a:endParaRPr>
          </a:p>
        </p:txBody>
      </p:sp>
      <p:sp>
        <p:nvSpPr>
          <p:cNvPr id="7" name="Ellipse 6">
            <a:extLst>
              <a:ext uri="{FF2B5EF4-FFF2-40B4-BE49-F238E27FC236}">
                <a16:creationId xmlns:a16="http://schemas.microsoft.com/office/drawing/2014/main" id="{1C0E84C7-8502-85CD-7A08-CE4174A60F21}"/>
              </a:ext>
            </a:extLst>
          </p:cNvPr>
          <p:cNvSpPr/>
          <p:nvPr/>
        </p:nvSpPr>
        <p:spPr>
          <a:xfrm>
            <a:off x="9116159" y="2692408"/>
            <a:ext cx="2905760" cy="1473184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>
                <a:solidFill>
                  <a:schemeClr val="tx1"/>
                </a:solidFill>
              </a:rPr>
              <a:t>T1.5.1 Creation of Manual for project accounts &amp; social media profiles</a:t>
            </a:r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54D497B4-F120-A6CC-C9F8-7A54BD08284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2467221"/>
            <a:ext cx="6444000" cy="584525"/>
          </a:xfrm>
          <a:prstGeom prst="rect">
            <a:avLst/>
          </a:prstGeom>
        </p:spPr>
      </p:pic>
      <p:sp>
        <p:nvSpPr>
          <p:cNvPr id="11" name="Ellipse 10">
            <a:extLst>
              <a:ext uri="{FF2B5EF4-FFF2-40B4-BE49-F238E27FC236}">
                <a16:creationId xmlns:a16="http://schemas.microsoft.com/office/drawing/2014/main" id="{4115EF8B-C462-176C-5CE2-E046E10D2C55}"/>
              </a:ext>
            </a:extLst>
          </p:cNvPr>
          <p:cNvSpPr/>
          <p:nvPr/>
        </p:nvSpPr>
        <p:spPr>
          <a:xfrm>
            <a:off x="8404959" y="3928571"/>
            <a:ext cx="2905760" cy="1473184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>
                <a:solidFill>
                  <a:schemeClr val="tx1"/>
                </a:solidFill>
              </a:rPr>
              <a:t>T1.5.2 Creation of project accounts &amp; social media profiles</a:t>
            </a:r>
          </a:p>
        </p:txBody>
      </p:sp>
      <p:pic>
        <p:nvPicPr>
          <p:cNvPr id="10" name="Grafik 9">
            <a:extLst>
              <a:ext uri="{FF2B5EF4-FFF2-40B4-BE49-F238E27FC236}">
                <a16:creationId xmlns:a16="http://schemas.microsoft.com/office/drawing/2014/main" id="{943C48D1-697E-B6B9-0546-7B312181508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3575294"/>
            <a:ext cx="6444000" cy="353277"/>
          </a:xfrm>
          <a:prstGeom prst="rect">
            <a:avLst/>
          </a:prstGeom>
        </p:spPr>
      </p:pic>
      <p:sp>
        <p:nvSpPr>
          <p:cNvPr id="12" name="Ellipse 11">
            <a:extLst>
              <a:ext uri="{FF2B5EF4-FFF2-40B4-BE49-F238E27FC236}">
                <a16:creationId xmlns:a16="http://schemas.microsoft.com/office/drawing/2014/main" id="{5D31366C-45C4-FB32-6D90-806D93998545}"/>
              </a:ext>
            </a:extLst>
          </p:cNvPr>
          <p:cNvSpPr/>
          <p:nvPr/>
        </p:nvSpPr>
        <p:spPr>
          <a:xfrm>
            <a:off x="6240879" y="4452119"/>
            <a:ext cx="2905760" cy="1473184"/>
          </a:xfrm>
          <a:prstGeom prst="ellipse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>
                <a:solidFill>
                  <a:schemeClr val="tx1"/>
                </a:solidFill>
              </a:rPr>
              <a:t>T1.3.2 Project Team Capacity building on dissemination</a:t>
            </a:r>
          </a:p>
        </p:txBody>
      </p:sp>
    </p:spTree>
    <p:extLst>
      <p:ext uri="{BB962C8B-B14F-4D97-AF65-F5344CB8AC3E}">
        <p14:creationId xmlns:p14="http://schemas.microsoft.com/office/powerpoint/2010/main" val="2054695585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Char"/>
      </p:transition>
    </mc:Choice>
    <mc:Fallback>
      <p:transition spd="slow">
        <p:fade/>
      </p:transition>
    </mc:Fallback>
  </mc:AlternateContent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18366D5-F9D5-3A68-ECA7-F0AFFEFA086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Gerader Verbinder 7">
            <a:extLst>
              <a:ext uri="{FF2B5EF4-FFF2-40B4-BE49-F238E27FC236}">
                <a16:creationId xmlns:a16="http://schemas.microsoft.com/office/drawing/2014/main" id="{1949337C-9C88-5C12-92AA-8A4A8D31C66A}"/>
              </a:ext>
            </a:extLst>
          </p:cNvPr>
          <p:cNvCxnSpPr>
            <a:cxnSpLocks/>
          </p:cNvCxnSpPr>
          <p:nvPr/>
        </p:nvCxnSpPr>
        <p:spPr>
          <a:xfrm>
            <a:off x="6797120" y="3032752"/>
            <a:ext cx="0" cy="2528232"/>
          </a:xfrm>
          <a:prstGeom prst="line">
            <a:avLst/>
          </a:prstGeom>
          <a:ln w="57150">
            <a:solidFill>
              <a:srgbClr val="7AB8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Ellipse 5">
            <a:extLst>
              <a:ext uri="{FF2B5EF4-FFF2-40B4-BE49-F238E27FC236}">
                <a16:creationId xmlns:a16="http://schemas.microsoft.com/office/drawing/2014/main" id="{C0B9D83F-A46B-E6FC-7B42-F485A6FCA147}"/>
              </a:ext>
            </a:extLst>
          </p:cNvPr>
          <p:cNvSpPr/>
          <p:nvPr/>
        </p:nvSpPr>
        <p:spPr>
          <a:xfrm>
            <a:off x="6771680" y="2296159"/>
            <a:ext cx="2905760" cy="1473184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>
                <a:solidFill>
                  <a:schemeClr val="tx1"/>
                </a:solidFill>
              </a:rPr>
              <a:t>D1.2</a:t>
            </a:r>
          </a:p>
          <a:p>
            <a:pPr algn="ctr"/>
            <a:r>
              <a:rPr lang="en-US">
                <a:solidFill>
                  <a:schemeClr val="tx1"/>
                </a:solidFill>
              </a:rPr>
              <a:t>Manual for Social Media Network Accounts</a:t>
            </a:r>
          </a:p>
          <a:p>
            <a:pPr algn="ctr"/>
            <a:r>
              <a:rPr lang="en-US" sz="1800">
                <a:solidFill>
                  <a:schemeClr val="tx1"/>
                </a:solidFill>
              </a:rPr>
              <a:t>EDI</a:t>
            </a:r>
          </a:p>
        </p:txBody>
      </p:sp>
      <p:cxnSp>
        <p:nvCxnSpPr>
          <p:cNvPr id="5" name="Gerader Verbinder 4">
            <a:extLst>
              <a:ext uri="{FF2B5EF4-FFF2-40B4-BE49-F238E27FC236}">
                <a16:creationId xmlns:a16="http://schemas.microsoft.com/office/drawing/2014/main" id="{8EBB5287-8975-E112-8B1C-0307F9D19498}"/>
              </a:ext>
            </a:extLst>
          </p:cNvPr>
          <p:cNvCxnSpPr/>
          <p:nvPr/>
        </p:nvCxnSpPr>
        <p:spPr>
          <a:xfrm flipV="1">
            <a:off x="696000" y="5560984"/>
            <a:ext cx="10800000" cy="0"/>
          </a:xfrm>
          <a:prstGeom prst="line">
            <a:avLst/>
          </a:prstGeom>
          <a:ln w="76200">
            <a:solidFill>
              <a:srgbClr val="7AB800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pic>
        <p:nvPicPr>
          <p:cNvPr id="2" name="Grafik 1">
            <a:extLst>
              <a:ext uri="{FF2B5EF4-FFF2-40B4-BE49-F238E27FC236}">
                <a16:creationId xmlns:a16="http://schemas.microsoft.com/office/drawing/2014/main" id="{44F39DB3-724B-A5AD-1FBB-3393033833A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1440"/>
            <a:ext cx="6444000" cy="986341"/>
          </a:xfrm>
          <a:prstGeom prst="rect">
            <a:avLst/>
          </a:prstGeom>
        </p:spPr>
      </p:pic>
      <p:sp>
        <p:nvSpPr>
          <p:cNvPr id="4" name="Ellipse 3">
            <a:extLst>
              <a:ext uri="{FF2B5EF4-FFF2-40B4-BE49-F238E27FC236}">
                <a16:creationId xmlns:a16="http://schemas.microsoft.com/office/drawing/2014/main" id="{49A41AF9-9BB3-47BE-8454-FCFF6D43DD21}"/>
              </a:ext>
            </a:extLst>
          </p:cNvPr>
          <p:cNvSpPr/>
          <p:nvPr/>
        </p:nvSpPr>
        <p:spPr>
          <a:xfrm>
            <a:off x="8844320" y="1391919"/>
            <a:ext cx="2905760" cy="1473184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>
                <a:solidFill>
                  <a:schemeClr val="tx1"/>
                </a:solidFill>
              </a:rPr>
              <a:t>T1.1.5</a:t>
            </a:r>
          </a:p>
          <a:p>
            <a:pPr algn="ctr"/>
            <a:r>
              <a:rPr lang="en-US">
                <a:solidFill>
                  <a:schemeClr val="tx1"/>
                </a:solidFill>
              </a:rPr>
              <a:t>Constitution of CDE Team</a:t>
            </a:r>
            <a:endParaRPr lang="en-US" sz="1800">
              <a:solidFill>
                <a:schemeClr val="tx1"/>
              </a:solidFill>
            </a:endParaRPr>
          </a:p>
        </p:txBody>
      </p:sp>
      <p:sp>
        <p:nvSpPr>
          <p:cNvPr id="7" name="Ellipse 6">
            <a:extLst>
              <a:ext uri="{FF2B5EF4-FFF2-40B4-BE49-F238E27FC236}">
                <a16:creationId xmlns:a16="http://schemas.microsoft.com/office/drawing/2014/main" id="{247C5EDD-F6F8-1811-E1B9-9E0ED03CBDC8}"/>
              </a:ext>
            </a:extLst>
          </p:cNvPr>
          <p:cNvSpPr/>
          <p:nvPr/>
        </p:nvSpPr>
        <p:spPr>
          <a:xfrm>
            <a:off x="9116159" y="2692408"/>
            <a:ext cx="2905760" cy="1473184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>
                <a:solidFill>
                  <a:schemeClr val="tx1"/>
                </a:solidFill>
              </a:rPr>
              <a:t>T1.5.1 Creation of Manual for project accounts &amp; social media profiles</a:t>
            </a:r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4E76A4D3-98C7-CE58-D37F-CC18E2195A8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467221"/>
            <a:ext cx="6444000" cy="584525"/>
          </a:xfrm>
          <a:prstGeom prst="rect">
            <a:avLst/>
          </a:prstGeom>
        </p:spPr>
      </p:pic>
      <p:sp>
        <p:nvSpPr>
          <p:cNvPr id="11" name="Ellipse 10">
            <a:extLst>
              <a:ext uri="{FF2B5EF4-FFF2-40B4-BE49-F238E27FC236}">
                <a16:creationId xmlns:a16="http://schemas.microsoft.com/office/drawing/2014/main" id="{014E4B0F-BE69-14E8-A6E9-AB6409975690}"/>
              </a:ext>
            </a:extLst>
          </p:cNvPr>
          <p:cNvSpPr/>
          <p:nvPr/>
        </p:nvSpPr>
        <p:spPr>
          <a:xfrm>
            <a:off x="8404959" y="3928571"/>
            <a:ext cx="2905760" cy="1473184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>
                <a:solidFill>
                  <a:schemeClr val="tx1"/>
                </a:solidFill>
              </a:rPr>
              <a:t>T1.5.2 Creation of project accounts &amp; social media profiles</a:t>
            </a:r>
          </a:p>
        </p:txBody>
      </p:sp>
      <p:pic>
        <p:nvPicPr>
          <p:cNvPr id="10" name="Grafik 9">
            <a:extLst>
              <a:ext uri="{FF2B5EF4-FFF2-40B4-BE49-F238E27FC236}">
                <a16:creationId xmlns:a16="http://schemas.microsoft.com/office/drawing/2014/main" id="{8CCE005A-B1DC-1E3C-ABA4-2B5F344C388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3575294"/>
            <a:ext cx="6444000" cy="353277"/>
          </a:xfrm>
          <a:prstGeom prst="rect">
            <a:avLst/>
          </a:prstGeom>
        </p:spPr>
      </p:pic>
      <p:sp>
        <p:nvSpPr>
          <p:cNvPr id="12" name="Ellipse 11">
            <a:extLst>
              <a:ext uri="{FF2B5EF4-FFF2-40B4-BE49-F238E27FC236}">
                <a16:creationId xmlns:a16="http://schemas.microsoft.com/office/drawing/2014/main" id="{ACFEE1BD-4FBE-09AA-D8D0-5309832261F9}"/>
              </a:ext>
            </a:extLst>
          </p:cNvPr>
          <p:cNvSpPr/>
          <p:nvPr/>
        </p:nvSpPr>
        <p:spPr>
          <a:xfrm>
            <a:off x="6240879" y="4452119"/>
            <a:ext cx="2905760" cy="1473184"/>
          </a:xfrm>
          <a:prstGeom prst="ellipse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>
                <a:solidFill>
                  <a:schemeClr val="tx1"/>
                </a:solidFill>
              </a:rPr>
              <a:t>T1.3.2 Project Team Capacity building on dissemination</a:t>
            </a: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EFB24E5D-A16F-ADF5-AB00-C98C38814E3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" y="1165868"/>
            <a:ext cx="6444000" cy="1213266"/>
          </a:xfrm>
          <a:prstGeom prst="rect">
            <a:avLst/>
          </a:prstGeom>
        </p:spPr>
      </p:pic>
      <p:pic>
        <p:nvPicPr>
          <p:cNvPr id="13" name="Grafik 12">
            <a:extLst>
              <a:ext uri="{FF2B5EF4-FFF2-40B4-BE49-F238E27FC236}">
                <a16:creationId xmlns:a16="http://schemas.microsoft.com/office/drawing/2014/main" id="{63631911-D3FA-106D-AD5D-CA34CEFC9AB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-1" y="584610"/>
            <a:ext cx="12192000" cy="33713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0527348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Char"/>
      </p:transition>
    </mc:Choice>
    <mc:Fallback>
      <p:transition spd="slow">
        <p:fade/>
      </p:transition>
    </mc:Fallback>
  </mc:AlternateContent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C046807-6360-22D7-E628-DAD934AFB45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Grafik 12">
            <a:extLst>
              <a:ext uri="{FF2B5EF4-FFF2-40B4-BE49-F238E27FC236}">
                <a16:creationId xmlns:a16="http://schemas.microsoft.com/office/drawing/2014/main" id="{A8B63C04-B48A-7195-633E-04FB82CFC63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93" y="4296870"/>
            <a:ext cx="6444000" cy="1781881"/>
          </a:xfrm>
          <a:prstGeom prst="rect">
            <a:avLst/>
          </a:prstGeom>
        </p:spPr>
      </p:pic>
      <p:cxnSp>
        <p:nvCxnSpPr>
          <p:cNvPr id="8" name="Gerader Verbinder 7">
            <a:extLst>
              <a:ext uri="{FF2B5EF4-FFF2-40B4-BE49-F238E27FC236}">
                <a16:creationId xmlns:a16="http://schemas.microsoft.com/office/drawing/2014/main" id="{914716C2-AD50-EC18-6D08-3ACE442B2CCB}"/>
              </a:ext>
            </a:extLst>
          </p:cNvPr>
          <p:cNvCxnSpPr>
            <a:cxnSpLocks/>
          </p:cNvCxnSpPr>
          <p:nvPr/>
        </p:nvCxnSpPr>
        <p:spPr>
          <a:xfrm>
            <a:off x="6797120" y="3032752"/>
            <a:ext cx="0" cy="2528232"/>
          </a:xfrm>
          <a:prstGeom prst="line">
            <a:avLst/>
          </a:prstGeom>
          <a:ln w="57150">
            <a:solidFill>
              <a:srgbClr val="7AB8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Ellipse 5">
            <a:extLst>
              <a:ext uri="{FF2B5EF4-FFF2-40B4-BE49-F238E27FC236}">
                <a16:creationId xmlns:a16="http://schemas.microsoft.com/office/drawing/2014/main" id="{A5B31A1E-B62D-0B97-9C3E-ACE5A69D8CAE}"/>
              </a:ext>
            </a:extLst>
          </p:cNvPr>
          <p:cNvSpPr/>
          <p:nvPr/>
        </p:nvSpPr>
        <p:spPr>
          <a:xfrm>
            <a:off x="6771680" y="2296159"/>
            <a:ext cx="2905760" cy="1473184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>
                <a:solidFill>
                  <a:schemeClr val="tx1"/>
                </a:solidFill>
              </a:rPr>
              <a:t>D1.2</a:t>
            </a:r>
          </a:p>
          <a:p>
            <a:pPr algn="ctr"/>
            <a:r>
              <a:rPr lang="en-US">
                <a:solidFill>
                  <a:schemeClr val="tx1"/>
                </a:solidFill>
              </a:rPr>
              <a:t>Manual for Social Media Network Accounts</a:t>
            </a:r>
          </a:p>
          <a:p>
            <a:pPr algn="ctr"/>
            <a:r>
              <a:rPr lang="en-US" sz="1800">
                <a:solidFill>
                  <a:schemeClr val="tx1"/>
                </a:solidFill>
              </a:rPr>
              <a:t>EDI</a:t>
            </a:r>
          </a:p>
        </p:txBody>
      </p:sp>
      <p:cxnSp>
        <p:nvCxnSpPr>
          <p:cNvPr id="5" name="Gerader Verbinder 4">
            <a:extLst>
              <a:ext uri="{FF2B5EF4-FFF2-40B4-BE49-F238E27FC236}">
                <a16:creationId xmlns:a16="http://schemas.microsoft.com/office/drawing/2014/main" id="{018D9B20-556B-4EA6-95EE-CACC284528EB}"/>
              </a:ext>
            </a:extLst>
          </p:cNvPr>
          <p:cNvCxnSpPr/>
          <p:nvPr/>
        </p:nvCxnSpPr>
        <p:spPr>
          <a:xfrm flipV="1">
            <a:off x="696000" y="5560984"/>
            <a:ext cx="10800000" cy="0"/>
          </a:xfrm>
          <a:prstGeom prst="line">
            <a:avLst/>
          </a:prstGeom>
          <a:ln w="76200">
            <a:solidFill>
              <a:srgbClr val="7AB800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pic>
        <p:nvPicPr>
          <p:cNvPr id="2" name="Grafik 1">
            <a:extLst>
              <a:ext uri="{FF2B5EF4-FFF2-40B4-BE49-F238E27FC236}">
                <a16:creationId xmlns:a16="http://schemas.microsoft.com/office/drawing/2014/main" id="{29801C44-D01A-E355-FA1F-66225B408AC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91440"/>
            <a:ext cx="6444000" cy="986341"/>
          </a:xfrm>
          <a:prstGeom prst="rect">
            <a:avLst/>
          </a:prstGeom>
        </p:spPr>
      </p:pic>
      <p:pic>
        <p:nvPicPr>
          <p:cNvPr id="3" name="Grafik 2">
            <a:extLst>
              <a:ext uri="{FF2B5EF4-FFF2-40B4-BE49-F238E27FC236}">
                <a16:creationId xmlns:a16="http://schemas.microsoft.com/office/drawing/2014/main" id="{9B8C9064-EC12-B3D1-C6C8-5EDFA41A643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" y="1165868"/>
            <a:ext cx="6444000" cy="1213266"/>
          </a:xfrm>
          <a:prstGeom prst="rect">
            <a:avLst/>
          </a:prstGeom>
        </p:spPr>
      </p:pic>
      <p:sp>
        <p:nvSpPr>
          <p:cNvPr id="4" name="Ellipse 3">
            <a:extLst>
              <a:ext uri="{FF2B5EF4-FFF2-40B4-BE49-F238E27FC236}">
                <a16:creationId xmlns:a16="http://schemas.microsoft.com/office/drawing/2014/main" id="{5623F8F3-6204-A4CB-4D9D-0C2F59EDE065}"/>
              </a:ext>
            </a:extLst>
          </p:cNvPr>
          <p:cNvSpPr/>
          <p:nvPr/>
        </p:nvSpPr>
        <p:spPr>
          <a:xfrm>
            <a:off x="8844320" y="1391919"/>
            <a:ext cx="2905760" cy="1473184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>
                <a:solidFill>
                  <a:schemeClr val="tx1"/>
                </a:solidFill>
              </a:rPr>
              <a:t>T1.1.5</a:t>
            </a:r>
          </a:p>
          <a:p>
            <a:pPr algn="ctr"/>
            <a:r>
              <a:rPr lang="en-US">
                <a:solidFill>
                  <a:schemeClr val="tx1"/>
                </a:solidFill>
              </a:rPr>
              <a:t>Constitution of CDE Team</a:t>
            </a:r>
            <a:endParaRPr lang="en-US" sz="1800">
              <a:solidFill>
                <a:schemeClr val="tx1"/>
              </a:solidFill>
            </a:endParaRPr>
          </a:p>
        </p:txBody>
      </p:sp>
      <p:sp>
        <p:nvSpPr>
          <p:cNvPr id="7" name="Ellipse 6">
            <a:extLst>
              <a:ext uri="{FF2B5EF4-FFF2-40B4-BE49-F238E27FC236}">
                <a16:creationId xmlns:a16="http://schemas.microsoft.com/office/drawing/2014/main" id="{122E3A7F-C56F-AD74-67F0-2157C0190B07}"/>
              </a:ext>
            </a:extLst>
          </p:cNvPr>
          <p:cNvSpPr/>
          <p:nvPr/>
        </p:nvSpPr>
        <p:spPr>
          <a:xfrm>
            <a:off x="9116159" y="2692408"/>
            <a:ext cx="2905760" cy="1473184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>
                <a:solidFill>
                  <a:schemeClr val="tx1"/>
                </a:solidFill>
              </a:rPr>
              <a:t>T1.5.1 Creation of Manual for project accounts &amp; social media profiles</a:t>
            </a:r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439E31C1-AE53-2A43-B94E-4DAFC5181F7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2467221"/>
            <a:ext cx="6444000" cy="584525"/>
          </a:xfrm>
          <a:prstGeom prst="rect">
            <a:avLst/>
          </a:prstGeom>
        </p:spPr>
      </p:pic>
      <p:sp>
        <p:nvSpPr>
          <p:cNvPr id="11" name="Ellipse 10">
            <a:extLst>
              <a:ext uri="{FF2B5EF4-FFF2-40B4-BE49-F238E27FC236}">
                <a16:creationId xmlns:a16="http://schemas.microsoft.com/office/drawing/2014/main" id="{A642B46D-BF0B-EC56-ACFE-5BBB3C64C196}"/>
              </a:ext>
            </a:extLst>
          </p:cNvPr>
          <p:cNvSpPr/>
          <p:nvPr/>
        </p:nvSpPr>
        <p:spPr>
          <a:xfrm>
            <a:off x="8404959" y="3928571"/>
            <a:ext cx="2905760" cy="1473184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>
                <a:solidFill>
                  <a:schemeClr val="tx1"/>
                </a:solidFill>
              </a:rPr>
              <a:t>T1.5.2 Creation of project accounts &amp; social media profiles</a:t>
            </a:r>
          </a:p>
        </p:txBody>
      </p:sp>
      <p:pic>
        <p:nvPicPr>
          <p:cNvPr id="10" name="Grafik 9">
            <a:extLst>
              <a:ext uri="{FF2B5EF4-FFF2-40B4-BE49-F238E27FC236}">
                <a16:creationId xmlns:a16="http://schemas.microsoft.com/office/drawing/2014/main" id="{4A06EAA9-E6C2-BAFD-3F88-A215C60FBB8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3575294"/>
            <a:ext cx="6444000" cy="353277"/>
          </a:xfrm>
          <a:prstGeom prst="rect">
            <a:avLst/>
          </a:prstGeom>
        </p:spPr>
      </p:pic>
      <p:sp>
        <p:nvSpPr>
          <p:cNvPr id="12" name="Ellipse 11">
            <a:extLst>
              <a:ext uri="{FF2B5EF4-FFF2-40B4-BE49-F238E27FC236}">
                <a16:creationId xmlns:a16="http://schemas.microsoft.com/office/drawing/2014/main" id="{D2F6833F-0CDA-8DC0-65DD-F7562659404B}"/>
              </a:ext>
            </a:extLst>
          </p:cNvPr>
          <p:cNvSpPr/>
          <p:nvPr/>
        </p:nvSpPr>
        <p:spPr>
          <a:xfrm>
            <a:off x="6240879" y="4452119"/>
            <a:ext cx="2905760" cy="1473184"/>
          </a:xfrm>
          <a:prstGeom prst="ellipse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>
                <a:solidFill>
                  <a:schemeClr val="tx1"/>
                </a:solidFill>
              </a:rPr>
              <a:t>T1.3.2 Project Team Capacity building on dissemination</a:t>
            </a:r>
          </a:p>
        </p:txBody>
      </p:sp>
    </p:spTree>
    <p:extLst>
      <p:ext uri="{BB962C8B-B14F-4D97-AF65-F5344CB8AC3E}">
        <p14:creationId xmlns:p14="http://schemas.microsoft.com/office/powerpoint/2010/main" val="2210112650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Char"/>
      </p:transition>
    </mc:Choice>
    <mc:Fallback>
      <p:transition spd="slow">
        <p:fade/>
      </p:transition>
    </mc:Fallback>
  </mc:AlternateContent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304D941-14B5-C40F-7398-0EDC673A39A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Gerader Verbinder 7">
            <a:extLst>
              <a:ext uri="{FF2B5EF4-FFF2-40B4-BE49-F238E27FC236}">
                <a16:creationId xmlns:a16="http://schemas.microsoft.com/office/drawing/2014/main" id="{89FFBF3E-11AE-B23E-0073-E7A7AE5FD309}"/>
              </a:ext>
            </a:extLst>
          </p:cNvPr>
          <p:cNvCxnSpPr>
            <a:cxnSpLocks/>
          </p:cNvCxnSpPr>
          <p:nvPr/>
        </p:nvCxnSpPr>
        <p:spPr>
          <a:xfrm>
            <a:off x="6797120" y="3032752"/>
            <a:ext cx="0" cy="2528232"/>
          </a:xfrm>
          <a:prstGeom prst="line">
            <a:avLst/>
          </a:prstGeom>
          <a:ln w="57150">
            <a:solidFill>
              <a:srgbClr val="7AB8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Ellipse 5">
            <a:extLst>
              <a:ext uri="{FF2B5EF4-FFF2-40B4-BE49-F238E27FC236}">
                <a16:creationId xmlns:a16="http://schemas.microsoft.com/office/drawing/2014/main" id="{99C2DE97-36AC-771C-F908-E36DAAAE325B}"/>
              </a:ext>
            </a:extLst>
          </p:cNvPr>
          <p:cNvSpPr/>
          <p:nvPr/>
        </p:nvSpPr>
        <p:spPr>
          <a:xfrm>
            <a:off x="6771680" y="2296159"/>
            <a:ext cx="2905760" cy="1473184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>
                <a:solidFill>
                  <a:schemeClr val="tx1"/>
                </a:solidFill>
              </a:rPr>
              <a:t>D1.2</a:t>
            </a:r>
          </a:p>
          <a:p>
            <a:pPr algn="ctr"/>
            <a:r>
              <a:rPr lang="en-US">
                <a:solidFill>
                  <a:schemeClr val="tx1"/>
                </a:solidFill>
              </a:rPr>
              <a:t>Manual for Social Media Network Accounts</a:t>
            </a:r>
          </a:p>
          <a:p>
            <a:pPr algn="ctr"/>
            <a:r>
              <a:rPr lang="en-US" sz="1800">
                <a:solidFill>
                  <a:schemeClr val="tx1"/>
                </a:solidFill>
              </a:rPr>
              <a:t>EDI</a:t>
            </a:r>
          </a:p>
        </p:txBody>
      </p:sp>
      <p:cxnSp>
        <p:nvCxnSpPr>
          <p:cNvPr id="5" name="Gerader Verbinder 4">
            <a:extLst>
              <a:ext uri="{FF2B5EF4-FFF2-40B4-BE49-F238E27FC236}">
                <a16:creationId xmlns:a16="http://schemas.microsoft.com/office/drawing/2014/main" id="{C4FF3000-763A-8DF5-8E7F-7B507DC4E5BE}"/>
              </a:ext>
            </a:extLst>
          </p:cNvPr>
          <p:cNvCxnSpPr/>
          <p:nvPr/>
        </p:nvCxnSpPr>
        <p:spPr>
          <a:xfrm flipV="1">
            <a:off x="696000" y="5560984"/>
            <a:ext cx="10800000" cy="0"/>
          </a:xfrm>
          <a:prstGeom prst="line">
            <a:avLst/>
          </a:prstGeom>
          <a:ln w="76200">
            <a:solidFill>
              <a:srgbClr val="7AB800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44162100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Char"/>
      </p:transition>
    </mc:Choice>
    <mc:Fallback>
      <p:transition spd="slow">
        <p:fade/>
      </p:transition>
    </mc:Fallback>
  </mc:AlternateContent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9DB877A-E9A5-9850-9EEC-3003C772E85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Gerader Verbinder 7">
            <a:extLst>
              <a:ext uri="{FF2B5EF4-FFF2-40B4-BE49-F238E27FC236}">
                <a16:creationId xmlns:a16="http://schemas.microsoft.com/office/drawing/2014/main" id="{98659DBB-6279-E965-0558-D92D8A279858}"/>
              </a:ext>
            </a:extLst>
          </p:cNvPr>
          <p:cNvCxnSpPr>
            <a:cxnSpLocks/>
          </p:cNvCxnSpPr>
          <p:nvPr/>
        </p:nvCxnSpPr>
        <p:spPr>
          <a:xfrm>
            <a:off x="8229680" y="3032752"/>
            <a:ext cx="0" cy="2528232"/>
          </a:xfrm>
          <a:prstGeom prst="line">
            <a:avLst/>
          </a:prstGeom>
          <a:ln w="57150">
            <a:solidFill>
              <a:srgbClr val="7AB8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Ellipse 5">
            <a:extLst>
              <a:ext uri="{FF2B5EF4-FFF2-40B4-BE49-F238E27FC236}">
                <a16:creationId xmlns:a16="http://schemas.microsoft.com/office/drawing/2014/main" id="{D23CC7CC-0110-7857-41FD-D1A47AA16ACE}"/>
              </a:ext>
            </a:extLst>
          </p:cNvPr>
          <p:cNvSpPr/>
          <p:nvPr/>
        </p:nvSpPr>
        <p:spPr>
          <a:xfrm>
            <a:off x="8204240" y="2296159"/>
            <a:ext cx="2905760" cy="1473184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>
                <a:solidFill>
                  <a:schemeClr val="tx1"/>
                </a:solidFill>
              </a:rPr>
              <a:t>D1.1</a:t>
            </a:r>
          </a:p>
          <a:p>
            <a:pPr algn="ctr"/>
            <a:r>
              <a:rPr lang="en-US" sz="1800">
                <a:solidFill>
                  <a:schemeClr val="tx1"/>
                </a:solidFill>
              </a:rPr>
              <a:t>Project Quality Architecture (PQA) Toolkit </a:t>
            </a:r>
          </a:p>
          <a:p>
            <a:pPr algn="ctr"/>
            <a:r>
              <a:rPr lang="en-US">
                <a:solidFill>
                  <a:schemeClr val="tx1"/>
                </a:solidFill>
              </a:rPr>
              <a:t>WEBIN</a:t>
            </a:r>
            <a:endParaRPr lang="en-US" sz="1800">
              <a:solidFill>
                <a:schemeClr val="tx1"/>
              </a:solidFill>
            </a:endParaRPr>
          </a:p>
        </p:txBody>
      </p:sp>
      <p:cxnSp>
        <p:nvCxnSpPr>
          <p:cNvPr id="5" name="Gerader Verbinder 4">
            <a:extLst>
              <a:ext uri="{FF2B5EF4-FFF2-40B4-BE49-F238E27FC236}">
                <a16:creationId xmlns:a16="http://schemas.microsoft.com/office/drawing/2014/main" id="{A5D995D1-FA39-3DE1-E46F-EF34C1886316}"/>
              </a:ext>
            </a:extLst>
          </p:cNvPr>
          <p:cNvCxnSpPr/>
          <p:nvPr/>
        </p:nvCxnSpPr>
        <p:spPr>
          <a:xfrm flipV="1">
            <a:off x="696000" y="5560984"/>
            <a:ext cx="10800000" cy="0"/>
          </a:xfrm>
          <a:prstGeom prst="line">
            <a:avLst/>
          </a:prstGeom>
          <a:ln w="76200">
            <a:solidFill>
              <a:srgbClr val="7AB800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71967345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Char"/>
      </p:transition>
    </mc:Choice>
    <mc:Fallback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5C14B46-E8C1-9BE9-DE24-A338C98FC03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>
            <a:extLst>
              <a:ext uri="{FF2B5EF4-FFF2-40B4-BE49-F238E27FC236}">
                <a16:creationId xmlns:a16="http://schemas.microsoft.com/office/drawing/2014/main" id="{6B4CC8C9-E14A-1F3A-E15F-70293A15006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3048"/>
            <a:ext cx="12192000" cy="2029968"/>
          </a:xfrm>
          <a:prstGeom prst="rect">
            <a:avLst/>
          </a:prstGeom>
        </p:spPr>
      </p:pic>
      <p:cxnSp>
        <p:nvCxnSpPr>
          <p:cNvPr id="8" name="Gerader Verbinder 7">
            <a:extLst>
              <a:ext uri="{FF2B5EF4-FFF2-40B4-BE49-F238E27FC236}">
                <a16:creationId xmlns:a16="http://schemas.microsoft.com/office/drawing/2014/main" id="{9E24341E-8F64-08F1-BF81-AEA88E723940}"/>
              </a:ext>
            </a:extLst>
          </p:cNvPr>
          <p:cNvCxnSpPr>
            <a:cxnSpLocks/>
          </p:cNvCxnSpPr>
          <p:nvPr/>
        </p:nvCxnSpPr>
        <p:spPr>
          <a:xfrm>
            <a:off x="721440" y="3042912"/>
            <a:ext cx="0" cy="2528232"/>
          </a:xfrm>
          <a:prstGeom prst="line">
            <a:avLst/>
          </a:prstGeom>
          <a:ln w="57150">
            <a:solidFill>
              <a:srgbClr val="7AB8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Ellipse 5">
            <a:extLst>
              <a:ext uri="{FF2B5EF4-FFF2-40B4-BE49-F238E27FC236}">
                <a16:creationId xmlns:a16="http://schemas.microsoft.com/office/drawing/2014/main" id="{88D97F88-00E7-07E9-3501-EF0D766FBDE2}"/>
              </a:ext>
            </a:extLst>
          </p:cNvPr>
          <p:cNvSpPr/>
          <p:nvPr/>
        </p:nvSpPr>
        <p:spPr>
          <a:xfrm>
            <a:off x="696000" y="2611120"/>
            <a:ext cx="1153120" cy="995664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>
                <a:solidFill>
                  <a:schemeClr val="tx1"/>
                </a:solidFill>
              </a:rPr>
              <a:t>Project Start 01.02.25</a:t>
            </a:r>
          </a:p>
        </p:txBody>
      </p:sp>
      <p:cxnSp>
        <p:nvCxnSpPr>
          <p:cNvPr id="5" name="Gerader Verbinder 4">
            <a:extLst>
              <a:ext uri="{FF2B5EF4-FFF2-40B4-BE49-F238E27FC236}">
                <a16:creationId xmlns:a16="http://schemas.microsoft.com/office/drawing/2014/main" id="{8E1F6137-09A4-EA7B-7C94-D5573D8F2F0D}"/>
              </a:ext>
            </a:extLst>
          </p:cNvPr>
          <p:cNvCxnSpPr/>
          <p:nvPr/>
        </p:nvCxnSpPr>
        <p:spPr>
          <a:xfrm flipV="1">
            <a:off x="696000" y="5560984"/>
            <a:ext cx="10800000" cy="0"/>
          </a:xfrm>
          <a:prstGeom prst="line">
            <a:avLst/>
          </a:prstGeom>
          <a:ln w="76200">
            <a:solidFill>
              <a:srgbClr val="7AB800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4" name="Ellipse 3">
            <a:extLst>
              <a:ext uri="{FF2B5EF4-FFF2-40B4-BE49-F238E27FC236}">
                <a16:creationId xmlns:a16="http://schemas.microsoft.com/office/drawing/2014/main" id="{3B9E7F48-25E0-75E0-7C09-4E42DE59F796}"/>
              </a:ext>
            </a:extLst>
          </p:cNvPr>
          <p:cNvSpPr/>
          <p:nvPr/>
        </p:nvSpPr>
        <p:spPr>
          <a:xfrm>
            <a:off x="1376720" y="1569728"/>
            <a:ext cx="2905760" cy="1473184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tx1"/>
                </a:solidFill>
              </a:rPr>
              <a:t>T1.1.1 Creation of workplan (Gantt chart) HSWT</a:t>
            </a:r>
          </a:p>
        </p:txBody>
      </p:sp>
    </p:spTree>
    <p:extLst>
      <p:ext uri="{BB962C8B-B14F-4D97-AF65-F5344CB8AC3E}">
        <p14:creationId xmlns:p14="http://schemas.microsoft.com/office/powerpoint/2010/main" val="2114609446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2E8B60A-4750-B043-0DC7-B1DA7DB43A7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Gerader Verbinder 7">
            <a:extLst>
              <a:ext uri="{FF2B5EF4-FFF2-40B4-BE49-F238E27FC236}">
                <a16:creationId xmlns:a16="http://schemas.microsoft.com/office/drawing/2014/main" id="{9940EBE2-6B2E-42E9-3118-55DCD81CB1EC}"/>
              </a:ext>
            </a:extLst>
          </p:cNvPr>
          <p:cNvCxnSpPr>
            <a:cxnSpLocks/>
          </p:cNvCxnSpPr>
          <p:nvPr/>
        </p:nvCxnSpPr>
        <p:spPr>
          <a:xfrm>
            <a:off x="8229680" y="3032752"/>
            <a:ext cx="0" cy="2528232"/>
          </a:xfrm>
          <a:prstGeom prst="line">
            <a:avLst/>
          </a:prstGeom>
          <a:ln w="57150">
            <a:solidFill>
              <a:srgbClr val="7AB8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Ellipse 5">
            <a:extLst>
              <a:ext uri="{FF2B5EF4-FFF2-40B4-BE49-F238E27FC236}">
                <a16:creationId xmlns:a16="http://schemas.microsoft.com/office/drawing/2014/main" id="{96A02F3A-995D-EDE7-02F3-C1CE8FE2E1D3}"/>
              </a:ext>
            </a:extLst>
          </p:cNvPr>
          <p:cNvSpPr/>
          <p:nvPr/>
        </p:nvSpPr>
        <p:spPr>
          <a:xfrm>
            <a:off x="8204240" y="2296159"/>
            <a:ext cx="2905760" cy="1473184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>
                <a:solidFill>
                  <a:schemeClr val="tx1"/>
                </a:solidFill>
              </a:rPr>
              <a:t>D1.1</a:t>
            </a:r>
          </a:p>
          <a:p>
            <a:pPr algn="ctr"/>
            <a:r>
              <a:rPr lang="en-US" sz="1800">
                <a:solidFill>
                  <a:schemeClr val="tx1"/>
                </a:solidFill>
              </a:rPr>
              <a:t>Project Quality Architecture (PQA) Toolkit </a:t>
            </a:r>
          </a:p>
          <a:p>
            <a:pPr algn="ctr"/>
            <a:r>
              <a:rPr lang="en-US">
                <a:solidFill>
                  <a:schemeClr val="tx1"/>
                </a:solidFill>
              </a:rPr>
              <a:t>WEBIN</a:t>
            </a:r>
            <a:endParaRPr lang="en-US" sz="1800">
              <a:solidFill>
                <a:schemeClr val="tx1"/>
              </a:solidFill>
            </a:endParaRPr>
          </a:p>
        </p:txBody>
      </p:sp>
      <p:cxnSp>
        <p:nvCxnSpPr>
          <p:cNvPr id="5" name="Gerader Verbinder 4">
            <a:extLst>
              <a:ext uri="{FF2B5EF4-FFF2-40B4-BE49-F238E27FC236}">
                <a16:creationId xmlns:a16="http://schemas.microsoft.com/office/drawing/2014/main" id="{3879AE73-5B9F-32A0-3E1A-6171FCF68FCD}"/>
              </a:ext>
            </a:extLst>
          </p:cNvPr>
          <p:cNvCxnSpPr/>
          <p:nvPr/>
        </p:nvCxnSpPr>
        <p:spPr>
          <a:xfrm flipV="1">
            <a:off x="696000" y="5560984"/>
            <a:ext cx="10800000" cy="0"/>
          </a:xfrm>
          <a:prstGeom prst="line">
            <a:avLst/>
          </a:prstGeom>
          <a:ln w="76200">
            <a:solidFill>
              <a:srgbClr val="7AB800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pic>
        <p:nvPicPr>
          <p:cNvPr id="2" name="Grafik 1">
            <a:extLst>
              <a:ext uri="{FF2B5EF4-FFF2-40B4-BE49-F238E27FC236}">
                <a16:creationId xmlns:a16="http://schemas.microsoft.com/office/drawing/2014/main" id="{9B6438F9-4441-6B98-80E2-4623AE08052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20558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6244182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Char"/>
      </p:transition>
    </mc:Choice>
    <mc:Fallback>
      <p:transition spd="slow">
        <p:fade/>
      </p:transition>
    </mc:Fallback>
  </mc:AlternateContent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16FBE2B-27F9-A07B-110D-B6B780BCFF6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Gerader Verbinder 7">
            <a:extLst>
              <a:ext uri="{FF2B5EF4-FFF2-40B4-BE49-F238E27FC236}">
                <a16:creationId xmlns:a16="http://schemas.microsoft.com/office/drawing/2014/main" id="{0C66B28E-EBED-D5CE-E05A-DD12D6747BB9}"/>
              </a:ext>
            </a:extLst>
          </p:cNvPr>
          <p:cNvCxnSpPr>
            <a:cxnSpLocks/>
          </p:cNvCxnSpPr>
          <p:nvPr/>
        </p:nvCxnSpPr>
        <p:spPr>
          <a:xfrm>
            <a:off x="8229680" y="3032752"/>
            <a:ext cx="0" cy="2528232"/>
          </a:xfrm>
          <a:prstGeom prst="line">
            <a:avLst/>
          </a:prstGeom>
          <a:ln w="57150">
            <a:solidFill>
              <a:srgbClr val="7AB8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Ellipse 5">
            <a:extLst>
              <a:ext uri="{FF2B5EF4-FFF2-40B4-BE49-F238E27FC236}">
                <a16:creationId xmlns:a16="http://schemas.microsoft.com/office/drawing/2014/main" id="{90E280E1-7338-BF6D-58C3-2D74056CF76F}"/>
              </a:ext>
            </a:extLst>
          </p:cNvPr>
          <p:cNvSpPr/>
          <p:nvPr/>
        </p:nvSpPr>
        <p:spPr>
          <a:xfrm>
            <a:off x="8204240" y="2296159"/>
            <a:ext cx="2905760" cy="1473184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>
                <a:solidFill>
                  <a:schemeClr val="tx1"/>
                </a:solidFill>
              </a:rPr>
              <a:t>D1.1</a:t>
            </a:r>
          </a:p>
          <a:p>
            <a:pPr algn="ctr"/>
            <a:r>
              <a:rPr lang="en-US" sz="1800">
                <a:solidFill>
                  <a:schemeClr val="tx1"/>
                </a:solidFill>
              </a:rPr>
              <a:t>Project Quality Architecture (PQA) Toolkit </a:t>
            </a:r>
          </a:p>
          <a:p>
            <a:pPr algn="ctr"/>
            <a:r>
              <a:rPr lang="en-US">
                <a:solidFill>
                  <a:schemeClr val="tx1"/>
                </a:solidFill>
              </a:rPr>
              <a:t>WEBIN</a:t>
            </a:r>
            <a:endParaRPr lang="en-US" sz="1800">
              <a:solidFill>
                <a:schemeClr val="tx1"/>
              </a:solidFill>
            </a:endParaRPr>
          </a:p>
        </p:txBody>
      </p:sp>
      <p:cxnSp>
        <p:nvCxnSpPr>
          <p:cNvPr id="5" name="Gerader Verbinder 4">
            <a:extLst>
              <a:ext uri="{FF2B5EF4-FFF2-40B4-BE49-F238E27FC236}">
                <a16:creationId xmlns:a16="http://schemas.microsoft.com/office/drawing/2014/main" id="{5FE7179D-647B-A022-8576-F5AF9899B194}"/>
              </a:ext>
            </a:extLst>
          </p:cNvPr>
          <p:cNvCxnSpPr/>
          <p:nvPr/>
        </p:nvCxnSpPr>
        <p:spPr>
          <a:xfrm flipV="1">
            <a:off x="696000" y="5560984"/>
            <a:ext cx="10800000" cy="0"/>
          </a:xfrm>
          <a:prstGeom prst="line">
            <a:avLst/>
          </a:prstGeom>
          <a:ln w="76200">
            <a:solidFill>
              <a:srgbClr val="7AB800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pic>
        <p:nvPicPr>
          <p:cNvPr id="2" name="Grafik 1">
            <a:extLst>
              <a:ext uri="{FF2B5EF4-FFF2-40B4-BE49-F238E27FC236}">
                <a16:creationId xmlns:a16="http://schemas.microsoft.com/office/drawing/2014/main" id="{7B60D756-6C07-3D22-6231-BCD90C8B281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3518"/>
            <a:ext cx="6444000" cy="10865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568019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Char"/>
      </p:transition>
    </mc:Choice>
    <mc:Fallback>
      <p:transition spd="slow">
        <p:fade/>
      </p:transition>
    </mc:Fallback>
  </mc:AlternateContent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9427355-7067-F314-F009-C7DA37374D0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Gerader Verbinder 7">
            <a:extLst>
              <a:ext uri="{FF2B5EF4-FFF2-40B4-BE49-F238E27FC236}">
                <a16:creationId xmlns:a16="http://schemas.microsoft.com/office/drawing/2014/main" id="{6ED31C55-EF06-F457-8165-AE9C85CA8B3D}"/>
              </a:ext>
            </a:extLst>
          </p:cNvPr>
          <p:cNvCxnSpPr>
            <a:cxnSpLocks/>
          </p:cNvCxnSpPr>
          <p:nvPr/>
        </p:nvCxnSpPr>
        <p:spPr>
          <a:xfrm>
            <a:off x="8229680" y="3032752"/>
            <a:ext cx="0" cy="2528232"/>
          </a:xfrm>
          <a:prstGeom prst="line">
            <a:avLst/>
          </a:prstGeom>
          <a:ln w="57150">
            <a:solidFill>
              <a:srgbClr val="7AB8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Ellipse 5">
            <a:extLst>
              <a:ext uri="{FF2B5EF4-FFF2-40B4-BE49-F238E27FC236}">
                <a16:creationId xmlns:a16="http://schemas.microsoft.com/office/drawing/2014/main" id="{1FC24D2F-CCF0-390C-1F4A-3B6E09B9C030}"/>
              </a:ext>
            </a:extLst>
          </p:cNvPr>
          <p:cNvSpPr/>
          <p:nvPr/>
        </p:nvSpPr>
        <p:spPr>
          <a:xfrm>
            <a:off x="8204240" y="2296159"/>
            <a:ext cx="2905760" cy="1473184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>
                <a:solidFill>
                  <a:schemeClr val="tx1"/>
                </a:solidFill>
              </a:rPr>
              <a:t>D1.1</a:t>
            </a:r>
          </a:p>
          <a:p>
            <a:pPr algn="ctr"/>
            <a:r>
              <a:rPr lang="en-US" sz="1800">
                <a:solidFill>
                  <a:schemeClr val="tx1"/>
                </a:solidFill>
              </a:rPr>
              <a:t>Project Quality Architecture (PQA) Toolkit </a:t>
            </a:r>
          </a:p>
          <a:p>
            <a:pPr algn="ctr"/>
            <a:r>
              <a:rPr lang="en-US">
                <a:solidFill>
                  <a:schemeClr val="tx1"/>
                </a:solidFill>
              </a:rPr>
              <a:t>WEBIN</a:t>
            </a:r>
            <a:endParaRPr lang="en-US" sz="1800">
              <a:solidFill>
                <a:schemeClr val="tx1"/>
              </a:solidFill>
            </a:endParaRPr>
          </a:p>
        </p:txBody>
      </p:sp>
      <p:cxnSp>
        <p:nvCxnSpPr>
          <p:cNvPr id="5" name="Gerader Verbinder 4">
            <a:extLst>
              <a:ext uri="{FF2B5EF4-FFF2-40B4-BE49-F238E27FC236}">
                <a16:creationId xmlns:a16="http://schemas.microsoft.com/office/drawing/2014/main" id="{483E00CF-DABE-A1DB-C97F-5ABD8C69E159}"/>
              </a:ext>
            </a:extLst>
          </p:cNvPr>
          <p:cNvCxnSpPr/>
          <p:nvPr/>
        </p:nvCxnSpPr>
        <p:spPr>
          <a:xfrm flipV="1">
            <a:off x="696000" y="5560984"/>
            <a:ext cx="10800000" cy="0"/>
          </a:xfrm>
          <a:prstGeom prst="line">
            <a:avLst/>
          </a:prstGeom>
          <a:ln w="76200">
            <a:solidFill>
              <a:srgbClr val="7AB800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pic>
        <p:nvPicPr>
          <p:cNvPr id="2" name="Grafik 1">
            <a:extLst>
              <a:ext uri="{FF2B5EF4-FFF2-40B4-BE49-F238E27FC236}">
                <a16:creationId xmlns:a16="http://schemas.microsoft.com/office/drawing/2014/main" id="{AC7D8313-A352-9301-3694-9AD9F5791A0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3518"/>
            <a:ext cx="6444000" cy="1086597"/>
          </a:xfrm>
          <a:prstGeom prst="rect">
            <a:avLst/>
          </a:prstGeom>
        </p:spPr>
      </p:pic>
      <p:sp>
        <p:nvSpPr>
          <p:cNvPr id="3" name="Ellipse 2">
            <a:extLst>
              <a:ext uri="{FF2B5EF4-FFF2-40B4-BE49-F238E27FC236}">
                <a16:creationId xmlns:a16="http://schemas.microsoft.com/office/drawing/2014/main" id="{A3544535-70A4-87AA-3951-4A211246BFA4}"/>
              </a:ext>
            </a:extLst>
          </p:cNvPr>
          <p:cNvSpPr/>
          <p:nvPr/>
        </p:nvSpPr>
        <p:spPr>
          <a:xfrm>
            <a:off x="7120122" y="921095"/>
            <a:ext cx="2905760" cy="1473184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>
                <a:solidFill>
                  <a:schemeClr val="tx1"/>
                </a:solidFill>
              </a:rPr>
              <a:t>T1.1.3 b)</a:t>
            </a:r>
          </a:p>
          <a:p>
            <a:pPr algn="ctr"/>
            <a:r>
              <a:rPr lang="en-US">
                <a:solidFill>
                  <a:schemeClr val="tx1"/>
                </a:solidFill>
              </a:rPr>
              <a:t>PQA Matrix </a:t>
            </a:r>
            <a:endParaRPr lang="en-US" sz="18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4257724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Char"/>
      </p:transition>
    </mc:Choice>
    <mc:Fallback>
      <p:transition spd="slow">
        <p:fade/>
      </p:transition>
    </mc:Fallback>
  </mc:AlternateContent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B7E49A3-E828-C0DA-8A46-EBDB978A2EE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Gerader Verbinder 7">
            <a:extLst>
              <a:ext uri="{FF2B5EF4-FFF2-40B4-BE49-F238E27FC236}">
                <a16:creationId xmlns:a16="http://schemas.microsoft.com/office/drawing/2014/main" id="{A2046BBA-735D-8247-3228-C823448436BD}"/>
              </a:ext>
            </a:extLst>
          </p:cNvPr>
          <p:cNvCxnSpPr>
            <a:cxnSpLocks/>
          </p:cNvCxnSpPr>
          <p:nvPr/>
        </p:nvCxnSpPr>
        <p:spPr>
          <a:xfrm>
            <a:off x="8229680" y="3032752"/>
            <a:ext cx="0" cy="2528232"/>
          </a:xfrm>
          <a:prstGeom prst="line">
            <a:avLst/>
          </a:prstGeom>
          <a:ln w="57150">
            <a:solidFill>
              <a:srgbClr val="7AB8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Ellipse 5">
            <a:extLst>
              <a:ext uri="{FF2B5EF4-FFF2-40B4-BE49-F238E27FC236}">
                <a16:creationId xmlns:a16="http://schemas.microsoft.com/office/drawing/2014/main" id="{31C2E5C2-9508-94D0-1156-13469BF72D2B}"/>
              </a:ext>
            </a:extLst>
          </p:cNvPr>
          <p:cNvSpPr/>
          <p:nvPr/>
        </p:nvSpPr>
        <p:spPr>
          <a:xfrm>
            <a:off x="8204240" y="2296159"/>
            <a:ext cx="2905760" cy="1473184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>
                <a:solidFill>
                  <a:schemeClr val="tx1"/>
                </a:solidFill>
              </a:rPr>
              <a:t>D1.1</a:t>
            </a:r>
          </a:p>
          <a:p>
            <a:pPr algn="ctr"/>
            <a:r>
              <a:rPr lang="en-US" sz="1800">
                <a:solidFill>
                  <a:schemeClr val="tx1"/>
                </a:solidFill>
              </a:rPr>
              <a:t>Project Quality Architecture (PQA) Toolkit </a:t>
            </a:r>
          </a:p>
          <a:p>
            <a:pPr algn="ctr"/>
            <a:r>
              <a:rPr lang="en-US">
                <a:solidFill>
                  <a:schemeClr val="tx1"/>
                </a:solidFill>
              </a:rPr>
              <a:t>WEBIN</a:t>
            </a:r>
            <a:endParaRPr lang="en-US" sz="1800">
              <a:solidFill>
                <a:schemeClr val="tx1"/>
              </a:solidFill>
            </a:endParaRPr>
          </a:p>
        </p:txBody>
      </p:sp>
      <p:cxnSp>
        <p:nvCxnSpPr>
          <p:cNvPr id="5" name="Gerader Verbinder 4">
            <a:extLst>
              <a:ext uri="{FF2B5EF4-FFF2-40B4-BE49-F238E27FC236}">
                <a16:creationId xmlns:a16="http://schemas.microsoft.com/office/drawing/2014/main" id="{1B7D4043-E265-B8FF-D0E4-DA27ABA54BBD}"/>
              </a:ext>
            </a:extLst>
          </p:cNvPr>
          <p:cNvCxnSpPr/>
          <p:nvPr/>
        </p:nvCxnSpPr>
        <p:spPr>
          <a:xfrm flipV="1">
            <a:off x="696000" y="5560984"/>
            <a:ext cx="10800000" cy="0"/>
          </a:xfrm>
          <a:prstGeom prst="line">
            <a:avLst/>
          </a:prstGeom>
          <a:ln w="76200">
            <a:solidFill>
              <a:srgbClr val="7AB800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pic>
        <p:nvPicPr>
          <p:cNvPr id="2" name="Grafik 1">
            <a:extLst>
              <a:ext uri="{FF2B5EF4-FFF2-40B4-BE49-F238E27FC236}">
                <a16:creationId xmlns:a16="http://schemas.microsoft.com/office/drawing/2014/main" id="{6DDEA888-0701-4A20-721B-B770B51384A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3518"/>
            <a:ext cx="6444000" cy="1086597"/>
          </a:xfrm>
          <a:prstGeom prst="rect">
            <a:avLst/>
          </a:prstGeom>
        </p:spPr>
      </p:pic>
      <p:sp>
        <p:nvSpPr>
          <p:cNvPr id="3" name="Ellipse 2">
            <a:extLst>
              <a:ext uri="{FF2B5EF4-FFF2-40B4-BE49-F238E27FC236}">
                <a16:creationId xmlns:a16="http://schemas.microsoft.com/office/drawing/2014/main" id="{36973B5B-C521-BCB1-CD0C-D72FE72FFFAD}"/>
              </a:ext>
            </a:extLst>
          </p:cNvPr>
          <p:cNvSpPr/>
          <p:nvPr/>
        </p:nvSpPr>
        <p:spPr>
          <a:xfrm>
            <a:off x="7120122" y="921095"/>
            <a:ext cx="2905760" cy="1473184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>
                <a:solidFill>
                  <a:schemeClr val="tx1"/>
                </a:solidFill>
              </a:rPr>
              <a:t>T1.1.3 b)</a:t>
            </a:r>
          </a:p>
          <a:p>
            <a:pPr algn="ctr"/>
            <a:r>
              <a:rPr lang="en-US">
                <a:solidFill>
                  <a:schemeClr val="tx1"/>
                </a:solidFill>
              </a:rPr>
              <a:t>PQA Matrix </a:t>
            </a:r>
            <a:endParaRPr lang="en-US" sz="1800">
              <a:solidFill>
                <a:schemeClr val="tx1"/>
              </a:solidFill>
            </a:endParaRP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7997FE89-D9CC-31B4-0052-5CBAA1E7FFE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67722"/>
            <a:ext cx="12192000" cy="6877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1041935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Char"/>
      </p:transition>
    </mc:Choice>
    <mc:Fallback>
      <p:transition spd="slow">
        <p:fade/>
      </p:transition>
    </mc:Fallback>
  </mc:AlternateContent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00D34A8-8EF8-B27C-6200-1C5B4AD4875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Gerader Verbinder 7">
            <a:extLst>
              <a:ext uri="{FF2B5EF4-FFF2-40B4-BE49-F238E27FC236}">
                <a16:creationId xmlns:a16="http://schemas.microsoft.com/office/drawing/2014/main" id="{1777343C-2C63-99CF-3E8E-6E8ADB20553D}"/>
              </a:ext>
            </a:extLst>
          </p:cNvPr>
          <p:cNvCxnSpPr>
            <a:cxnSpLocks/>
          </p:cNvCxnSpPr>
          <p:nvPr/>
        </p:nvCxnSpPr>
        <p:spPr>
          <a:xfrm>
            <a:off x="8229680" y="3032752"/>
            <a:ext cx="0" cy="2528232"/>
          </a:xfrm>
          <a:prstGeom prst="line">
            <a:avLst/>
          </a:prstGeom>
          <a:ln w="57150">
            <a:solidFill>
              <a:srgbClr val="7AB8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Ellipse 5">
            <a:extLst>
              <a:ext uri="{FF2B5EF4-FFF2-40B4-BE49-F238E27FC236}">
                <a16:creationId xmlns:a16="http://schemas.microsoft.com/office/drawing/2014/main" id="{88BD0D26-28EE-2DA5-BEFE-005E24E9DEA3}"/>
              </a:ext>
            </a:extLst>
          </p:cNvPr>
          <p:cNvSpPr/>
          <p:nvPr/>
        </p:nvSpPr>
        <p:spPr>
          <a:xfrm>
            <a:off x="8204240" y="2296159"/>
            <a:ext cx="2905760" cy="1473184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>
                <a:solidFill>
                  <a:schemeClr val="tx1"/>
                </a:solidFill>
              </a:rPr>
              <a:t>D1.1</a:t>
            </a:r>
          </a:p>
          <a:p>
            <a:pPr algn="ctr"/>
            <a:r>
              <a:rPr lang="en-US" sz="1800">
                <a:solidFill>
                  <a:schemeClr val="tx1"/>
                </a:solidFill>
              </a:rPr>
              <a:t>Project Quality Architecture (PQA) Toolkit </a:t>
            </a:r>
          </a:p>
          <a:p>
            <a:pPr algn="ctr"/>
            <a:r>
              <a:rPr lang="en-US">
                <a:solidFill>
                  <a:schemeClr val="tx1"/>
                </a:solidFill>
              </a:rPr>
              <a:t>WEBIN</a:t>
            </a:r>
            <a:endParaRPr lang="en-US" sz="1800">
              <a:solidFill>
                <a:schemeClr val="tx1"/>
              </a:solidFill>
            </a:endParaRPr>
          </a:p>
        </p:txBody>
      </p:sp>
      <p:cxnSp>
        <p:nvCxnSpPr>
          <p:cNvPr id="5" name="Gerader Verbinder 4">
            <a:extLst>
              <a:ext uri="{FF2B5EF4-FFF2-40B4-BE49-F238E27FC236}">
                <a16:creationId xmlns:a16="http://schemas.microsoft.com/office/drawing/2014/main" id="{12716F6C-0E9D-C655-56C0-0BB7E5D09E0F}"/>
              </a:ext>
            </a:extLst>
          </p:cNvPr>
          <p:cNvCxnSpPr/>
          <p:nvPr/>
        </p:nvCxnSpPr>
        <p:spPr>
          <a:xfrm flipV="1">
            <a:off x="696000" y="5560984"/>
            <a:ext cx="10800000" cy="0"/>
          </a:xfrm>
          <a:prstGeom prst="line">
            <a:avLst/>
          </a:prstGeom>
          <a:ln w="76200">
            <a:solidFill>
              <a:srgbClr val="7AB800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pic>
        <p:nvPicPr>
          <p:cNvPr id="2" name="Grafik 1">
            <a:extLst>
              <a:ext uri="{FF2B5EF4-FFF2-40B4-BE49-F238E27FC236}">
                <a16:creationId xmlns:a16="http://schemas.microsoft.com/office/drawing/2014/main" id="{BE2869F8-BF8E-AFC7-C819-C614BD18CAA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3518"/>
            <a:ext cx="6444000" cy="1086597"/>
          </a:xfrm>
          <a:prstGeom prst="rect">
            <a:avLst/>
          </a:prstGeom>
        </p:spPr>
      </p:pic>
      <p:sp>
        <p:nvSpPr>
          <p:cNvPr id="3" name="Ellipse 2">
            <a:extLst>
              <a:ext uri="{FF2B5EF4-FFF2-40B4-BE49-F238E27FC236}">
                <a16:creationId xmlns:a16="http://schemas.microsoft.com/office/drawing/2014/main" id="{C8212749-2518-692E-CA25-25AD62AA3120}"/>
              </a:ext>
            </a:extLst>
          </p:cNvPr>
          <p:cNvSpPr/>
          <p:nvPr/>
        </p:nvSpPr>
        <p:spPr>
          <a:xfrm>
            <a:off x="7120122" y="921095"/>
            <a:ext cx="2905760" cy="1473184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>
                <a:solidFill>
                  <a:schemeClr val="tx1"/>
                </a:solidFill>
              </a:rPr>
              <a:t>T1.1.3 b)</a:t>
            </a:r>
          </a:p>
          <a:p>
            <a:pPr algn="ctr"/>
            <a:r>
              <a:rPr lang="en-US">
                <a:solidFill>
                  <a:schemeClr val="tx1"/>
                </a:solidFill>
              </a:rPr>
              <a:t>PQA Matrix </a:t>
            </a:r>
            <a:endParaRPr lang="en-US" sz="1800">
              <a:solidFill>
                <a:schemeClr val="tx1"/>
              </a:solidFill>
            </a:endParaRP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E20026B6-0336-1309-CD01-FEFF3CF1CC3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294184"/>
            <a:ext cx="6444000" cy="3635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2891204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Char"/>
      </p:transition>
    </mc:Choice>
    <mc:Fallback>
      <p:transition spd="slow">
        <p:fade/>
      </p:transition>
    </mc:Fallback>
  </mc:AlternateContent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7755E59-9F4A-93B2-081E-1CC4CB32E79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Gerader Verbinder 7">
            <a:extLst>
              <a:ext uri="{FF2B5EF4-FFF2-40B4-BE49-F238E27FC236}">
                <a16:creationId xmlns:a16="http://schemas.microsoft.com/office/drawing/2014/main" id="{D2589B1A-54D8-106C-8889-A3DF335AE5D3}"/>
              </a:ext>
            </a:extLst>
          </p:cNvPr>
          <p:cNvCxnSpPr>
            <a:cxnSpLocks/>
          </p:cNvCxnSpPr>
          <p:nvPr/>
        </p:nvCxnSpPr>
        <p:spPr>
          <a:xfrm>
            <a:off x="8229680" y="3032752"/>
            <a:ext cx="0" cy="2528232"/>
          </a:xfrm>
          <a:prstGeom prst="line">
            <a:avLst/>
          </a:prstGeom>
          <a:ln w="57150">
            <a:solidFill>
              <a:srgbClr val="7AB8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Ellipse 5">
            <a:extLst>
              <a:ext uri="{FF2B5EF4-FFF2-40B4-BE49-F238E27FC236}">
                <a16:creationId xmlns:a16="http://schemas.microsoft.com/office/drawing/2014/main" id="{6992B3ED-965C-C93E-975E-3A1D81EAA714}"/>
              </a:ext>
            </a:extLst>
          </p:cNvPr>
          <p:cNvSpPr/>
          <p:nvPr/>
        </p:nvSpPr>
        <p:spPr>
          <a:xfrm>
            <a:off x="8204240" y="2296159"/>
            <a:ext cx="2905760" cy="1473184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>
                <a:solidFill>
                  <a:schemeClr val="tx1"/>
                </a:solidFill>
              </a:rPr>
              <a:t>D1.1</a:t>
            </a:r>
          </a:p>
          <a:p>
            <a:pPr algn="ctr"/>
            <a:r>
              <a:rPr lang="en-US" sz="1800">
                <a:solidFill>
                  <a:schemeClr val="tx1"/>
                </a:solidFill>
              </a:rPr>
              <a:t>Project Quality Architecture (PQA) Toolkit </a:t>
            </a:r>
          </a:p>
          <a:p>
            <a:pPr algn="ctr"/>
            <a:r>
              <a:rPr lang="en-US">
                <a:solidFill>
                  <a:schemeClr val="tx1"/>
                </a:solidFill>
              </a:rPr>
              <a:t>WEBIN</a:t>
            </a:r>
            <a:endParaRPr lang="en-US" sz="1800">
              <a:solidFill>
                <a:schemeClr val="tx1"/>
              </a:solidFill>
            </a:endParaRPr>
          </a:p>
        </p:txBody>
      </p:sp>
      <p:cxnSp>
        <p:nvCxnSpPr>
          <p:cNvPr id="5" name="Gerader Verbinder 4">
            <a:extLst>
              <a:ext uri="{FF2B5EF4-FFF2-40B4-BE49-F238E27FC236}">
                <a16:creationId xmlns:a16="http://schemas.microsoft.com/office/drawing/2014/main" id="{813CEAB5-A9AD-4269-B0F3-0C8578E79A4C}"/>
              </a:ext>
            </a:extLst>
          </p:cNvPr>
          <p:cNvCxnSpPr/>
          <p:nvPr/>
        </p:nvCxnSpPr>
        <p:spPr>
          <a:xfrm flipV="1">
            <a:off x="696000" y="5560984"/>
            <a:ext cx="10800000" cy="0"/>
          </a:xfrm>
          <a:prstGeom prst="line">
            <a:avLst/>
          </a:prstGeom>
          <a:ln w="76200">
            <a:solidFill>
              <a:srgbClr val="7AB800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pic>
        <p:nvPicPr>
          <p:cNvPr id="2" name="Grafik 1">
            <a:extLst>
              <a:ext uri="{FF2B5EF4-FFF2-40B4-BE49-F238E27FC236}">
                <a16:creationId xmlns:a16="http://schemas.microsoft.com/office/drawing/2014/main" id="{684178E6-FB40-B436-7DA4-AC5BCF9D208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3518"/>
            <a:ext cx="6444000" cy="1086597"/>
          </a:xfrm>
          <a:prstGeom prst="rect">
            <a:avLst/>
          </a:prstGeom>
        </p:spPr>
      </p:pic>
      <p:sp>
        <p:nvSpPr>
          <p:cNvPr id="3" name="Ellipse 2">
            <a:extLst>
              <a:ext uri="{FF2B5EF4-FFF2-40B4-BE49-F238E27FC236}">
                <a16:creationId xmlns:a16="http://schemas.microsoft.com/office/drawing/2014/main" id="{ED5B9200-E1B3-9835-2746-BA8B9E66D917}"/>
              </a:ext>
            </a:extLst>
          </p:cNvPr>
          <p:cNvSpPr/>
          <p:nvPr/>
        </p:nvSpPr>
        <p:spPr>
          <a:xfrm>
            <a:off x="7120122" y="921095"/>
            <a:ext cx="2905760" cy="1473184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>
                <a:solidFill>
                  <a:schemeClr val="tx1"/>
                </a:solidFill>
              </a:rPr>
              <a:t>T1.1.3 b)</a:t>
            </a:r>
          </a:p>
          <a:p>
            <a:pPr algn="ctr"/>
            <a:r>
              <a:rPr lang="en-US">
                <a:solidFill>
                  <a:schemeClr val="tx1"/>
                </a:solidFill>
              </a:rPr>
              <a:t>PQA Matrix </a:t>
            </a:r>
            <a:endParaRPr lang="en-US" sz="1800">
              <a:solidFill>
                <a:schemeClr val="tx1"/>
              </a:solidFill>
            </a:endParaRP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345B7561-0178-B0F9-56C2-370E651338F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294184"/>
            <a:ext cx="6444000" cy="363503"/>
          </a:xfrm>
          <a:prstGeom prst="rect">
            <a:avLst/>
          </a:prstGeom>
        </p:spPr>
      </p:pic>
      <p:sp>
        <p:nvSpPr>
          <p:cNvPr id="7" name="Ellipse 6">
            <a:extLst>
              <a:ext uri="{FF2B5EF4-FFF2-40B4-BE49-F238E27FC236}">
                <a16:creationId xmlns:a16="http://schemas.microsoft.com/office/drawing/2014/main" id="{2987D765-7B14-8010-105B-11E54B5A360C}"/>
              </a:ext>
            </a:extLst>
          </p:cNvPr>
          <p:cNvSpPr/>
          <p:nvPr/>
        </p:nvSpPr>
        <p:spPr>
          <a:xfrm>
            <a:off x="5667242" y="2136151"/>
            <a:ext cx="2905760" cy="1473184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>
                <a:solidFill>
                  <a:schemeClr val="tx1"/>
                </a:solidFill>
              </a:rPr>
              <a:t>T1.1.3 c)</a:t>
            </a:r>
          </a:p>
          <a:p>
            <a:pPr algn="ctr"/>
            <a:r>
              <a:rPr lang="en-US">
                <a:solidFill>
                  <a:schemeClr val="tx1"/>
                </a:solidFill>
              </a:rPr>
              <a:t>E-Instruments</a:t>
            </a:r>
            <a:endParaRPr lang="en-US" sz="18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023822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Char"/>
      </p:transition>
    </mc:Choice>
    <mc:Fallback>
      <p:transition spd="slow">
        <p:fade/>
      </p:transition>
    </mc:Fallback>
  </mc:AlternateContent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D9BDDB1-7BF3-E78A-ADAD-11BCE702371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Gerader Verbinder 7">
            <a:extLst>
              <a:ext uri="{FF2B5EF4-FFF2-40B4-BE49-F238E27FC236}">
                <a16:creationId xmlns:a16="http://schemas.microsoft.com/office/drawing/2014/main" id="{6EE40C0F-8C3D-3F49-23EB-78C26A974E61}"/>
              </a:ext>
            </a:extLst>
          </p:cNvPr>
          <p:cNvCxnSpPr>
            <a:cxnSpLocks/>
          </p:cNvCxnSpPr>
          <p:nvPr/>
        </p:nvCxnSpPr>
        <p:spPr>
          <a:xfrm>
            <a:off x="8229680" y="3032752"/>
            <a:ext cx="0" cy="2528232"/>
          </a:xfrm>
          <a:prstGeom prst="line">
            <a:avLst/>
          </a:prstGeom>
          <a:ln w="57150">
            <a:solidFill>
              <a:srgbClr val="7AB8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Ellipse 5">
            <a:extLst>
              <a:ext uri="{FF2B5EF4-FFF2-40B4-BE49-F238E27FC236}">
                <a16:creationId xmlns:a16="http://schemas.microsoft.com/office/drawing/2014/main" id="{A336A437-5AC9-AF28-0018-890066142BC1}"/>
              </a:ext>
            </a:extLst>
          </p:cNvPr>
          <p:cNvSpPr/>
          <p:nvPr/>
        </p:nvSpPr>
        <p:spPr>
          <a:xfrm>
            <a:off x="8204240" y="2296159"/>
            <a:ext cx="2905760" cy="1473184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>
                <a:solidFill>
                  <a:schemeClr val="tx1"/>
                </a:solidFill>
              </a:rPr>
              <a:t>D1.1</a:t>
            </a:r>
          </a:p>
          <a:p>
            <a:pPr algn="ctr"/>
            <a:r>
              <a:rPr lang="en-US" sz="1800">
                <a:solidFill>
                  <a:schemeClr val="tx1"/>
                </a:solidFill>
              </a:rPr>
              <a:t>Project Quality Architecture (PQA) Toolkit </a:t>
            </a:r>
          </a:p>
          <a:p>
            <a:pPr algn="ctr"/>
            <a:r>
              <a:rPr lang="en-US">
                <a:solidFill>
                  <a:schemeClr val="tx1"/>
                </a:solidFill>
              </a:rPr>
              <a:t>WEBIN</a:t>
            </a:r>
            <a:endParaRPr lang="en-US" sz="1800">
              <a:solidFill>
                <a:schemeClr val="tx1"/>
              </a:solidFill>
            </a:endParaRPr>
          </a:p>
        </p:txBody>
      </p:sp>
      <p:cxnSp>
        <p:nvCxnSpPr>
          <p:cNvPr id="5" name="Gerader Verbinder 4">
            <a:extLst>
              <a:ext uri="{FF2B5EF4-FFF2-40B4-BE49-F238E27FC236}">
                <a16:creationId xmlns:a16="http://schemas.microsoft.com/office/drawing/2014/main" id="{854BA951-9B4B-F324-3BA5-5441A3891A63}"/>
              </a:ext>
            </a:extLst>
          </p:cNvPr>
          <p:cNvCxnSpPr/>
          <p:nvPr/>
        </p:nvCxnSpPr>
        <p:spPr>
          <a:xfrm flipV="1">
            <a:off x="696000" y="5560984"/>
            <a:ext cx="10800000" cy="0"/>
          </a:xfrm>
          <a:prstGeom prst="line">
            <a:avLst/>
          </a:prstGeom>
          <a:ln w="76200">
            <a:solidFill>
              <a:srgbClr val="7AB800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pic>
        <p:nvPicPr>
          <p:cNvPr id="2" name="Grafik 1">
            <a:extLst>
              <a:ext uri="{FF2B5EF4-FFF2-40B4-BE49-F238E27FC236}">
                <a16:creationId xmlns:a16="http://schemas.microsoft.com/office/drawing/2014/main" id="{EA53872D-52C4-E16E-B77D-D160DEEE51D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3518"/>
            <a:ext cx="6444000" cy="1086597"/>
          </a:xfrm>
          <a:prstGeom prst="rect">
            <a:avLst/>
          </a:prstGeom>
        </p:spPr>
      </p:pic>
      <p:sp>
        <p:nvSpPr>
          <p:cNvPr id="3" name="Ellipse 2">
            <a:extLst>
              <a:ext uri="{FF2B5EF4-FFF2-40B4-BE49-F238E27FC236}">
                <a16:creationId xmlns:a16="http://schemas.microsoft.com/office/drawing/2014/main" id="{3E8E0106-AAA7-5211-D863-154F1E0E85D3}"/>
              </a:ext>
            </a:extLst>
          </p:cNvPr>
          <p:cNvSpPr/>
          <p:nvPr/>
        </p:nvSpPr>
        <p:spPr>
          <a:xfrm>
            <a:off x="7120122" y="921095"/>
            <a:ext cx="2905760" cy="1473184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>
                <a:solidFill>
                  <a:schemeClr val="tx1"/>
                </a:solidFill>
              </a:rPr>
              <a:t>T1.1.3 b)</a:t>
            </a:r>
          </a:p>
          <a:p>
            <a:pPr algn="ctr"/>
            <a:r>
              <a:rPr lang="en-US">
                <a:solidFill>
                  <a:schemeClr val="tx1"/>
                </a:solidFill>
              </a:rPr>
              <a:t>PQA Matrix </a:t>
            </a:r>
            <a:endParaRPr lang="en-US" sz="1800">
              <a:solidFill>
                <a:schemeClr val="tx1"/>
              </a:solidFill>
            </a:endParaRP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D0F0D4AC-301E-1E23-CC21-A0186C1AABE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294184"/>
            <a:ext cx="6444000" cy="363503"/>
          </a:xfrm>
          <a:prstGeom prst="rect">
            <a:avLst/>
          </a:prstGeom>
        </p:spPr>
      </p:pic>
      <p:sp>
        <p:nvSpPr>
          <p:cNvPr id="7" name="Ellipse 6">
            <a:extLst>
              <a:ext uri="{FF2B5EF4-FFF2-40B4-BE49-F238E27FC236}">
                <a16:creationId xmlns:a16="http://schemas.microsoft.com/office/drawing/2014/main" id="{A5E9BB0A-BF98-B866-93CA-6A918339CF10}"/>
              </a:ext>
            </a:extLst>
          </p:cNvPr>
          <p:cNvSpPr/>
          <p:nvPr/>
        </p:nvSpPr>
        <p:spPr>
          <a:xfrm>
            <a:off x="5667242" y="2136151"/>
            <a:ext cx="2905760" cy="1473184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>
                <a:solidFill>
                  <a:schemeClr val="tx1"/>
                </a:solidFill>
              </a:rPr>
              <a:t>T1.1.3 c)</a:t>
            </a:r>
          </a:p>
          <a:p>
            <a:pPr algn="ctr"/>
            <a:r>
              <a:rPr lang="en-US">
                <a:solidFill>
                  <a:schemeClr val="tx1"/>
                </a:solidFill>
              </a:rPr>
              <a:t>E-Instruments</a:t>
            </a:r>
            <a:endParaRPr lang="en-US" sz="1800">
              <a:solidFill>
                <a:schemeClr val="tx1"/>
              </a:solidFill>
            </a:endParaRPr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6EF7FDBD-5531-78C0-987A-B4E45AEC3A2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865638"/>
            <a:ext cx="12192000" cy="7480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682948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Char"/>
      </p:transition>
    </mc:Choice>
    <mc:Fallback>
      <p:transition spd="slow">
        <p:fade/>
      </p:transition>
    </mc:Fallback>
  </mc:AlternateContent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362EE01-9354-E135-8368-CA5DD826375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Gerader Verbinder 7">
            <a:extLst>
              <a:ext uri="{FF2B5EF4-FFF2-40B4-BE49-F238E27FC236}">
                <a16:creationId xmlns:a16="http://schemas.microsoft.com/office/drawing/2014/main" id="{DADDBC5D-A3B3-0BEE-A4CE-F8E11FBFF059}"/>
              </a:ext>
            </a:extLst>
          </p:cNvPr>
          <p:cNvCxnSpPr>
            <a:cxnSpLocks/>
          </p:cNvCxnSpPr>
          <p:nvPr/>
        </p:nvCxnSpPr>
        <p:spPr>
          <a:xfrm>
            <a:off x="8229680" y="3032752"/>
            <a:ext cx="0" cy="2528232"/>
          </a:xfrm>
          <a:prstGeom prst="line">
            <a:avLst/>
          </a:prstGeom>
          <a:ln w="57150">
            <a:solidFill>
              <a:srgbClr val="7AB8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Ellipse 5">
            <a:extLst>
              <a:ext uri="{FF2B5EF4-FFF2-40B4-BE49-F238E27FC236}">
                <a16:creationId xmlns:a16="http://schemas.microsoft.com/office/drawing/2014/main" id="{30312800-D996-98F4-914C-2E2E5586606A}"/>
              </a:ext>
            </a:extLst>
          </p:cNvPr>
          <p:cNvSpPr/>
          <p:nvPr/>
        </p:nvSpPr>
        <p:spPr>
          <a:xfrm>
            <a:off x="8204240" y="2296159"/>
            <a:ext cx="2905760" cy="1473184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>
                <a:solidFill>
                  <a:schemeClr val="tx1"/>
                </a:solidFill>
              </a:rPr>
              <a:t>D1.1</a:t>
            </a:r>
          </a:p>
          <a:p>
            <a:pPr algn="ctr"/>
            <a:r>
              <a:rPr lang="en-US" sz="1800">
                <a:solidFill>
                  <a:schemeClr val="tx1"/>
                </a:solidFill>
              </a:rPr>
              <a:t>Project Quality Architecture (PQA) Toolkit </a:t>
            </a:r>
          </a:p>
          <a:p>
            <a:pPr algn="ctr"/>
            <a:r>
              <a:rPr lang="en-US">
                <a:solidFill>
                  <a:schemeClr val="tx1"/>
                </a:solidFill>
              </a:rPr>
              <a:t>WEBIN</a:t>
            </a:r>
            <a:endParaRPr lang="en-US" sz="1800">
              <a:solidFill>
                <a:schemeClr val="tx1"/>
              </a:solidFill>
            </a:endParaRPr>
          </a:p>
        </p:txBody>
      </p:sp>
      <p:cxnSp>
        <p:nvCxnSpPr>
          <p:cNvPr id="5" name="Gerader Verbinder 4">
            <a:extLst>
              <a:ext uri="{FF2B5EF4-FFF2-40B4-BE49-F238E27FC236}">
                <a16:creationId xmlns:a16="http://schemas.microsoft.com/office/drawing/2014/main" id="{B9B9732E-4EDE-6809-2DEB-84E5617CCBC5}"/>
              </a:ext>
            </a:extLst>
          </p:cNvPr>
          <p:cNvCxnSpPr/>
          <p:nvPr/>
        </p:nvCxnSpPr>
        <p:spPr>
          <a:xfrm flipV="1">
            <a:off x="696000" y="5560984"/>
            <a:ext cx="10800000" cy="0"/>
          </a:xfrm>
          <a:prstGeom prst="line">
            <a:avLst/>
          </a:prstGeom>
          <a:ln w="76200">
            <a:solidFill>
              <a:srgbClr val="7AB800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pic>
        <p:nvPicPr>
          <p:cNvPr id="2" name="Grafik 1">
            <a:extLst>
              <a:ext uri="{FF2B5EF4-FFF2-40B4-BE49-F238E27FC236}">
                <a16:creationId xmlns:a16="http://schemas.microsoft.com/office/drawing/2014/main" id="{CE6C5D93-D16D-86B1-DC57-36959E361D1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3518"/>
            <a:ext cx="6444000" cy="1086597"/>
          </a:xfrm>
          <a:prstGeom prst="rect">
            <a:avLst/>
          </a:prstGeom>
        </p:spPr>
      </p:pic>
      <p:sp>
        <p:nvSpPr>
          <p:cNvPr id="3" name="Ellipse 2">
            <a:extLst>
              <a:ext uri="{FF2B5EF4-FFF2-40B4-BE49-F238E27FC236}">
                <a16:creationId xmlns:a16="http://schemas.microsoft.com/office/drawing/2014/main" id="{EA2F6117-B952-934F-5C96-E8146D663396}"/>
              </a:ext>
            </a:extLst>
          </p:cNvPr>
          <p:cNvSpPr/>
          <p:nvPr/>
        </p:nvSpPr>
        <p:spPr>
          <a:xfrm>
            <a:off x="7120122" y="921095"/>
            <a:ext cx="2905760" cy="1473184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>
                <a:solidFill>
                  <a:schemeClr val="tx1"/>
                </a:solidFill>
              </a:rPr>
              <a:t>T1.1.3 b)</a:t>
            </a:r>
          </a:p>
          <a:p>
            <a:pPr algn="ctr"/>
            <a:r>
              <a:rPr lang="en-US">
                <a:solidFill>
                  <a:schemeClr val="tx1"/>
                </a:solidFill>
              </a:rPr>
              <a:t>PQA Matrix </a:t>
            </a:r>
            <a:endParaRPr lang="en-US" sz="1800">
              <a:solidFill>
                <a:schemeClr val="tx1"/>
              </a:solidFill>
            </a:endParaRP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51007763-2FCB-40A9-C344-EC4CAF61B94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294184"/>
            <a:ext cx="6444000" cy="363503"/>
          </a:xfrm>
          <a:prstGeom prst="rect">
            <a:avLst/>
          </a:prstGeom>
        </p:spPr>
      </p:pic>
      <p:pic>
        <p:nvPicPr>
          <p:cNvPr id="9" name="Grafik 8">
            <a:extLst>
              <a:ext uri="{FF2B5EF4-FFF2-40B4-BE49-F238E27FC236}">
                <a16:creationId xmlns:a16="http://schemas.microsoft.com/office/drawing/2014/main" id="{8C5C8F4C-9437-B786-0FC2-0EC1524ADE6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865638"/>
            <a:ext cx="6444000" cy="395396"/>
          </a:xfrm>
          <a:prstGeom prst="rect">
            <a:avLst/>
          </a:prstGeom>
        </p:spPr>
      </p:pic>
      <p:sp>
        <p:nvSpPr>
          <p:cNvPr id="7" name="Ellipse 6">
            <a:extLst>
              <a:ext uri="{FF2B5EF4-FFF2-40B4-BE49-F238E27FC236}">
                <a16:creationId xmlns:a16="http://schemas.microsoft.com/office/drawing/2014/main" id="{0D3FADCB-9850-C6F5-D1C8-D72E1DBD4206}"/>
              </a:ext>
            </a:extLst>
          </p:cNvPr>
          <p:cNvSpPr/>
          <p:nvPr/>
        </p:nvSpPr>
        <p:spPr>
          <a:xfrm>
            <a:off x="5667242" y="2136151"/>
            <a:ext cx="2905760" cy="1473184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>
                <a:solidFill>
                  <a:schemeClr val="tx1"/>
                </a:solidFill>
              </a:rPr>
              <a:t>T1.1.3 c)</a:t>
            </a:r>
          </a:p>
          <a:p>
            <a:pPr algn="ctr"/>
            <a:r>
              <a:rPr lang="en-US">
                <a:solidFill>
                  <a:schemeClr val="tx1"/>
                </a:solidFill>
              </a:rPr>
              <a:t>E-Instruments</a:t>
            </a:r>
            <a:endParaRPr lang="en-US" sz="1800">
              <a:solidFill>
                <a:schemeClr val="tx1"/>
              </a:solidFill>
            </a:endParaRPr>
          </a:p>
        </p:txBody>
      </p:sp>
      <p:sp>
        <p:nvSpPr>
          <p:cNvPr id="10" name="Ellipse 9">
            <a:extLst>
              <a:ext uri="{FF2B5EF4-FFF2-40B4-BE49-F238E27FC236}">
                <a16:creationId xmlns:a16="http://schemas.microsoft.com/office/drawing/2014/main" id="{1F98D216-6771-E421-9848-B585D035ABCE}"/>
              </a:ext>
            </a:extLst>
          </p:cNvPr>
          <p:cNvSpPr/>
          <p:nvPr/>
        </p:nvSpPr>
        <p:spPr>
          <a:xfrm>
            <a:off x="6209301" y="3449328"/>
            <a:ext cx="2905760" cy="1473184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>
                <a:solidFill>
                  <a:schemeClr val="tx1"/>
                </a:solidFill>
              </a:rPr>
              <a:t>T1.3.2</a:t>
            </a:r>
          </a:p>
          <a:p>
            <a:pPr algn="ctr"/>
            <a:r>
              <a:rPr lang="en-US">
                <a:solidFill>
                  <a:schemeClr val="tx1"/>
                </a:solidFill>
              </a:rPr>
              <a:t>Project Team Capacity Building on PQA</a:t>
            </a:r>
            <a:endParaRPr lang="en-US" sz="18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2064717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Char"/>
      </p:transition>
    </mc:Choice>
    <mc:Fallback>
      <p:transition spd="slow">
        <p:fade/>
      </p:transition>
    </mc:Fallback>
  </mc:AlternateContent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1B83B27-5A1F-1792-D2E3-9E5B1FB12DB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Gerader Verbinder 7">
            <a:extLst>
              <a:ext uri="{FF2B5EF4-FFF2-40B4-BE49-F238E27FC236}">
                <a16:creationId xmlns:a16="http://schemas.microsoft.com/office/drawing/2014/main" id="{C030CAD1-7632-1281-26A8-BD484D3F2C5A}"/>
              </a:ext>
            </a:extLst>
          </p:cNvPr>
          <p:cNvCxnSpPr>
            <a:cxnSpLocks/>
          </p:cNvCxnSpPr>
          <p:nvPr/>
        </p:nvCxnSpPr>
        <p:spPr>
          <a:xfrm>
            <a:off x="8229680" y="3032752"/>
            <a:ext cx="0" cy="2528232"/>
          </a:xfrm>
          <a:prstGeom prst="line">
            <a:avLst/>
          </a:prstGeom>
          <a:ln w="57150">
            <a:solidFill>
              <a:srgbClr val="7AB8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Ellipse 5">
            <a:extLst>
              <a:ext uri="{FF2B5EF4-FFF2-40B4-BE49-F238E27FC236}">
                <a16:creationId xmlns:a16="http://schemas.microsoft.com/office/drawing/2014/main" id="{2D6735A4-C761-D5D5-9258-9E214B88AE3E}"/>
              </a:ext>
            </a:extLst>
          </p:cNvPr>
          <p:cNvSpPr/>
          <p:nvPr/>
        </p:nvSpPr>
        <p:spPr>
          <a:xfrm>
            <a:off x="8204240" y="2296159"/>
            <a:ext cx="2905760" cy="1473184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>
                <a:solidFill>
                  <a:schemeClr val="tx1"/>
                </a:solidFill>
              </a:rPr>
              <a:t>D1.1</a:t>
            </a:r>
          </a:p>
          <a:p>
            <a:pPr algn="ctr"/>
            <a:r>
              <a:rPr lang="en-US" sz="1800">
                <a:solidFill>
                  <a:schemeClr val="tx1"/>
                </a:solidFill>
              </a:rPr>
              <a:t>Project Quality Architecture (PQA) Toolkit </a:t>
            </a:r>
          </a:p>
          <a:p>
            <a:pPr algn="ctr"/>
            <a:r>
              <a:rPr lang="en-US">
                <a:solidFill>
                  <a:schemeClr val="tx1"/>
                </a:solidFill>
              </a:rPr>
              <a:t>WEBIN</a:t>
            </a:r>
            <a:endParaRPr lang="en-US" sz="1800">
              <a:solidFill>
                <a:schemeClr val="tx1"/>
              </a:solidFill>
            </a:endParaRPr>
          </a:p>
        </p:txBody>
      </p:sp>
      <p:cxnSp>
        <p:nvCxnSpPr>
          <p:cNvPr id="5" name="Gerader Verbinder 4">
            <a:extLst>
              <a:ext uri="{FF2B5EF4-FFF2-40B4-BE49-F238E27FC236}">
                <a16:creationId xmlns:a16="http://schemas.microsoft.com/office/drawing/2014/main" id="{17454F29-DC44-A338-B79C-8D91582D90B8}"/>
              </a:ext>
            </a:extLst>
          </p:cNvPr>
          <p:cNvCxnSpPr/>
          <p:nvPr/>
        </p:nvCxnSpPr>
        <p:spPr>
          <a:xfrm flipV="1">
            <a:off x="696000" y="5560984"/>
            <a:ext cx="10800000" cy="0"/>
          </a:xfrm>
          <a:prstGeom prst="line">
            <a:avLst/>
          </a:prstGeom>
          <a:ln w="76200">
            <a:solidFill>
              <a:srgbClr val="7AB800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pic>
        <p:nvPicPr>
          <p:cNvPr id="2" name="Grafik 1">
            <a:extLst>
              <a:ext uri="{FF2B5EF4-FFF2-40B4-BE49-F238E27FC236}">
                <a16:creationId xmlns:a16="http://schemas.microsoft.com/office/drawing/2014/main" id="{6FDF1F0B-05AF-7DA6-7692-C8AE66DA79C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3518"/>
            <a:ext cx="6444000" cy="1086597"/>
          </a:xfrm>
          <a:prstGeom prst="rect">
            <a:avLst/>
          </a:prstGeom>
        </p:spPr>
      </p:pic>
      <p:sp>
        <p:nvSpPr>
          <p:cNvPr id="3" name="Ellipse 2">
            <a:extLst>
              <a:ext uri="{FF2B5EF4-FFF2-40B4-BE49-F238E27FC236}">
                <a16:creationId xmlns:a16="http://schemas.microsoft.com/office/drawing/2014/main" id="{6B5D396D-3877-0709-39CF-2A45B57B4D1C}"/>
              </a:ext>
            </a:extLst>
          </p:cNvPr>
          <p:cNvSpPr/>
          <p:nvPr/>
        </p:nvSpPr>
        <p:spPr>
          <a:xfrm>
            <a:off x="7120122" y="921095"/>
            <a:ext cx="2905760" cy="1473184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>
                <a:solidFill>
                  <a:schemeClr val="tx1"/>
                </a:solidFill>
              </a:rPr>
              <a:t>T1.1.3 b)</a:t>
            </a:r>
          </a:p>
          <a:p>
            <a:pPr algn="ctr"/>
            <a:r>
              <a:rPr lang="en-US">
                <a:solidFill>
                  <a:schemeClr val="tx1"/>
                </a:solidFill>
              </a:rPr>
              <a:t>PQA Matrix </a:t>
            </a:r>
            <a:endParaRPr lang="en-US" sz="1800">
              <a:solidFill>
                <a:schemeClr val="tx1"/>
              </a:solidFill>
            </a:endParaRP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C1E21918-C752-3846-24C8-949BCB6B1FD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294184"/>
            <a:ext cx="6444000" cy="363503"/>
          </a:xfrm>
          <a:prstGeom prst="rect">
            <a:avLst/>
          </a:prstGeom>
        </p:spPr>
      </p:pic>
      <p:pic>
        <p:nvPicPr>
          <p:cNvPr id="9" name="Grafik 8">
            <a:extLst>
              <a:ext uri="{FF2B5EF4-FFF2-40B4-BE49-F238E27FC236}">
                <a16:creationId xmlns:a16="http://schemas.microsoft.com/office/drawing/2014/main" id="{12B236A9-45FE-2F34-CA1B-DF321F374E9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865638"/>
            <a:ext cx="6444000" cy="395396"/>
          </a:xfrm>
          <a:prstGeom prst="rect">
            <a:avLst/>
          </a:prstGeom>
        </p:spPr>
      </p:pic>
      <p:sp>
        <p:nvSpPr>
          <p:cNvPr id="7" name="Ellipse 6">
            <a:extLst>
              <a:ext uri="{FF2B5EF4-FFF2-40B4-BE49-F238E27FC236}">
                <a16:creationId xmlns:a16="http://schemas.microsoft.com/office/drawing/2014/main" id="{E633DD94-E5A9-B30B-0583-3CA287525706}"/>
              </a:ext>
            </a:extLst>
          </p:cNvPr>
          <p:cNvSpPr/>
          <p:nvPr/>
        </p:nvSpPr>
        <p:spPr>
          <a:xfrm>
            <a:off x="5667242" y="2136151"/>
            <a:ext cx="2905760" cy="1473184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>
                <a:solidFill>
                  <a:schemeClr val="tx1"/>
                </a:solidFill>
              </a:rPr>
              <a:t>T1.1.3 c)</a:t>
            </a:r>
          </a:p>
          <a:p>
            <a:pPr algn="ctr"/>
            <a:r>
              <a:rPr lang="en-US">
                <a:solidFill>
                  <a:schemeClr val="tx1"/>
                </a:solidFill>
              </a:rPr>
              <a:t>E-Instruments</a:t>
            </a:r>
            <a:endParaRPr lang="en-US" sz="1800">
              <a:solidFill>
                <a:schemeClr val="tx1"/>
              </a:solidFill>
            </a:endParaRPr>
          </a:p>
        </p:txBody>
      </p:sp>
      <p:sp>
        <p:nvSpPr>
          <p:cNvPr id="10" name="Ellipse 9">
            <a:extLst>
              <a:ext uri="{FF2B5EF4-FFF2-40B4-BE49-F238E27FC236}">
                <a16:creationId xmlns:a16="http://schemas.microsoft.com/office/drawing/2014/main" id="{732E1963-E964-EA17-ACD0-DDAD7998CD5A}"/>
              </a:ext>
            </a:extLst>
          </p:cNvPr>
          <p:cNvSpPr/>
          <p:nvPr/>
        </p:nvSpPr>
        <p:spPr>
          <a:xfrm>
            <a:off x="6209301" y="3449328"/>
            <a:ext cx="2905760" cy="1473184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>
                <a:solidFill>
                  <a:schemeClr val="tx1"/>
                </a:solidFill>
              </a:rPr>
              <a:t>T1.3.2</a:t>
            </a:r>
          </a:p>
          <a:p>
            <a:pPr algn="ctr"/>
            <a:r>
              <a:rPr lang="en-US">
                <a:solidFill>
                  <a:schemeClr val="tx1"/>
                </a:solidFill>
              </a:rPr>
              <a:t>Project Team Capacity Building on PQA</a:t>
            </a:r>
            <a:endParaRPr lang="en-US" sz="1800">
              <a:solidFill>
                <a:schemeClr val="tx1"/>
              </a:solidFill>
            </a:endParaRPr>
          </a:p>
        </p:txBody>
      </p:sp>
      <p:grpSp>
        <p:nvGrpSpPr>
          <p:cNvPr id="11" name="Gruppieren 10">
            <a:extLst>
              <a:ext uri="{FF2B5EF4-FFF2-40B4-BE49-F238E27FC236}">
                <a16:creationId xmlns:a16="http://schemas.microsoft.com/office/drawing/2014/main" id="{410D5809-9513-783F-B9B5-BC7F51EC7A92}"/>
              </a:ext>
            </a:extLst>
          </p:cNvPr>
          <p:cNvGrpSpPr/>
          <p:nvPr/>
        </p:nvGrpSpPr>
        <p:grpSpPr>
          <a:xfrm>
            <a:off x="0" y="89861"/>
            <a:ext cx="12202160" cy="3383235"/>
            <a:chOff x="0" y="2010602"/>
            <a:chExt cx="12202160" cy="3383235"/>
          </a:xfrm>
        </p:grpSpPr>
        <p:pic>
          <p:nvPicPr>
            <p:cNvPr id="12" name="Grafik 11">
              <a:extLst>
                <a:ext uri="{FF2B5EF4-FFF2-40B4-BE49-F238E27FC236}">
                  <a16:creationId xmlns:a16="http://schemas.microsoft.com/office/drawing/2014/main" id="{B40B6B9B-643C-70F7-19D2-13869F901BB6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0" y="2010602"/>
              <a:ext cx="12192000" cy="2836796"/>
            </a:xfrm>
            <a:prstGeom prst="rect">
              <a:avLst/>
            </a:prstGeom>
          </p:spPr>
        </p:pic>
        <p:pic>
          <p:nvPicPr>
            <p:cNvPr id="13" name="Grafik 12">
              <a:extLst>
                <a:ext uri="{FF2B5EF4-FFF2-40B4-BE49-F238E27FC236}">
                  <a16:creationId xmlns:a16="http://schemas.microsoft.com/office/drawing/2014/main" id="{0FF833DD-9739-0D84-2711-17F3D58D316D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rcRect t="11122"/>
            <a:stretch/>
          </p:blipFill>
          <p:spPr>
            <a:xfrm>
              <a:off x="10160" y="4744782"/>
              <a:ext cx="12192000" cy="64905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434609008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Char"/>
      </p:transition>
    </mc:Choice>
    <mc:Fallback>
      <p:transition spd="slow">
        <p:fade/>
      </p:transition>
    </mc:Fallback>
  </mc:AlternateContent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226B1BA-985B-674D-BC86-D398E9A387E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Gerader Verbinder 7">
            <a:extLst>
              <a:ext uri="{FF2B5EF4-FFF2-40B4-BE49-F238E27FC236}">
                <a16:creationId xmlns:a16="http://schemas.microsoft.com/office/drawing/2014/main" id="{249B3586-8D5B-F347-0053-8B853C868633}"/>
              </a:ext>
            </a:extLst>
          </p:cNvPr>
          <p:cNvCxnSpPr>
            <a:cxnSpLocks/>
          </p:cNvCxnSpPr>
          <p:nvPr/>
        </p:nvCxnSpPr>
        <p:spPr>
          <a:xfrm>
            <a:off x="8229680" y="3032752"/>
            <a:ext cx="0" cy="2528232"/>
          </a:xfrm>
          <a:prstGeom prst="line">
            <a:avLst/>
          </a:prstGeom>
          <a:ln w="57150">
            <a:solidFill>
              <a:srgbClr val="7AB8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Ellipse 5">
            <a:extLst>
              <a:ext uri="{FF2B5EF4-FFF2-40B4-BE49-F238E27FC236}">
                <a16:creationId xmlns:a16="http://schemas.microsoft.com/office/drawing/2014/main" id="{A5AD6052-3BEB-F75B-39FF-009C0A3A9D85}"/>
              </a:ext>
            </a:extLst>
          </p:cNvPr>
          <p:cNvSpPr/>
          <p:nvPr/>
        </p:nvSpPr>
        <p:spPr>
          <a:xfrm>
            <a:off x="8204240" y="2296159"/>
            <a:ext cx="2905760" cy="1473184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>
                <a:solidFill>
                  <a:schemeClr val="tx1"/>
                </a:solidFill>
              </a:rPr>
              <a:t>D1.1</a:t>
            </a:r>
          </a:p>
          <a:p>
            <a:pPr algn="ctr"/>
            <a:r>
              <a:rPr lang="en-US" sz="1800">
                <a:solidFill>
                  <a:schemeClr val="tx1"/>
                </a:solidFill>
              </a:rPr>
              <a:t>Project Quality Architecture (PQA) Toolkit </a:t>
            </a:r>
          </a:p>
          <a:p>
            <a:pPr algn="ctr"/>
            <a:r>
              <a:rPr lang="en-US">
                <a:solidFill>
                  <a:schemeClr val="tx1"/>
                </a:solidFill>
              </a:rPr>
              <a:t>WEBIN</a:t>
            </a:r>
            <a:endParaRPr lang="en-US" sz="1800">
              <a:solidFill>
                <a:schemeClr val="tx1"/>
              </a:solidFill>
            </a:endParaRPr>
          </a:p>
        </p:txBody>
      </p:sp>
      <p:cxnSp>
        <p:nvCxnSpPr>
          <p:cNvPr id="5" name="Gerader Verbinder 4">
            <a:extLst>
              <a:ext uri="{FF2B5EF4-FFF2-40B4-BE49-F238E27FC236}">
                <a16:creationId xmlns:a16="http://schemas.microsoft.com/office/drawing/2014/main" id="{D958BE8E-D97D-7693-49E1-C613B8EE4F02}"/>
              </a:ext>
            </a:extLst>
          </p:cNvPr>
          <p:cNvCxnSpPr/>
          <p:nvPr/>
        </p:nvCxnSpPr>
        <p:spPr>
          <a:xfrm flipV="1">
            <a:off x="696000" y="5560984"/>
            <a:ext cx="10800000" cy="0"/>
          </a:xfrm>
          <a:prstGeom prst="line">
            <a:avLst/>
          </a:prstGeom>
          <a:ln w="76200">
            <a:solidFill>
              <a:srgbClr val="7AB800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pic>
        <p:nvPicPr>
          <p:cNvPr id="2" name="Grafik 1">
            <a:extLst>
              <a:ext uri="{FF2B5EF4-FFF2-40B4-BE49-F238E27FC236}">
                <a16:creationId xmlns:a16="http://schemas.microsoft.com/office/drawing/2014/main" id="{D6463DF8-20DC-8A89-1479-E1D17B2C277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3518"/>
            <a:ext cx="6444000" cy="1086597"/>
          </a:xfrm>
          <a:prstGeom prst="rect">
            <a:avLst/>
          </a:prstGeom>
        </p:spPr>
      </p:pic>
      <p:sp>
        <p:nvSpPr>
          <p:cNvPr id="3" name="Ellipse 2">
            <a:extLst>
              <a:ext uri="{FF2B5EF4-FFF2-40B4-BE49-F238E27FC236}">
                <a16:creationId xmlns:a16="http://schemas.microsoft.com/office/drawing/2014/main" id="{0962F49D-AA45-96B6-88F6-E881627E6751}"/>
              </a:ext>
            </a:extLst>
          </p:cNvPr>
          <p:cNvSpPr/>
          <p:nvPr/>
        </p:nvSpPr>
        <p:spPr>
          <a:xfrm>
            <a:off x="7120122" y="921095"/>
            <a:ext cx="2905760" cy="1473184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>
                <a:solidFill>
                  <a:schemeClr val="tx1"/>
                </a:solidFill>
              </a:rPr>
              <a:t>T1.1.3 b)</a:t>
            </a:r>
          </a:p>
          <a:p>
            <a:pPr algn="ctr"/>
            <a:r>
              <a:rPr lang="en-US">
                <a:solidFill>
                  <a:schemeClr val="tx1"/>
                </a:solidFill>
              </a:rPr>
              <a:t>PQA Matrix </a:t>
            </a:r>
            <a:endParaRPr lang="en-US" sz="1800">
              <a:solidFill>
                <a:schemeClr val="tx1"/>
              </a:solidFill>
            </a:endParaRP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8CBD72B9-202C-ADA4-DFDB-56B479E9E03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294184"/>
            <a:ext cx="6444000" cy="363503"/>
          </a:xfrm>
          <a:prstGeom prst="rect">
            <a:avLst/>
          </a:prstGeom>
        </p:spPr>
      </p:pic>
      <p:pic>
        <p:nvPicPr>
          <p:cNvPr id="9" name="Grafik 8">
            <a:extLst>
              <a:ext uri="{FF2B5EF4-FFF2-40B4-BE49-F238E27FC236}">
                <a16:creationId xmlns:a16="http://schemas.microsoft.com/office/drawing/2014/main" id="{730A3CDA-D06C-25FD-F4A7-D955EEF466A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865638"/>
            <a:ext cx="6444000" cy="395396"/>
          </a:xfrm>
          <a:prstGeom prst="rect">
            <a:avLst/>
          </a:prstGeom>
        </p:spPr>
      </p:pic>
      <p:grpSp>
        <p:nvGrpSpPr>
          <p:cNvPr id="11" name="Gruppieren 10">
            <a:extLst>
              <a:ext uri="{FF2B5EF4-FFF2-40B4-BE49-F238E27FC236}">
                <a16:creationId xmlns:a16="http://schemas.microsoft.com/office/drawing/2014/main" id="{88282184-DC6F-FB98-E8E6-C569A644E8BC}"/>
              </a:ext>
            </a:extLst>
          </p:cNvPr>
          <p:cNvGrpSpPr/>
          <p:nvPr/>
        </p:nvGrpSpPr>
        <p:grpSpPr>
          <a:xfrm>
            <a:off x="-1" y="2399660"/>
            <a:ext cx="6444000" cy="1688139"/>
            <a:chOff x="0" y="2010602"/>
            <a:chExt cx="12202160" cy="3383235"/>
          </a:xfrm>
        </p:grpSpPr>
        <p:pic>
          <p:nvPicPr>
            <p:cNvPr id="12" name="Grafik 11">
              <a:extLst>
                <a:ext uri="{FF2B5EF4-FFF2-40B4-BE49-F238E27FC236}">
                  <a16:creationId xmlns:a16="http://schemas.microsoft.com/office/drawing/2014/main" id="{B254B4DB-24BF-BA5B-44A6-0DC9F60FD215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0" y="2010602"/>
              <a:ext cx="12192000" cy="2836796"/>
            </a:xfrm>
            <a:prstGeom prst="rect">
              <a:avLst/>
            </a:prstGeom>
          </p:spPr>
        </p:pic>
        <p:pic>
          <p:nvPicPr>
            <p:cNvPr id="13" name="Grafik 12">
              <a:extLst>
                <a:ext uri="{FF2B5EF4-FFF2-40B4-BE49-F238E27FC236}">
                  <a16:creationId xmlns:a16="http://schemas.microsoft.com/office/drawing/2014/main" id="{D057631D-2D79-209F-782C-7694DA15397D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rcRect t="11122"/>
            <a:stretch/>
          </p:blipFill>
          <p:spPr>
            <a:xfrm>
              <a:off x="10160" y="4744782"/>
              <a:ext cx="12192000" cy="649055"/>
            </a:xfrm>
            <a:prstGeom prst="rect">
              <a:avLst/>
            </a:prstGeom>
          </p:spPr>
        </p:pic>
      </p:grpSp>
      <p:sp>
        <p:nvSpPr>
          <p:cNvPr id="7" name="Ellipse 6">
            <a:extLst>
              <a:ext uri="{FF2B5EF4-FFF2-40B4-BE49-F238E27FC236}">
                <a16:creationId xmlns:a16="http://schemas.microsoft.com/office/drawing/2014/main" id="{86BE1277-6349-7A22-7FCF-FE1EB5BBC8E6}"/>
              </a:ext>
            </a:extLst>
          </p:cNvPr>
          <p:cNvSpPr/>
          <p:nvPr/>
        </p:nvSpPr>
        <p:spPr>
          <a:xfrm>
            <a:off x="5667242" y="2136151"/>
            <a:ext cx="2905760" cy="1473184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>
                <a:solidFill>
                  <a:schemeClr val="tx1"/>
                </a:solidFill>
              </a:rPr>
              <a:t>T1.1.3 c)</a:t>
            </a:r>
          </a:p>
          <a:p>
            <a:pPr algn="ctr"/>
            <a:r>
              <a:rPr lang="en-US">
                <a:solidFill>
                  <a:schemeClr val="tx1"/>
                </a:solidFill>
              </a:rPr>
              <a:t>E-Instruments</a:t>
            </a:r>
            <a:endParaRPr lang="en-US" sz="1800">
              <a:solidFill>
                <a:schemeClr val="tx1"/>
              </a:solidFill>
            </a:endParaRPr>
          </a:p>
        </p:txBody>
      </p:sp>
      <p:sp>
        <p:nvSpPr>
          <p:cNvPr id="10" name="Ellipse 9">
            <a:extLst>
              <a:ext uri="{FF2B5EF4-FFF2-40B4-BE49-F238E27FC236}">
                <a16:creationId xmlns:a16="http://schemas.microsoft.com/office/drawing/2014/main" id="{A2B40EFF-473A-EB47-EEE5-4374E80391BF}"/>
              </a:ext>
            </a:extLst>
          </p:cNvPr>
          <p:cNvSpPr/>
          <p:nvPr/>
        </p:nvSpPr>
        <p:spPr>
          <a:xfrm>
            <a:off x="6209301" y="3449328"/>
            <a:ext cx="2905760" cy="1473184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>
                <a:solidFill>
                  <a:schemeClr val="tx1"/>
                </a:solidFill>
              </a:rPr>
              <a:t>T1.3.2</a:t>
            </a:r>
          </a:p>
          <a:p>
            <a:pPr algn="ctr"/>
            <a:r>
              <a:rPr lang="en-US">
                <a:solidFill>
                  <a:schemeClr val="tx1"/>
                </a:solidFill>
              </a:rPr>
              <a:t>Project Team Capacity Building on PQA</a:t>
            </a:r>
            <a:endParaRPr lang="en-US" sz="18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1598524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Char"/>
      </p:transition>
    </mc:Choice>
    <mc:Fallback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8DDBA33-19A9-AE0E-924D-C07EADA8F24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>
            <a:extLst>
              <a:ext uri="{FF2B5EF4-FFF2-40B4-BE49-F238E27FC236}">
                <a16:creationId xmlns:a16="http://schemas.microsoft.com/office/drawing/2014/main" id="{820086D7-43BA-E355-FFE2-8E86D315035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28348" y="170867"/>
            <a:ext cx="6763652" cy="1126148"/>
          </a:xfrm>
          <a:prstGeom prst="rect">
            <a:avLst/>
          </a:prstGeom>
        </p:spPr>
      </p:pic>
      <p:cxnSp>
        <p:nvCxnSpPr>
          <p:cNvPr id="8" name="Gerader Verbinder 7">
            <a:extLst>
              <a:ext uri="{FF2B5EF4-FFF2-40B4-BE49-F238E27FC236}">
                <a16:creationId xmlns:a16="http://schemas.microsoft.com/office/drawing/2014/main" id="{648EF1CE-DBF6-87B7-E1EB-1989F0D548CF}"/>
              </a:ext>
            </a:extLst>
          </p:cNvPr>
          <p:cNvCxnSpPr>
            <a:cxnSpLocks/>
          </p:cNvCxnSpPr>
          <p:nvPr/>
        </p:nvCxnSpPr>
        <p:spPr>
          <a:xfrm>
            <a:off x="721440" y="3042912"/>
            <a:ext cx="0" cy="2528232"/>
          </a:xfrm>
          <a:prstGeom prst="line">
            <a:avLst/>
          </a:prstGeom>
          <a:ln w="57150">
            <a:solidFill>
              <a:srgbClr val="7AB8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Ellipse 5">
            <a:extLst>
              <a:ext uri="{FF2B5EF4-FFF2-40B4-BE49-F238E27FC236}">
                <a16:creationId xmlns:a16="http://schemas.microsoft.com/office/drawing/2014/main" id="{AB54D8EC-4952-8CFA-8F6A-1DCEE1D0F5D5}"/>
              </a:ext>
            </a:extLst>
          </p:cNvPr>
          <p:cNvSpPr/>
          <p:nvPr/>
        </p:nvSpPr>
        <p:spPr>
          <a:xfrm>
            <a:off x="696000" y="2611120"/>
            <a:ext cx="1153120" cy="995664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>
                <a:solidFill>
                  <a:schemeClr val="tx1"/>
                </a:solidFill>
              </a:rPr>
              <a:t>Project Start 01.02.25</a:t>
            </a:r>
          </a:p>
        </p:txBody>
      </p:sp>
      <p:cxnSp>
        <p:nvCxnSpPr>
          <p:cNvPr id="5" name="Gerader Verbinder 4">
            <a:extLst>
              <a:ext uri="{FF2B5EF4-FFF2-40B4-BE49-F238E27FC236}">
                <a16:creationId xmlns:a16="http://schemas.microsoft.com/office/drawing/2014/main" id="{94C5C4BF-AC4B-9793-3954-1317014FD238}"/>
              </a:ext>
            </a:extLst>
          </p:cNvPr>
          <p:cNvCxnSpPr/>
          <p:nvPr/>
        </p:nvCxnSpPr>
        <p:spPr>
          <a:xfrm flipV="1">
            <a:off x="696000" y="5560984"/>
            <a:ext cx="10800000" cy="0"/>
          </a:xfrm>
          <a:prstGeom prst="line">
            <a:avLst/>
          </a:prstGeom>
          <a:ln w="76200">
            <a:solidFill>
              <a:srgbClr val="7AB800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4" name="Ellipse 3">
            <a:extLst>
              <a:ext uri="{FF2B5EF4-FFF2-40B4-BE49-F238E27FC236}">
                <a16:creationId xmlns:a16="http://schemas.microsoft.com/office/drawing/2014/main" id="{2D9EC715-A165-0303-C838-9694A7B623BA}"/>
              </a:ext>
            </a:extLst>
          </p:cNvPr>
          <p:cNvSpPr/>
          <p:nvPr/>
        </p:nvSpPr>
        <p:spPr>
          <a:xfrm>
            <a:off x="1376720" y="1569728"/>
            <a:ext cx="2905760" cy="1473184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tx1"/>
                </a:solidFill>
              </a:rPr>
              <a:t>T1.1.1 Creation of workplan (Gantt chart) HSWT</a:t>
            </a:r>
          </a:p>
        </p:txBody>
      </p:sp>
    </p:spTree>
    <p:extLst>
      <p:ext uri="{BB962C8B-B14F-4D97-AF65-F5344CB8AC3E}">
        <p14:creationId xmlns:p14="http://schemas.microsoft.com/office/powerpoint/2010/main" val="2540398980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EB6A569-C21A-CB01-6EF2-6DC707F09BC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Gerader Verbinder 7">
            <a:extLst>
              <a:ext uri="{FF2B5EF4-FFF2-40B4-BE49-F238E27FC236}">
                <a16:creationId xmlns:a16="http://schemas.microsoft.com/office/drawing/2014/main" id="{74D0F5F0-8AA2-199A-1043-E312E1F6D8C0}"/>
              </a:ext>
            </a:extLst>
          </p:cNvPr>
          <p:cNvCxnSpPr>
            <a:cxnSpLocks/>
          </p:cNvCxnSpPr>
          <p:nvPr/>
        </p:nvCxnSpPr>
        <p:spPr>
          <a:xfrm>
            <a:off x="8229680" y="3032752"/>
            <a:ext cx="0" cy="2528232"/>
          </a:xfrm>
          <a:prstGeom prst="line">
            <a:avLst/>
          </a:prstGeom>
          <a:ln w="57150">
            <a:solidFill>
              <a:srgbClr val="7AB8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Ellipse 5">
            <a:extLst>
              <a:ext uri="{FF2B5EF4-FFF2-40B4-BE49-F238E27FC236}">
                <a16:creationId xmlns:a16="http://schemas.microsoft.com/office/drawing/2014/main" id="{ACC9609A-66AE-F096-2BC1-2421EEC3B812}"/>
              </a:ext>
            </a:extLst>
          </p:cNvPr>
          <p:cNvSpPr/>
          <p:nvPr/>
        </p:nvSpPr>
        <p:spPr>
          <a:xfrm>
            <a:off x="8204240" y="2296159"/>
            <a:ext cx="2905760" cy="1473184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>
                <a:solidFill>
                  <a:schemeClr val="tx1"/>
                </a:solidFill>
              </a:rPr>
              <a:t>D1.1</a:t>
            </a:r>
          </a:p>
          <a:p>
            <a:pPr algn="ctr"/>
            <a:r>
              <a:rPr lang="en-US" sz="1800">
                <a:solidFill>
                  <a:schemeClr val="tx1"/>
                </a:solidFill>
              </a:rPr>
              <a:t>Project Quality Architecture (PQA) Toolkit </a:t>
            </a:r>
          </a:p>
          <a:p>
            <a:pPr algn="ctr"/>
            <a:r>
              <a:rPr lang="en-US">
                <a:solidFill>
                  <a:schemeClr val="tx1"/>
                </a:solidFill>
              </a:rPr>
              <a:t>WEBIN</a:t>
            </a:r>
            <a:endParaRPr lang="en-US" sz="1800">
              <a:solidFill>
                <a:schemeClr val="tx1"/>
              </a:solidFill>
            </a:endParaRPr>
          </a:p>
        </p:txBody>
      </p:sp>
      <p:cxnSp>
        <p:nvCxnSpPr>
          <p:cNvPr id="5" name="Gerader Verbinder 4">
            <a:extLst>
              <a:ext uri="{FF2B5EF4-FFF2-40B4-BE49-F238E27FC236}">
                <a16:creationId xmlns:a16="http://schemas.microsoft.com/office/drawing/2014/main" id="{548F7A3F-EB96-9CE7-16B8-632AEFF2A5DE}"/>
              </a:ext>
            </a:extLst>
          </p:cNvPr>
          <p:cNvCxnSpPr/>
          <p:nvPr/>
        </p:nvCxnSpPr>
        <p:spPr>
          <a:xfrm flipV="1">
            <a:off x="696000" y="5560984"/>
            <a:ext cx="10800000" cy="0"/>
          </a:xfrm>
          <a:prstGeom prst="line">
            <a:avLst/>
          </a:prstGeom>
          <a:ln w="76200">
            <a:solidFill>
              <a:srgbClr val="7AB800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44145161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Char"/>
      </p:transition>
    </mc:Choice>
    <mc:Fallback>
      <p:transition spd="slow">
        <p:fade/>
      </p:transition>
    </mc:Fallback>
  </mc:AlternateContent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D25F5EB-C539-1571-8DEA-46B8D7FE9BB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Gerader Verbinder 7">
            <a:extLst>
              <a:ext uri="{FF2B5EF4-FFF2-40B4-BE49-F238E27FC236}">
                <a16:creationId xmlns:a16="http://schemas.microsoft.com/office/drawing/2014/main" id="{8E12ED1A-9CD8-06B8-C7B5-0428D24CAEB8}"/>
              </a:ext>
            </a:extLst>
          </p:cNvPr>
          <p:cNvCxnSpPr>
            <a:cxnSpLocks/>
          </p:cNvCxnSpPr>
          <p:nvPr/>
        </p:nvCxnSpPr>
        <p:spPr>
          <a:xfrm>
            <a:off x="9001840" y="3032752"/>
            <a:ext cx="0" cy="2528232"/>
          </a:xfrm>
          <a:prstGeom prst="line">
            <a:avLst/>
          </a:prstGeom>
          <a:ln w="57150">
            <a:solidFill>
              <a:srgbClr val="7AB8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Ellipse 5">
            <a:extLst>
              <a:ext uri="{FF2B5EF4-FFF2-40B4-BE49-F238E27FC236}">
                <a16:creationId xmlns:a16="http://schemas.microsoft.com/office/drawing/2014/main" id="{46F7F2DE-F080-C299-0B3B-00D8201A17BE}"/>
              </a:ext>
            </a:extLst>
          </p:cNvPr>
          <p:cNvSpPr/>
          <p:nvPr/>
        </p:nvSpPr>
        <p:spPr>
          <a:xfrm>
            <a:off x="9001840" y="1907751"/>
            <a:ext cx="2905760" cy="2250000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>
                <a:solidFill>
                  <a:schemeClr val="tx1"/>
                </a:solidFill>
              </a:rPr>
              <a:t>Milestone 2</a:t>
            </a:r>
          </a:p>
          <a:p>
            <a:pPr algn="ctr"/>
            <a:r>
              <a:rPr lang="de-DE">
                <a:solidFill>
                  <a:schemeClr val="tx1"/>
                </a:solidFill>
              </a:rPr>
              <a:t>Contact List of FoPs </a:t>
            </a:r>
          </a:p>
          <a:p>
            <a:pPr algn="ctr"/>
            <a:r>
              <a:rPr lang="de-DE">
                <a:solidFill>
                  <a:schemeClr val="tx1"/>
                </a:solidFill>
              </a:rPr>
              <a:t>UGB</a:t>
            </a:r>
          </a:p>
          <a:p>
            <a:pPr algn="ctr"/>
            <a:r>
              <a:rPr lang="de-DE">
                <a:solidFill>
                  <a:schemeClr val="tx1"/>
                </a:solidFill>
              </a:rPr>
              <a:t>31.05.2025</a:t>
            </a:r>
          </a:p>
        </p:txBody>
      </p:sp>
      <p:cxnSp>
        <p:nvCxnSpPr>
          <p:cNvPr id="5" name="Gerader Verbinder 4">
            <a:extLst>
              <a:ext uri="{FF2B5EF4-FFF2-40B4-BE49-F238E27FC236}">
                <a16:creationId xmlns:a16="http://schemas.microsoft.com/office/drawing/2014/main" id="{D86DEF54-78EB-CA42-1A4D-2D7BF09AB516}"/>
              </a:ext>
            </a:extLst>
          </p:cNvPr>
          <p:cNvCxnSpPr/>
          <p:nvPr/>
        </p:nvCxnSpPr>
        <p:spPr>
          <a:xfrm flipV="1">
            <a:off x="696000" y="5560984"/>
            <a:ext cx="10800000" cy="0"/>
          </a:xfrm>
          <a:prstGeom prst="line">
            <a:avLst/>
          </a:prstGeom>
          <a:ln w="76200">
            <a:solidFill>
              <a:srgbClr val="7AB800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70048240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Char"/>
      </p:transition>
    </mc:Choice>
    <mc:Fallback>
      <p:transition spd="slow">
        <p:fade/>
      </p:transition>
    </mc:Fallback>
  </mc:AlternateContent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0CEE98F-7D9A-31FA-18B2-1E326D684B9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Gerader Verbinder 7">
            <a:extLst>
              <a:ext uri="{FF2B5EF4-FFF2-40B4-BE49-F238E27FC236}">
                <a16:creationId xmlns:a16="http://schemas.microsoft.com/office/drawing/2014/main" id="{B3B8D4EB-77E5-6013-543A-F612389E4337}"/>
              </a:ext>
            </a:extLst>
          </p:cNvPr>
          <p:cNvCxnSpPr>
            <a:cxnSpLocks/>
          </p:cNvCxnSpPr>
          <p:nvPr/>
        </p:nvCxnSpPr>
        <p:spPr>
          <a:xfrm>
            <a:off x="9001840" y="3032752"/>
            <a:ext cx="0" cy="2528232"/>
          </a:xfrm>
          <a:prstGeom prst="line">
            <a:avLst/>
          </a:prstGeom>
          <a:ln w="57150">
            <a:solidFill>
              <a:srgbClr val="7AB8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Ellipse 5">
            <a:extLst>
              <a:ext uri="{FF2B5EF4-FFF2-40B4-BE49-F238E27FC236}">
                <a16:creationId xmlns:a16="http://schemas.microsoft.com/office/drawing/2014/main" id="{E4824087-8187-C400-9A68-F8C9A8F58D74}"/>
              </a:ext>
            </a:extLst>
          </p:cNvPr>
          <p:cNvSpPr/>
          <p:nvPr/>
        </p:nvSpPr>
        <p:spPr>
          <a:xfrm>
            <a:off x="9001840" y="1907751"/>
            <a:ext cx="2905760" cy="2250000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>
                <a:solidFill>
                  <a:schemeClr val="tx1"/>
                </a:solidFill>
              </a:rPr>
              <a:t>Milestone 2</a:t>
            </a:r>
          </a:p>
          <a:p>
            <a:pPr algn="ctr"/>
            <a:r>
              <a:rPr lang="de-DE">
                <a:solidFill>
                  <a:schemeClr val="tx1"/>
                </a:solidFill>
              </a:rPr>
              <a:t>Contact List of FoPs </a:t>
            </a:r>
          </a:p>
          <a:p>
            <a:pPr algn="ctr"/>
            <a:r>
              <a:rPr lang="de-DE">
                <a:solidFill>
                  <a:schemeClr val="tx1"/>
                </a:solidFill>
              </a:rPr>
              <a:t>UGB</a:t>
            </a:r>
          </a:p>
          <a:p>
            <a:pPr algn="ctr"/>
            <a:r>
              <a:rPr lang="de-DE">
                <a:solidFill>
                  <a:schemeClr val="tx1"/>
                </a:solidFill>
              </a:rPr>
              <a:t>31.05.2025</a:t>
            </a:r>
          </a:p>
        </p:txBody>
      </p:sp>
      <p:cxnSp>
        <p:nvCxnSpPr>
          <p:cNvPr id="5" name="Gerader Verbinder 4">
            <a:extLst>
              <a:ext uri="{FF2B5EF4-FFF2-40B4-BE49-F238E27FC236}">
                <a16:creationId xmlns:a16="http://schemas.microsoft.com/office/drawing/2014/main" id="{8F346F12-557A-5076-3F93-0D79E09FD2C2}"/>
              </a:ext>
            </a:extLst>
          </p:cNvPr>
          <p:cNvCxnSpPr/>
          <p:nvPr/>
        </p:nvCxnSpPr>
        <p:spPr>
          <a:xfrm flipV="1">
            <a:off x="696000" y="5560984"/>
            <a:ext cx="10800000" cy="0"/>
          </a:xfrm>
          <a:prstGeom prst="line">
            <a:avLst/>
          </a:prstGeom>
          <a:ln w="76200">
            <a:solidFill>
              <a:srgbClr val="7AB800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pic>
        <p:nvPicPr>
          <p:cNvPr id="2" name="Grafik 1">
            <a:extLst>
              <a:ext uri="{FF2B5EF4-FFF2-40B4-BE49-F238E27FC236}">
                <a16:creationId xmlns:a16="http://schemas.microsoft.com/office/drawing/2014/main" id="{30A19004-B9E7-EEF6-43B1-F18F30ED62D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25370"/>
            <a:ext cx="12192000" cy="8365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4585414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Char"/>
      </p:transition>
    </mc:Choice>
    <mc:Fallback>
      <p:transition spd="slow">
        <p:fade/>
      </p:transition>
    </mc:Fallback>
  </mc:AlternateContent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3790E76-FF6E-D0E5-C86B-F64D84F6626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Gerader Verbinder 7">
            <a:extLst>
              <a:ext uri="{FF2B5EF4-FFF2-40B4-BE49-F238E27FC236}">
                <a16:creationId xmlns:a16="http://schemas.microsoft.com/office/drawing/2014/main" id="{2CF468DA-F165-BB04-884C-EA2D49F55FE4}"/>
              </a:ext>
            </a:extLst>
          </p:cNvPr>
          <p:cNvCxnSpPr>
            <a:cxnSpLocks/>
          </p:cNvCxnSpPr>
          <p:nvPr/>
        </p:nvCxnSpPr>
        <p:spPr>
          <a:xfrm>
            <a:off x="9001840" y="3032752"/>
            <a:ext cx="0" cy="2528232"/>
          </a:xfrm>
          <a:prstGeom prst="line">
            <a:avLst/>
          </a:prstGeom>
          <a:ln w="57150">
            <a:solidFill>
              <a:srgbClr val="7AB8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Ellipse 5">
            <a:extLst>
              <a:ext uri="{FF2B5EF4-FFF2-40B4-BE49-F238E27FC236}">
                <a16:creationId xmlns:a16="http://schemas.microsoft.com/office/drawing/2014/main" id="{1665E09A-EF23-48D5-E53A-2B19F5DAC79B}"/>
              </a:ext>
            </a:extLst>
          </p:cNvPr>
          <p:cNvSpPr/>
          <p:nvPr/>
        </p:nvSpPr>
        <p:spPr>
          <a:xfrm>
            <a:off x="9001840" y="1907751"/>
            <a:ext cx="2905760" cy="2250000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>
                <a:solidFill>
                  <a:schemeClr val="tx1"/>
                </a:solidFill>
              </a:rPr>
              <a:t>Milestone 2</a:t>
            </a:r>
          </a:p>
          <a:p>
            <a:pPr algn="ctr"/>
            <a:r>
              <a:rPr lang="de-DE">
                <a:solidFill>
                  <a:schemeClr val="tx1"/>
                </a:solidFill>
              </a:rPr>
              <a:t>Contact List of FoPs </a:t>
            </a:r>
          </a:p>
          <a:p>
            <a:pPr algn="ctr"/>
            <a:r>
              <a:rPr lang="de-DE">
                <a:solidFill>
                  <a:schemeClr val="tx1"/>
                </a:solidFill>
              </a:rPr>
              <a:t>UGB</a:t>
            </a:r>
          </a:p>
          <a:p>
            <a:pPr algn="ctr"/>
            <a:r>
              <a:rPr lang="de-DE">
                <a:solidFill>
                  <a:schemeClr val="tx1"/>
                </a:solidFill>
              </a:rPr>
              <a:t>31.05.2025</a:t>
            </a:r>
          </a:p>
        </p:txBody>
      </p:sp>
      <p:cxnSp>
        <p:nvCxnSpPr>
          <p:cNvPr id="5" name="Gerader Verbinder 4">
            <a:extLst>
              <a:ext uri="{FF2B5EF4-FFF2-40B4-BE49-F238E27FC236}">
                <a16:creationId xmlns:a16="http://schemas.microsoft.com/office/drawing/2014/main" id="{A0031EC3-5499-2AAD-EBDE-A8F17538BD3E}"/>
              </a:ext>
            </a:extLst>
          </p:cNvPr>
          <p:cNvCxnSpPr/>
          <p:nvPr/>
        </p:nvCxnSpPr>
        <p:spPr>
          <a:xfrm flipV="1">
            <a:off x="696000" y="5560984"/>
            <a:ext cx="10800000" cy="0"/>
          </a:xfrm>
          <a:prstGeom prst="line">
            <a:avLst/>
          </a:prstGeom>
          <a:ln w="76200">
            <a:solidFill>
              <a:srgbClr val="7AB800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pic>
        <p:nvPicPr>
          <p:cNvPr id="2" name="Grafik 1">
            <a:extLst>
              <a:ext uri="{FF2B5EF4-FFF2-40B4-BE49-F238E27FC236}">
                <a16:creationId xmlns:a16="http://schemas.microsoft.com/office/drawing/2014/main" id="{4D982617-4730-B515-A5EC-BE3648C6E5A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25372"/>
            <a:ext cx="6444000" cy="4421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6786485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Char"/>
      </p:transition>
    </mc:Choice>
    <mc:Fallback>
      <p:transition spd="slow">
        <p:fade/>
      </p:transition>
    </mc:Fallback>
  </mc:AlternateContent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078C26B-84A0-1A35-C7FE-9660494814A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Gerader Verbinder 7">
            <a:extLst>
              <a:ext uri="{FF2B5EF4-FFF2-40B4-BE49-F238E27FC236}">
                <a16:creationId xmlns:a16="http://schemas.microsoft.com/office/drawing/2014/main" id="{50098CBA-5D19-1DF8-44F4-327D8FC895BE}"/>
              </a:ext>
            </a:extLst>
          </p:cNvPr>
          <p:cNvCxnSpPr>
            <a:cxnSpLocks/>
          </p:cNvCxnSpPr>
          <p:nvPr/>
        </p:nvCxnSpPr>
        <p:spPr>
          <a:xfrm>
            <a:off x="10393760" y="3032752"/>
            <a:ext cx="0" cy="2528232"/>
          </a:xfrm>
          <a:prstGeom prst="line">
            <a:avLst/>
          </a:prstGeom>
          <a:ln w="57150">
            <a:solidFill>
              <a:srgbClr val="7AB8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" name="Gerader Verbinder 4">
            <a:extLst>
              <a:ext uri="{FF2B5EF4-FFF2-40B4-BE49-F238E27FC236}">
                <a16:creationId xmlns:a16="http://schemas.microsoft.com/office/drawing/2014/main" id="{3B230444-0B3C-D924-4E74-C45C9F5B6FC3}"/>
              </a:ext>
            </a:extLst>
          </p:cNvPr>
          <p:cNvCxnSpPr/>
          <p:nvPr/>
        </p:nvCxnSpPr>
        <p:spPr>
          <a:xfrm flipV="1">
            <a:off x="696000" y="5560984"/>
            <a:ext cx="10800000" cy="0"/>
          </a:xfrm>
          <a:prstGeom prst="line">
            <a:avLst/>
          </a:prstGeom>
          <a:ln w="76200">
            <a:solidFill>
              <a:srgbClr val="7AB800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2" name="Ellipse 1">
            <a:extLst>
              <a:ext uri="{FF2B5EF4-FFF2-40B4-BE49-F238E27FC236}">
                <a16:creationId xmlns:a16="http://schemas.microsoft.com/office/drawing/2014/main" id="{C6369917-FDFE-D042-8392-B447C8D01FC0}"/>
              </a:ext>
            </a:extLst>
          </p:cNvPr>
          <p:cNvSpPr/>
          <p:nvPr/>
        </p:nvSpPr>
        <p:spPr>
          <a:xfrm>
            <a:off x="7488000" y="2296159"/>
            <a:ext cx="2905760" cy="1473184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>
                <a:solidFill>
                  <a:schemeClr val="tx1"/>
                </a:solidFill>
              </a:rPr>
              <a:t>D1.3</a:t>
            </a:r>
          </a:p>
          <a:p>
            <a:pPr algn="ctr"/>
            <a:r>
              <a:rPr lang="en-US" sz="1800">
                <a:solidFill>
                  <a:schemeClr val="tx1"/>
                </a:solidFill>
              </a:rPr>
              <a:t>E-document containg 4 thematic reports</a:t>
            </a:r>
          </a:p>
        </p:txBody>
      </p:sp>
    </p:spTree>
    <p:extLst>
      <p:ext uri="{BB962C8B-B14F-4D97-AF65-F5344CB8AC3E}">
        <p14:creationId xmlns:p14="http://schemas.microsoft.com/office/powerpoint/2010/main" val="1716338491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Char"/>
      </p:transition>
    </mc:Choice>
    <mc:Fallback>
      <p:transition spd="slow">
        <p:fade/>
      </p:transition>
    </mc:Fallback>
  </mc:AlternateContent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BD186D0-F6C5-C752-0819-BC5260988C3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Gerader Verbinder 7">
            <a:extLst>
              <a:ext uri="{FF2B5EF4-FFF2-40B4-BE49-F238E27FC236}">
                <a16:creationId xmlns:a16="http://schemas.microsoft.com/office/drawing/2014/main" id="{395911CF-2823-3FCE-0D0D-676E565F8B03}"/>
              </a:ext>
            </a:extLst>
          </p:cNvPr>
          <p:cNvCxnSpPr>
            <a:cxnSpLocks/>
          </p:cNvCxnSpPr>
          <p:nvPr/>
        </p:nvCxnSpPr>
        <p:spPr>
          <a:xfrm>
            <a:off x="10393760" y="3032752"/>
            <a:ext cx="0" cy="2528232"/>
          </a:xfrm>
          <a:prstGeom prst="line">
            <a:avLst/>
          </a:prstGeom>
          <a:ln w="57150">
            <a:solidFill>
              <a:srgbClr val="7AB8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" name="Gerader Verbinder 4">
            <a:extLst>
              <a:ext uri="{FF2B5EF4-FFF2-40B4-BE49-F238E27FC236}">
                <a16:creationId xmlns:a16="http://schemas.microsoft.com/office/drawing/2014/main" id="{97AD4B86-5BB9-CE20-FF59-5807258EF455}"/>
              </a:ext>
            </a:extLst>
          </p:cNvPr>
          <p:cNvCxnSpPr/>
          <p:nvPr/>
        </p:nvCxnSpPr>
        <p:spPr>
          <a:xfrm flipV="1">
            <a:off x="696000" y="5560984"/>
            <a:ext cx="10800000" cy="0"/>
          </a:xfrm>
          <a:prstGeom prst="line">
            <a:avLst/>
          </a:prstGeom>
          <a:ln w="76200">
            <a:solidFill>
              <a:srgbClr val="7AB800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2" name="Ellipse 1">
            <a:extLst>
              <a:ext uri="{FF2B5EF4-FFF2-40B4-BE49-F238E27FC236}">
                <a16:creationId xmlns:a16="http://schemas.microsoft.com/office/drawing/2014/main" id="{15F9FD58-74F4-3B30-BF40-6A91CA636BEC}"/>
              </a:ext>
            </a:extLst>
          </p:cNvPr>
          <p:cNvSpPr/>
          <p:nvPr/>
        </p:nvSpPr>
        <p:spPr>
          <a:xfrm>
            <a:off x="7488000" y="2296159"/>
            <a:ext cx="2905760" cy="1473184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>
                <a:solidFill>
                  <a:schemeClr val="tx1"/>
                </a:solidFill>
              </a:rPr>
              <a:t>D1.3</a:t>
            </a:r>
          </a:p>
          <a:p>
            <a:pPr algn="ctr"/>
            <a:r>
              <a:rPr lang="en-US" sz="1800">
                <a:solidFill>
                  <a:schemeClr val="tx1"/>
                </a:solidFill>
              </a:rPr>
              <a:t>E-document containg 4 thematic reports</a:t>
            </a: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EE474603-2E7D-AB9D-C790-B0BE869EDA8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03682"/>
            <a:ext cx="12192000" cy="1833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6502543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Char"/>
      </p:transition>
    </mc:Choice>
    <mc:Fallback>
      <p:transition spd="slow">
        <p:fade/>
      </p:transition>
    </mc:Fallback>
  </mc:AlternateContent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FA8D5F1-2878-8B37-2C11-305446986E7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Gerader Verbinder 7">
            <a:extLst>
              <a:ext uri="{FF2B5EF4-FFF2-40B4-BE49-F238E27FC236}">
                <a16:creationId xmlns:a16="http://schemas.microsoft.com/office/drawing/2014/main" id="{D762F042-2D28-9155-7075-6E4A956693CB}"/>
              </a:ext>
            </a:extLst>
          </p:cNvPr>
          <p:cNvCxnSpPr>
            <a:cxnSpLocks/>
          </p:cNvCxnSpPr>
          <p:nvPr/>
        </p:nvCxnSpPr>
        <p:spPr>
          <a:xfrm>
            <a:off x="10393760" y="3032752"/>
            <a:ext cx="0" cy="2528232"/>
          </a:xfrm>
          <a:prstGeom prst="line">
            <a:avLst/>
          </a:prstGeom>
          <a:ln w="57150">
            <a:solidFill>
              <a:srgbClr val="7AB8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" name="Gerader Verbinder 4">
            <a:extLst>
              <a:ext uri="{FF2B5EF4-FFF2-40B4-BE49-F238E27FC236}">
                <a16:creationId xmlns:a16="http://schemas.microsoft.com/office/drawing/2014/main" id="{916F41F2-AFBC-1B62-4835-D4B1FC219F23}"/>
              </a:ext>
            </a:extLst>
          </p:cNvPr>
          <p:cNvCxnSpPr/>
          <p:nvPr/>
        </p:nvCxnSpPr>
        <p:spPr>
          <a:xfrm flipV="1">
            <a:off x="696000" y="5560984"/>
            <a:ext cx="10800000" cy="0"/>
          </a:xfrm>
          <a:prstGeom prst="line">
            <a:avLst/>
          </a:prstGeom>
          <a:ln w="76200">
            <a:solidFill>
              <a:srgbClr val="7AB800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2" name="Ellipse 1">
            <a:extLst>
              <a:ext uri="{FF2B5EF4-FFF2-40B4-BE49-F238E27FC236}">
                <a16:creationId xmlns:a16="http://schemas.microsoft.com/office/drawing/2014/main" id="{1AB8ED60-08D5-C69E-3185-47F72EB622B4}"/>
              </a:ext>
            </a:extLst>
          </p:cNvPr>
          <p:cNvSpPr/>
          <p:nvPr/>
        </p:nvSpPr>
        <p:spPr>
          <a:xfrm>
            <a:off x="7488000" y="2296159"/>
            <a:ext cx="2905760" cy="1473184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>
                <a:solidFill>
                  <a:schemeClr val="tx1"/>
                </a:solidFill>
              </a:rPr>
              <a:t>D1.3</a:t>
            </a:r>
          </a:p>
          <a:p>
            <a:pPr algn="ctr"/>
            <a:r>
              <a:rPr lang="en-US" sz="1800">
                <a:solidFill>
                  <a:schemeClr val="tx1"/>
                </a:solidFill>
              </a:rPr>
              <a:t>E-document containg 4 thematic reports</a:t>
            </a: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4B4056D3-6454-8281-2339-7C1F72343A3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81757"/>
            <a:ext cx="6444000" cy="9689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717190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Char"/>
      </p:transition>
    </mc:Choice>
    <mc:Fallback>
      <p:transition spd="slow">
        <p:fade/>
      </p:transition>
    </mc:Fallback>
  </mc:AlternateContent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091DBD3-0C7E-860B-835C-42F4D1419CE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Gerader Verbinder 7">
            <a:extLst>
              <a:ext uri="{FF2B5EF4-FFF2-40B4-BE49-F238E27FC236}">
                <a16:creationId xmlns:a16="http://schemas.microsoft.com/office/drawing/2014/main" id="{FB327607-C47D-28D4-43B8-1307CA6D597F}"/>
              </a:ext>
            </a:extLst>
          </p:cNvPr>
          <p:cNvCxnSpPr>
            <a:cxnSpLocks/>
          </p:cNvCxnSpPr>
          <p:nvPr/>
        </p:nvCxnSpPr>
        <p:spPr>
          <a:xfrm>
            <a:off x="10393760" y="3032752"/>
            <a:ext cx="0" cy="2528232"/>
          </a:xfrm>
          <a:prstGeom prst="line">
            <a:avLst/>
          </a:prstGeom>
          <a:ln w="57150">
            <a:solidFill>
              <a:srgbClr val="7AB8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" name="Gerader Verbinder 4">
            <a:extLst>
              <a:ext uri="{FF2B5EF4-FFF2-40B4-BE49-F238E27FC236}">
                <a16:creationId xmlns:a16="http://schemas.microsoft.com/office/drawing/2014/main" id="{CD563CF4-82EE-5A12-F7C3-716B0F8D3BA0}"/>
              </a:ext>
            </a:extLst>
          </p:cNvPr>
          <p:cNvCxnSpPr/>
          <p:nvPr/>
        </p:nvCxnSpPr>
        <p:spPr>
          <a:xfrm flipV="1">
            <a:off x="696000" y="5560984"/>
            <a:ext cx="10800000" cy="0"/>
          </a:xfrm>
          <a:prstGeom prst="line">
            <a:avLst/>
          </a:prstGeom>
          <a:ln w="76200">
            <a:solidFill>
              <a:srgbClr val="7AB800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2" name="Ellipse 1">
            <a:extLst>
              <a:ext uri="{FF2B5EF4-FFF2-40B4-BE49-F238E27FC236}">
                <a16:creationId xmlns:a16="http://schemas.microsoft.com/office/drawing/2014/main" id="{A60EE5E4-C96A-D573-555E-021BD6DC59ED}"/>
              </a:ext>
            </a:extLst>
          </p:cNvPr>
          <p:cNvSpPr/>
          <p:nvPr/>
        </p:nvSpPr>
        <p:spPr>
          <a:xfrm>
            <a:off x="7488000" y="2296159"/>
            <a:ext cx="2905760" cy="1473184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>
                <a:solidFill>
                  <a:schemeClr val="tx1"/>
                </a:solidFill>
              </a:rPr>
              <a:t>D1.3</a:t>
            </a:r>
          </a:p>
          <a:p>
            <a:pPr algn="ctr"/>
            <a:r>
              <a:rPr lang="en-US" sz="1800">
                <a:solidFill>
                  <a:schemeClr val="tx1"/>
                </a:solidFill>
              </a:rPr>
              <a:t>E-document containg 4 thematic reports</a:t>
            </a: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295CA2BC-2E44-4AA6-061C-6D7DA8D1A6B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81757"/>
            <a:ext cx="6444000" cy="968951"/>
          </a:xfrm>
          <a:prstGeom prst="rect">
            <a:avLst/>
          </a:prstGeom>
        </p:spPr>
      </p:pic>
      <p:sp>
        <p:nvSpPr>
          <p:cNvPr id="4" name="Ellipse 3">
            <a:extLst>
              <a:ext uri="{FF2B5EF4-FFF2-40B4-BE49-F238E27FC236}">
                <a16:creationId xmlns:a16="http://schemas.microsoft.com/office/drawing/2014/main" id="{C5FC30B5-335E-431B-2FCA-C8A681EDD3A0}"/>
              </a:ext>
            </a:extLst>
          </p:cNvPr>
          <p:cNvSpPr/>
          <p:nvPr/>
        </p:nvSpPr>
        <p:spPr>
          <a:xfrm>
            <a:off x="5202000" y="1686559"/>
            <a:ext cx="2905760" cy="1473184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>
                <a:solidFill>
                  <a:schemeClr val="tx1"/>
                </a:solidFill>
              </a:rPr>
              <a:t>T1.6</a:t>
            </a:r>
          </a:p>
          <a:p>
            <a:pPr algn="ctr"/>
            <a:r>
              <a:rPr lang="en-US">
                <a:solidFill>
                  <a:schemeClr val="tx1"/>
                </a:solidFill>
              </a:rPr>
              <a:t>Drafting 4 </a:t>
            </a:r>
            <a:r>
              <a:rPr lang="en-US" sz="1800">
                <a:solidFill>
                  <a:schemeClr val="tx1"/>
                </a:solidFill>
              </a:rPr>
              <a:t>thematic reports in national tontexts</a:t>
            </a:r>
          </a:p>
        </p:txBody>
      </p:sp>
    </p:spTree>
    <p:extLst>
      <p:ext uri="{BB962C8B-B14F-4D97-AF65-F5344CB8AC3E}">
        <p14:creationId xmlns:p14="http://schemas.microsoft.com/office/powerpoint/2010/main" val="425552912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Char"/>
      </p:transition>
    </mc:Choice>
    <mc:Fallback>
      <p:transition spd="slow">
        <p:fade/>
      </p:transition>
    </mc:Fallback>
  </mc:AlternateContent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E62D0C2-B332-D122-495E-993CADE1183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Gerader Verbinder 7">
            <a:extLst>
              <a:ext uri="{FF2B5EF4-FFF2-40B4-BE49-F238E27FC236}">
                <a16:creationId xmlns:a16="http://schemas.microsoft.com/office/drawing/2014/main" id="{30151BB4-B3B3-BB8E-6A94-E3D81EF34722}"/>
              </a:ext>
            </a:extLst>
          </p:cNvPr>
          <p:cNvCxnSpPr>
            <a:cxnSpLocks/>
          </p:cNvCxnSpPr>
          <p:nvPr/>
        </p:nvCxnSpPr>
        <p:spPr>
          <a:xfrm>
            <a:off x="10393760" y="3032752"/>
            <a:ext cx="0" cy="2528232"/>
          </a:xfrm>
          <a:prstGeom prst="line">
            <a:avLst/>
          </a:prstGeom>
          <a:ln w="57150">
            <a:solidFill>
              <a:srgbClr val="7AB8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" name="Gerader Verbinder 4">
            <a:extLst>
              <a:ext uri="{FF2B5EF4-FFF2-40B4-BE49-F238E27FC236}">
                <a16:creationId xmlns:a16="http://schemas.microsoft.com/office/drawing/2014/main" id="{2A04404F-FF7D-B818-1E8A-E3739F983949}"/>
              </a:ext>
            </a:extLst>
          </p:cNvPr>
          <p:cNvCxnSpPr/>
          <p:nvPr/>
        </p:nvCxnSpPr>
        <p:spPr>
          <a:xfrm flipV="1">
            <a:off x="696000" y="5560984"/>
            <a:ext cx="10800000" cy="0"/>
          </a:xfrm>
          <a:prstGeom prst="line">
            <a:avLst/>
          </a:prstGeom>
          <a:ln w="76200">
            <a:solidFill>
              <a:srgbClr val="7AB800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2" name="Ellipse 1">
            <a:extLst>
              <a:ext uri="{FF2B5EF4-FFF2-40B4-BE49-F238E27FC236}">
                <a16:creationId xmlns:a16="http://schemas.microsoft.com/office/drawing/2014/main" id="{6287F9B7-8C5E-F524-5C64-92616D294135}"/>
              </a:ext>
            </a:extLst>
          </p:cNvPr>
          <p:cNvSpPr/>
          <p:nvPr/>
        </p:nvSpPr>
        <p:spPr>
          <a:xfrm>
            <a:off x="7488000" y="2296159"/>
            <a:ext cx="2905760" cy="1473184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>
                <a:solidFill>
                  <a:schemeClr val="tx1"/>
                </a:solidFill>
              </a:rPr>
              <a:t>D1.3</a:t>
            </a:r>
          </a:p>
          <a:p>
            <a:pPr algn="ctr"/>
            <a:r>
              <a:rPr lang="en-US" sz="1800">
                <a:solidFill>
                  <a:schemeClr val="tx1"/>
                </a:solidFill>
              </a:rPr>
              <a:t>E-document containg 4 thematic reports</a:t>
            </a: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9CFF17F2-D8B4-EB47-0E19-ED5B18D0554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81757"/>
            <a:ext cx="6444000" cy="968951"/>
          </a:xfrm>
          <a:prstGeom prst="rect">
            <a:avLst/>
          </a:prstGeom>
        </p:spPr>
      </p:pic>
      <p:sp>
        <p:nvSpPr>
          <p:cNvPr id="6" name="Ellipse 5">
            <a:extLst>
              <a:ext uri="{FF2B5EF4-FFF2-40B4-BE49-F238E27FC236}">
                <a16:creationId xmlns:a16="http://schemas.microsoft.com/office/drawing/2014/main" id="{6FDE9908-C793-61C2-5E1F-A447D95B0924}"/>
              </a:ext>
            </a:extLst>
          </p:cNvPr>
          <p:cNvSpPr/>
          <p:nvPr/>
        </p:nvSpPr>
        <p:spPr>
          <a:xfrm>
            <a:off x="5202000" y="1686559"/>
            <a:ext cx="2905760" cy="1473184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>
                <a:solidFill>
                  <a:schemeClr val="tx1"/>
                </a:solidFill>
              </a:rPr>
              <a:t>T1.6.</a:t>
            </a:r>
          </a:p>
          <a:p>
            <a:pPr algn="ctr"/>
            <a:r>
              <a:rPr lang="en-US">
                <a:solidFill>
                  <a:schemeClr val="tx1"/>
                </a:solidFill>
              </a:rPr>
              <a:t>Drafting 4 </a:t>
            </a:r>
            <a:r>
              <a:rPr lang="en-US" sz="1800">
                <a:solidFill>
                  <a:schemeClr val="tx1"/>
                </a:solidFill>
              </a:rPr>
              <a:t>thematic reports in national tontexts</a:t>
            </a: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7FBDD256-4128-BC70-7F5F-CCDAD089693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95250"/>
            <a:ext cx="11023600" cy="6667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341243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Char"/>
      </p:transition>
    </mc:Choice>
    <mc:Fallback>
      <p:transition spd="slow">
        <p:fade/>
      </p:transition>
    </mc:Fallback>
  </mc:AlternateContent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D18F507-5C74-FC66-19F7-1D5AFC1B5D8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Gerader Verbinder 7">
            <a:extLst>
              <a:ext uri="{FF2B5EF4-FFF2-40B4-BE49-F238E27FC236}">
                <a16:creationId xmlns:a16="http://schemas.microsoft.com/office/drawing/2014/main" id="{521380AF-D75A-DABD-E297-D8059AEC4275}"/>
              </a:ext>
            </a:extLst>
          </p:cNvPr>
          <p:cNvCxnSpPr>
            <a:cxnSpLocks/>
          </p:cNvCxnSpPr>
          <p:nvPr/>
        </p:nvCxnSpPr>
        <p:spPr>
          <a:xfrm>
            <a:off x="10393760" y="3032752"/>
            <a:ext cx="0" cy="2528232"/>
          </a:xfrm>
          <a:prstGeom prst="line">
            <a:avLst/>
          </a:prstGeom>
          <a:ln w="57150">
            <a:solidFill>
              <a:srgbClr val="7AB8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" name="Gerader Verbinder 4">
            <a:extLst>
              <a:ext uri="{FF2B5EF4-FFF2-40B4-BE49-F238E27FC236}">
                <a16:creationId xmlns:a16="http://schemas.microsoft.com/office/drawing/2014/main" id="{96696604-26F7-6170-C22E-B6605C13FC99}"/>
              </a:ext>
            </a:extLst>
          </p:cNvPr>
          <p:cNvCxnSpPr/>
          <p:nvPr/>
        </p:nvCxnSpPr>
        <p:spPr>
          <a:xfrm flipV="1">
            <a:off x="696000" y="5560984"/>
            <a:ext cx="10800000" cy="0"/>
          </a:xfrm>
          <a:prstGeom prst="line">
            <a:avLst/>
          </a:prstGeom>
          <a:ln w="76200">
            <a:solidFill>
              <a:srgbClr val="7AB800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2" name="Ellipse 1">
            <a:extLst>
              <a:ext uri="{FF2B5EF4-FFF2-40B4-BE49-F238E27FC236}">
                <a16:creationId xmlns:a16="http://schemas.microsoft.com/office/drawing/2014/main" id="{9D3D4143-740A-DC1C-3136-3CCFD83C0E0B}"/>
              </a:ext>
            </a:extLst>
          </p:cNvPr>
          <p:cNvSpPr/>
          <p:nvPr/>
        </p:nvSpPr>
        <p:spPr>
          <a:xfrm>
            <a:off x="7488000" y="2296159"/>
            <a:ext cx="2905760" cy="1473184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>
                <a:solidFill>
                  <a:schemeClr val="tx1"/>
                </a:solidFill>
              </a:rPr>
              <a:t>D1.3</a:t>
            </a:r>
          </a:p>
          <a:p>
            <a:pPr algn="ctr"/>
            <a:r>
              <a:rPr lang="en-US" sz="1800">
                <a:solidFill>
                  <a:schemeClr val="tx1"/>
                </a:solidFill>
              </a:rPr>
              <a:t>E-document containg 4 thematic reports</a:t>
            </a: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3008AD9A-23FC-2601-9061-01F6170DB45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81757"/>
            <a:ext cx="6444000" cy="968951"/>
          </a:xfrm>
          <a:prstGeom prst="rect">
            <a:avLst/>
          </a:prstGeom>
        </p:spPr>
      </p:pic>
      <p:pic>
        <p:nvPicPr>
          <p:cNvPr id="4" name="Grafik 3">
            <a:extLst>
              <a:ext uri="{FF2B5EF4-FFF2-40B4-BE49-F238E27FC236}">
                <a16:creationId xmlns:a16="http://schemas.microsoft.com/office/drawing/2014/main" id="{C609B1E4-476C-45B6-6C9E-D292AA8B862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325751"/>
            <a:ext cx="6444000" cy="3897582"/>
          </a:xfrm>
          <a:prstGeom prst="rect">
            <a:avLst/>
          </a:prstGeom>
        </p:spPr>
      </p:pic>
      <p:sp>
        <p:nvSpPr>
          <p:cNvPr id="6" name="Ellipse 5">
            <a:extLst>
              <a:ext uri="{FF2B5EF4-FFF2-40B4-BE49-F238E27FC236}">
                <a16:creationId xmlns:a16="http://schemas.microsoft.com/office/drawing/2014/main" id="{4A02DAFD-DFE1-F282-FB79-849218946FF3}"/>
              </a:ext>
            </a:extLst>
          </p:cNvPr>
          <p:cNvSpPr/>
          <p:nvPr/>
        </p:nvSpPr>
        <p:spPr>
          <a:xfrm>
            <a:off x="5202000" y="1686559"/>
            <a:ext cx="2905760" cy="1473184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>
                <a:solidFill>
                  <a:schemeClr val="tx1"/>
                </a:solidFill>
              </a:rPr>
              <a:t>T1.6</a:t>
            </a:r>
          </a:p>
          <a:p>
            <a:pPr algn="ctr"/>
            <a:r>
              <a:rPr lang="en-US">
                <a:solidFill>
                  <a:schemeClr val="tx1"/>
                </a:solidFill>
              </a:rPr>
              <a:t>Drafting 4 </a:t>
            </a:r>
            <a:r>
              <a:rPr lang="en-US" sz="1800">
                <a:solidFill>
                  <a:schemeClr val="tx1"/>
                </a:solidFill>
              </a:rPr>
              <a:t>thematic reports in national tontexts</a:t>
            </a:r>
          </a:p>
        </p:txBody>
      </p:sp>
    </p:spTree>
    <p:extLst>
      <p:ext uri="{BB962C8B-B14F-4D97-AF65-F5344CB8AC3E}">
        <p14:creationId xmlns:p14="http://schemas.microsoft.com/office/powerpoint/2010/main" val="1478284434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Char"/>
      </p:transition>
    </mc:Choice>
    <mc:Fallback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93E2973-EAB8-598D-9B85-A4ED57E350E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llipse 6">
            <a:extLst>
              <a:ext uri="{FF2B5EF4-FFF2-40B4-BE49-F238E27FC236}">
                <a16:creationId xmlns:a16="http://schemas.microsoft.com/office/drawing/2014/main" id="{7054CE4F-1ED8-1B17-0F1A-B19660A63F9B}"/>
              </a:ext>
            </a:extLst>
          </p:cNvPr>
          <p:cNvSpPr/>
          <p:nvPr/>
        </p:nvSpPr>
        <p:spPr>
          <a:xfrm>
            <a:off x="1376720" y="1569728"/>
            <a:ext cx="2905760" cy="1473184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tx1"/>
                </a:solidFill>
              </a:rPr>
              <a:t>T1.1.1 Creation of workplan (Gantt chart) HSWT</a:t>
            </a:r>
          </a:p>
        </p:txBody>
      </p:sp>
      <p:pic>
        <p:nvPicPr>
          <p:cNvPr id="2" name="Grafik 1">
            <a:extLst>
              <a:ext uri="{FF2B5EF4-FFF2-40B4-BE49-F238E27FC236}">
                <a16:creationId xmlns:a16="http://schemas.microsoft.com/office/drawing/2014/main" id="{FFB4AC0D-B55B-E562-D0ED-98FD7711C55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28348" y="170867"/>
            <a:ext cx="6763652" cy="1126148"/>
          </a:xfrm>
          <a:prstGeom prst="rect">
            <a:avLst/>
          </a:prstGeom>
        </p:spPr>
      </p:pic>
      <p:cxnSp>
        <p:nvCxnSpPr>
          <p:cNvPr id="8" name="Gerader Verbinder 7">
            <a:extLst>
              <a:ext uri="{FF2B5EF4-FFF2-40B4-BE49-F238E27FC236}">
                <a16:creationId xmlns:a16="http://schemas.microsoft.com/office/drawing/2014/main" id="{D7808E51-C479-B503-81EB-1BE61E84DC2A}"/>
              </a:ext>
            </a:extLst>
          </p:cNvPr>
          <p:cNvCxnSpPr>
            <a:cxnSpLocks/>
          </p:cNvCxnSpPr>
          <p:nvPr/>
        </p:nvCxnSpPr>
        <p:spPr>
          <a:xfrm>
            <a:off x="721440" y="3042912"/>
            <a:ext cx="0" cy="2528232"/>
          </a:xfrm>
          <a:prstGeom prst="line">
            <a:avLst/>
          </a:prstGeom>
          <a:ln w="57150">
            <a:solidFill>
              <a:srgbClr val="7AB8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Ellipse 5">
            <a:extLst>
              <a:ext uri="{FF2B5EF4-FFF2-40B4-BE49-F238E27FC236}">
                <a16:creationId xmlns:a16="http://schemas.microsoft.com/office/drawing/2014/main" id="{782D185C-93EF-7E4F-6F55-689AD1FA41F2}"/>
              </a:ext>
            </a:extLst>
          </p:cNvPr>
          <p:cNvSpPr/>
          <p:nvPr/>
        </p:nvSpPr>
        <p:spPr>
          <a:xfrm>
            <a:off x="696000" y="2611120"/>
            <a:ext cx="1153120" cy="995664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>
                <a:solidFill>
                  <a:schemeClr val="tx1"/>
                </a:solidFill>
              </a:rPr>
              <a:t>Project Start 01.02.25</a:t>
            </a:r>
          </a:p>
        </p:txBody>
      </p:sp>
      <p:cxnSp>
        <p:nvCxnSpPr>
          <p:cNvPr id="5" name="Gerader Verbinder 4">
            <a:extLst>
              <a:ext uri="{FF2B5EF4-FFF2-40B4-BE49-F238E27FC236}">
                <a16:creationId xmlns:a16="http://schemas.microsoft.com/office/drawing/2014/main" id="{D86FE2D4-692F-21ED-E956-0881ED526162}"/>
              </a:ext>
            </a:extLst>
          </p:cNvPr>
          <p:cNvCxnSpPr/>
          <p:nvPr/>
        </p:nvCxnSpPr>
        <p:spPr>
          <a:xfrm flipV="1">
            <a:off x="696000" y="5560984"/>
            <a:ext cx="10800000" cy="0"/>
          </a:xfrm>
          <a:prstGeom prst="line">
            <a:avLst/>
          </a:prstGeom>
          <a:ln w="76200">
            <a:solidFill>
              <a:srgbClr val="7AB800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4" name="Ellipse 3">
            <a:extLst>
              <a:ext uri="{FF2B5EF4-FFF2-40B4-BE49-F238E27FC236}">
                <a16:creationId xmlns:a16="http://schemas.microsoft.com/office/drawing/2014/main" id="{E7CE6915-F86C-9FE2-F260-844EF4096F4A}"/>
              </a:ext>
            </a:extLst>
          </p:cNvPr>
          <p:cNvSpPr/>
          <p:nvPr/>
        </p:nvSpPr>
        <p:spPr>
          <a:xfrm>
            <a:off x="1750080" y="2707640"/>
            <a:ext cx="2905760" cy="1473184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tx1"/>
                </a:solidFill>
              </a:rPr>
              <a:t>T1.1.2 Creation of initial framework for sustainability plan development</a:t>
            </a:r>
          </a:p>
        </p:txBody>
      </p:sp>
    </p:spTree>
    <p:extLst>
      <p:ext uri="{BB962C8B-B14F-4D97-AF65-F5344CB8AC3E}">
        <p14:creationId xmlns:p14="http://schemas.microsoft.com/office/powerpoint/2010/main" val="1747870761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FDA1BC5-53E5-8AC5-D50F-83476C955CC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Gerader Verbinder 7">
            <a:extLst>
              <a:ext uri="{FF2B5EF4-FFF2-40B4-BE49-F238E27FC236}">
                <a16:creationId xmlns:a16="http://schemas.microsoft.com/office/drawing/2014/main" id="{02ABC7DA-9850-4C22-970E-DE71BBE27932}"/>
              </a:ext>
            </a:extLst>
          </p:cNvPr>
          <p:cNvCxnSpPr>
            <a:cxnSpLocks/>
          </p:cNvCxnSpPr>
          <p:nvPr/>
        </p:nvCxnSpPr>
        <p:spPr>
          <a:xfrm>
            <a:off x="10393760" y="3032752"/>
            <a:ext cx="0" cy="2528232"/>
          </a:xfrm>
          <a:prstGeom prst="line">
            <a:avLst/>
          </a:prstGeom>
          <a:ln w="57150">
            <a:solidFill>
              <a:srgbClr val="7AB8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" name="Gerader Verbinder 4">
            <a:extLst>
              <a:ext uri="{FF2B5EF4-FFF2-40B4-BE49-F238E27FC236}">
                <a16:creationId xmlns:a16="http://schemas.microsoft.com/office/drawing/2014/main" id="{63903FDA-F8BF-06FA-1BD7-AF90432DC565}"/>
              </a:ext>
            </a:extLst>
          </p:cNvPr>
          <p:cNvCxnSpPr/>
          <p:nvPr/>
        </p:nvCxnSpPr>
        <p:spPr>
          <a:xfrm flipV="1">
            <a:off x="696000" y="5560984"/>
            <a:ext cx="10800000" cy="0"/>
          </a:xfrm>
          <a:prstGeom prst="line">
            <a:avLst/>
          </a:prstGeom>
          <a:ln w="76200">
            <a:solidFill>
              <a:srgbClr val="7AB800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2" name="Ellipse 1">
            <a:extLst>
              <a:ext uri="{FF2B5EF4-FFF2-40B4-BE49-F238E27FC236}">
                <a16:creationId xmlns:a16="http://schemas.microsoft.com/office/drawing/2014/main" id="{4F11A3DE-A961-C6AE-289C-438C4619DD50}"/>
              </a:ext>
            </a:extLst>
          </p:cNvPr>
          <p:cNvSpPr/>
          <p:nvPr/>
        </p:nvSpPr>
        <p:spPr>
          <a:xfrm>
            <a:off x="7488000" y="2296159"/>
            <a:ext cx="2905760" cy="1473184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>
                <a:solidFill>
                  <a:schemeClr val="tx1"/>
                </a:solidFill>
              </a:rPr>
              <a:t>D1.3</a:t>
            </a:r>
          </a:p>
          <a:p>
            <a:pPr algn="ctr"/>
            <a:r>
              <a:rPr lang="en-US" sz="1800">
                <a:solidFill>
                  <a:schemeClr val="tx1"/>
                </a:solidFill>
              </a:rPr>
              <a:t>E-document containg 4 thematic reports</a:t>
            </a: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20388E52-2847-0511-8328-B77B9EA6B8D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81757"/>
            <a:ext cx="6444000" cy="968951"/>
          </a:xfrm>
          <a:prstGeom prst="rect">
            <a:avLst/>
          </a:prstGeom>
        </p:spPr>
      </p:pic>
      <p:pic>
        <p:nvPicPr>
          <p:cNvPr id="4" name="Grafik 3">
            <a:extLst>
              <a:ext uri="{FF2B5EF4-FFF2-40B4-BE49-F238E27FC236}">
                <a16:creationId xmlns:a16="http://schemas.microsoft.com/office/drawing/2014/main" id="{31725B09-6A74-1003-4D9C-AC49CA55DEE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325751"/>
            <a:ext cx="6444000" cy="3897582"/>
          </a:xfrm>
          <a:prstGeom prst="rect">
            <a:avLst/>
          </a:prstGeom>
        </p:spPr>
      </p:pic>
      <p:sp>
        <p:nvSpPr>
          <p:cNvPr id="6" name="Ellipse 5">
            <a:extLst>
              <a:ext uri="{FF2B5EF4-FFF2-40B4-BE49-F238E27FC236}">
                <a16:creationId xmlns:a16="http://schemas.microsoft.com/office/drawing/2014/main" id="{5EF72573-D07F-5843-97C9-65008399D5AF}"/>
              </a:ext>
            </a:extLst>
          </p:cNvPr>
          <p:cNvSpPr/>
          <p:nvPr/>
        </p:nvSpPr>
        <p:spPr>
          <a:xfrm>
            <a:off x="5202000" y="1686559"/>
            <a:ext cx="2905760" cy="1473184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>
                <a:solidFill>
                  <a:schemeClr val="tx1"/>
                </a:solidFill>
              </a:rPr>
              <a:t>T1.6</a:t>
            </a:r>
          </a:p>
          <a:p>
            <a:pPr algn="ctr"/>
            <a:r>
              <a:rPr lang="en-US">
                <a:solidFill>
                  <a:schemeClr val="tx1"/>
                </a:solidFill>
              </a:rPr>
              <a:t>Drafting 4 </a:t>
            </a:r>
            <a:r>
              <a:rPr lang="en-US" sz="1800">
                <a:solidFill>
                  <a:schemeClr val="tx1"/>
                </a:solidFill>
              </a:rPr>
              <a:t>thematic reports in national tontexts</a:t>
            </a:r>
          </a:p>
        </p:txBody>
      </p:sp>
      <p:sp>
        <p:nvSpPr>
          <p:cNvPr id="7" name="Ellipse 6">
            <a:extLst>
              <a:ext uri="{FF2B5EF4-FFF2-40B4-BE49-F238E27FC236}">
                <a16:creationId xmlns:a16="http://schemas.microsoft.com/office/drawing/2014/main" id="{0E6A1BE8-1533-9B80-03EF-688811A5C93F}"/>
              </a:ext>
            </a:extLst>
          </p:cNvPr>
          <p:cNvSpPr/>
          <p:nvPr/>
        </p:nvSpPr>
        <p:spPr>
          <a:xfrm>
            <a:off x="5273120" y="3159743"/>
            <a:ext cx="2905760" cy="1473184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>
                <a:solidFill>
                  <a:schemeClr val="tx1"/>
                </a:solidFill>
              </a:rPr>
              <a:t>T1.7</a:t>
            </a:r>
          </a:p>
          <a:p>
            <a:pPr algn="ctr"/>
            <a:r>
              <a:rPr lang="en-US">
                <a:solidFill>
                  <a:schemeClr val="tx1"/>
                </a:solidFill>
              </a:rPr>
              <a:t>Virtual presentation of key-findings of tematic report</a:t>
            </a:r>
            <a:endParaRPr lang="en-US" sz="18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5924560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Char"/>
      </p:transition>
    </mc:Choice>
    <mc:Fallback>
      <p:transition spd="slow">
        <p:fade/>
      </p:transition>
    </mc:Fallback>
  </mc:AlternateContent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8C2E2F1-01A3-7312-3746-4B58DD721EC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Gerader Verbinder 7">
            <a:extLst>
              <a:ext uri="{FF2B5EF4-FFF2-40B4-BE49-F238E27FC236}">
                <a16:creationId xmlns:a16="http://schemas.microsoft.com/office/drawing/2014/main" id="{16B61091-416A-7839-A4A5-9C0210F8D41E}"/>
              </a:ext>
            </a:extLst>
          </p:cNvPr>
          <p:cNvCxnSpPr>
            <a:cxnSpLocks/>
          </p:cNvCxnSpPr>
          <p:nvPr/>
        </p:nvCxnSpPr>
        <p:spPr>
          <a:xfrm>
            <a:off x="10393760" y="3032752"/>
            <a:ext cx="0" cy="2528232"/>
          </a:xfrm>
          <a:prstGeom prst="line">
            <a:avLst/>
          </a:prstGeom>
          <a:ln w="57150">
            <a:solidFill>
              <a:srgbClr val="7AB8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" name="Gerader Verbinder 4">
            <a:extLst>
              <a:ext uri="{FF2B5EF4-FFF2-40B4-BE49-F238E27FC236}">
                <a16:creationId xmlns:a16="http://schemas.microsoft.com/office/drawing/2014/main" id="{AE0D5975-343A-8678-F507-A3DA5CEF7471}"/>
              </a:ext>
            </a:extLst>
          </p:cNvPr>
          <p:cNvCxnSpPr/>
          <p:nvPr/>
        </p:nvCxnSpPr>
        <p:spPr>
          <a:xfrm flipV="1">
            <a:off x="696000" y="5560984"/>
            <a:ext cx="10800000" cy="0"/>
          </a:xfrm>
          <a:prstGeom prst="line">
            <a:avLst/>
          </a:prstGeom>
          <a:ln w="76200">
            <a:solidFill>
              <a:srgbClr val="7AB800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2" name="Ellipse 1">
            <a:extLst>
              <a:ext uri="{FF2B5EF4-FFF2-40B4-BE49-F238E27FC236}">
                <a16:creationId xmlns:a16="http://schemas.microsoft.com/office/drawing/2014/main" id="{B5082C3B-7565-91EF-8519-D0CFEFF32248}"/>
              </a:ext>
            </a:extLst>
          </p:cNvPr>
          <p:cNvSpPr/>
          <p:nvPr/>
        </p:nvSpPr>
        <p:spPr>
          <a:xfrm>
            <a:off x="7488000" y="2296159"/>
            <a:ext cx="2905760" cy="1473184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>
                <a:solidFill>
                  <a:schemeClr val="tx1"/>
                </a:solidFill>
              </a:rPr>
              <a:t>D1.3</a:t>
            </a:r>
          </a:p>
          <a:p>
            <a:pPr algn="ctr"/>
            <a:r>
              <a:rPr lang="en-US" sz="1800">
                <a:solidFill>
                  <a:schemeClr val="tx1"/>
                </a:solidFill>
              </a:rPr>
              <a:t>E-document containg 4 thematic reports</a:t>
            </a: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3C92ED72-0E72-9FF3-7D13-0F2948A596F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81757"/>
            <a:ext cx="6444000" cy="968951"/>
          </a:xfrm>
          <a:prstGeom prst="rect">
            <a:avLst/>
          </a:prstGeom>
        </p:spPr>
      </p:pic>
      <p:pic>
        <p:nvPicPr>
          <p:cNvPr id="4" name="Grafik 3">
            <a:extLst>
              <a:ext uri="{FF2B5EF4-FFF2-40B4-BE49-F238E27FC236}">
                <a16:creationId xmlns:a16="http://schemas.microsoft.com/office/drawing/2014/main" id="{B27C3121-8D56-853A-EF22-A79017A2C08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356231"/>
            <a:ext cx="6444000" cy="3897582"/>
          </a:xfrm>
          <a:prstGeom prst="rect">
            <a:avLst/>
          </a:prstGeom>
        </p:spPr>
      </p:pic>
      <p:sp>
        <p:nvSpPr>
          <p:cNvPr id="6" name="Ellipse 5">
            <a:extLst>
              <a:ext uri="{FF2B5EF4-FFF2-40B4-BE49-F238E27FC236}">
                <a16:creationId xmlns:a16="http://schemas.microsoft.com/office/drawing/2014/main" id="{0196872A-D4C8-E4FB-6C43-40FE003A712D}"/>
              </a:ext>
            </a:extLst>
          </p:cNvPr>
          <p:cNvSpPr/>
          <p:nvPr/>
        </p:nvSpPr>
        <p:spPr>
          <a:xfrm>
            <a:off x="5202000" y="1686559"/>
            <a:ext cx="2905760" cy="1473184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>
                <a:solidFill>
                  <a:schemeClr val="tx1"/>
                </a:solidFill>
              </a:rPr>
              <a:t>T1.6</a:t>
            </a:r>
          </a:p>
          <a:p>
            <a:pPr algn="ctr"/>
            <a:r>
              <a:rPr lang="en-US">
                <a:solidFill>
                  <a:schemeClr val="tx1"/>
                </a:solidFill>
              </a:rPr>
              <a:t>Drafting 4 </a:t>
            </a:r>
            <a:r>
              <a:rPr lang="en-US" sz="1800">
                <a:solidFill>
                  <a:schemeClr val="tx1"/>
                </a:solidFill>
              </a:rPr>
              <a:t>thematic reports in national tontexts</a:t>
            </a:r>
          </a:p>
        </p:txBody>
      </p:sp>
      <p:sp>
        <p:nvSpPr>
          <p:cNvPr id="7" name="Ellipse 6">
            <a:extLst>
              <a:ext uri="{FF2B5EF4-FFF2-40B4-BE49-F238E27FC236}">
                <a16:creationId xmlns:a16="http://schemas.microsoft.com/office/drawing/2014/main" id="{8142EEBF-7B0C-F70B-11D9-433765C66CC8}"/>
              </a:ext>
            </a:extLst>
          </p:cNvPr>
          <p:cNvSpPr/>
          <p:nvPr/>
        </p:nvSpPr>
        <p:spPr>
          <a:xfrm>
            <a:off x="5273120" y="3159743"/>
            <a:ext cx="2905760" cy="1473184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>
                <a:solidFill>
                  <a:schemeClr val="tx1"/>
                </a:solidFill>
              </a:rPr>
              <a:t>T1.7</a:t>
            </a:r>
          </a:p>
          <a:p>
            <a:pPr algn="ctr"/>
            <a:r>
              <a:rPr lang="en-US">
                <a:solidFill>
                  <a:schemeClr val="tx1"/>
                </a:solidFill>
              </a:rPr>
              <a:t>Virtual presentation of key-findings of tematic report</a:t>
            </a:r>
            <a:endParaRPr lang="en-US" sz="1800">
              <a:solidFill>
                <a:schemeClr val="tx1"/>
              </a:solidFill>
            </a:endParaRPr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B6E105F6-6EDA-54AE-6AB2-47B17389F18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347916"/>
            <a:ext cx="12192000" cy="3749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9554239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Char"/>
      </p:transition>
    </mc:Choice>
    <mc:Fallback>
      <p:transition spd="slow">
        <p:fade/>
      </p:transition>
    </mc:Fallback>
  </mc:AlternateContent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83652AC-452D-3A06-92ED-57FE585966B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rafik 8">
            <a:extLst>
              <a:ext uri="{FF2B5EF4-FFF2-40B4-BE49-F238E27FC236}">
                <a16:creationId xmlns:a16="http://schemas.microsoft.com/office/drawing/2014/main" id="{8604EBEB-E14A-E609-6446-7CE24E04A5B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263566"/>
            <a:ext cx="6444000" cy="1981530"/>
          </a:xfrm>
          <a:prstGeom prst="rect">
            <a:avLst/>
          </a:prstGeom>
        </p:spPr>
      </p:pic>
      <p:cxnSp>
        <p:nvCxnSpPr>
          <p:cNvPr id="8" name="Gerader Verbinder 7">
            <a:extLst>
              <a:ext uri="{FF2B5EF4-FFF2-40B4-BE49-F238E27FC236}">
                <a16:creationId xmlns:a16="http://schemas.microsoft.com/office/drawing/2014/main" id="{C0E14A8F-D96D-A366-C54A-3EB1E3C9BAA3}"/>
              </a:ext>
            </a:extLst>
          </p:cNvPr>
          <p:cNvCxnSpPr>
            <a:cxnSpLocks/>
          </p:cNvCxnSpPr>
          <p:nvPr/>
        </p:nvCxnSpPr>
        <p:spPr>
          <a:xfrm>
            <a:off x="10393760" y="3032752"/>
            <a:ext cx="0" cy="2528232"/>
          </a:xfrm>
          <a:prstGeom prst="line">
            <a:avLst/>
          </a:prstGeom>
          <a:ln w="57150">
            <a:solidFill>
              <a:srgbClr val="7AB8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" name="Gerader Verbinder 4">
            <a:extLst>
              <a:ext uri="{FF2B5EF4-FFF2-40B4-BE49-F238E27FC236}">
                <a16:creationId xmlns:a16="http://schemas.microsoft.com/office/drawing/2014/main" id="{4229FD84-493D-8D79-E679-4198A1F0B8F7}"/>
              </a:ext>
            </a:extLst>
          </p:cNvPr>
          <p:cNvCxnSpPr/>
          <p:nvPr/>
        </p:nvCxnSpPr>
        <p:spPr>
          <a:xfrm flipV="1">
            <a:off x="696000" y="5560984"/>
            <a:ext cx="10800000" cy="0"/>
          </a:xfrm>
          <a:prstGeom prst="line">
            <a:avLst/>
          </a:prstGeom>
          <a:ln w="76200">
            <a:solidFill>
              <a:srgbClr val="7AB800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2" name="Ellipse 1">
            <a:extLst>
              <a:ext uri="{FF2B5EF4-FFF2-40B4-BE49-F238E27FC236}">
                <a16:creationId xmlns:a16="http://schemas.microsoft.com/office/drawing/2014/main" id="{72CD2A3A-982E-9749-ABB3-B45F56E3FA35}"/>
              </a:ext>
            </a:extLst>
          </p:cNvPr>
          <p:cNvSpPr/>
          <p:nvPr/>
        </p:nvSpPr>
        <p:spPr>
          <a:xfrm>
            <a:off x="7488000" y="2296159"/>
            <a:ext cx="2905760" cy="1473184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>
                <a:solidFill>
                  <a:schemeClr val="tx1"/>
                </a:solidFill>
              </a:rPr>
              <a:t>D1.3</a:t>
            </a:r>
          </a:p>
          <a:p>
            <a:pPr algn="ctr"/>
            <a:r>
              <a:rPr lang="en-US" sz="1800">
                <a:solidFill>
                  <a:schemeClr val="tx1"/>
                </a:solidFill>
              </a:rPr>
              <a:t>E-document containg 4 thematic reports</a:t>
            </a: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DFA46495-D80A-FB87-45E7-2D5509CF23A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81757"/>
            <a:ext cx="6444000" cy="968951"/>
          </a:xfrm>
          <a:prstGeom prst="rect">
            <a:avLst/>
          </a:prstGeom>
        </p:spPr>
      </p:pic>
      <p:pic>
        <p:nvPicPr>
          <p:cNvPr id="4" name="Grafik 3">
            <a:extLst>
              <a:ext uri="{FF2B5EF4-FFF2-40B4-BE49-F238E27FC236}">
                <a16:creationId xmlns:a16="http://schemas.microsoft.com/office/drawing/2014/main" id="{1449AA7A-DB3C-F5FD-B66F-E75C36EC6B2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1325751"/>
            <a:ext cx="6444000" cy="3897582"/>
          </a:xfrm>
          <a:prstGeom prst="rect">
            <a:avLst/>
          </a:prstGeom>
        </p:spPr>
      </p:pic>
      <p:sp>
        <p:nvSpPr>
          <p:cNvPr id="6" name="Ellipse 5">
            <a:extLst>
              <a:ext uri="{FF2B5EF4-FFF2-40B4-BE49-F238E27FC236}">
                <a16:creationId xmlns:a16="http://schemas.microsoft.com/office/drawing/2014/main" id="{C325ED79-8A72-E79E-B2DB-14404081AF4E}"/>
              </a:ext>
            </a:extLst>
          </p:cNvPr>
          <p:cNvSpPr/>
          <p:nvPr/>
        </p:nvSpPr>
        <p:spPr>
          <a:xfrm>
            <a:off x="5202000" y="1686559"/>
            <a:ext cx="2905760" cy="1473184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>
                <a:solidFill>
                  <a:schemeClr val="tx1"/>
                </a:solidFill>
              </a:rPr>
              <a:t>T1.6</a:t>
            </a:r>
          </a:p>
          <a:p>
            <a:pPr algn="ctr"/>
            <a:r>
              <a:rPr lang="en-US">
                <a:solidFill>
                  <a:schemeClr val="tx1"/>
                </a:solidFill>
              </a:rPr>
              <a:t>Drafting 4 </a:t>
            </a:r>
            <a:r>
              <a:rPr lang="en-US" sz="1800">
                <a:solidFill>
                  <a:schemeClr val="tx1"/>
                </a:solidFill>
              </a:rPr>
              <a:t>thematic reports in national tontexts</a:t>
            </a:r>
          </a:p>
        </p:txBody>
      </p:sp>
      <p:sp>
        <p:nvSpPr>
          <p:cNvPr id="7" name="Ellipse 6">
            <a:extLst>
              <a:ext uri="{FF2B5EF4-FFF2-40B4-BE49-F238E27FC236}">
                <a16:creationId xmlns:a16="http://schemas.microsoft.com/office/drawing/2014/main" id="{0E3429AB-A445-CF9D-53CB-D9937706E2B1}"/>
              </a:ext>
            </a:extLst>
          </p:cNvPr>
          <p:cNvSpPr/>
          <p:nvPr/>
        </p:nvSpPr>
        <p:spPr>
          <a:xfrm>
            <a:off x="5273120" y="3159743"/>
            <a:ext cx="2905760" cy="1473184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>
                <a:solidFill>
                  <a:schemeClr val="tx1"/>
                </a:solidFill>
              </a:rPr>
              <a:t>T1.7</a:t>
            </a:r>
          </a:p>
          <a:p>
            <a:pPr algn="ctr"/>
            <a:r>
              <a:rPr lang="en-US">
                <a:solidFill>
                  <a:schemeClr val="tx1"/>
                </a:solidFill>
              </a:rPr>
              <a:t>Virtual presentation of key-findings of tematic report</a:t>
            </a:r>
            <a:endParaRPr lang="en-US" sz="18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2912597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Char"/>
      </p:transition>
    </mc:Choice>
    <mc:Fallback>
      <p:transition spd="slow">
        <p:fade/>
      </p:transition>
    </mc:Fallback>
  </mc:AlternateContent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94BE1F0-56AA-A481-43B3-5E19F48987C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Gerader Verbinder 7">
            <a:extLst>
              <a:ext uri="{FF2B5EF4-FFF2-40B4-BE49-F238E27FC236}">
                <a16:creationId xmlns:a16="http://schemas.microsoft.com/office/drawing/2014/main" id="{00AC2C43-CBEF-A5AD-98EA-12FE4FEC3816}"/>
              </a:ext>
            </a:extLst>
          </p:cNvPr>
          <p:cNvCxnSpPr>
            <a:cxnSpLocks/>
          </p:cNvCxnSpPr>
          <p:nvPr/>
        </p:nvCxnSpPr>
        <p:spPr>
          <a:xfrm>
            <a:off x="6797120" y="3032752"/>
            <a:ext cx="0" cy="2528232"/>
          </a:xfrm>
          <a:prstGeom prst="line">
            <a:avLst/>
          </a:prstGeom>
          <a:ln w="57150">
            <a:solidFill>
              <a:srgbClr val="7AB8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Ellipse 5">
            <a:extLst>
              <a:ext uri="{FF2B5EF4-FFF2-40B4-BE49-F238E27FC236}">
                <a16:creationId xmlns:a16="http://schemas.microsoft.com/office/drawing/2014/main" id="{6C851F06-A5A7-FE62-9732-A6987E935E0F}"/>
              </a:ext>
            </a:extLst>
          </p:cNvPr>
          <p:cNvSpPr/>
          <p:nvPr/>
        </p:nvSpPr>
        <p:spPr>
          <a:xfrm>
            <a:off x="6771680" y="2296159"/>
            <a:ext cx="2905760" cy="1473184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>
                <a:solidFill>
                  <a:schemeClr val="tx1"/>
                </a:solidFill>
              </a:rPr>
              <a:t>D1.2</a:t>
            </a:r>
          </a:p>
          <a:p>
            <a:pPr algn="ctr"/>
            <a:r>
              <a:rPr lang="en-US">
                <a:solidFill>
                  <a:schemeClr val="tx1"/>
                </a:solidFill>
              </a:rPr>
              <a:t>Manual for Social Media Network Accounts</a:t>
            </a:r>
          </a:p>
          <a:p>
            <a:pPr algn="ctr"/>
            <a:r>
              <a:rPr lang="en-US" sz="1800">
                <a:solidFill>
                  <a:schemeClr val="tx1"/>
                </a:solidFill>
              </a:rPr>
              <a:t>EDI</a:t>
            </a:r>
          </a:p>
        </p:txBody>
      </p:sp>
      <p:cxnSp>
        <p:nvCxnSpPr>
          <p:cNvPr id="5" name="Gerader Verbinder 4">
            <a:extLst>
              <a:ext uri="{FF2B5EF4-FFF2-40B4-BE49-F238E27FC236}">
                <a16:creationId xmlns:a16="http://schemas.microsoft.com/office/drawing/2014/main" id="{DA5047F8-F896-CAC0-96C3-82EFE3DC9FDC}"/>
              </a:ext>
            </a:extLst>
          </p:cNvPr>
          <p:cNvCxnSpPr/>
          <p:nvPr/>
        </p:nvCxnSpPr>
        <p:spPr>
          <a:xfrm flipV="1">
            <a:off x="696000" y="5560984"/>
            <a:ext cx="10800000" cy="0"/>
          </a:xfrm>
          <a:prstGeom prst="line">
            <a:avLst/>
          </a:prstGeom>
          <a:ln w="76200">
            <a:solidFill>
              <a:srgbClr val="7AB800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31165401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Char"/>
      </p:transition>
    </mc:Choice>
    <mc:Fallback>
      <p:transition spd="slow">
        <p:fade/>
      </p:transition>
    </mc:Fallback>
  </mc:AlternateContent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Gerader Verbinder 2">
            <a:extLst>
              <a:ext uri="{FF2B5EF4-FFF2-40B4-BE49-F238E27FC236}">
                <a16:creationId xmlns:a16="http://schemas.microsoft.com/office/drawing/2014/main" id="{C1A8E173-7287-6DB9-609A-20A4238FFEB3}"/>
              </a:ext>
            </a:extLst>
          </p:cNvPr>
          <p:cNvCxnSpPr>
            <a:cxnSpLocks/>
          </p:cNvCxnSpPr>
          <p:nvPr/>
        </p:nvCxnSpPr>
        <p:spPr>
          <a:xfrm>
            <a:off x="11475219" y="3032752"/>
            <a:ext cx="0" cy="2528232"/>
          </a:xfrm>
          <a:prstGeom prst="line">
            <a:avLst/>
          </a:prstGeom>
          <a:ln w="57150">
            <a:solidFill>
              <a:srgbClr val="7AB8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" name="Gerader Verbinder 3">
            <a:extLst>
              <a:ext uri="{FF2B5EF4-FFF2-40B4-BE49-F238E27FC236}">
                <a16:creationId xmlns:a16="http://schemas.microsoft.com/office/drawing/2014/main" id="{08D5B81D-4D55-90BF-1D25-F27608D77185}"/>
              </a:ext>
            </a:extLst>
          </p:cNvPr>
          <p:cNvCxnSpPr/>
          <p:nvPr/>
        </p:nvCxnSpPr>
        <p:spPr>
          <a:xfrm flipV="1">
            <a:off x="696000" y="5560984"/>
            <a:ext cx="10800000" cy="0"/>
          </a:xfrm>
          <a:prstGeom prst="line">
            <a:avLst/>
          </a:prstGeom>
          <a:ln w="76200">
            <a:solidFill>
              <a:srgbClr val="7AB800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5" name="Ellipse 4">
            <a:extLst>
              <a:ext uri="{FF2B5EF4-FFF2-40B4-BE49-F238E27FC236}">
                <a16:creationId xmlns:a16="http://schemas.microsoft.com/office/drawing/2014/main" id="{B594B115-F10A-E081-A99C-457D17CA739D}"/>
              </a:ext>
            </a:extLst>
          </p:cNvPr>
          <p:cNvSpPr/>
          <p:nvPr/>
        </p:nvSpPr>
        <p:spPr>
          <a:xfrm>
            <a:off x="8589779" y="2379288"/>
            <a:ext cx="2905760" cy="1473184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b="1">
                <a:solidFill>
                  <a:schemeClr val="bg1"/>
                </a:solidFill>
              </a:rPr>
              <a:t>Deadline:</a:t>
            </a:r>
          </a:p>
          <a:p>
            <a:pPr algn="ctr"/>
            <a:r>
              <a:rPr lang="en-US" b="1">
                <a:solidFill>
                  <a:schemeClr val="bg1"/>
                </a:solidFill>
              </a:rPr>
              <a:t>31.05.2025</a:t>
            </a:r>
            <a:endParaRPr lang="en-US" sz="1800" b="1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0665983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4F151A0-2617-F0C9-B57A-5930E29124F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Gerader Verbinder 7">
            <a:extLst>
              <a:ext uri="{FF2B5EF4-FFF2-40B4-BE49-F238E27FC236}">
                <a16:creationId xmlns:a16="http://schemas.microsoft.com/office/drawing/2014/main" id="{8D44B5B8-D0B4-B937-DF5F-C03CB45913EA}"/>
              </a:ext>
            </a:extLst>
          </p:cNvPr>
          <p:cNvCxnSpPr>
            <a:cxnSpLocks/>
          </p:cNvCxnSpPr>
          <p:nvPr/>
        </p:nvCxnSpPr>
        <p:spPr>
          <a:xfrm>
            <a:off x="8229680" y="3032752"/>
            <a:ext cx="0" cy="2528232"/>
          </a:xfrm>
          <a:prstGeom prst="line">
            <a:avLst/>
          </a:prstGeom>
          <a:ln w="57150">
            <a:solidFill>
              <a:srgbClr val="7AB8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Ellipse 5">
            <a:extLst>
              <a:ext uri="{FF2B5EF4-FFF2-40B4-BE49-F238E27FC236}">
                <a16:creationId xmlns:a16="http://schemas.microsoft.com/office/drawing/2014/main" id="{158F2C15-3F9E-2934-A4A2-54A1C38534D8}"/>
              </a:ext>
            </a:extLst>
          </p:cNvPr>
          <p:cNvSpPr/>
          <p:nvPr/>
        </p:nvSpPr>
        <p:spPr>
          <a:xfrm>
            <a:off x="8204240" y="2296159"/>
            <a:ext cx="2905760" cy="1473184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>
                <a:solidFill>
                  <a:schemeClr val="tx1"/>
                </a:solidFill>
              </a:rPr>
              <a:t>D1.1</a:t>
            </a:r>
          </a:p>
          <a:p>
            <a:pPr algn="ctr"/>
            <a:r>
              <a:rPr lang="en-US" sz="1800">
                <a:solidFill>
                  <a:schemeClr val="tx1"/>
                </a:solidFill>
              </a:rPr>
              <a:t>Project Quality Architecture (PQA) Toolkit </a:t>
            </a:r>
          </a:p>
          <a:p>
            <a:pPr algn="ctr"/>
            <a:r>
              <a:rPr lang="en-US">
                <a:solidFill>
                  <a:schemeClr val="tx1"/>
                </a:solidFill>
              </a:rPr>
              <a:t>WEBIN</a:t>
            </a:r>
            <a:endParaRPr lang="en-US" sz="1800">
              <a:solidFill>
                <a:schemeClr val="tx1"/>
              </a:solidFill>
            </a:endParaRPr>
          </a:p>
        </p:txBody>
      </p:sp>
      <p:cxnSp>
        <p:nvCxnSpPr>
          <p:cNvPr id="5" name="Gerader Verbinder 4">
            <a:extLst>
              <a:ext uri="{FF2B5EF4-FFF2-40B4-BE49-F238E27FC236}">
                <a16:creationId xmlns:a16="http://schemas.microsoft.com/office/drawing/2014/main" id="{AB0177A8-8AA6-B808-7DA0-4B18EFCD8C29}"/>
              </a:ext>
            </a:extLst>
          </p:cNvPr>
          <p:cNvCxnSpPr/>
          <p:nvPr/>
        </p:nvCxnSpPr>
        <p:spPr>
          <a:xfrm flipV="1">
            <a:off x="696000" y="5560984"/>
            <a:ext cx="10800000" cy="0"/>
          </a:xfrm>
          <a:prstGeom prst="line">
            <a:avLst/>
          </a:prstGeom>
          <a:ln w="76200">
            <a:solidFill>
              <a:srgbClr val="7AB800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04897796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Char"/>
      </p:transition>
    </mc:Choice>
    <mc:Fallback>
      <p:transition spd="slow">
        <p:fade/>
      </p:transition>
    </mc:Fallback>
  </mc:AlternateContent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CD36949-EC72-CE36-4297-5CD2B46A9CA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Gerader Verbinder 2">
            <a:extLst>
              <a:ext uri="{FF2B5EF4-FFF2-40B4-BE49-F238E27FC236}">
                <a16:creationId xmlns:a16="http://schemas.microsoft.com/office/drawing/2014/main" id="{F6A807C0-CE09-4023-016B-9D78547E4E18}"/>
              </a:ext>
            </a:extLst>
          </p:cNvPr>
          <p:cNvCxnSpPr>
            <a:cxnSpLocks/>
          </p:cNvCxnSpPr>
          <p:nvPr/>
        </p:nvCxnSpPr>
        <p:spPr>
          <a:xfrm>
            <a:off x="11475219" y="3032752"/>
            <a:ext cx="0" cy="2528232"/>
          </a:xfrm>
          <a:prstGeom prst="line">
            <a:avLst/>
          </a:prstGeom>
          <a:ln w="57150">
            <a:solidFill>
              <a:srgbClr val="7AB8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" name="Gerader Verbinder 3">
            <a:extLst>
              <a:ext uri="{FF2B5EF4-FFF2-40B4-BE49-F238E27FC236}">
                <a16:creationId xmlns:a16="http://schemas.microsoft.com/office/drawing/2014/main" id="{1CA46246-9C43-689E-3158-D9BF89F1E221}"/>
              </a:ext>
            </a:extLst>
          </p:cNvPr>
          <p:cNvCxnSpPr/>
          <p:nvPr/>
        </p:nvCxnSpPr>
        <p:spPr>
          <a:xfrm flipV="1">
            <a:off x="696000" y="5560984"/>
            <a:ext cx="10800000" cy="0"/>
          </a:xfrm>
          <a:prstGeom prst="line">
            <a:avLst/>
          </a:prstGeom>
          <a:ln w="76200">
            <a:solidFill>
              <a:srgbClr val="7AB800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5" name="Ellipse 4">
            <a:extLst>
              <a:ext uri="{FF2B5EF4-FFF2-40B4-BE49-F238E27FC236}">
                <a16:creationId xmlns:a16="http://schemas.microsoft.com/office/drawing/2014/main" id="{5D4B70F1-EB28-BAD6-4CC2-EB5584C152A9}"/>
              </a:ext>
            </a:extLst>
          </p:cNvPr>
          <p:cNvSpPr/>
          <p:nvPr/>
        </p:nvSpPr>
        <p:spPr>
          <a:xfrm>
            <a:off x="8589779" y="2379288"/>
            <a:ext cx="2905760" cy="1473184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b="1">
                <a:solidFill>
                  <a:schemeClr val="bg1"/>
                </a:solidFill>
              </a:rPr>
              <a:t>Deadline:</a:t>
            </a:r>
          </a:p>
          <a:p>
            <a:pPr algn="ctr"/>
            <a:r>
              <a:rPr lang="en-US" b="1">
                <a:solidFill>
                  <a:schemeClr val="bg1"/>
                </a:solidFill>
              </a:rPr>
              <a:t>31.05.2025</a:t>
            </a:r>
            <a:endParaRPr lang="en-US" sz="1800" b="1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746619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5BB669A-AFEE-F405-F9EF-050DB3D39BD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Gerader Verbinder 7">
            <a:extLst>
              <a:ext uri="{FF2B5EF4-FFF2-40B4-BE49-F238E27FC236}">
                <a16:creationId xmlns:a16="http://schemas.microsoft.com/office/drawing/2014/main" id="{530B4930-34FC-6DB4-62A4-6D0DC0E2D506}"/>
              </a:ext>
            </a:extLst>
          </p:cNvPr>
          <p:cNvCxnSpPr>
            <a:cxnSpLocks/>
          </p:cNvCxnSpPr>
          <p:nvPr/>
        </p:nvCxnSpPr>
        <p:spPr>
          <a:xfrm>
            <a:off x="9001840" y="3032752"/>
            <a:ext cx="0" cy="2528232"/>
          </a:xfrm>
          <a:prstGeom prst="line">
            <a:avLst/>
          </a:prstGeom>
          <a:ln w="57150">
            <a:solidFill>
              <a:srgbClr val="7AB8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Ellipse 5">
            <a:extLst>
              <a:ext uri="{FF2B5EF4-FFF2-40B4-BE49-F238E27FC236}">
                <a16:creationId xmlns:a16="http://schemas.microsoft.com/office/drawing/2014/main" id="{AB17113D-77D2-37F0-EA62-0F14ECE978C6}"/>
              </a:ext>
            </a:extLst>
          </p:cNvPr>
          <p:cNvSpPr/>
          <p:nvPr/>
        </p:nvSpPr>
        <p:spPr>
          <a:xfrm>
            <a:off x="9001840" y="1907751"/>
            <a:ext cx="2905760" cy="2250000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>
                <a:solidFill>
                  <a:schemeClr val="tx1"/>
                </a:solidFill>
              </a:rPr>
              <a:t>Milestone 2</a:t>
            </a:r>
          </a:p>
          <a:p>
            <a:pPr algn="ctr"/>
            <a:r>
              <a:rPr lang="de-DE">
                <a:solidFill>
                  <a:schemeClr val="tx1"/>
                </a:solidFill>
              </a:rPr>
              <a:t>Contact List of FoPs </a:t>
            </a:r>
          </a:p>
          <a:p>
            <a:pPr algn="ctr"/>
            <a:r>
              <a:rPr lang="de-DE">
                <a:solidFill>
                  <a:schemeClr val="tx1"/>
                </a:solidFill>
              </a:rPr>
              <a:t>UGB</a:t>
            </a:r>
          </a:p>
          <a:p>
            <a:pPr algn="ctr"/>
            <a:r>
              <a:rPr lang="de-DE">
                <a:solidFill>
                  <a:schemeClr val="tx1"/>
                </a:solidFill>
              </a:rPr>
              <a:t>31.05.2025</a:t>
            </a:r>
          </a:p>
        </p:txBody>
      </p:sp>
      <p:cxnSp>
        <p:nvCxnSpPr>
          <p:cNvPr id="5" name="Gerader Verbinder 4">
            <a:extLst>
              <a:ext uri="{FF2B5EF4-FFF2-40B4-BE49-F238E27FC236}">
                <a16:creationId xmlns:a16="http://schemas.microsoft.com/office/drawing/2014/main" id="{0A56C217-FC28-3528-3775-9B2FDA069CE0}"/>
              </a:ext>
            </a:extLst>
          </p:cNvPr>
          <p:cNvCxnSpPr/>
          <p:nvPr/>
        </p:nvCxnSpPr>
        <p:spPr>
          <a:xfrm flipV="1">
            <a:off x="696000" y="5560984"/>
            <a:ext cx="10800000" cy="0"/>
          </a:xfrm>
          <a:prstGeom prst="line">
            <a:avLst/>
          </a:prstGeom>
          <a:ln w="76200">
            <a:solidFill>
              <a:srgbClr val="7AB800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67199880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Char"/>
      </p:transition>
    </mc:Choice>
    <mc:Fallback>
      <p:transition spd="slow">
        <p:fade/>
      </p:transition>
    </mc:Fallback>
  </mc:AlternateContent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CBCF8A8-EA4A-C6BB-A8C0-A925B21D90D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Gerader Verbinder 2">
            <a:extLst>
              <a:ext uri="{FF2B5EF4-FFF2-40B4-BE49-F238E27FC236}">
                <a16:creationId xmlns:a16="http://schemas.microsoft.com/office/drawing/2014/main" id="{C7E327C5-2F19-67C4-BA2C-462949758EE5}"/>
              </a:ext>
            </a:extLst>
          </p:cNvPr>
          <p:cNvCxnSpPr>
            <a:cxnSpLocks/>
          </p:cNvCxnSpPr>
          <p:nvPr/>
        </p:nvCxnSpPr>
        <p:spPr>
          <a:xfrm>
            <a:off x="11475219" y="3032752"/>
            <a:ext cx="0" cy="2528232"/>
          </a:xfrm>
          <a:prstGeom prst="line">
            <a:avLst/>
          </a:prstGeom>
          <a:ln w="57150">
            <a:solidFill>
              <a:srgbClr val="7AB8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" name="Gerader Verbinder 3">
            <a:extLst>
              <a:ext uri="{FF2B5EF4-FFF2-40B4-BE49-F238E27FC236}">
                <a16:creationId xmlns:a16="http://schemas.microsoft.com/office/drawing/2014/main" id="{146B5FE4-778E-6403-E6C0-9D26C76ACB30}"/>
              </a:ext>
            </a:extLst>
          </p:cNvPr>
          <p:cNvCxnSpPr/>
          <p:nvPr/>
        </p:nvCxnSpPr>
        <p:spPr>
          <a:xfrm flipV="1">
            <a:off x="696000" y="5560984"/>
            <a:ext cx="10800000" cy="0"/>
          </a:xfrm>
          <a:prstGeom prst="line">
            <a:avLst/>
          </a:prstGeom>
          <a:ln w="76200">
            <a:solidFill>
              <a:srgbClr val="7AB800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5" name="Ellipse 4">
            <a:extLst>
              <a:ext uri="{FF2B5EF4-FFF2-40B4-BE49-F238E27FC236}">
                <a16:creationId xmlns:a16="http://schemas.microsoft.com/office/drawing/2014/main" id="{E50D6C1D-10BD-6389-864C-EAFE44EC6DD9}"/>
              </a:ext>
            </a:extLst>
          </p:cNvPr>
          <p:cNvSpPr/>
          <p:nvPr/>
        </p:nvSpPr>
        <p:spPr>
          <a:xfrm>
            <a:off x="8589779" y="2379288"/>
            <a:ext cx="2905760" cy="1473184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b="1">
                <a:solidFill>
                  <a:schemeClr val="bg1"/>
                </a:solidFill>
              </a:rPr>
              <a:t>Deadline:</a:t>
            </a:r>
          </a:p>
          <a:p>
            <a:pPr algn="ctr"/>
            <a:r>
              <a:rPr lang="en-US" b="1">
                <a:solidFill>
                  <a:schemeClr val="bg1"/>
                </a:solidFill>
              </a:rPr>
              <a:t>31.05.2025</a:t>
            </a:r>
            <a:endParaRPr lang="en-US" sz="1800" b="1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0375334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3492573-C8D2-DF22-EB70-5CE74FE4DE1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Gerader Verbinder 7">
            <a:extLst>
              <a:ext uri="{FF2B5EF4-FFF2-40B4-BE49-F238E27FC236}">
                <a16:creationId xmlns:a16="http://schemas.microsoft.com/office/drawing/2014/main" id="{AE80C632-2360-346C-1580-44AD43A21209}"/>
              </a:ext>
            </a:extLst>
          </p:cNvPr>
          <p:cNvCxnSpPr>
            <a:cxnSpLocks/>
          </p:cNvCxnSpPr>
          <p:nvPr/>
        </p:nvCxnSpPr>
        <p:spPr>
          <a:xfrm>
            <a:off x="10393760" y="3032752"/>
            <a:ext cx="0" cy="2528232"/>
          </a:xfrm>
          <a:prstGeom prst="line">
            <a:avLst/>
          </a:prstGeom>
          <a:ln w="57150">
            <a:solidFill>
              <a:srgbClr val="7AB8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" name="Gerader Verbinder 4">
            <a:extLst>
              <a:ext uri="{FF2B5EF4-FFF2-40B4-BE49-F238E27FC236}">
                <a16:creationId xmlns:a16="http://schemas.microsoft.com/office/drawing/2014/main" id="{97CB9F6B-05B9-9357-1E85-6234A786CC16}"/>
              </a:ext>
            </a:extLst>
          </p:cNvPr>
          <p:cNvCxnSpPr/>
          <p:nvPr/>
        </p:nvCxnSpPr>
        <p:spPr>
          <a:xfrm flipV="1">
            <a:off x="696000" y="5560984"/>
            <a:ext cx="10800000" cy="0"/>
          </a:xfrm>
          <a:prstGeom prst="line">
            <a:avLst/>
          </a:prstGeom>
          <a:ln w="76200">
            <a:solidFill>
              <a:srgbClr val="7AB800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2" name="Ellipse 1">
            <a:extLst>
              <a:ext uri="{FF2B5EF4-FFF2-40B4-BE49-F238E27FC236}">
                <a16:creationId xmlns:a16="http://schemas.microsoft.com/office/drawing/2014/main" id="{9509ADAB-5A3C-EACD-CC85-26846D6DB65C}"/>
              </a:ext>
            </a:extLst>
          </p:cNvPr>
          <p:cNvSpPr/>
          <p:nvPr/>
        </p:nvSpPr>
        <p:spPr>
          <a:xfrm>
            <a:off x="7488000" y="2296159"/>
            <a:ext cx="2905760" cy="1473184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>
                <a:solidFill>
                  <a:schemeClr val="tx1"/>
                </a:solidFill>
              </a:rPr>
              <a:t>D1.3</a:t>
            </a:r>
          </a:p>
          <a:p>
            <a:pPr algn="ctr"/>
            <a:r>
              <a:rPr lang="en-US" sz="1800">
                <a:solidFill>
                  <a:schemeClr val="tx1"/>
                </a:solidFill>
              </a:rPr>
              <a:t>E-document containg 4 thematic reports</a:t>
            </a:r>
          </a:p>
        </p:txBody>
      </p:sp>
    </p:spTree>
    <p:extLst>
      <p:ext uri="{BB962C8B-B14F-4D97-AF65-F5344CB8AC3E}">
        <p14:creationId xmlns:p14="http://schemas.microsoft.com/office/powerpoint/2010/main" val="3271329996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Char"/>
      </p:transition>
    </mc:Choice>
    <mc:Fallback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254FEE5-605C-5A6B-5870-EB1823DFAE8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>
            <a:extLst>
              <a:ext uri="{FF2B5EF4-FFF2-40B4-BE49-F238E27FC236}">
                <a16:creationId xmlns:a16="http://schemas.microsoft.com/office/drawing/2014/main" id="{6FBC8745-CC3B-13FF-CD04-FC6233B76B6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28348" y="170867"/>
            <a:ext cx="6763652" cy="1126148"/>
          </a:xfrm>
          <a:prstGeom prst="rect">
            <a:avLst/>
          </a:prstGeom>
        </p:spPr>
      </p:pic>
      <p:cxnSp>
        <p:nvCxnSpPr>
          <p:cNvPr id="8" name="Gerader Verbinder 7">
            <a:extLst>
              <a:ext uri="{FF2B5EF4-FFF2-40B4-BE49-F238E27FC236}">
                <a16:creationId xmlns:a16="http://schemas.microsoft.com/office/drawing/2014/main" id="{E8A1F329-AD0F-D0DF-DA72-17697CA7DEFE}"/>
              </a:ext>
            </a:extLst>
          </p:cNvPr>
          <p:cNvCxnSpPr>
            <a:cxnSpLocks/>
          </p:cNvCxnSpPr>
          <p:nvPr/>
        </p:nvCxnSpPr>
        <p:spPr>
          <a:xfrm>
            <a:off x="721440" y="3042912"/>
            <a:ext cx="0" cy="2528232"/>
          </a:xfrm>
          <a:prstGeom prst="line">
            <a:avLst/>
          </a:prstGeom>
          <a:ln w="57150">
            <a:solidFill>
              <a:srgbClr val="7AB8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Ellipse 5">
            <a:extLst>
              <a:ext uri="{FF2B5EF4-FFF2-40B4-BE49-F238E27FC236}">
                <a16:creationId xmlns:a16="http://schemas.microsoft.com/office/drawing/2014/main" id="{D6757AA8-E874-6DE0-6A95-6852E1A7B0E5}"/>
              </a:ext>
            </a:extLst>
          </p:cNvPr>
          <p:cNvSpPr/>
          <p:nvPr/>
        </p:nvSpPr>
        <p:spPr>
          <a:xfrm>
            <a:off x="696000" y="2611120"/>
            <a:ext cx="1153120" cy="995664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>
                <a:solidFill>
                  <a:schemeClr val="tx1"/>
                </a:solidFill>
              </a:rPr>
              <a:t>Project Start 01.02.25</a:t>
            </a:r>
          </a:p>
        </p:txBody>
      </p:sp>
      <p:cxnSp>
        <p:nvCxnSpPr>
          <p:cNvPr id="5" name="Gerader Verbinder 4">
            <a:extLst>
              <a:ext uri="{FF2B5EF4-FFF2-40B4-BE49-F238E27FC236}">
                <a16:creationId xmlns:a16="http://schemas.microsoft.com/office/drawing/2014/main" id="{991C9D3B-90B6-3FAB-B719-091BAD85FAF5}"/>
              </a:ext>
            </a:extLst>
          </p:cNvPr>
          <p:cNvCxnSpPr/>
          <p:nvPr/>
        </p:nvCxnSpPr>
        <p:spPr>
          <a:xfrm flipV="1">
            <a:off x="696000" y="5560984"/>
            <a:ext cx="10800000" cy="0"/>
          </a:xfrm>
          <a:prstGeom prst="line">
            <a:avLst/>
          </a:prstGeom>
          <a:ln w="76200">
            <a:solidFill>
              <a:srgbClr val="7AB800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pic>
        <p:nvPicPr>
          <p:cNvPr id="3" name="Grafik 2">
            <a:extLst>
              <a:ext uri="{FF2B5EF4-FFF2-40B4-BE49-F238E27FC236}">
                <a16:creationId xmlns:a16="http://schemas.microsoft.com/office/drawing/2014/main" id="{DB9A84D1-B27F-4869-4B35-9D3AE8C96E3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0635"/>
            <a:ext cx="12192000" cy="2600485"/>
          </a:xfrm>
          <a:prstGeom prst="rect">
            <a:avLst/>
          </a:prstGeom>
        </p:spPr>
      </p:pic>
      <p:sp>
        <p:nvSpPr>
          <p:cNvPr id="7" name="Ellipse 6">
            <a:extLst>
              <a:ext uri="{FF2B5EF4-FFF2-40B4-BE49-F238E27FC236}">
                <a16:creationId xmlns:a16="http://schemas.microsoft.com/office/drawing/2014/main" id="{F5CF5F78-3D40-BC43-3B5A-AFA9C79A53DF}"/>
              </a:ext>
            </a:extLst>
          </p:cNvPr>
          <p:cNvSpPr/>
          <p:nvPr/>
        </p:nvSpPr>
        <p:spPr>
          <a:xfrm>
            <a:off x="1376720" y="1569728"/>
            <a:ext cx="2905760" cy="1473184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tx1"/>
                </a:solidFill>
              </a:rPr>
              <a:t>T1.1.1 Creation of workplan (Gantt chart) HSWT</a:t>
            </a:r>
          </a:p>
        </p:txBody>
      </p:sp>
      <p:sp>
        <p:nvSpPr>
          <p:cNvPr id="9" name="Ellipse 8">
            <a:extLst>
              <a:ext uri="{FF2B5EF4-FFF2-40B4-BE49-F238E27FC236}">
                <a16:creationId xmlns:a16="http://schemas.microsoft.com/office/drawing/2014/main" id="{DFDD4AE0-570C-A277-B657-BD2538743423}"/>
              </a:ext>
            </a:extLst>
          </p:cNvPr>
          <p:cNvSpPr/>
          <p:nvPr/>
        </p:nvSpPr>
        <p:spPr>
          <a:xfrm>
            <a:off x="1750080" y="2707640"/>
            <a:ext cx="2905760" cy="1473184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tx1"/>
                </a:solidFill>
              </a:rPr>
              <a:t>T1.1.2 Creation of initial framework for sustainability plan development</a:t>
            </a:r>
          </a:p>
        </p:txBody>
      </p:sp>
    </p:spTree>
    <p:extLst>
      <p:ext uri="{BB962C8B-B14F-4D97-AF65-F5344CB8AC3E}">
        <p14:creationId xmlns:p14="http://schemas.microsoft.com/office/powerpoint/2010/main" val="3311268443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0908A1C-55E8-754A-A35E-A6F9DF902EA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Gerader Verbinder 2">
            <a:extLst>
              <a:ext uri="{FF2B5EF4-FFF2-40B4-BE49-F238E27FC236}">
                <a16:creationId xmlns:a16="http://schemas.microsoft.com/office/drawing/2014/main" id="{ADCF6779-3550-849A-842C-9E51089AD896}"/>
              </a:ext>
            </a:extLst>
          </p:cNvPr>
          <p:cNvCxnSpPr>
            <a:cxnSpLocks/>
          </p:cNvCxnSpPr>
          <p:nvPr/>
        </p:nvCxnSpPr>
        <p:spPr>
          <a:xfrm>
            <a:off x="11475219" y="3032752"/>
            <a:ext cx="0" cy="2528232"/>
          </a:xfrm>
          <a:prstGeom prst="line">
            <a:avLst/>
          </a:prstGeom>
          <a:ln w="57150">
            <a:solidFill>
              <a:srgbClr val="7AB8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" name="Gerader Verbinder 3">
            <a:extLst>
              <a:ext uri="{FF2B5EF4-FFF2-40B4-BE49-F238E27FC236}">
                <a16:creationId xmlns:a16="http://schemas.microsoft.com/office/drawing/2014/main" id="{B3BE0BB1-65E5-9C4C-EC1D-F4A7E4E46927}"/>
              </a:ext>
            </a:extLst>
          </p:cNvPr>
          <p:cNvCxnSpPr/>
          <p:nvPr/>
        </p:nvCxnSpPr>
        <p:spPr>
          <a:xfrm flipV="1">
            <a:off x="696000" y="5560984"/>
            <a:ext cx="10800000" cy="0"/>
          </a:xfrm>
          <a:prstGeom prst="line">
            <a:avLst/>
          </a:prstGeom>
          <a:ln w="76200">
            <a:solidFill>
              <a:srgbClr val="7AB800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5" name="Ellipse 4">
            <a:extLst>
              <a:ext uri="{FF2B5EF4-FFF2-40B4-BE49-F238E27FC236}">
                <a16:creationId xmlns:a16="http://schemas.microsoft.com/office/drawing/2014/main" id="{12AFFD2F-20D0-F6AD-7607-5B98E48EACE4}"/>
              </a:ext>
            </a:extLst>
          </p:cNvPr>
          <p:cNvSpPr/>
          <p:nvPr/>
        </p:nvSpPr>
        <p:spPr>
          <a:xfrm>
            <a:off x="8589779" y="2379288"/>
            <a:ext cx="2905760" cy="1473184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b="1">
                <a:solidFill>
                  <a:schemeClr val="bg1"/>
                </a:solidFill>
              </a:rPr>
              <a:t>Deadline:</a:t>
            </a:r>
          </a:p>
          <a:p>
            <a:pPr algn="ctr"/>
            <a:r>
              <a:rPr lang="en-US" b="1">
                <a:solidFill>
                  <a:schemeClr val="bg1"/>
                </a:solidFill>
              </a:rPr>
              <a:t>31.05.2025</a:t>
            </a:r>
            <a:endParaRPr lang="en-US" sz="1800" b="1">
              <a:solidFill>
                <a:schemeClr val="bg1"/>
              </a:solidFill>
            </a:endParaRPr>
          </a:p>
        </p:txBody>
      </p:sp>
      <p:pic>
        <p:nvPicPr>
          <p:cNvPr id="2" name="Grafik 1" descr="Ein Bild, das Text, Screenshot, Grafikdesign, Schrift enthält.&#10;&#10;KI-generierte Inhalte können fehlerhaft sein.">
            <a:extLst>
              <a:ext uri="{FF2B5EF4-FFF2-40B4-BE49-F238E27FC236}">
                <a16:creationId xmlns:a16="http://schemas.microsoft.com/office/drawing/2014/main" id="{135CFC28-5748-D2C4-F004-7B252A03058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24" y="218220"/>
            <a:ext cx="12161135" cy="1641753"/>
          </a:xfrm>
          <a:prstGeom prst="rect">
            <a:avLst/>
          </a:prstGeom>
        </p:spPr>
      </p:pic>
      <p:sp>
        <p:nvSpPr>
          <p:cNvPr id="6" name="Textfeld 5">
            <a:extLst>
              <a:ext uri="{FF2B5EF4-FFF2-40B4-BE49-F238E27FC236}">
                <a16:creationId xmlns:a16="http://schemas.microsoft.com/office/drawing/2014/main" id="{4E74F843-BF21-0F1C-67FD-90C22A8EACA0}"/>
              </a:ext>
            </a:extLst>
          </p:cNvPr>
          <p:cNvSpPr txBox="1"/>
          <p:nvPr/>
        </p:nvSpPr>
        <p:spPr>
          <a:xfrm>
            <a:off x="1198880" y="3645317"/>
            <a:ext cx="565912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>
                <a:latin typeface="+mj-lt"/>
              </a:rPr>
              <a:t>Let’s get started!</a:t>
            </a:r>
          </a:p>
        </p:txBody>
      </p:sp>
    </p:spTree>
    <p:extLst>
      <p:ext uri="{BB962C8B-B14F-4D97-AF65-F5344CB8AC3E}">
        <p14:creationId xmlns:p14="http://schemas.microsoft.com/office/powerpoint/2010/main" val="53927635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CEB1746-AA53-174C-C8B8-A63B23CA666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>
            <a:extLst>
              <a:ext uri="{FF2B5EF4-FFF2-40B4-BE49-F238E27FC236}">
                <a16:creationId xmlns:a16="http://schemas.microsoft.com/office/drawing/2014/main" id="{A9FBB12E-9C5E-D884-1BFD-4415BA86FC6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28348" y="170867"/>
            <a:ext cx="6763652" cy="1126148"/>
          </a:xfrm>
          <a:prstGeom prst="rect">
            <a:avLst/>
          </a:prstGeom>
        </p:spPr>
      </p:pic>
      <p:cxnSp>
        <p:nvCxnSpPr>
          <p:cNvPr id="8" name="Gerader Verbinder 7">
            <a:extLst>
              <a:ext uri="{FF2B5EF4-FFF2-40B4-BE49-F238E27FC236}">
                <a16:creationId xmlns:a16="http://schemas.microsoft.com/office/drawing/2014/main" id="{2EAE24AD-E657-6836-FEFD-A4163926359D}"/>
              </a:ext>
            </a:extLst>
          </p:cNvPr>
          <p:cNvCxnSpPr>
            <a:cxnSpLocks/>
          </p:cNvCxnSpPr>
          <p:nvPr/>
        </p:nvCxnSpPr>
        <p:spPr>
          <a:xfrm>
            <a:off x="721440" y="3042912"/>
            <a:ext cx="0" cy="2528232"/>
          </a:xfrm>
          <a:prstGeom prst="line">
            <a:avLst/>
          </a:prstGeom>
          <a:ln w="57150">
            <a:solidFill>
              <a:srgbClr val="7AB8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Ellipse 5">
            <a:extLst>
              <a:ext uri="{FF2B5EF4-FFF2-40B4-BE49-F238E27FC236}">
                <a16:creationId xmlns:a16="http://schemas.microsoft.com/office/drawing/2014/main" id="{B13404C7-4820-E3F2-4B14-0D8FD0864619}"/>
              </a:ext>
            </a:extLst>
          </p:cNvPr>
          <p:cNvSpPr/>
          <p:nvPr/>
        </p:nvSpPr>
        <p:spPr>
          <a:xfrm>
            <a:off x="696000" y="2611120"/>
            <a:ext cx="1153120" cy="995664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>
                <a:solidFill>
                  <a:schemeClr val="tx1"/>
                </a:solidFill>
              </a:rPr>
              <a:t>Project Start 01.02.25</a:t>
            </a:r>
          </a:p>
        </p:txBody>
      </p:sp>
      <p:cxnSp>
        <p:nvCxnSpPr>
          <p:cNvPr id="5" name="Gerader Verbinder 4">
            <a:extLst>
              <a:ext uri="{FF2B5EF4-FFF2-40B4-BE49-F238E27FC236}">
                <a16:creationId xmlns:a16="http://schemas.microsoft.com/office/drawing/2014/main" id="{5222FA51-1B23-4FE0-B864-8E1FC8DB8A3D}"/>
              </a:ext>
            </a:extLst>
          </p:cNvPr>
          <p:cNvCxnSpPr/>
          <p:nvPr/>
        </p:nvCxnSpPr>
        <p:spPr>
          <a:xfrm flipV="1">
            <a:off x="696000" y="5560984"/>
            <a:ext cx="10800000" cy="0"/>
          </a:xfrm>
          <a:prstGeom prst="line">
            <a:avLst/>
          </a:prstGeom>
          <a:ln w="76200">
            <a:solidFill>
              <a:srgbClr val="7AB800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pic>
        <p:nvPicPr>
          <p:cNvPr id="3" name="Grafik 2">
            <a:extLst>
              <a:ext uri="{FF2B5EF4-FFF2-40B4-BE49-F238E27FC236}">
                <a16:creationId xmlns:a16="http://schemas.microsoft.com/office/drawing/2014/main" id="{775904BC-8F20-743B-D222-1F416FF9A31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28348" y="1575278"/>
            <a:ext cx="6763652" cy="1442649"/>
          </a:xfrm>
          <a:prstGeom prst="rect">
            <a:avLst/>
          </a:prstGeom>
        </p:spPr>
      </p:pic>
      <p:sp>
        <p:nvSpPr>
          <p:cNvPr id="7" name="Ellipse 6">
            <a:extLst>
              <a:ext uri="{FF2B5EF4-FFF2-40B4-BE49-F238E27FC236}">
                <a16:creationId xmlns:a16="http://schemas.microsoft.com/office/drawing/2014/main" id="{1DCAEEED-CA05-34B5-D879-D72FEA387C5C}"/>
              </a:ext>
            </a:extLst>
          </p:cNvPr>
          <p:cNvSpPr/>
          <p:nvPr/>
        </p:nvSpPr>
        <p:spPr>
          <a:xfrm>
            <a:off x="1376720" y="1569728"/>
            <a:ext cx="2905760" cy="1473184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tx1"/>
                </a:solidFill>
              </a:rPr>
              <a:t>T1.1.1 Creation of workplan (Gantt chart) HSWT</a:t>
            </a:r>
          </a:p>
        </p:txBody>
      </p:sp>
      <p:sp>
        <p:nvSpPr>
          <p:cNvPr id="9" name="Ellipse 8">
            <a:extLst>
              <a:ext uri="{FF2B5EF4-FFF2-40B4-BE49-F238E27FC236}">
                <a16:creationId xmlns:a16="http://schemas.microsoft.com/office/drawing/2014/main" id="{0151E3E1-8D28-9722-2EA6-B7D1F5367D6E}"/>
              </a:ext>
            </a:extLst>
          </p:cNvPr>
          <p:cNvSpPr/>
          <p:nvPr/>
        </p:nvSpPr>
        <p:spPr>
          <a:xfrm>
            <a:off x="1750080" y="2707640"/>
            <a:ext cx="2905760" cy="1473184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tx1"/>
                </a:solidFill>
              </a:rPr>
              <a:t>T1.1.2 Creation of initial framework for sustainability plan development</a:t>
            </a:r>
          </a:p>
        </p:txBody>
      </p:sp>
    </p:spTree>
    <p:extLst>
      <p:ext uri="{BB962C8B-B14F-4D97-AF65-F5344CB8AC3E}">
        <p14:creationId xmlns:p14="http://schemas.microsoft.com/office/powerpoint/2010/main" val="3795984804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1223</Words>
  <Application>Microsoft Office PowerPoint</Application>
  <PresentationFormat>Breitbild</PresentationFormat>
  <Paragraphs>350</Paragraphs>
  <Slides>80</Slides>
  <Notes>1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80</vt:i4>
      </vt:variant>
    </vt:vector>
  </HeadingPairs>
  <TitlesOfParts>
    <vt:vector size="84" baseType="lpstr">
      <vt:lpstr>Aptos</vt:lpstr>
      <vt:lpstr>Aptos Display</vt:lpstr>
      <vt:lpstr>Arial</vt:lpstr>
      <vt:lpstr>Office</vt:lpstr>
      <vt:lpstr>Deliverables &amp; Tasks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Company>HSWT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hswt</dc:creator>
  <cp:lastModifiedBy>hswt</cp:lastModifiedBy>
  <cp:revision>2</cp:revision>
  <dcterms:created xsi:type="dcterms:W3CDTF">2025-05-21T04:38:25Z</dcterms:created>
  <dcterms:modified xsi:type="dcterms:W3CDTF">2025-05-21T07:21:52Z</dcterms:modified>
</cp:coreProperties>
</file>