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75" r:id="rId2"/>
    <p:sldId id="283" r:id="rId3"/>
    <p:sldId id="276" r:id="rId4"/>
    <p:sldId id="259" r:id="rId5"/>
    <p:sldId id="257" r:id="rId6"/>
    <p:sldId id="284" r:id="rId7"/>
    <p:sldId id="262" r:id="rId8"/>
    <p:sldId id="268" r:id="rId9"/>
    <p:sldId id="285" r:id="rId10"/>
    <p:sldId id="286" r:id="rId11"/>
    <p:sldId id="260" r:id="rId12"/>
    <p:sldId id="263" r:id="rId13"/>
    <p:sldId id="256" r:id="rId14"/>
    <p:sldId id="261" r:id="rId15"/>
    <p:sldId id="269" r:id="rId16"/>
    <p:sldId id="266" r:id="rId17"/>
    <p:sldId id="267" r:id="rId18"/>
    <p:sldId id="258" r:id="rId19"/>
    <p:sldId id="265" r:id="rId20"/>
    <p:sldId id="264" r:id="rId21"/>
    <p:sldId id="270" r:id="rId22"/>
    <p:sldId id="271" r:id="rId23"/>
    <p:sldId id="272" r:id="rId24"/>
    <p:sldId id="273" r:id="rId25"/>
    <p:sldId id="278" r:id="rId26"/>
    <p:sldId id="279" r:id="rId27"/>
    <p:sldId id="280" r:id="rId28"/>
    <p:sldId id="281" r:id="rId29"/>
    <p:sldId id="282" r:id="rId3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1F80"/>
    <a:srgbClr val="58CED6"/>
    <a:srgbClr val="BACFE8"/>
    <a:srgbClr val="9A167F"/>
    <a:srgbClr val="70ADBA"/>
    <a:srgbClr val="0F2247"/>
    <a:srgbClr val="132357"/>
    <a:srgbClr val="35C3DE"/>
    <a:srgbClr val="E55016"/>
    <a:srgbClr val="A6D1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94" autoAdjust="0"/>
    <p:restoredTop sz="94660"/>
  </p:normalViewPr>
  <p:slideViewPr>
    <p:cSldViewPr snapToGrid="0">
      <p:cViewPr>
        <p:scale>
          <a:sx n="79" d="100"/>
          <a:sy n="79" d="100"/>
        </p:scale>
        <p:origin x="43" y="1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B671B1-9D12-462B-AE1F-B15128749D35}" type="datetimeFigureOut">
              <a:rPr lang="de-DE" smtClean="0"/>
              <a:t>22.10.2024</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AE73FC-CB28-4A10-B7DE-ACE79BB7AD6D}" type="slidenum">
              <a:rPr lang="de-DE" smtClean="0"/>
              <a:t>‹#›</a:t>
            </a:fld>
            <a:endParaRPr lang="de-DE"/>
          </a:p>
        </p:txBody>
      </p:sp>
    </p:spTree>
    <p:extLst>
      <p:ext uri="{BB962C8B-B14F-4D97-AF65-F5344CB8AC3E}">
        <p14:creationId xmlns:p14="http://schemas.microsoft.com/office/powerpoint/2010/main" val="39829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mtClean="0"/>
              <a:t>https://www.yourfreecareertest.com/career-tests/free-career-test-for-students/</a:t>
            </a:r>
          </a:p>
          <a:p>
            <a:endParaRPr lang="de-DE" smtClean="0"/>
          </a:p>
          <a:p>
            <a:r>
              <a:rPr lang="de-DE" smtClean="0"/>
              <a:t>https://www.16personalities.com/free-personality-test</a:t>
            </a:r>
            <a:endParaRPr lang="de-DE"/>
          </a:p>
        </p:txBody>
      </p:sp>
      <p:sp>
        <p:nvSpPr>
          <p:cNvPr id="4" name="Slide Number Placeholder 3"/>
          <p:cNvSpPr>
            <a:spLocks noGrp="1"/>
          </p:cNvSpPr>
          <p:nvPr>
            <p:ph type="sldNum" sz="quarter" idx="10"/>
          </p:nvPr>
        </p:nvSpPr>
        <p:spPr/>
        <p:txBody>
          <a:bodyPr/>
          <a:lstStyle/>
          <a:p>
            <a:fld id="{96AE73FC-CB28-4A10-B7DE-ACE79BB7AD6D}" type="slidenum">
              <a:rPr lang="de-DE" smtClean="0"/>
              <a:t>24</a:t>
            </a:fld>
            <a:endParaRPr lang="de-DE"/>
          </a:p>
        </p:txBody>
      </p:sp>
    </p:spTree>
    <p:extLst>
      <p:ext uri="{BB962C8B-B14F-4D97-AF65-F5344CB8AC3E}">
        <p14:creationId xmlns:p14="http://schemas.microsoft.com/office/powerpoint/2010/main" val="787668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de-D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de-DE"/>
          </a:p>
        </p:txBody>
      </p:sp>
      <p:sp>
        <p:nvSpPr>
          <p:cNvPr id="4" name="Date Placeholder 3"/>
          <p:cNvSpPr>
            <a:spLocks noGrp="1"/>
          </p:cNvSpPr>
          <p:nvPr>
            <p:ph type="dt" sz="half" idx="10"/>
          </p:nvPr>
        </p:nvSpPr>
        <p:spPr/>
        <p:txBody>
          <a:bodyPr/>
          <a:lstStyle/>
          <a:p>
            <a:fld id="{86EE0894-6626-4BE4-AE30-AB906BE59C66}" type="datetimeFigureOut">
              <a:rPr lang="de-DE" smtClean="0"/>
              <a:t>22.10.2024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97E15D1-DFE0-436F-B4C1-1E3EF4C846D7}" type="slidenum">
              <a:rPr lang="de-DE" smtClean="0"/>
              <a:t>‹#›</a:t>
            </a:fld>
            <a:endParaRPr lang="de-DE"/>
          </a:p>
        </p:txBody>
      </p:sp>
    </p:spTree>
    <p:extLst>
      <p:ext uri="{BB962C8B-B14F-4D97-AF65-F5344CB8AC3E}">
        <p14:creationId xmlns:p14="http://schemas.microsoft.com/office/powerpoint/2010/main" val="1714772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86EE0894-6626-4BE4-AE30-AB906BE59C66}" type="datetimeFigureOut">
              <a:rPr lang="de-DE" smtClean="0"/>
              <a:t>22.10.2024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97E15D1-DFE0-436F-B4C1-1E3EF4C846D7}" type="slidenum">
              <a:rPr lang="de-DE" smtClean="0"/>
              <a:t>‹#›</a:t>
            </a:fld>
            <a:endParaRPr lang="de-DE"/>
          </a:p>
        </p:txBody>
      </p:sp>
    </p:spTree>
    <p:extLst>
      <p:ext uri="{BB962C8B-B14F-4D97-AF65-F5344CB8AC3E}">
        <p14:creationId xmlns:p14="http://schemas.microsoft.com/office/powerpoint/2010/main" val="4205184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86EE0894-6626-4BE4-AE30-AB906BE59C66}" type="datetimeFigureOut">
              <a:rPr lang="de-DE" smtClean="0"/>
              <a:t>22.10.2024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97E15D1-DFE0-436F-B4C1-1E3EF4C846D7}" type="slidenum">
              <a:rPr lang="de-DE" smtClean="0"/>
              <a:t>‹#›</a:t>
            </a:fld>
            <a:endParaRPr lang="de-DE"/>
          </a:p>
        </p:txBody>
      </p:sp>
    </p:spTree>
    <p:extLst>
      <p:ext uri="{BB962C8B-B14F-4D97-AF65-F5344CB8AC3E}">
        <p14:creationId xmlns:p14="http://schemas.microsoft.com/office/powerpoint/2010/main" val="2809387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86EE0894-6626-4BE4-AE30-AB906BE59C66}" type="datetimeFigureOut">
              <a:rPr lang="de-DE" smtClean="0"/>
              <a:t>22.10.2024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97E15D1-DFE0-436F-B4C1-1E3EF4C846D7}" type="slidenum">
              <a:rPr lang="de-DE" smtClean="0"/>
              <a:t>‹#›</a:t>
            </a:fld>
            <a:endParaRPr lang="de-DE"/>
          </a:p>
        </p:txBody>
      </p:sp>
    </p:spTree>
    <p:extLst>
      <p:ext uri="{BB962C8B-B14F-4D97-AF65-F5344CB8AC3E}">
        <p14:creationId xmlns:p14="http://schemas.microsoft.com/office/powerpoint/2010/main" val="1425783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de-D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6EE0894-6626-4BE4-AE30-AB906BE59C66}" type="datetimeFigureOut">
              <a:rPr lang="de-DE" smtClean="0"/>
              <a:t>22.10.2024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697E15D1-DFE0-436F-B4C1-1E3EF4C846D7}" type="slidenum">
              <a:rPr lang="de-DE" smtClean="0"/>
              <a:t>‹#›</a:t>
            </a:fld>
            <a:endParaRPr lang="de-DE"/>
          </a:p>
        </p:txBody>
      </p:sp>
    </p:spTree>
    <p:extLst>
      <p:ext uri="{BB962C8B-B14F-4D97-AF65-F5344CB8AC3E}">
        <p14:creationId xmlns:p14="http://schemas.microsoft.com/office/powerpoint/2010/main" val="645294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e Placeholder 4"/>
          <p:cNvSpPr>
            <a:spLocks noGrp="1"/>
          </p:cNvSpPr>
          <p:nvPr>
            <p:ph type="dt" sz="half" idx="10"/>
          </p:nvPr>
        </p:nvSpPr>
        <p:spPr/>
        <p:txBody>
          <a:bodyPr/>
          <a:lstStyle/>
          <a:p>
            <a:fld id="{86EE0894-6626-4BE4-AE30-AB906BE59C66}" type="datetimeFigureOut">
              <a:rPr lang="de-DE" smtClean="0"/>
              <a:t>22.10.2024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697E15D1-DFE0-436F-B4C1-1E3EF4C846D7}" type="slidenum">
              <a:rPr lang="de-DE" smtClean="0"/>
              <a:t>‹#›</a:t>
            </a:fld>
            <a:endParaRPr lang="de-DE"/>
          </a:p>
        </p:txBody>
      </p:sp>
    </p:spTree>
    <p:extLst>
      <p:ext uri="{BB962C8B-B14F-4D97-AF65-F5344CB8AC3E}">
        <p14:creationId xmlns:p14="http://schemas.microsoft.com/office/powerpoint/2010/main" val="2633734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de-D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86EE0894-6626-4BE4-AE30-AB906BE59C66}" type="datetimeFigureOut">
              <a:rPr lang="de-DE" smtClean="0"/>
              <a:t>22.10.2024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697E15D1-DFE0-436F-B4C1-1E3EF4C846D7}" type="slidenum">
              <a:rPr lang="de-DE" smtClean="0"/>
              <a:t>‹#›</a:t>
            </a:fld>
            <a:endParaRPr lang="de-DE"/>
          </a:p>
        </p:txBody>
      </p:sp>
    </p:spTree>
    <p:extLst>
      <p:ext uri="{BB962C8B-B14F-4D97-AF65-F5344CB8AC3E}">
        <p14:creationId xmlns:p14="http://schemas.microsoft.com/office/powerpoint/2010/main" val="2039012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p:txBody>
          <a:bodyPr/>
          <a:lstStyle/>
          <a:p>
            <a:fld id="{86EE0894-6626-4BE4-AE30-AB906BE59C66}" type="datetimeFigureOut">
              <a:rPr lang="de-DE" smtClean="0"/>
              <a:t>22.10.2024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97E15D1-DFE0-436F-B4C1-1E3EF4C846D7}" type="slidenum">
              <a:rPr lang="de-DE" smtClean="0"/>
              <a:t>‹#›</a:t>
            </a:fld>
            <a:endParaRPr lang="de-DE"/>
          </a:p>
        </p:txBody>
      </p:sp>
    </p:spTree>
    <p:extLst>
      <p:ext uri="{BB962C8B-B14F-4D97-AF65-F5344CB8AC3E}">
        <p14:creationId xmlns:p14="http://schemas.microsoft.com/office/powerpoint/2010/main" val="1256689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EE0894-6626-4BE4-AE30-AB906BE59C66}" type="datetimeFigureOut">
              <a:rPr lang="de-DE" smtClean="0"/>
              <a:t>22.10.2024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697E15D1-DFE0-436F-B4C1-1E3EF4C846D7}" type="slidenum">
              <a:rPr lang="de-DE" smtClean="0"/>
              <a:t>‹#›</a:t>
            </a:fld>
            <a:endParaRPr lang="de-DE"/>
          </a:p>
        </p:txBody>
      </p:sp>
    </p:spTree>
    <p:extLst>
      <p:ext uri="{BB962C8B-B14F-4D97-AF65-F5344CB8AC3E}">
        <p14:creationId xmlns:p14="http://schemas.microsoft.com/office/powerpoint/2010/main" val="2507960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de-D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6EE0894-6626-4BE4-AE30-AB906BE59C66}" type="datetimeFigureOut">
              <a:rPr lang="de-DE" smtClean="0"/>
              <a:t>22.10.2024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697E15D1-DFE0-436F-B4C1-1E3EF4C846D7}" type="slidenum">
              <a:rPr lang="de-DE" smtClean="0"/>
              <a:t>‹#›</a:t>
            </a:fld>
            <a:endParaRPr lang="de-DE"/>
          </a:p>
        </p:txBody>
      </p:sp>
    </p:spTree>
    <p:extLst>
      <p:ext uri="{BB962C8B-B14F-4D97-AF65-F5344CB8AC3E}">
        <p14:creationId xmlns:p14="http://schemas.microsoft.com/office/powerpoint/2010/main" val="3054237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de-D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6EE0894-6626-4BE4-AE30-AB906BE59C66}" type="datetimeFigureOut">
              <a:rPr lang="de-DE" smtClean="0"/>
              <a:t>22.10.2024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697E15D1-DFE0-436F-B4C1-1E3EF4C846D7}" type="slidenum">
              <a:rPr lang="de-DE" smtClean="0"/>
              <a:t>‹#›</a:t>
            </a:fld>
            <a:endParaRPr lang="de-DE"/>
          </a:p>
        </p:txBody>
      </p:sp>
    </p:spTree>
    <p:extLst>
      <p:ext uri="{BB962C8B-B14F-4D97-AF65-F5344CB8AC3E}">
        <p14:creationId xmlns:p14="http://schemas.microsoft.com/office/powerpoint/2010/main" val="273160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de-D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E0894-6626-4BE4-AE30-AB906BE59C66}" type="datetimeFigureOut">
              <a:rPr lang="de-DE" smtClean="0"/>
              <a:t>22.10.2024</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E15D1-DFE0-436F-B4C1-1E3EF4C846D7}" type="slidenum">
              <a:rPr lang="de-DE" smtClean="0"/>
              <a:t>‹#›</a:t>
            </a:fld>
            <a:endParaRPr lang="de-DE"/>
          </a:p>
        </p:txBody>
      </p:sp>
    </p:spTree>
    <p:extLst>
      <p:ext uri="{BB962C8B-B14F-4D97-AF65-F5344CB8AC3E}">
        <p14:creationId xmlns:p14="http://schemas.microsoft.com/office/powerpoint/2010/main" val="2207989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s://youtu.be/D9Ihs241zeg"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video" Target="https://www.youtube.com/embed/E_6PskE3zfQ"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www.myersbriggs.org/my-mbti-personality-type/myers-briggs-overview/"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hyperlink" Target="https://www.yourfreecareertest.com/career-tests/free-career-test-for-student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www.16personalities.com/free-personality-tes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deepl.com/de/write#en/Welcome%20to%20DeepL%20Write!%0A%0AThis%20tool%20allow%20you%20to%20fix%20mistakes%2C%20re-phrase%20you%20sentences%20and%20improve%20writing.%20Green%20highligh%20to%20the%20right%20shows%20change.%0A%0AClick%20you%20mouse%20on%20a%20word%20to%20see%20suggestions%20or%20rewrite%20entire%20sentence." TargetMode="Externa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hyperlink" Target="https://chatgpt.com/" TargetMode="External"/><Relationship Id="rId4" Type="http://schemas.openxmlformats.org/officeDocument/2006/relationships/hyperlink" Target="https://www.grammarly.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mailto:diana.meyer@freenet.de" TargetMode="Externa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ideo" Target="https://www.youtube.com/embed/2GJ6zG5XnF4"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09886" y="2434965"/>
            <a:ext cx="5572227" cy="3645724"/>
          </a:xfrm>
          <a:prstGeom prst="rect">
            <a:avLst/>
          </a:prstGeom>
        </p:spPr>
      </p:pic>
      <p:sp>
        <p:nvSpPr>
          <p:cNvPr id="4" name="TextBox 3"/>
          <p:cNvSpPr txBox="1"/>
          <p:nvPr/>
        </p:nvSpPr>
        <p:spPr>
          <a:xfrm>
            <a:off x="0" y="537675"/>
            <a:ext cx="12192000" cy="1446550"/>
          </a:xfrm>
          <a:prstGeom prst="rect">
            <a:avLst/>
          </a:prstGeom>
          <a:noFill/>
        </p:spPr>
        <p:txBody>
          <a:bodyPr wrap="square" rtlCol="0">
            <a:spAutoFit/>
          </a:bodyPr>
          <a:lstStyle/>
          <a:p>
            <a:pPr algn="ctr"/>
            <a:r>
              <a:rPr lang="de-DE" sz="4400" b="1" smtClean="0">
                <a:latin typeface="Berlin Sans FB Demi" panose="020E0802020502020306" pitchFamily="34" charset="0"/>
              </a:rPr>
              <a:t>Setting up a</a:t>
            </a:r>
          </a:p>
          <a:p>
            <a:pPr algn="ctr"/>
            <a:r>
              <a:rPr lang="de-DE" sz="4400" b="1" smtClean="0">
                <a:latin typeface="Berlin Sans FB Demi" panose="020E0802020502020306" pitchFamily="34" charset="0"/>
              </a:rPr>
              <a:t>Peer-Mentorship Program</a:t>
            </a:r>
            <a:endParaRPr lang="de-DE" sz="4400" b="1">
              <a:latin typeface="Berlin Sans FB Demi" panose="020E0802020502020306" pitchFamily="34" charset="0"/>
            </a:endParaRPr>
          </a:p>
        </p:txBody>
      </p:sp>
      <p:sp>
        <p:nvSpPr>
          <p:cNvPr id="2" name="TextBox 1"/>
          <p:cNvSpPr txBox="1"/>
          <p:nvPr/>
        </p:nvSpPr>
        <p:spPr>
          <a:xfrm>
            <a:off x="212271" y="5763985"/>
            <a:ext cx="1714500" cy="923330"/>
          </a:xfrm>
          <a:prstGeom prst="rect">
            <a:avLst/>
          </a:prstGeom>
          <a:noFill/>
        </p:spPr>
        <p:txBody>
          <a:bodyPr wrap="square" rtlCol="0">
            <a:spAutoFit/>
          </a:bodyPr>
          <a:lstStyle/>
          <a:p>
            <a:r>
              <a:rPr lang="de-DE" b="1" smtClean="0"/>
              <a:t>Anja Weber</a:t>
            </a:r>
          </a:p>
          <a:p>
            <a:r>
              <a:rPr lang="de-DE" b="1" smtClean="0"/>
              <a:t>October 2024</a:t>
            </a:r>
          </a:p>
          <a:p>
            <a:r>
              <a:rPr lang="de-DE" b="1" smtClean="0"/>
              <a:t>JOOUST, Kenya</a:t>
            </a:r>
            <a:endParaRPr lang="de-DE" b="1"/>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512" t="13458" r="66415" b="71690"/>
          <a:stretch/>
        </p:blipFill>
        <p:spPr>
          <a:xfrm>
            <a:off x="9072433" y="5763984"/>
            <a:ext cx="3119567" cy="1094015"/>
          </a:xfrm>
          <a:prstGeom prst="rect">
            <a:avLst/>
          </a:prstGeom>
        </p:spPr>
      </p:pic>
    </p:spTree>
    <p:extLst>
      <p:ext uri="{BB962C8B-B14F-4D97-AF65-F5344CB8AC3E}">
        <p14:creationId xmlns:p14="http://schemas.microsoft.com/office/powerpoint/2010/main" val="12055388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3386" y="302696"/>
            <a:ext cx="11177081" cy="6032421"/>
          </a:xfrm>
          <a:prstGeom prst="rect">
            <a:avLst/>
          </a:prstGeom>
        </p:spPr>
        <p:txBody>
          <a:bodyPr wrap="square">
            <a:spAutoFit/>
          </a:bodyPr>
          <a:lstStyle/>
          <a:p>
            <a:pPr>
              <a:lnSpc>
                <a:spcPct val="107000"/>
              </a:lnSpc>
              <a:spcAft>
                <a:spcPts val="800"/>
              </a:spcAft>
            </a:pPr>
            <a:r>
              <a:rPr lang="en-US" sz="4400" b="1" kern="1800">
                <a:latin typeface="Berlin Sans FB" panose="020E0602020502020306" pitchFamily="34" charset="0"/>
                <a:ea typeface="Times New Roman" panose="02020603050405020304" pitchFamily="18" charset="0"/>
                <a:cs typeface="Times New Roman" panose="02020603050405020304" pitchFamily="18" charset="0"/>
              </a:rPr>
              <a:t>Chimamanda Ngozi Adichie</a:t>
            </a:r>
            <a:r>
              <a:rPr lang="en-US" sz="4400" b="1" kern="1800">
                <a:latin typeface="Berlin Sans FB" panose="020E0602020502020306" pitchFamily="34" charset="0"/>
                <a:ea typeface="Times New Roman" panose="02020603050405020304" pitchFamily="18" charset="0"/>
                <a:cs typeface="Times New Roman" panose="02020603050405020304" pitchFamily="18" charset="0"/>
              </a:rPr>
              <a:t>: </a:t>
            </a:r>
            <a:endParaRPr lang="en-US" sz="4400" b="1" kern="1800" smtClean="0">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4400" b="1" kern="1800" smtClean="0">
                <a:latin typeface="Berlin Sans FB" panose="020E0602020502020306" pitchFamily="34" charset="0"/>
                <a:ea typeface="Times New Roman" panose="02020603050405020304" pitchFamily="18" charset="0"/>
                <a:cs typeface="Times New Roman" panose="02020603050405020304" pitchFamily="18" charset="0"/>
              </a:rPr>
              <a:t>The </a:t>
            </a:r>
            <a:r>
              <a:rPr lang="en-US" sz="4400" b="1" kern="1800">
                <a:latin typeface="Berlin Sans FB" panose="020E0602020502020306" pitchFamily="34" charset="0"/>
                <a:ea typeface="Times New Roman" panose="02020603050405020304" pitchFamily="18" charset="0"/>
                <a:cs typeface="Times New Roman" panose="02020603050405020304" pitchFamily="18" charset="0"/>
              </a:rPr>
              <a:t>danger of a single story | TED</a:t>
            </a:r>
            <a:endParaRPr lang="de-DE" sz="4400">
              <a:latin typeface="Berlin Sans FB" panose="020E0602020502020306" pitchFamily="34" charset="0"/>
              <a:ea typeface="Malgun Gothic" panose="020B0503020000020004" pitchFamily="34" charset="-127"/>
              <a:cs typeface="Times New Roman" panose="02020603050405020304" pitchFamily="18" charset="0"/>
            </a:endParaRPr>
          </a:p>
          <a:p>
            <a:pPr>
              <a:lnSpc>
                <a:spcPct val="107000"/>
              </a:lnSpc>
              <a:spcAft>
                <a:spcPts val="800"/>
              </a:spcAft>
            </a:pPr>
            <a:r>
              <a:rPr lang="en-US" u="sng">
                <a:solidFill>
                  <a:srgbClr val="0563C1"/>
                </a:solidFill>
                <a:latin typeface="Source Sans Pro" panose="020B0503030403020204" pitchFamily="34" charset="0"/>
                <a:ea typeface="Malgun Gothic" panose="020B0503020000020004" pitchFamily="34" charset="-127"/>
                <a:cs typeface="Arial" panose="020B0604020202020204" pitchFamily="34" charset="0"/>
                <a:hlinkClick r:id="rId2"/>
              </a:rPr>
              <a:t>https://youtu.be/D9Ihs241zeg</a:t>
            </a:r>
            <a:endParaRPr lang="de-DE">
              <a:latin typeface="Source Sans Pro" panose="020B0503030403020204" pitchFamily="34" charset="0"/>
              <a:ea typeface="Malgun Gothic" panose="020B0503020000020004" pitchFamily="34" charset="-127"/>
              <a:cs typeface="Times New Roman" panose="02020603050405020304" pitchFamily="18" charset="0"/>
            </a:endParaRPr>
          </a:p>
          <a:p>
            <a:pPr>
              <a:lnSpc>
                <a:spcPct val="107000"/>
              </a:lnSpc>
              <a:spcAft>
                <a:spcPts val="800"/>
              </a:spcAft>
            </a:pPr>
            <a:r>
              <a:rPr lang="en-US">
                <a:latin typeface="Source Sans Pro" panose="020B0503030403020204" pitchFamily="34" charset="0"/>
                <a:ea typeface="Malgun Gothic" panose="020B0503020000020004" pitchFamily="34" charset="-127"/>
                <a:cs typeface="Arial" panose="020B0604020202020204" pitchFamily="34" charset="0"/>
              </a:rPr>
              <a:t> </a:t>
            </a:r>
            <a:endParaRPr lang="de-DE">
              <a:latin typeface="Source Sans Pro" panose="020B0503030403020204" pitchFamily="34" charset="0"/>
              <a:ea typeface="Malgun Gothic" panose="020B0503020000020004" pitchFamily="34" charset="-127"/>
              <a:cs typeface="Times New Roman" panose="02020603050405020304" pitchFamily="18" charset="0"/>
            </a:endParaRPr>
          </a:p>
          <a:p>
            <a:pPr>
              <a:lnSpc>
                <a:spcPct val="107000"/>
              </a:lnSpc>
              <a:spcAft>
                <a:spcPts val="800"/>
              </a:spcAft>
            </a:pPr>
            <a:r>
              <a:rPr lang="en-US" b="1" smtClean="0">
                <a:ea typeface="Malgun Gothic" panose="020B0503020000020004" pitchFamily="34" charset="-127"/>
                <a:cs typeface="Arial" panose="020B0604020202020204" pitchFamily="34" charset="0"/>
              </a:rPr>
              <a:t>Anna-Bella</a:t>
            </a:r>
            <a:endParaRPr lang="de-DE">
              <a:ea typeface="Malgun Gothic" panose="020B0503020000020004" pitchFamily="34" charset="-127"/>
              <a:cs typeface="Times New Roman" panose="02020603050405020304" pitchFamily="18" charset="0"/>
            </a:endParaRPr>
          </a:p>
          <a:p>
            <a:pPr>
              <a:lnSpc>
                <a:spcPct val="107000"/>
              </a:lnSpc>
              <a:spcAft>
                <a:spcPts val="800"/>
              </a:spcAft>
            </a:pPr>
            <a:r>
              <a:rPr lang="en-US">
                <a:ea typeface="Malgun Gothic" panose="020B0503020000020004" pitchFamily="34" charset="-127"/>
                <a:cs typeface="Arial" panose="020B0604020202020204" pitchFamily="34" charset="0"/>
              </a:rPr>
              <a:t>A: Comes from a </a:t>
            </a:r>
            <a:r>
              <a:rPr lang="en-US">
                <a:ea typeface="Malgun Gothic" panose="020B0503020000020004" pitchFamily="34" charset="-127"/>
                <a:cs typeface="Arial" panose="020B0604020202020204" pitchFamily="34" charset="0"/>
              </a:rPr>
              <a:t>poor </a:t>
            </a:r>
            <a:r>
              <a:rPr lang="en-US" smtClean="0">
                <a:ea typeface="Malgun Gothic" panose="020B0503020000020004" pitchFamily="34" charset="-127"/>
                <a:cs typeface="Arial" panose="020B0604020202020204" pitchFamily="34" charset="0"/>
              </a:rPr>
              <a:t>family.</a:t>
            </a:r>
            <a:endParaRPr lang="de-DE">
              <a:ea typeface="Malgun Gothic" panose="020B0503020000020004" pitchFamily="34" charset="-127"/>
              <a:cs typeface="Times New Roman" panose="02020603050405020304" pitchFamily="18" charset="0"/>
            </a:endParaRPr>
          </a:p>
          <a:p>
            <a:pPr>
              <a:lnSpc>
                <a:spcPct val="107000"/>
              </a:lnSpc>
              <a:spcAft>
                <a:spcPts val="800"/>
              </a:spcAft>
            </a:pPr>
            <a:r>
              <a:rPr lang="en-US">
                <a:ea typeface="Malgun Gothic" panose="020B0503020000020004" pitchFamily="34" charset="-127"/>
                <a:cs typeface="Arial" panose="020B0604020202020204" pitchFamily="34" charset="0"/>
              </a:rPr>
              <a:t>B: She is a student </a:t>
            </a:r>
            <a:r>
              <a:rPr lang="en-US">
                <a:ea typeface="Malgun Gothic" panose="020B0503020000020004" pitchFamily="34" charset="-127"/>
                <a:cs typeface="Arial" panose="020B0604020202020204" pitchFamily="34" charset="0"/>
              </a:rPr>
              <a:t>at </a:t>
            </a:r>
            <a:r>
              <a:rPr lang="en-US" smtClean="0">
                <a:ea typeface="Malgun Gothic" panose="020B0503020000020004" pitchFamily="34" charset="-127"/>
                <a:cs typeface="Arial" panose="020B0604020202020204" pitchFamily="34" charset="0"/>
              </a:rPr>
              <a:t>JOOUST.</a:t>
            </a:r>
            <a:endParaRPr lang="de-DE">
              <a:ea typeface="Malgun Gothic" panose="020B0503020000020004" pitchFamily="34" charset="-127"/>
              <a:cs typeface="Times New Roman" panose="02020603050405020304" pitchFamily="18" charset="0"/>
            </a:endParaRPr>
          </a:p>
          <a:p>
            <a:pPr>
              <a:lnSpc>
                <a:spcPct val="107000"/>
              </a:lnSpc>
              <a:spcAft>
                <a:spcPts val="800"/>
              </a:spcAft>
            </a:pPr>
            <a:r>
              <a:rPr lang="en-US">
                <a:ea typeface="Malgun Gothic" panose="020B0503020000020004" pitchFamily="34" charset="-127"/>
                <a:cs typeface="Arial" panose="020B0604020202020204" pitchFamily="34" charset="0"/>
              </a:rPr>
              <a:t>A: She is in her last year of her bachlor in soil </a:t>
            </a:r>
            <a:r>
              <a:rPr lang="en-US">
                <a:ea typeface="Malgun Gothic" panose="020B0503020000020004" pitchFamily="34" charset="-127"/>
                <a:cs typeface="Arial" panose="020B0604020202020204" pitchFamily="34" charset="0"/>
              </a:rPr>
              <a:t>science </a:t>
            </a:r>
            <a:r>
              <a:rPr lang="en-US" smtClean="0">
                <a:ea typeface="Malgun Gothic" panose="020B0503020000020004" pitchFamily="34" charset="-127"/>
                <a:cs typeface="Arial" panose="020B0604020202020204" pitchFamily="34" charset="0"/>
              </a:rPr>
              <a:t>course.</a:t>
            </a:r>
            <a:endParaRPr lang="de-DE">
              <a:ea typeface="Malgun Gothic" panose="020B0503020000020004" pitchFamily="34" charset="-127"/>
              <a:cs typeface="Times New Roman" panose="02020603050405020304" pitchFamily="18" charset="0"/>
            </a:endParaRPr>
          </a:p>
          <a:p>
            <a:pPr>
              <a:lnSpc>
                <a:spcPct val="107000"/>
              </a:lnSpc>
              <a:spcAft>
                <a:spcPts val="800"/>
              </a:spcAft>
            </a:pPr>
            <a:r>
              <a:rPr lang="en-US">
                <a:ea typeface="Malgun Gothic" panose="020B0503020000020004" pitchFamily="34" charset="-127"/>
                <a:cs typeface="Arial" panose="020B0604020202020204" pitchFamily="34" charset="0"/>
              </a:rPr>
              <a:t>B: She works hard to finish her studies as soon </a:t>
            </a:r>
            <a:r>
              <a:rPr lang="en-US">
                <a:ea typeface="Malgun Gothic" panose="020B0503020000020004" pitchFamily="34" charset="-127"/>
                <a:cs typeface="Arial" panose="020B0604020202020204" pitchFamily="34" charset="0"/>
              </a:rPr>
              <a:t>as </a:t>
            </a:r>
            <a:r>
              <a:rPr lang="en-US" smtClean="0">
                <a:ea typeface="Malgun Gothic" panose="020B0503020000020004" pitchFamily="34" charset="-127"/>
                <a:cs typeface="Arial" panose="020B0604020202020204" pitchFamily="34" charset="0"/>
              </a:rPr>
              <a:t>possible,</a:t>
            </a:r>
            <a:endParaRPr lang="de-DE">
              <a:ea typeface="Malgun Gothic" panose="020B0503020000020004" pitchFamily="34" charset="-127"/>
              <a:cs typeface="Times New Roman" panose="02020603050405020304" pitchFamily="18" charset="0"/>
            </a:endParaRPr>
          </a:p>
          <a:p>
            <a:pPr>
              <a:lnSpc>
                <a:spcPct val="107000"/>
              </a:lnSpc>
              <a:spcAft>
                <a:spcPts val="800"/>
              </a:spcAft>
            </a:pPr>
            <a:r>
              <a:rPr lang="en-US">
                <a:ea typeface="Malgun Gothic" panose="020B0503020000020004" pitchFamily="34" charset="-127"/>
                <a:cs typeface="Arial" panose="020B0604020202020204" pitchFamily="34" charset="0"/>
              </a:rPr>
              <a:t>A: but she struggles to find funding for her school fees</a:t>
            </a:r>
            <a:endParaRPr lang="de-DE">
              <a:ea typeface="Malgun Gothic" panose="020B0503020000020004" pitchFamily="34" charset="-127"/>
              <a:cs typeface="Times New Roman" panose="02020603050405020304" pitchFamily="18" charset="0"/>
            </a:endParaRPr>
          </a:p>
          <a:p>
            <a:pPr>
              <a:lnSpc>
                <a:spcPct val="107000"/>
              </a:lnSpc>
              <a:spcAft>
                <a:spcPts val="800"/>
              </a:spcAft>
            </a:pPr>
            <a:r>
              <a:rPr lang="en-US">
                <a:ea typeface="Malgun Gothic" panose="020B0503020000020004" pitchFamily="34" charset="-127"/>
                <a:cs typeface="Arial" panose="020B0604020202020204" pitchFamily="34" charset="0"/>
              </a:rPr>
              <a:t>B: and looks forward to her first job at </a:t>
            </a:r>
            <a:r>
              <a:rPr lang="en-US">
                <a:ea typeface="Malgun Gothic" panose="020B0503020000020004" pitchFamily="34" charset="-127"/>
                <a:cs typeface="Arial" panose="020B0604020202020204" pitchFamily="34" charset="0"/>
              </a:rPr>
              <a:t>Soil </a:t>
            </a:r>
            <a:r>
              <a:rPr lang="en-US" smtClean="0">
                <a:ea typeface="Malgun Gothic" panose="020B0503020000020004" pitchFamily="34" charset="-127"/>
                <a:cs typeface="Arial" panose="020B0604020202020204" pitchFamily="34" charset="0"/>
              </a:rPr>
              <a:t>Cares.</a:t>
            </a:r>
            <a:endParaRPr lang="de-DE">
              <a:ea typeface="Malgun Gothic" panose="020B0503020000020004" pitchFamily="34" charset="-127"/>
              <a:cs typeface="Times New Roman" panose="02020603050405020304" pitchFamily="18" charset="0"/>
            </a:endParaRPr>
          </a:p>
          <a:p>
            <a:pPr>
              <a:lnSpc>
                <a:spcPct val="107000"/>
              </a:lnSpc>
              <a:spcAft>
                <a:spcPts val="800"/>
              </a:spcAft>
            </a:pPr>
            <a:r>
              <a:rPr lang="en-US">
                <a:ea typeface="Malgun Gothic" panose="020B0503020000020004" pitchFamily="34" charset="-127"/>
                <a:cs typeface="Arial" panose="020B0604020202020204" pitchFamily="34" charset="0"/>
              </a:rPr>
              <a:t>A: Sometimes she </a:t>
            </a:r>
            <a:r>
              <a:rPr lang="en-US">
                <a:ea typeface="Malgun Gothic" panose="020B0503020000020004" pitchFamily="34" charset="-127"/>
                <a:cs typeface="Arial" panose="020B0604020202020204" pitchFamily="34" charset="0"/>
              </a:rPr>
              <a:t>feels </a:t>
            </a:r>
            <a:r>
              <a:rPr lang="en-US" smtClean="0">
                <a:ea typeface="Malgun Gothic" panose="020B0503020000020004" pitchFamily="34" charset="-127"/>
                <a:cs typeface="Arial" panose="020B0604020202020204" pitchFamily="34" charset="0"/>
              </a:rPr>
              <a:t>overwhelmed.</a:t>
            </a:r>
            <a:endParaRPr lang="de-DE">
              <a:ea typeface="Malgun Gothic" panose="020B0503020000020004" pitchFamily="34" charset="-127"/>
              <a:cs typeface="Times New Roman" panose="02020603050405020304" pitchFamily="18" charset="0"/>
            </a:endParaRPr>
          </a:p>
          <a:p>
            <a:pPr>
              <a:lnSpc>
                <a:spcPct val="107000"/>
              </a:lnSpc>
              <a:spcAft>
                <a:spcPts val="800"/>
              </a:spcAft>
            </a:pPr>
            <a:r>
              <a:rPr lang="en-US">
                <a:ea typeface="Malgun Gothic" panose="020B0503020000020004" pitchFamily="34" charset="-127"/>
                <a:cs typeface="Arial" panose="020B0604020202020204" pitchFamily="34" charset="0"/>
              </a:rPr>
              <a:t>B: She thinks having more work experience would be helpful. </a:t>
            </a:r>
            <a:endParaRPr lang="de-DE">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25097750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a:stCxn id="2" idx="7"/>
            <a:endCxn id="3" idx="3"/>
          </p:cNvCxnSpPr>
          <p:nvPr/>
        </p:nvCxnSpPr>
        <p:spPr>
          <a:xfrm flipV="1">
            <a:off x="871857" y="2782341"/>
            <a:ext cx="1120084" cy="145300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7" idx="7"/>
            <a:endCxn id="4" idx="3"/>
          </p:cNvCxnSpPr>
          <p:nvPr/>
        </p:nvCxnSpPr>
        <p:spPr>
          <a:xfrm flipV="1">
            <a:off x="7823460" y="3550857"/>
            <a:ext cx="2195106" cy="9841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1" idx="1"/>
            <a:endCxn id="7" idx="1"/>
          </p:cNvCxnSpPr>
          <p:nvPr/>
        </p:nvCxnSpPr>
        <p:spPr>
          <a:xfrm>
            <a:off x="6638063" y="2558698"/>
            <a:ext cx="668135" cy="1976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318281" y="2411733"/>
            <a:ext cx="1840800" cy="24724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3" idx="5"/>
            <a:endCxn id="5" idx="1"/>
          </p:cNvCxnSpPr>
          <p:nvPr/>
        </p:nvCxnSpPr>
        <p:spPr>
          <a:xfrm>
            <a:off x="2509203" y="2782341"/>
            <a:ext cx="1313675" cy="2141712"/>
          </a:xfrm>
          <a:prstGeom prst="line">
            <a:avLst/>
          </a:prstGeom>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247466" y="4128217"/>
            <a:ext cx="2701698" cy="1307530"/>
            <a:chOff x="697831" y="3824438"/>
            <a:chExt cx="2701698" cy="1307530"/>
          </a:xfrm>
        </p:grpSpPr>
        <p:sp>
          <p:nvSpPr>
            <p:cNvPr id="2" name="Oval 1"/>
            <p:cNvSpPr/>
            <p:nvPr/>
          </p:nvSpPr>
          <p:spPr>
            <a:xfrm>
              <a:off x="697831" y="3824438"/>
              <a:ext cx="731520" cy="731520"/>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Box 7"/>
            <p:cNvSpPr txBox="1"/>
            <p:nvPr/>
          </p:nvSpPr>
          <p:spPr>
            <a:xfrm>
              <a:off x="1317054" y="4116305"/>
              <a:ext cx="668158" cy="1015663"/>
            </a:xfrm>
            <a:prstGeom prst="rect">
              <a:avLst/>
            </a:prstGeom>
            <a:noFill/>
          </p:spPr>
          <p:txBody>
            <a:bodyPr wrap="square" rtlCol="0">
              <a:spAutoFit/>
            </a:bodyPr>
            <a:lstStyle/>
            <a:p>
              <a:r>
                <a:rPr lang="de-DE" sz="6000" smtClean="0">
                  <a:solidFill>
                    <a:schemeClr val="accent1">
                      <a:lumMod val="75000"/>
                    </a:schemeClr>
                  </a:solidFill>
                  <a:latin typeface="Berlin Sans FB Demi" panose="020E0802020502020306" pitchFamily="34" charset="0"/>
                </a:rPr>
                <a:t>1.</a:t>
              </a:r>
              <a:endParaRPr lang="de-DE" sz="6000">
                <a:solidFill>
                  <a:schemeClr val="accent1">
                    <a:lumMod val="75000"/>
                  </a:schemeClr>
                </a:solidFill>
                <a:latin typeface="Berlin Sans FB Demi" panose="020E0802020502020306" pitchFamily="34" charset="0"/>
              </a:endParaRPr>
            </a:p>
          </p:txBody>
        </p:sp>
        <p:sp>
          <p:nvSpPr>
            <p:cNvPr id="41" name="TextBox 40"/>
            <p:cNvSpPr txBox="1"/>
            <p:nvPr/>
          </p:nvSpPr>
          <p:spPr>
            <a:xfrm>
              <a:off x="1922286" y="4343566"/>
              <a:ext cx="1477243" cy="646331"/>
            </a:xfrm>
            <a:prstGeom prst="rect">
              <a:avLst/>
            </a:prstGeom>
            <a:noFill/>
          </p:spPr>
          <p:txBody>
            <a:bodyPr wrap="square" rtlCol="0">
              <a:spAutoFit/>
            </a:bodyPr>
            <a:lstStyle/>
            <a:p>
              <a:r>
                <a:rPr lang="de-DE" smtClean="0">
                  <a:solidFill>
                    <a:schemeClr val="accent1">
                      <a:lumMod val="75000"/>
                    </a:schemeClr>
                  </a:solidFill>
                  <a:latin typeface="Berlin Sans FB" panose="020E0602020502020306" pitchFamily="34" charset="0"/>
                </a:rPr>
                <a:t>Set a high-level goal</a:t>
              </a:r>
              <a:endParaRPr lang="de-DE">
                <a:solidFill>
                  <a:schemeClr val="accent1">
                    <a:lumMod val="75000"/>
                  </a:schemeClr>
                </a:solidFill>
                <a:latin typeface="Berlin Sans FB" panose="020E0602020502020306" pitchFamily="34" charset="0"/>
              </a:endParaRPr>
            </a:p>
          </p:txBody>
        </p:sp>
      </p:grpSp>
      <p:grpSp>
        <p:nvGrpSpPr>
          <p:cNvPr id="46" name="Group 45"/>
          <p:cNvGrpSpPr/>
          <p:nvPr/>
        </p:nvGrpSpPr>
        <p:grpSpPr>
          <a:xfrm>
            <a:off x="1884812" y="1650118"/>
            <a:ext cx="3353869" cy="1239352"/>
            <a:chOff x="2522620" y="1618549"/>
            <a:chExt cx="3353869" cy="1239352"/>
          </a:xfrm>
        </p:grpSpPr>
        <p:sp>
          <p:nvSpPr>
            <p:cNvPr id="3" name="Oval 2"/>
            <p:cNvSpPr/>
            <p:nvPr/>
          </p:nvSpPr>
          <p:spPr>
            <a:xfrm>
              <a:off x="2522620" y="2126381"/>
              <a:ext cx="731520" cy="731520"/>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Box 8"/>
            <p:cNvSpPr txBox="1"/>
            <p:nvPr/>
          </p:nvSpPr>
          <p:spPr>
            <a:xfrm>
              <a:off x="3254140" y="1618549"/>
              <a:ext cx="955935" cy="1015663"/>
            </a:xfrm>
            <a:prstGeom prst="rect">
              <a:avLst/>
            </a:prstGeom>
            <a:noFill/>
          </p:spPr>
          <p:txBody>
            <a:bodyPr wrap="square" rtlCol="0">
              <a:spAutoFit/>
            </a:bodyPr>
            <a:lstStyle/>
            <a:p>
              <a:r>
                <a:rPr lang="de-DE" sz="6000">
                  <a:solidFill>
                    <a:schemeClr val="accent1">
                      <a:lumMod val="75000"/>
                    </a:schemeClr>
                  </a:solidFill>
                  <a:latin typeface="Berlin Sans FB Demi" panose="020E0802020502020306" pitchFamily="34" charset="0"/>
                </a:rPr>
                <a:t>2</a:t>
              </a:r>
              <a:r>
                <a:rPr lang="de-DE" sz="6000" smtClean="0">
                  <a:solidFill>
                    <a:schemeClr val="accent1">
                      <a:lumMod val="75000"/>
                    </a:schemeClr>
                  </a:solidFill>
                  <a:latin typeface="Berlin Sans FB Demi" panose="020E0802020502020306" pitchFamily="34" charset="0"/>
                </a:rPr>
                <a:t>.</a:t>
              </a:r>
              <a:endParaRPr lang="de-DE" sz="6000">
                <a:solidFill>
                  <a:schemeClr val="accent1">
                    <a:lumMod val="75000"/>
                  </a:schemeClr>
                </a:solidFill>
                <a:latin typeface="Berlin Sans FB Demi" panose="020E0802020502020306" pitchFamily="34" charset="0"/>
              </a:endParaRPr>
            </a:p>
          </p:txBody>
        </p:sp>
        <p:sp>
          <p:nvSpPr>
            <p:cNvPr id="42" name="TextBox 41"/>
            <p:cNvSpPr txBox="1"/>
            <p:nvPr/>
          </p:nvSpPr>
          <p:spPr>
            <a:xfrm>
              <a:off x="3917909" y="1885317"/>
              <a:ext cx="1958580" cy="646331"/>
            </a:xfrm>
            <a:prstGeom prst="rect">
              <a:avLst/>
            </a:prstGeom>
            <a:noFill/>
          </p:spPr>
          <p:txBody>
            <a:bodyPr wrap="square" rtlCol="0">
              <a:spAutoFit/>
            </a:bodyPr>
            <a:lstStyle/>
            <a:p>
              <a:r>
                <a:rPr lang="de-DE" smtClean="0">
                  <a:solidFill>
                    <a:schemeClr val="accent1">
                      <a:lumMod val="75000"/>
                    </a:schemeClr>
                  </a:solidFill>
                  <a:latin typeface="Berlin Sans FB" panose="020E0602020502020306" pitchFamily="34" charset="0"/>
                </a:rPr>
                <a:t>Choose a </a:t>
              </a:r>
            </a:p>
            <a:p>
              <a:r>
                <a:rPr lang="de-DE" smtClean="0">
                  <a:solidFill>
                    <a:schemeClr val="accent1">
                      <a:lumMod val="75000"/>
                    </a:schemeClr>
                  </a:solidFill>
                  <a:latin typeface="Berlin Sans FB" panose="020E0602020502020306" pitchFamily="34" charset="0"/>
                </a:rPr>
                <a:t>program format</a:t>
              </a:r>
              <a:endParaRPr lang="de-DE">
                <a:solidFill>
                  <a:schemeClr val="accent1">
                    <a:lumMod val="75000"/>
                  </a:schemeClr>
                </a:solidFill>
                <a:latin typeface="Berlin Sans FB" panose="020E0602020502020306" pitchFamily="34" charset="0"/>
              </a:endParaRPr>
            </a:p>
          </p:txBody>
        </p:sp>
      </p:grpSp>
      <p:grpSp>
        <p:nvGrpSpPr>
          <p:cNvPr id="48" name="Group 47"/>
          <p:cNvGrpSpPr/>
          <p:nvPr/>
        </p:nvGrpSpPr>
        <p:grpSpPr>
          <a:xfrm>
            <a:off x="3715749" y="4816924"/>
            <a:ext cx="2833154" cy="1260343"/>
            <a:chOff x="4343399" y="4258377"/>
            <a:chExt cx="2833154" cy="1260343"/>
          </a:xfrm>
        </p:grpSpPr>
        <p:sp>
          <p:nvSpPr>
            <p:cNvPr id="5" name="Oval 4"/>
            <p:cNvSpPr/>
            <p:nvPr/>
          </p:nvSpPr>
          <p:spPr>
            <a:xfrm>
              <a:off x="4343399" y="4258377"/>
              <a:ext cx="731520" cy="731520"/>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Box 9"/>
            <p:cNvSpPr txBox="1"/>
            <p:nvPr/>
          </p:nvSpPr>
          <p:spPr>
            <a:xfrm>
              <a:off x="5074918" y="4503057"/>
              <a:ext cx="924437" cy="1015663"/>
            </a:xfrm>
            <a:prstGeom prst="rect">
              <a:avLst/>
            </a:prstGeom>
            <a:noFill/>
          </p:spPr>
          <p:txBody>
            <a:bodyPr wrap="square" rtlCol="0">
              <a:spAutoFit/>
            </a:bodyPr>
            <a:lstStyle/>
            <a:p>
              <a:r>
                <a:rPr lang="de-DE" sz="6000" smtClean="0">
                  <a:solidFill>
                    <a:schemeClr val="accent1">
                      <a:lumMod val="75000"/>
                    </a:schemeClr>
                  </a:solidFill>
                  <a:latin typeface="Berlin Sans FB Demi" panose="020E0802020502020306" pitchFamily="34" charset="0"/>
                </a:rPr>
                <a:t>3.</a:t>
              </a:r>
              <a:endParaRPr lang="de-DE" sz="6000">
                <a:solidFill>
                  <a:schemeClr val="accent1">
                    <a:lumMod val="75000"/>
                  </a:schemeClr>
                </a:solidFill>
                <a:latin typeface="Berlin Sans FB Demi" panose="020E0802020502020306" pitchFamily="34" charset="0"/>
              </a:endParaRPr>
            </a:p>
          </p:txBody>
        </p:sp>
        <p:sp>
          <p:nvSpPr>
            <p:cNvPr id="43" name="TextBox 42"/>
            <p:cNvSpPr txBox="1"/>
            <p:nvPr/>
          </p:nvSpPr>
          <p:spPr>
            <a:xfrm>
              <a:off x="5699310" y="4989897"/>
              <a:ext cx="1477243" cy="369332"/>
            </a:xfrm>
            <a:prstGeom prst="rect">
              <a:avLst/>
            </a:prstGeom>
            <a:noFill/>
          </p:spPr>
          <p:txBody>
            <a:bodyPr wrap="square" rtlCol="0">
              <a:spAutoFit/>
            </a:bodyPr>
            <a:lstStyle/>
            <a:p>
              <a:r>
                <a:rPr lang="de-DE" smtClean="0">
                  <a:solidFill>
                    <a:schemeClr val="accent1">
                      <a:lumMod val="75000"/>
                    </a:schemeClr>
                  </a:solidFill>
                  <a:latin typeface="Berlin Sans FB" panose="020E0602020502020306" pitchFamily="34" charset="0"/>
                </a:rPr>
                <a:t>Assign roles</a:t>
              </a:r>
              <a:endParaRPr lang="de-DE">
                <a:solidFill>
                  <a:schemeClr val="accent1">
                    <a:lumMod val="75000"/>
                  </a:schemeClr>
                </a:solidFill>
                <a:latin typeface="Berlin Sans FB" panose="020E0602020502020306" pitchFamily="34" charset="0"/>
              </a:endParaRPr>
            </a:p>
          </p:txBody>
        </p:sp>
      </p:grpSp>
      <p:grpSp>
        <p:nvGrpSpPr>
          <p:cNvPr id="47" name="Group 46"/>
          <p:cNvGrpSpPr/>
          <p:nvPr/>
        </p:nvGrpSpPr>
        <p:grpSpPr>
          <a:xfrm>
            <a:off x="6073811" y="1827178"/>
            <a:ext cx="3273374" cy="1239351"/>
            <a:chOff x="7130714" y="1760621"/>
            <a:chExt cx="3273374" cy="1239351"/>
          </a:xfrm>
        </p:grpSpPr>
        <p:sp>
          <p:nvSpPr>
            <p:cNvPr id="6" name="Oval 5"/>
            <p:cNvSpPr/>
            <p:nvPr/>
          </p:nvSpPr>
          <p:spPr>
            <a:xfrm>
              <a:off x="7130714" y="1760621"/>
              <a:ext cx="731520" cy="731520"/>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Box 10"/>
            <p:cNvSpPr txBox="1"/>
            <p:nvPr/>
          </p:nvSpPr>
          <p:spPr>
            <a:xfrm>
              <a:off x="7694966" y="1984309"/>
              <a:ext cx="1055575" cy="1015663"/>
            </a:xfrm>
            <a:prstGeom prst="rect">
              <a:avLst/>
            </a:prstGeom>
            <a:noFill/>
          </p:spPr>
          <p:txBody>
            <a:bodyPr wrap="square" rtlCol="0">
              <a:spAutoFit/>
            </a:bodyPr>
            <a:lstStyle/>
            <a:p>
              <a:r>
                <a:rPr lang="de-DE" sz="6000" smtClean="0">
                  <a:solidFill>
                    <a:schemeClr val="accent1">
                      <a:lumMod val="75000"/>
                    </a:schemeClr>
                  </a:solidFill>
                  <a:latin typeface="Berlin Sans FB Demi" panose="020E0802020502020306" pitchFamily="34" charset="0"/>
                </a:rPr>
                <a:t>4.</a:t>
              </a:r>
              <a:endParaRPr lang="de-DE" sz="6000">
                <a:solidFill>
                  <a:schemeClr val="accent1">
                    <a:lumMod val="75000"/>
                  </a:schemeClr>
                </a:solidFill>
                <a:latin typeface="Berlin Sans FB Demi" panose="020E0802020502020306" pitchFamily="34" charset="0"/>
              </a:endParaRPr>
            </a:p>
          </p:txBody>
        </p:sp>
        <p:sp>
          <p:nvSpPr>
            <p:cNvPr id="44" name="TextBox 43"/>
            <p:cNvSpPr txBox="1"/>
            <p:nvPr/>
          </p:nvSpPr>
          <p:spPr>
            <a:xfrm>
              <a:off x="8426486" y="2213578"/>
              <a:ext cx="1977602" cy="646331"/>
            </a:xfrm>
            <a:prstGeom prst="rect">
              <a:avLst/>
            </a:prstGeom>
            <a:noFill/>
          </p:spPr>
          <p:txBody>
            <a:bodyPr wrap="square" rtlCol="0">
              <a:spAutoFit/>
            </a:bodyPr>
            <a:lstStyle/>
            <a:p>
              <a:r>
                <a:rPr lang="de-DE" smtClean="0">
                  <a:solidFill>
                    <a:schemeClr val="accent1">
                      <a:lumMod val="75000"/>
                    </a:schemeClr>
                  </a:solidFill>
                  <a:latin typeface="Berlin Sans FB" panose="020E0602020502020306" pitchFamily="34" charset="0"/>
                </a:rPr>
                <a:t>Automate selection / pairing</a:t>
              </a:r>
              <a:endParaRPr lang="de-DE">
                <a:solidFill>
                  <a:schemeClr val="accent1">
                    <a:lumMod val="75000"/>
                  </a:schemeClr>
                </a:solidFill>
                <a:latin typeface="Berlin Sans FB" panose="020E0602020502020306" pitchFamily="34" charset="0"/>
              </a:endParaRPr>
            </a:p>
          </p:txBody>
        </p:sp>
      </p:grpSp>
      <p:grpSp>
        <p:nvGrpSpPr>
          <p:cNvPr id="49" name="Group 48"/>
          <p:cNvGrpSpPr/>
          <p:nvPr/>
        </p:nvGrpSpPr>
        <p:grpSpPr>
          <a:xfrm>
            <a:off x="7199069" y="4427843"/>
            <a:ext cx="3078128" cy="1015663"/>
            <a:chOff x="8630652" y="5081335"/>
            <a:chExt cx="3078128" cy="1015663"/>
          </a:xfrm>
        </p:grpSpPr>
        <p:sp>
          <p:nvSpPr>
            <p:cNvPr id="7" name="Oval 6"/>
            <p:cNvSpPr/>
            <p:nvPr/>
          </p:nvSpPr>
          <p:spPr>
            <a:xfrm>
              <a:off x="8630652" y="5081336"/>
              <a:ext cx="731520" cy="731520"/>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Box 11"/>
            <p:cNvSpPr txBox="1"/>
            <p:nvPr/>
          </p:nvSpPr>
          <p:spPr>
            <a:xfrm>
              <a:off x="9362172" y="5081335"/>
              <a:ext cx="1209184" cy="1015663"/>
            </a:xfrm>
            <a:prstGeom prst="rect">
              <a:avLst/>
            </a:prstGeom>
            <a:noFill/>
          </p:spPr>
          <p:txBody>
            <a:bodyPr wrap="square" rtlCol="0">
              <a:spAutoFit/>
            </a:bodyPr>
            <a:lstStyle/>
            <a:p>
              <a:r>
                <a:rPr lang="de-DE" sz="6000" smtClean="0">
                  <a:solidFill>
                    <a:schemeClr val="accent1">
                      <a:lumMod val="75000"/>
                    </a:schemeClr>
                  </a:solidFill>
                  <a:latin typeface="Berlin Sans FB Demi" panose="020E0802020502020306" pitchFamily="34" charset="0"/>
                </a:rPr>
                <a:t>5.</a:t>
              </a:r>
              <a:endParaRPr lang="de-DE" sz="6000">
                <a:solidFill>
                  <a:schemeClr val="accent1">
                    <a:lumMod val="75000"/>
                  </a:schemeClr>
                </a:solidFill>
                <a:latin typeface="Berlin Sans FB Demi" panose="020E0802020502020306" pitchFamily="34" charset="0"/>
              </a:endParaRPr>
            </a:p>
          </p:txBody>
        </p:sp>
        <p:sp>
          <p:nvSpPr>
            <p:cNvPr id="45" name="TextBox 44"/>
            <p:cNvSpPr txBox="1"/>
            <p:nvPr/>
          </p:nvSpPr>
          <p:spPr>
            <a:xfrm>
              <a:off x="10077649" y="5347170"/>
              <a:ext cx="1631131" cy="646331"/>
            </a:xfrm>
            <a:prstGeom prst="rect">
              <a:avLst/>
            </a:prstGeom>
            <a:noFill/>
          </p:spPr>
          <p:txBody>
            <a:bodyPr wrap="square" rtlCol="0">
              <a:spAutoFit/>
            </a:bodyPr>
            <a:lstStyle/>
            <a:p>
              <a:r>
                <a:rPr lang="de-DE" smtClean="0">
                  <a:solidFill>
                    <a:schemeClr val="accent1">
                      <a:lumMod val="75000"/>
                    </a:schemeClr>
                  </a:solidFill>
                  <a:latin typeface="Berlin Sans FB" panose="020E0602020502020306" pitchFamily="34" charset="0"/>
                </a:rPr>
                <a:t>Select training content</a:t>
              </a:r>
              <a:endParaRPr lang="de-DE">
                <a:solidFill>
                  <a:schemeClr val="accent1">
                    <a:lumMod val="75000"/>
                  </a:schemeClr>
                </a:solidFill>
                <a:latin typeface="Berlin Sans FB" panose="020E0602020502020306" pitchFamily="34" charset="0"/>
              </a:endParaRPr>
            </a:p>
          </p:txBody>
        </p:sp>
      </p:grpSp>
      <p:grpSp>
        <p:nvGrpSpPr>
          <p:cNvPr id="55" name="Group 54"/>
          <p:cNvGrpSpPr/>
          <p:nvPr/>
        </p:nvGrpSpPr>
        <p:grpSpPr>
          <a:xfrm>
            <a:off x="9911437" y="2926466"/>
            <a:ext cx="2208763" cy="1596885"/>
            <a:chOff x="9911437" y="2926466"/>
            <a:chExt cx="2208763" cy="1596885"/>
          </a:xfrm>
        </p:grpSpPr>
        <p:grpSp>
          <p:nvGrpSpPr>
            <p:cNvPr id="53" name="Group 52"/>
            <p:cNvGrpSpPr/>
            <p:nvPr/>
          </p:nvGrpSpPr>
          <p:grpSpPr>
            <a:xfrm>
              <a:off x="9911437" y="2926466"/>
              <a:ext cx="1620644" cy="1097279"/>
              <a:chOff x="10571356" y="3526857"/>
              <a:chExt cx="1620644" cy="1097279"/>
            </a:xfrm>
          </p:grpSpPr>
          <p:sp>
            <p:nvSpPr>
              <p:cNvPr id="4" name="Oval 3"/>
              <p:cNvSpPr/>
              <p:nvPr/>
            </p:nvSpPr>
            <p:spPr>
              <a:xfrm>
                <a:off x="10571356" y="3526857"/>
                <a:ext cx="731520" cy="731520"/>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Box 12"/>
              <p:cNvSpPr txBox="1"/>
              <p:nvPr/>
            </p:nvSpPr>
            <p:spPr>
              <a:xfrm>
                <a:off x="11284153" y="3608473"/>
                <a:ext cx="907847" cy="1015663"/>
              </a:xfrm>
              <a:prstGeom prst="rect">
                <a:avLst/>
              </a:prstGeom>
              <a:noFill/>
            </p:spPr>
            <p:txBody>
              <a:bodyPr wrap="square" rtlCol="0">
                <a:spAutoFit/>
              </a:bodyPr>
              <a:lstStyle/>
              <a:p>
                <a:r>
                  <a:rPr lang="de-DE" sz="6000" smtClean="0">
                    <a:solidFill>
                      <a:schemeClr val="accent1">
                        <a:lumMod val="75000"/>
                      </a:schemeClr>
                    </a:solidFill>
                    <a:latin typeface="Berlin Sans FB Demi" panose="020E0802020502020306" pitchFamily="34" charset="0"/>
                  </a:rPr>
                  <a:t>6.</a:t>
                </a:r>
                <a:endParaRPr lang="de-DE" sz="6000">
                  <a:solidFill>
                    <a:schemeClr val="accent1">
                      <a:lumMod val="75000"/>
                    </a:schemeClr>
                  </a:solidFill>
                  <a:latin typeface="Berlin Sans FB Demi" panose="020E0802020502020306" pitchFamily="34" charset="0"/>
                </a:endParaRPr>
              </a:p>
            </p:txBody>
          </p:sp>
        </p:grpSp>
        <p:sp>
          <p:nvSpPr>
            <p:cNvPr id="54" name="TextBox 53"/>
            <p:cNvSpPr txBox="1"/>
            <p:nvPr/>
          </p:nvSpPr>
          <p:spPr>
            <a:xfrm>
              <a:off x="10642957" y="3877020"/>
              <a:ext cx="1477243" cy="646331"/>
            </a:xfrm>
            <a:prstGeom prst="rect">
              <a:avLst/>
            </a:prstGeom>
            <a:noFill/>
          </p:spPr>
          <p:txBody>
            <a:bodyPr wrap="square" rtlCol="0">
              <a:spAutoFit/>
            </a:bodyPr>
            <a:lstStyle/>
            <a:p>
              <a:r>
                <a:rPr lang="de-DE" smtClean="0">
                  <a:solidFill>
                    <a:schemeClr val="accent1">
                      <a:lumMod val="75000"/>
                    </a:schemeClr>
                  </a:solidFill>
                  <a:latin typeface="Berlin Sans FB" panose="020E0602020502020306" pitchFamily="34" charset="0"/>
                </a:rPr>
                <a:t>Solicit feedback</a:t>
              </a:r>
              <a:endParaRPr lang="de-DE">
                <a:solidFill>
                  <a:schemeClr val="accent1">
                    <a:lumMod val="75000"/>
                  </a:schemeClr>
                </a:solidFill>
                <a:latin typeface="Berlin Sans FB" panose="020E0602020502020306" pitchFamily="34" charset="0"/>
              </a:endParaRPr>
            </a:p>
          </p:txBody>
        </p:sp>
      </p:grpSp>
      <p:grpSp>
        <p:nvGrpSpPr>
          <p:cNvPr id="70" name="Group 69"/>
          <p:cNvGrpSpPr/>
          <p:nvPr/>
        </p:nvGrpSpPr>
        <p:grpSpPr>
          <a:xfrm>
            <a:off x="437342" y="4316295"/>
            <a:ext cx="3545926" cy="1960879"/>
            <a:chOff x="437342" y="4316295"/>
            <a:chExt cx="3545926" cy="1960879"/>
          </a:xfrm>
        </p:grpSpPr>
        <p:sp>
          <p:nvSpPr>
            <p:cNvPr id="56" name="Oval 55"/>
            <p:cNvSpPr/>
            <p:nvPr/>
          </p:nvSpPr>
          <p:spPr>
            <a:xfrm>
              <a:off x="437342" y="4316295"/>
              <a:ext cx="365760" cy="365761"/>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TextBox 62"/>
            <p:cNvSpPr txBox="1"/>
            <p:nvPr/>
          </p:nvSpPr>
          <p:spPr>
            <a:xfrm>
              <a:off x="1471921" y="5323067"/>
              <a:ext cx="2511347" cy="954107"/>
            </a:xfrm>
            <a:prstGeom prst="rect">
              <a:avLst/>
            </a:prstGeom>
            <a:noFill/>
          </p:spPr>
          <p:txBody>
            <a:bodyPr wrap="square" rtlCol="0">
              <a:spAutoFit/>
            </a:bodyPr>
            <a:lstStyle/>
            <a:p>
              <a:r>
                <a:rPr lang="de-DE" sz="1400" smtClean="0"/>
                <a:t>(reduce drop-outs,</a:t>
              </a:r>
            </a:p>
            <a:p>
              <a:r>
                <a:rPr lang="de-DE" sz="1400" smtClean="0"/>
                <a:t>increase engagement,</a:t>
              </a:r>
            </a:p>
            <a:p>
              <a:r>
                <a:rPr lang="de-DE" sz="1400" smtClean="0"/>
                <a:t>improve academic success,</a:t>
              </a:r>
            </a:p>
            <a:p>
              <a:r>
                <a:rPr lang="de-DE" sz="1400" smtClean="0"/>
                <a:t>easier transition into work, etc.)</a:t>
              </a:r>
              <a:endParaRPr lang="de-DE" sz="1400"/>
            </a:p>
          </p:txBody>
        </p:sp>
      </p:grpSp>
      <p:grpSp>
        <p:nvGrpSpPr>
          <p:cNvPr id="71" name="Group 70"/>
          <p:cNvGrpSpPr/>
          <p:nvPr/>
        </p:nvGrpSpPr>
        <p:grpSpPr>
          <a:xfrm>
            <a:off x="2067692" y="2340829"/>
            <a:ext cx="3716887" cy="1189076"/>
            <a:chOff x="2067692" y="2340829"/>
            <a:chExt cx="3716887" cy="1189076"/>
          </a:xfrm>
        </p:grpSpPr>
        <p:sp>
          <p:nvSpPr>
            <p:cNvPr id="57" name="Oval 56"/>
            <p:cNvSpPr/>
            <p:nvPr/>
          </p:nvSpPr>
          <p:spPr>
            <a:xfrm>
              <a:off x="2067692" y="2340829"/>
              <a:ext cx="365760" cy="365761"/>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TextBox 63"/>
            <p:cNvSpPr txBox="1"/>
            <p:nvPr/>
          </p:nvSpPr>
          <p:spPr>
            <a:xfrm>
              <a:off x="3273232" y="2575798"/>
              <a:ext cx="2511347" cy="954107"/>
            </a:xfrm>
            <a:prstGeom prst="rect">
              <a:avLst/>
            </a:prstGeom>
            <a:noFill/>
          </p:spPr>
          <p:txBody>
            <a:bodyPr wrap="square" rtlCol="0">
              <a:spAutoFit/>
            </a:bodyPr>
            <a:lstStyle/>
            <a:p>
              <a:r>
                <a:rPr lang="de-DE" sz="1400" smtClean="0"/>
                <a:t>(big brother/sister,</a:t>
              </a:r>
            </a:p>
            <a:p>
              <a:r>
                <a:rPr lang="de-DE" sz="1400" smtClean="0"/>
                <a:t>group mentoring,</a:t>
              </a:r>
            </a:p>
            <a:p>
              <a:r>
                <a:rPr lang="de-DE" sz="1400" smtClean="0"/>
                <a:t>1 on 1 peers, </a:t>
              </a:r>
            </a:p>
            <a:p>
              <a:r>
                <a:rPr lang="de-DE" sz="1400" smtClean="0"/>
                <a:t>student-led sessions, etc.)</a:t>
              </a:r>
              <a:endParaRPr lang="de-DE" sz="1400"/>
            </a:p>
          </p:txBody>
        </p:sp>
      </p:grpSp>
      <p:grpSp>
        <p:nvGrpSpPr>
          <p:cNvPr id="72" name="Group 71"/>
          <p:cNvGrpSpPr/>
          <p:nvPr/>
        </p:nvGrpSpPr>
        <p:grpSpPr>
          <a:xfrm>
            <a:off x="3899611" y="5005221"/>
            <a:ext cx="3683396" cy="1703514"/>
            <a:chOff x="3899611" y="5005221"/>
            <a:chExt cx="3683396" cy="1703514"/>
          </a:xfrm>
        </p:grpSpPr>
        <p:sp>
          <p:nvSpPr>
            <p:cNvPr id="58" name="Oval 57"/>
            <p:cNvSpPr/>
            <p:nvPr/>
          </p:nvSpPr>
          <p:spPr>
            <a:xfrm>
              <a:off x="3899611" y="5005221"/>
              <a:ext cx="365760" cy="365761"/>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TextBox 64"/>
            <p:cNvSpPr txBox="1"/>
            <p:nvPr/>
          </p:nvSpPr>
          <p:spPr>
            <a:xfrm>
              <a:off x="5071660" y="5970071"/>
              <a:ext cx="2511347" cy="738664"/>
            </a:xfrm>
            <a:prstGeom prst="rect">
              <a:avLst/>
            </a:prstGeom>
            <a:noFill/>
          </p:spPr>
          <p:txBody>
            <a:bodyPr wrap="square" rtlCol="0">
              <a:spAutoFit/>
            </a:bodyPr>
            <a:lstStyle/>
            <a:p>
              <a:r>
                <a:rPr lang="de-DE" sz="1400" smtClean="0"/>
                <a:t>(maintain database,</a:t>
              </a:r>
            </a:p>
            <a:p>
              <a:r>
                <a:rPr lang="de-DE" sz="1400" smtClean="0"/>
                <a:t>expert input sessions,</a:t>
              </a:r>
            </a:p>
            <a:p>
              <a:r>
                <a:rPr lang="de-DE" sz="1400" smtClean="0"/>
                <a:t>oversight, etc.)</a:t>
              </a:r>
              <a:endParaRPr lang="de-DE" sz="1400"/>
            </a:p>
          </p:txBody>
        </p:sp>
      </p:grpSp>
      <p:grpSp>
        <p:nvGrpSpPr>
          <p:cNvPr id="73" name="Group 72"/>
          <p:cNvGrpSpPr/>
          <p:nvPr/>
        </p:nvGrpSpPr>
        <p:grpSpPr>
          <a:xfrm>
            <a:off x="6256691" y="2010057"/>
            <a:ext cx="3624239" cy="1870516"/>
            <a:chOff x="6256691" y="2010057"/>
            <a:chExt cx="3624239" cy="1870516"/>
          </a:xfrm>
        </p:grpSpPr>
        <p:sp>
          <p:nvSpPr>
            <p:cNvPr id="59" name="Oval 58"/>
            <p:cNvSpPr/>
            <p:nvPr/>
          </p:nvSpPr>
          <p:spPr>
            <a:xfrm>
              <a:off x="6256691" y="2010057"/>
              <a:ext cx="365760" cy="365761"/>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TextBox 65"/>
            <p:cNvSpPr txBox="1"/>
            <p:nvPr/>
          </p:nvSpPr>
          <p:spPr>
            <a:xfrm>
              <a:off x="7369583" y="2926466"/>
              <a:ext cx="2511347" cy="954107"/>
            </a:xfrm>
            <a:prstGeom prst="rect">
              <a:avLst/>
            </a:prstGeom>
            <a:noFill/>
          </p:spPr>
          <p:txBody>
            <a:bodyPr wrap="square" rtlCol="0">
              <a:spAutoFit/>
            </a:bodyPr>
            <a:lstStyle/>
            <a:p>
              <a:r>
                <a:rPr lang="de-DE" sz="1400" smtClean="0"/>
                <a:t>(info leaflets,</a:t>
              </a:r>
            </a:p>
            <a:p>
              <a:r>
                <a:rPr lang="de-DE" sz="1400" smtClean="0"/>
                <a:t>info/recruiting events,</a:t>
              </a:r>
            </a:p>
            <a:p>
              <a:r>
                <a:rPr lang="de-DE" sz="1400" smtClean="0"/>
                <a:t>induction week, </a:t>
              </a:r>
            </a:p>
            <a:p>
              <a:r>
                <a:rPr lang="de-DE" sz="1400" smtClean="0"/>
                <a:t>roling match-making, etc.)</a:t>
              </a:r>
              <a:endParaRPr lang="de-DE" sz="1400"/>
            </a:p>
          </p:txBody>
        </p:sp>
      </p:grpSp>
      <p:grpSp>
        <p:nvGrpSpPr>
          <p:cNvPr id="74" name="Group 73"/>
          <p:cNvGrpSpPr/>
          <p:nvPr/>
        </p:nvGrpSpPr>
        <p:grpSpPr>
          <a:xfrm>
            <a:off x="7387193" y="4604749"/>
            <a:ext cx="3795553" cy="1693963"/>
            <a:chOff x="7387193" y="4604749"/>
            <a:chExt cx="3795553" cy="1693963"/>
          </a:xfrm>
        </p:grpSpPr>
        <p:sp>
          <p:nvSpPr>
            <p:cNvPr id="60" name="Oval 59"/>
            <p:cNvSpPr/>
            <p:nvPr/>
          </p:nvSpPr>
          <p:spPr>
            <a:xfrm>
              <a:off x="7387193" y="4604749"/>
              <a:ext cx="365760" cy="365761"/>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TextBox 66"/>
            <p:cNvSpPr txBox="1"/>
            <p:nvPr/>
          </p:nvSpPr>
          <p:spPr>
            <a:xfrm>
              <a:off x="8671399" y="5344605"/>
              <a:ext cx="2511347" cy="954107"/>
            </a:xfrm>
            <a:prstGeom prst="rect">
              <a:avLst/>
            </a:prstGeom>
            <a:noFill/>
          </p:spPr>
          <p:txBody>
            <a:bodyPr wrap="square" rtlCol="0">
              <a:spAutoFit/>
            </a:bodyPr>
            <a:lstStyle/>
            <a:p>
              <a:r>
                <a:rPr lang="de-DE" sz="1400" smtClean="0"/>
                <a:t>(career guidance topics,</a:t>
              </a:r>
            </a:p>
            <a:p>
              <a:r>
                <a:rPr lang="de-DE" sz="1400" smtClean="0"/>
                <a:t>coaching techniques,</a:t>
              </a:r>
            </a:p>
            <a:p>
              <a:r>
                <a:rPr lang="de-DE" sz="1400" smtClean="0"/>
                <a:t>communication techniques,</a:t>
              </a:r>
            </a:p>
            <a:p>
              <a:r>
                <a:rPr lang="de-DE" sz="1400" smtClean="0"/>
                <a:t>updated handbook, etc.)</a:t>
              </a:r>
              <a:endParaRPr lang="de-DE" sz="1400"/>
            </a:p>
          </p:txBody>
        </p:sp>
      </p:grpSp>
      <p:grpSp>
        <p:nvGrpSpPr>
          <p:cNvPr id="75" name="Group 74"/>
          <p:cNvGrpSpPr/>
          <p:nvPr/>
        </p:nvGrpSpPr>
        <p:grpSpPr>
          <a:xfrm>
            <a:off x="10094317" y="3109345"/>
            <a:ext cx="3041264" cy="2366678"/>
            <a:chOff x="10094317" y="3109345"/>
            <a:chExt cx="3041264" cy="2366678"/>
          </a:xfrm>
        </p:grpSpPr>
        <p:sp>
          <p:nvSpPr>
            <p:cNvPr id="61" name="Oval 60"/>
            <p:cNvSpPr/>
            <p:nvPr/>
          </p:nvSpPr>
          <p:spPr>
            <a:xfrm>
              <a:off x="10094317" y="3109345"/>
              <a:ext cx="365760" cy="365761"/>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TextBox 67"/>
            <p:cNvSpPr txBox="1"/>
            <p:nvPr/>
          </p:nvSpPr>
          <p:spPr>
            <a:xfrm>
              <a:off x="10624234" y="4521916"/>
              <a:ext cx="2511347" cy="954107"/>
            </a:xfrm>
            <a:prstGeom prst="rect">
              <a:avLst/>
            </a:prstGeom>
            <a:noFill/>
          </p:spPr>
          <p:txBody>
            <a:bodyPr wrap="square" rtlCol="0">
              <a:spAutoFit/>
            </a:bodyPr>
            <a:lstStyle/>
            <a:p>
              <a:r>
                <a:rPr lang="de-DE" sz="1400" smtClean="0"/>
                <a:t>(collect regularly,</a:t>
              </a:r>
            </a:p>
            <a:p>
              <a:r>
                <a:rPr lang="de-DE" sz="1400" smtClean="0"/>
                <a:t>evaluate,</a:t>
              </a:r>
            </a:p>
            <a:p>
              <a:r>
                <a:rPr lang="de-DE" sz="1400" smtClean="0"/>
                <a:t>adapt/adjust, </a:t>
              </a:r>
            </a:p>
            <a:p>
              <a:r>
                <a:rPr lang="de-DE" sz="1400" smtClean="0"/>
                <a:t>inclusivity, etc.)</a:t>
              </a:r>
              <a:endParaRPr lang="de-DE" sz="1400"/>
            </a:p>
          </p:txBody>
        </p:sp>
      </p:grpSp>
      <p:sp>
        <p:nvSpPr>
          <p:cNvPr id="69" name="TextBox 68"/>
          <p:cNvSpPr txBox="1"/>
          <p:nvPr/>
        </p:nvSpPr>
        <p:spPr>
          <a:xfrm>
            <a:off x="997709" y="0"/>
            <a:ext cx="9645248" cy="1446550"/>
          </a:xfrm>
          <a:prstGeom prst="rect">
            <a:avLst/>
          </a:prstGeom>
          <a:noFill/>
        </p:spPr>
        <p:txBody>
          <a:bodyPr wrap="square" rtlCol="0">
            <a:spAutoFit/>
          </a:bodyPr>
          <a:lstStyle/>
          <a:p>
            <a:pPr algn="ctr"/>
            <a:r>
              <a:rPr lang="de-DE" sz="4400" b="1" smtClean="0">
                <a:latin typeface="Berlin Sans FB Demi" panose="020E0802020502020306" pitchFamily="34" charset="0"/>
              </a:rPr>
              <a:t>High-level steps to starting a mentorship program</a:t>
            </a:r>
            <a:endParaRPr lang="de-DE" sz="4400" b="1">
              <a:latin typeface="Berlin Sans FB Demi" panose="020E0802020502020306" pitchFamily="34" charset="0"/>
            </a:endParaRPr>
          </a:p>
        </p:txBody>
      </p:sp>
    </p:spTree>
    <p:extLst>
      <p:ext uri="{BB962C8B-B14F-4D97-AF65-F5344CB8AC3E}">
        <p14:creationId xmlns:p14="http://schemas.microsoft.com/office/powerpoint/2010/main" val="280945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146" y="926219"/>
            <a:ext cx="1794175" cy="2419815"/>
          </a:xfrm>
          <a:prstGeom prst="rect">
            <a:avLst/>
          </a:prstGeom>
        </p:spPr>
      </p:pic>
      <p:sp>
        <p:nvSpPr>
          <p:cNvPr id="5" name="TextBox 4"/>
          <p:cNvSpPr txBox="1"/>
          <p:nvPr/>
        </p:nvSpPr>
        <p:spPr>
          <a:xfrm>
            <a:off x="569297" y="3601840"/>
            <a:ext cx="1794175" cy="369332"/>
          </a:xfrm>
          <a:prstGeom prst="rect">
            <a:avLst/>
          </a:prstGeom>
          <a:noFill/>
        </p:spPr>
        <p:txBody>
          <a:bodyPr wrap="square" rtlCol="0">
            <a:spAutoFit/>
          </a:bodyPr>
          <a:lstStyle/>
          <a:p>
            <a:pPr algn="ctr"/>
            <a:r>
              <a:rPr lang="de-DE" smtClean="0">
                <a:latin typeface="Berlin Sans FB Demi" panose="020E0802020502020306" pitchFamily="34" charset="0"/>
              </a:rPr>
              <a:t>Today</a:t>
            </a:r>
            <a:endParaRPr lang="de-DE">
              <a:latin typeface="Berlin Sans FB Demi" panose="020E0802020502020306" pitchFamily="34" charset="0"/>
            </a:endParaRPr>
          </a:p>
        </p:txBody>
      </p:sp>
      <p:grpSp>
        <p:nvGrpSpPr>
          <p:cNvPr id="18" name="Group 17"/>
          <p:cNvGrpSpPr/>
          <p:nvPr/>
        </p:nvGrpSpPr>
        <p:grpSpPr>
          <a:xfrm>
            <a:off x="2490760" y="2405989"/>
            <a:ext cx="3301445" cy="1551360"/>
            <a:chOff x="2363472" y="2419812"/>
            <a:chExt cx="3301445" cy="1551360"/>
          </a:xfrm>
        </p:grpSpPr>
        <p:sp>
          <p:nvSpPr>
            <p:cNvPr id="6" name="Right Arrow 5"/>
            <p:cNvSpPr/>
            <p:nvPr/>
          </p:nvSpPr>
          <p:spPr>
            <a:xfrm>
              <a:off x="2363472" y="2419812"/>
              <a:ext cx="1728439" cy="379141"/>
            </a:xfrm>
            <a:prstGeom prst="rightArrow">
              <a:avLst/>
            </a:prstGeom>
            <a:gradFill flip="none" rotWithShape="1">
              <a:gsLst>
                <a:gs pos="0">
                  <a:schemeClr val="accent1">
                    <a:lumMod val="60000"/>
                    <a:lumOff val="40000"/>
                  </a:schemeClr>
                </a:gs>
                <a:gs pos="97000">
                  <a:schemeClr val="accent1">
                    <a:lumMod val="70000"/>
                  </a:schemeClr>
                </a:gs>
              </a:gsLst>
              <a:path path="rect">
                <a:fillToRect l="100000" t="100000"/>
              </a:path>
              <a:tileRect r="-100000" b="-100000"/>
            </a:gra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Box 8"/>
            <p:cNvSpPr txBox="1"/>
            <p:nvPr/>
          </p:nvSpPr>
          <p:spPr>
            <a:xfrm>
              <a:off x="3836117" y="3601840"/>
              <a:ext cx="1828800" cy="369332"/>
            </a:xfrm>
            <a:prstGeom prst="rect">
              <a:avLst/>
            </a:prstGeom>
            <a:noFill/>
            <a:ln>
              <a:noFill/>
            </a:ln>
          </p:spPr>
          <p:txBody>
            <a:bodyPr wrap="square" rtlCol="0">
              <a:spAutoFit/>
            </a:bodyPr>
            <a:lstStyle/>
            <a:p>
              <a:pPr algn="ctr"/>
              <a:r>
                <a:rPr lang="de-DE" smtClean="0">
                  <a:latin typeface="Berlin Sans FB Demi" panose="020E0802020502020306" pitchFamily="34" charset="0"/>
                </a:rPr>
                <a:t>Next week</a:t>
              </a:r>
              <a:endParaRPr lang="de-DE">
                <a:latin typeface="Berlin Sans FB Demi" panose="020E0802020502020306" pitchFamily="34" charset="0"/>
              </a:endParaRPr>
            </a:p>
          </p:txBody>
        </p:sp>
      </p:grpSp>
      <p:grpSp>
        <p:nvGrpSpPr>
          <p:cNvPr id="23" name="Group 22"/>
          <p:cNvGrpSpPr/>
          <p:nvPr/>
        </p:nvGrpSpPr>
        <p:grpSpPr>
          <a:xfrm>
            <a:off x="5599599" y="2437889"/>
            <a:ext cx="3366764" cy="1533283"/>
            <a:chOff x="5599599" y="2437889"/>
            <a:chExt cx="3366764" cy="1533283"/>
          </a:xfrm>
        </p:grpSpPr>
        <p:sp>
          <p:nvSpPr>
            <p:cNvPr id="10" name="TextBox 9"/>
            <p:cNvSpPr txBox="1"/>
            <p:nvPr/>
          </p:nvSpPr>
          <p:spPr>
            <a:xfrm>
              <a:off x="7137563" y="3601840"/>
              <a:ext cx="1828800" cy="369332"/>
            </a:xfrm>
            <a:prstGeom prst="rect">
              <a:avLst/>
            </a:prstGeom>
            <a:noFill/>
            <a:ln>
              <a:noFill/>
            </a:ln>
          </p:spPr>
          <p:txBody>
            <a:bodyPr wrap="square" rtlCol="0">
              <a:spAutoFit/>
            </a:bodyPr>
            <a:lstStyle/>
            <a:p>
              <a:pPr algn="ctr"/>
              <a:r>
                <a:rPr lang="de-DE" smtClean="0">
                  <a:latin typeface="Berlin Sans FB Demi" panose="020E0802020502020306" pitchFamily="34" charset="0"/>
                </a:rPr>
                <a:t>Next year</a:t>
              </a:r>
              <a:endParaRPr lang="de-DE">
                <a:latin typeface="Berlin Sans FB Demi" panose="020E0802020502020306" pitchFamily="34" charset="0"/>
              </a:endParaRPr>
            </a:p>
          </p:txBody>
        </p:sp>
        <p:sp>
          <p:nvSpPr>
            <p:cNvPr id="21" name="Right Arrow 20"/>
            <p:cNvSpPr/>
            <p:nvPr/>
          </p:nvSpPr>
          <p:spPr>
            <a:xfrm>
              <a:off x="5599599" y="2437889"/>
              <a:ext cx="1728439" cy="379141"/>
            </a:xfrm>
            <a:prstGeom prst="rightArrow">
              <a:avLst/>
            </a:prstGeom>
            <a:gradFill flip="none" rotWithShape="1">
              <a:gsLst>
                <a:gs pos="0">
                  <a:schemeClr val="accent1">
                    <a:lumMod val="60000"/>
                    <a:lumOff val="40000"/>
                  </a:schemeClr>
                </a:gs>
                <a:gs pos="97000">
                  <a:schemeClr val="accent1">
                    <a:lumMod val="70000"/>
                  </a:schemeClr>
                </a:gs>
              </a:gsLst>
              <a:path path="rect">
                <a:fillToRect l="100000" t="100000"/>
              </a:path>
              <a:tileRect r="-100000" b="-100000"/>
            </a:gra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4" name="Group 23"/>
          <p:cNvGrpSpPr/>
          <p:nvPr/>
        </p:nvGrpSpPr>
        <p:grpSpPr>
          <a:xfrm>
            <a:off x="8849301" y="2437889"/>
            <a:ext cx="3433990" cy="1551361"/>
            <a:chOff x="8758010" y="2419811"/>
            <a:chExt cx="3433990" cy="1551361"/>
          </a:xfrm>
        </p:grpSpPr>
        <p:sp>
          <p:nvSpPr>
            <p:cNvPr id="11" name="TextBox 10"/>
            <p:cNvSpPr txBox="1"/>
            <p:nvPr/>
          </p:nvSpPr>
          <p:spPr>
            <a:xfrm>
              <a:off x="10363200" y="3601840"/>
              <a:ext cx="1828800" cy="369332"/>
            </a:xfrm>
            <a:prstGeom prst="rect">
              <a:avLst/>
            </a:prstGeom>
            <a:noFill/>
          </p:spPr>
          <p:txBody>
            <a:bodyPr wrap="square" rtlCol="0">
              <a:spAutoFit/>
            </a:bodyPr>
            <a:lstStyle/>
            <a:p>
              <a:pPr algn="ctr"/>
              <a:r>
                <a:rPr lang="de-DE" smtClean="0">
                  <a:latin typeface="Berlin Sans FB Demi" panose="020E0802020502020306" pitchFamily="34" charset="0"/>
                </a:rPr>
                <a:t>Future</a:t>
              </a:r>
              <a:endParaRPr lang="de-DE">
                <a:latin typeface="Berlin Sans FB Demi" panose="020E0802020502020306" pitchFamily="34" charset="0"/>
              </a:endParaRPr>
            </a:p>
          </p:txBody>
        </p:sp>
        <p:sp>
          <p:nvSpPr>
            <p:cNvPr id="22" name="Right Arrow 21"/>
            <p:cNvSpPr/>
            <p:nvPr/>
          </p:nvSpPr>
          <p:spPr>
            <a:xfrm>
              <a:off x="8758010" y="2419811"/>
              <a:ext cx="1728439" cy="379141"/>
            </a:xfrm>
            <a:prstGeom prst="rightArrow">
              <a:avLst/>
            </a:prstGeom>
            <a:gradFill flip="none" rotWithShape="1">
              <a:gsLst>
                <a:gs pos="0">
                  <a:schemeClr val="accent1">
                    <a:lumMod val="60000"/>
                    <a:lumOff val="40000"/>
                  </a:schemeClr>
                </a:gs>
                <a:gs pos="97000">
                  <a:schemeClr val="accent1">
                    <a:lumMod val="70000"/>
                  </a:schemeClr>
                </a:gs>
              </a:gsLst>
              <a:path path="rect">
                <a:fillToRect l="100000" t="100000"/>
              </a:path>
              <a:tileRect r="-100000" b="-100000"/>
            </a:gra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0" name="Group 39"/>
          <p:cNvGrpSpPr/>
          <p:nvPr/>
        </p:nvGrpSpPr>
        <p:grpSpPr>
          <a:xfrm>
            <a:off x="1960068" y="5132988"/>
            <a:ext cx="1903434" cy="1345873"/>
            <a:chOff x="1960068" y="5132988"/>
            <a:chExt cx="1903434" cy="1345873"/>
          </a:xfrm>
        </p:grpSpPr>
        <p:sp>
          <p:nvSpPr>
            <p:cNvPr id="12" name="Curved Left Arrow 11"/>
            <p:cNvSpPr/>
            <p:nvPr/>
          </p:nvSpPr>
          <p:spPr>
            <a:xfrm rot="5400000">
              <a:off x="2238848" y="4854208"/>
              <a:ext cx="1345873" cy="1903434"/>
            </a:xfrm>
            <a:prstGeom prst="curvedLeftArrow">
              <a:avLst>
                <a:gd name="adj1" fmla="val 11214"/>
                <a:gd name="adj2" fmla="val 50000"/>
                <a:gd name="adj3" fmla="val 25000"/>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5" name="TextBox 24"/>
            <p:cNvSpPr txBox="1"/>
            <p:nvPr/>
          </p:nvSpPr>
          <p:spPr>
            <a:xfrm>
              <a:off x="2625130" y="5482759"/>
              <a:ext cx="776614" cy="646331"/>
            </a:xfrm>
            <a:prstGeom prst="rect">
              <a:avLst/>
            </a:prstGeom>
            <a:noFill/>
            <a:ln>
              <a:solidFill>
                <a:schemeClr val="bg1"/>
              </a:solidFill>
            </a:ln>
          </p:spPr>
          <p:txBody>
            <a:bodyPr wrap="square" rtlCol="0">
              <a:spAutoFit/>
            </a:bodyPr>
            <a:lstStyle/>
            <a:p>
              <a:pPr algn="ctr"/>
              <a:r>
                <a:rPr lang="de-DE" smtClean="0"/>
                <a:t>last -4</a:t>
              </a:r>
            </a:p>
            <a:p>
              <a:pPr algn="ctr"/>
              <a:r>
                <a:rPr lang="de-DE" smtClean="0"/>
                <a:t>step</a:t>
              </a:r>
              <a:endParaRPr lang="de-DE"/>
            </a:p>
          </p:txBody>
        </p:sp>
      </p:grpSp>
      <p:grpSp>
        <p:nvGrpSpPr>
          <p:cNvPr id="37" name="Group 36"/>
          <p:cNvGrpSpPr/>
          <p:nvPr/>
        </p:nvGrpSpPr>
        <p:grpSpPr>
          <a:xfrm>
            <a:off x="7824732" y="5132988"/>
            <a:ext cx="1903434" cy="1345873"/>
            <a:chOff x="7824732" y="5132988"/>
            <a:chExt cx="1903434" cy="1345873"/>
          </a:xfrm>
        </p:grpSpPr>
        <p:sp>
          <p:nvSpPr>
            <p:cNvPr id="13" name="Curved Left Arrow 12"/>
            <p:cNvSpPr/>
            <p:nvPr/>
          </p:nvSpPr>
          <p:spPr>
            <a:xfrm rot="5400000">
              <a:off x="8103512" y="4854208"/>
              <a:ext cx="1345873" cy="1903434"/>
            </a:xfrm>
            <a:prstGeom prst="curvedLeftArrow">
              <a:avLst>
                <a:gd name="adj1" fmla="val 11214"/>
                <a:gd name="adj2" fmla="val 50000"/>
                <a:gd name="adj3" fmla="val 25000"/>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6" name="TextBox 25"/>
            <p:cNvSpPr txBox="1"/>
            <p:nvPr/>
          </p:nvSpPr>
          <p:spPr>
            <a:xfrm>
              <a:off x="8494646" y="5482759"/>
              <a:ext cx="776614" cy="646331"/>
            </a:xfrm>
            <a:prstGeom prst="rect">
              <a:avLst/>
            </a:prstGeom>
            <a:noFill/>
            <a:ln>
              <a:solidFill>
                <a:schemeClr val="bg1"/>
              </a:solidFill>
            </a:ln>
          </p:spPr>
          <p:txBody>
            <a:bodyPr wrap="square" rtlCol="0">
              <a:spAutoFit/>
            </a:bodyPr>
            <a:lstStyle/>
            <a:p>
              <a:pPr algn="ctr"/>
              <a:r>
                <a:rPr lang="de-DE" smtClean="0"/>
                <a:t>last -1</a:t>
              </a:r>
            </a:p>
            <a:p>
              <a:pPr algn="ctr"/>
              <a:r>
                <a:rPr lang="de-DE" smtClean="0"/>
                <a:t>step</a:t>
              </a:r>
              <a:endParaRPr lang="de-DE"/>
            </a:p>
          </p:txBody>
        </p:sp>
      </p:grpSp>
      <p:grpSp>
        <p:nvGrpSpPr>
          <p:cNvPr id="41" name="Group 40"/>
          <p:cNvGrpSpPr/>
          <p:nvPr/>
        </p:nvGrpSpPr>
        <p:grpSpPr>
          <a:xfrm>
            <a:off x="0" y="5132989"/>
            <a:ext cx="1908614" cy="1345873"/>
            <a:chOff x="5180" y="5132989"/>
            <a:chExt cx="1903434" cy="1345873"/>
          </a:xfrm>
        </p:grpSpPr>
        <p:sp>
          <p:nvSpPr>
            <p:cNvPr id="17" name="Curved Left Arrow 16"/>
            <p:cNvSpPr/>
            <p:nvPr/>
          </p:nvSpPr>
          <p:spPr>
            <a:xfrm rot="5400000">
              <a:off x="283960" y="4854209"/>
              <a:ext cx="1345873" cy="1903434"/>
            </a:xfrm>
            <a:prstGeom prst="curvedLeftArrow">
              <a:avLst>
                <a:gd name="adj1" fmla="val 11214"/>
                <a:gd name="adj2" fmla="val 50000"/>
                <a:gd name="adj3" fmla="val 25000"/>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7" name="TextBox 26"/>
            <p:cNvSpPr txBox="1"/>
            <p:nvPr/>
          </p:nvSpPr>
          <p:spPr>
            <a:xfrm>
              <a:off x="689770" y="5482759"/>
              <a:ext cx="776614" cy="646331"/>
            </a:xfrm>
            <a:prstGeom prst="rect">
              <a:avLst/>
            </a:prstGeom>
            <a:noFill/>
            <a:ln>
              <a:solidFill>
                <a:schemeClr val="bg1"/>
              </a:solidFill>
            </a:ln>
          </p:spPr>
          <p:txBody>
            <a:bodyPr wrap="square" rtlCol="0">
              <a:spAutoFit/>
            </a:bodyPr>
            <a:lstStyle/>
            <a:p>
              <a:pPr algn="ctr"/>
              <a:r>
                <a:rPr lang="de-DE" smtClean="0"/>
                <a:t>first </a:t>
              </a:r>
            </a:p>
            <a:p>
              <a:pPr algn="ctr"/>
              <a:r>
                <a:rPr lang="de-DE" smtClean="0"/>
                <a:t>step</a:t>
              </a:r>
              <a:endParaRPr lang="de-DE"/>
            </a:p>
          </p:txBody>
        </p:sp>
      </p:grpSp>
      <p:grpSp>
        <p:nvGrpSpPr>
          <p:cNvPr id="36" name="Group 35"/>
          <p:cNvGrpSpPr/>
          <p:nvPr/>
        </p:nvGrpSpPr>
        <p:grpSpPr>
          <a:xfrm>
            <a:off x="9779619" y="5132988"/>
            <a:ext cx="1903434" cy="1345873"/>
            <a:chOff x="9779619" y="5132988"/>
            <a:chExt cx="1903434" cy="1345873"/>
          </a:xfrm>
        </p:grpSpPr>
        <p:sp>
          <p:nvSpPr>
            <p:cNvPr id="16" name="Curved Left Arrow 15"/>
            <p:cNvSpPr/>
            <p:nvPr/>
          </p:nvSpPr>
          <p:spPr>
            <a:xfrm rot="5400000">
              <a:off x="10058399" y="4854208"/>
              <a:ext cx="1345873" cy="1903434"/>
            </a:xfrm>
            <a:prstGeom prst="curvedLeftArrow">
              <a:avLst>
                <a:gd name="adj1" fmla="val 11214"/>
                <a:gd name="adj2" fmla="val 50000"/>
                <a:gd name="adj3" fmla="val 25000"/>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8" name="TextBox 27"/>
            <p:cNvSpPr txBox="1"/>
            <p:nvPr/>
          </p:nvSpPr>
          <p:spPr>
            <a:xfrm>
              <a:off x="10486449" y="5482758"/>
              <a:ext cx="776614" cy="646331"/>
            </a:xfrm>
            <a:prstGeom prst="rect">
              <a:avLst/>
            </a:prstGeom>
            <a:noFill/>
            <a:ln>
              <a:solidFill>
                <a:schemeClr val="bg1"/>
              </a:solidFill>
            </a:ln>
          </p:spPr>
          <p:txBody>
            <a:bodyPr wrap="square" rtlCol="0">
              <a:spAutoFit/>
            </a:bodyPr>
            <a:lstStyle/>
            <a:p>
              <a:pPr algn="ctr"/>
              <a:r>
                <a:rPr lang="de-DE" smtClean="0"/>
                <a:t>last</a:t>
              </a:r>
            </a:p>
            <a:p>
              <a:pPr algn="ctr"/>
              <a:r>
                <a:rPr lang="de-DE" smtClean="0"/>
                <a:t>step</a:t>
              </a:r>
              <a:endParaRPr lang="de-DE"/>
            </a:p>
          </p:txBody>
        </p:sp>
      </p:grpSp>
      <p:grpSp>
        <p:nvGrpSpPr>
          <p:cNvPr id="39" name="Group 38"/>
          <p:cNvGrpSpPr/>
          <p:nvPr/>
        </p:nvGrpSpPr>
        <p:grpSpPr>
          <a:xfrm>
            <a:off x="3914956" y="5120463"/>
            <a:ext cx="1903434" cy="1345873"/>
            <a:chOff x="3914956" y="5120463"/>
            <a:chExt cx="1903434" cy="1345873"/>
          </a:xfrm>
        </p:grpSpPr>
        <p:sp>
          <p:nvSpPr>
            <p:cNvPr id="29" name="TextBox 28"/>
            <p:cNvSpPr txBox="1"/>
            <p:nvPr/>
          </p:nvSpPr>
          <p:spPr>
            <a:xfrm>
              <a:off x="4528565" y="5482759"/>
              <a:ext cx="985989" cy="646331"/>
            </a:xfrm>
            <a:prstGeom prst="rect">
              <a:avLst/>
            </a:prstGeom>
            <a:noFill/>
            <a:ln>
              <a:solidFill>
                <a:schemeClr val="bg1"/>
              </a:solidFill>
            </a:ln>
          </p:spPr>
          <p:txBody>
            <a:bodyPr wrap="square" rtlCol="0">
              <a:spAutoFit/>
            </a:bodyPr>
            <a:lstStyle/>
            <a:p>
              <a:pPr algn="ctr"/>
              <a:r>
                <a:rPr lang="de-DE" smtClean="0"/>
                <a:t>last -3</a:t>
              </a:r>
            </a:p>
            <a:p>
              <a:pPr algn="ctr"/>
              <a:r>
                <a:rPr lang="de-DE" smtClean="0"/>
                <a:t>step</a:t>
              </a:r>
              <a:endParaRPr lang="de-DE"/>
            </a:p>
          </p:txBody>
        </p:sp>
        <p:sp>
          <p:nvSpPr>
            <p:cNvPr id="15" name="Curved Left Arrow 14"/>
            <p:cNvSpPr/>
            <p:nvPr/>
          </p:nvSpPr>
          <p:spPr>
            <a:xfrm rot="5400000">
              <a:off x="4193736" y="4841683"/>
              <a:ext cx="1345873" cy="1903434"/>
            </a:xfrm>
            <a:prstGeom prst="curvedLeftArrow">
              <a:avLst>
                <a:gd name="adj1" fmla="val 11214"/>
                <a:gd name="adj2" fmla="val 50000"/>
                <a:gd name="adj3" fmla="val 25000"/>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grpSp>
        <p:nvGrpSpPr>
          <p:cNvPr id="38" name="Group 37"/>
          <p:cNvGrpSpPr/>
          <p:nvPr/>
        </p:nvGrpSpPr>
        <p:grpSpPr>
          <a:xfrm>
            <a:off x="5869844" y="5132989"/>
            <a:ext cx="1903434" cy="1345873"/>
            <a:chOff x="5869844" y="5132989"/>
            <a:chExt cx="1903434" cy="1345873"/>
          </a:xfrm>
        </p:grpSpPr>
        <p:sp>
          <p:nvSpPr>
            <p:cNvPr id="30" name="TextBox 29"/>
            <p:cNvSpPr txBox="1"/>
            <p:nvPr/>
          </p:nvSpPr>
          <p:spPr>
            <a:xfrm>
              <a:off x="6461502" y="5481823"/>
              <a:ext cx="985989" cy="646331"/>
            </a:xfrm>
            <a:prstGeom prst="rect">
              <a:avLst/>
            </a:prstGeom>
            <a:noFill/>
            <a:ln>
              <a:solidFill>
                <a:schemeClr val="bg1"/>
              </a:solidFill>
            </a:ln>
          </p:spPr>
          <p:txBody>
            <a:bodyPr wrap="square" rtlCol="0">
              <a:spAutoFit/>
            </a:bodyPr>
            <a:lstStyle/>
            <a:p>
              <a:pPr algn="ctr"/>
              <a:r>
                <a:rPr lang="de-DE" smtClean="0"/>
                <a:t>last -2</a:t>
              </a:r>
            </a:p>
            <a:p>
              <a:pPr algn="ctr"/>
              <a:r>
                <a:rPr lang="de-DE" smtClean="0"/>
                <a:t>step</a:t>
              </a:r>
              <a:endParaRPr lang="de-DE"/>
            </a:p>
          </p:txBody>
        </p:sp>
        <p:sp>
          <p:nvSpPr>
            <p:cNvPr id="14" name="Curved Left Arrow 13"/>
            <p:cNvSpPr/>
            <p:nvPr/>
          </p:nvSpPr>
          <p:spPr>
            <a:xfrm rot="5400000">
              <a:off x="6148624" y="4854209"/>
              <a:ext cx="1345873" cy="1903434"/>
            </a:xfrm>
            <a:prstGeom prst="curvedLeftArrow">
              <a:avLst>
                <a:gd name="adj1" fmla="val 11214"/>
                <a:gd name="adj2" fmla="val 50000"/>
                <a:gd name="adj3" fmla="val 25000"/>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sp>
        <p:nvSpPr>
          <p:cNvPr id="33" name="TextBox 32"/>
          <p:cNvSpPr txBox="1"/>
          <p:nvPr/>
        </p:nvSpPr>
        <p:spPr>
          <a:xfrm>
            <a:off x="1602473" y="5933188"/>
            <a:ext cx="413359" cy="707886"/>
          </a:xfrm>
          <a:prstGeom prst="rect">
            <a:avLst/>
          </a:prstGeom>
          <a:noFill/>
        </p:spPr>
        <p:txBody>
          <a:bodyPr wrap="square" rtlCol="0">
            <a:spAutoFit/>
          </a:bodyPr>
          <a:lstStyle/>
          <a:p>
            <a:r>
              <a:rPr lang="de-DE" sz="4000" smtClean="0">
                <a:solidFill>
                  <a:schemeClr val="accent1">
                    <a:lumMod val="75000"/>
                  </a:schemeClr>
                </a:solidFill>
                <a:latin typeface="AdLib WGL4 BT" panose="04040805040B02020603" pitchFamily="82" charset="0"/>
              </a:rPr>
              <a:t>.</a:t>
            </a:r>
            <a:endParaRPr lang="de-DE" sz="4000">
              <a:solidFill>
                <a:schemeClr val="accent1">
                  <a:lumMod val="75000"/>
                </a:schemeClr>
              </a:solidFill>
              <a:latin typeface="AdLib WGL4 BT" panose="04040805040B02020603" pitchFamily="82" charset="0"/>
            </a:endParaRPr>
          </a:p>
        </p:txBody>
      </p:sp>
      <p:sp>
        <p:nvSpPr>
          <p:cNvPr id="34" name="TextBox 33"/>
          <p:cNvSpPr txBox="1"/>
          <p:nvPr/>
        </p:nvSpPr>
        <p:spPr>
          <a:xfrm>
            <a:off x="1841435" y="5931908"/>
            <a:ext cx="413359" cy="707886"/>
          </a:xfrm>
          <a:prstGeom prst="rect">
            <a:avLst/>
          </a:prstGeom>
          <a:noFill/>
        </p:spPr>
        <p:txBody>
          <a:bodyPr wrap="square" rtlCol="0">
            <a:spAutoFit/>
          </a:bodyPr>
          <a:lstStyle/>
          <a:p>
            <a:r>
              <a:rPr lang="de-DE" sz="4000" smtClean="0">
                <a:solidFill>
                  <a:schemeClr val="accent1">
                    <a:lumMod val="75000"/>
                  </a:schemeClr>
                </a:solidFill>
                <a:latin typeface="AdLib WGL4 BT" panose="04040805040B02020603" pitchFamily="82" charset="0"/>
              </a:rPr>
              <a:t>.</a:t>
            </a:r>
            <a:endParaRPr lang="de-DE" sz="4000">
              <a:solidFill>
                <a:schemeClr val="accent1">
                  <a:lumMod val="75000"/>
                </a:schemeClr>
              </a:solidFill>
              <a:latin typeface="AdLib WGL4 BT" panose="04040805040B02020603" pitchFamily="82" charset="0"/>
            </a:endParaRPr>
          </a:p>
        </p:txBody>
      </p:sp>
      <p:sp>
        <p:nvSpPr>
          <p:cNvPr id="35" name="TextBox 34"/>
          <p:cNvSpPr txBox="1"/>
          <p:nvPr/>
        </p:nvSpPr>
        <p:spPr>
          <a:xfrm>
            <a:off x="2084181" y="5932907"/>
            <a:ext cx="406579" cy="707886"/>
          </a:xfrm>
          <a:prstGeom prst="rect">
            <a:avLst/>
          </a:prstGeom>
          <a:noFill/>
        </p:spPr>
        <p:txBody>
          <a:bodyPr wrap="square" rtlCol="0">
            <a:spAutoFit/>
          </a:bodyPr>
          <a:lstStyle/>
          <a:p>
            <a:r>
              <a:rPr lang="de-DE" sz="4000" smtClean="0">
                <a:solidFill>
                  <a:schemeClr val="accent1">
                    <a:lumMod val="75000"/>
                  </a:schemeClr>
                </a:solidFill>
                <a:latin typeface="AdLib WGL4 BT" panose="04040805040B02020603" pitchFamily="82" charset="0"/>
              </a:rPr>
              <a:t>.</a:t>
            </a:r>
            <a:endParaRPr lang="de-DE" sz="4000">
              <a:solidFill>
                <a:schemeClr val="accent1">
                  <a:lumMod val="75000"/>
                </a:schemeClr>
              </a:solidFill>
              <a:latin typeface="AdLib WGL4 BT" panose="04040805040B02020603" pitchFamily="82" charset="0"/>
            </a:endParaRPr>
          </a:p>
        </p:txBody>
      </p:sp>
      <p:grpSp>
        <p:nvGrpSpPr>
          <p:cNvPr id="44" name="Group 43"/>
          <p:cNvGrpSpPr/>
          <p:nvPr/>
        </p:nvGrpSpPr>
        <p:grpSpPr>
          <a:xfrm>
            <a:off x="767061" y="4121061"/>
            <a:ext cx="1670824" cy="1011925"/>
            <a:chOff x="767061" y="4121061"/>
            <a:chExt cx="1670824" cy="1011925"/>
          </a:xfrm>
        </p:grpSpPr>
        <p:sp>
          <p:nvSpPr>
            <p:cNvPr id="42" name="Curved Up Arrow 41"/>
            <p:cNvSpPr/>
            <p:nvPr/>
          </p:nvSpPr>
          <p:spPr>
            <a:xfrm>
              <a:off x="767061" y="4121061"/>
              <a:ext cx="1670824" cy="1011925"/>
            </a:xfrm>
            <a:prstGeom prst="curvedUpArrow">
              <a:avLst>
                <a:gd name="adj1" fmla="val 17689"/>
                <a:gd name="adj2" fmla="val 50000"/>
                <a:gd name="adj3" fmla="val 25000"/>
              </a:avLst>
            </a:prstGeom>
            <a:solidFill>
              <a:srgbClr val="FFC000"/>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solidFill>
                  <a:schemeClr val="tx1"/>
                </a:solidFill>
              </a:endParaRPr>
            </a:p>
          </p:txBody>
        </p:sp>
        <p:sp>
          <p:nvSpPr>
            <p:cNvPr id="43" name="TextBox 42"/>
            <p:cNvSpPr txBox="1"/>
            <p:nvPr/>
          </p:nvSpPr>
          <p:spPr>
            <a:xfrm>
              <a:off x="1132343" y="4184685"/>
              <a:ext cx="778727" cy="646331"/>
            </a:xfrm>
            <a:prstGeom prst="rect">
              <a:avLst/>
            </a:prstGeom>
            <a:noFill/>
            <a:ln>
              <a:solidFill>
                <a:schemeClr val="bg1"/>
              </a:solidFill>
            </a:ln>
          </p:spPr>
          <p:txBody>
            <a:bodyPr wrap="square" rtlCol="0">
              <a:spAutoFit/>
            </a:bodyPr>
            <a:lstStyle/>
            <a:p>
              <a:pPr algn="ctr"/>
              <a:r>
                <a:rPr lang="de-DE" smtClean="0"/>
                <a:t>do now</a:t>
              </a:r>
              <a:endParaRPr lang="de-DE"/>
            </a:p>
          </p:txBody>
        </p:sp>
      </p:grpSp>
      <p:grpSp>
        <p:nvGrpSpPr>
          <p:cNvPr id="45" name="Group 44"/>
          <p:cNvGrpSpPr/>
          <p:nvPr/>
        </p:nvGrpSpPr>
        <p:grpSpPr>
          <a:xfrm>
            <a:off x="2484443" y="4121061"/>
            <a:ext cx="1670824" cy="1011925"/>
            <a:chOff x="767061" y="4121061"/>
            <a:chExt cx="1670824" cy="1011925"/>
          </a:xfrm>
        </p:grpSpPr>
        <p:sp>
          <p:nvSpPr>
            <p:cNvPr id="46" name="Curved Up Arrow 45"/>
            <p:cNvSpPr/>
            <p:nvPr/>
          </p:nvSpPr>
          <p:spPr>
            <a:xfrm>
              <a:off x="767061" y="4121061"/>
              <a:ext cx="1670824" cy="1011925"/>
            </a:xfrm>
            <a:prstGeom prst="curvedUpArrow">
              <a:avLst>
                <a:gd name="adj1" fmla="val 17689"/>
                <a:gd name="adj2" fmla="val 50000"/>
                <a:gd name="adj3" fmla="val 25000"/>
              </a:avLst>
            </a:prstGeom>
            <a:solidFill>
              <a:srgbClr val="FFC000"/>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solidFill>
                  <a:schemeClr val="tx1"/>
                </a:solidFill>
              </a:endParaRPr>
            </a:p>
          </p:txBody>
        </p:sp>
        <p:sp>
          <p:nvSpPr>
            <p:cNvPr id="47" name="TextBox 46"/>
            <p:cNvSpPr txBox="1"/>
            <p:nvPr/>
          </p:nvSpPr>
          <p:spPr>
            <a:xfrm>
              <a:off x="1132343" y="4184685"/>
              <a:ext cx="778727" cy="646331"/>
            </a:xfrm>
            <a:prstGeom prst="rect">
              <a:avLst/>
            </a:prstGeom>
            <a:noFill/>
            <a:ln>
              <a:solidFill>
                <a:schemeClr val="bg1"/>
              </a:solidFill>
            </a:ln>
          </p:spPr>
          <p:txBody>
            <a:bodyPr wrap="square" rtlCol="0">
              <a:spAutoFit/>
            </a:bodyPr>
            <a:lstStyle/>
            <a:p>
              <a:pPr algn="ctr"/>
              <a:r>
                <a:rPr lang="de-DE" smtClean="0"/>
                <a:t>do next</a:t>
              </a:r>
              <a:endParaRPr lang="de-DE"/>
            </a:p>
          </p:txBody>
        </p:sp>
      </p:grpSp>
      <p:grpSp>
        <p:nvGrpSpPr>
          <p:cNvPr id="48" name="Group 47"/>
          <p:cNvGrpSpPr/>
          <p:nvPr/>
        </p:nvGrpSpPr>
        <p:grpSpPr>
          <a:xfrm>
            <a:off x="4202439" y="4122055"/>
            <a:ext cx="1670824" cy="1011925"/>
            <a:chOff x="767061" y="4121061"/>
            <a:chExt cx="1670824" cy="1011925"/>
          </a:xfrm>
        </p:grpSpPr>
        <p:sp>
          <p:nvSpPr>
            <p:cNvPr id="50" name="TextBox 49"/>
            <p:cNvSpPr txBox="1"/>
            <p:nvPr/>
          </p:nvSpPr>
          <p:spPr>
            <a:xfrm>
              <a:off x="1044661" y="4184685"/>
              <a:ext cx="946833" cy="646331"/>
            </a:xfrm>
            <a:prstGeom prst="rect">
              <a:avLst/>
            </a:prstGeom>
            <a:noFill/>
            <a:ln>
              <a:solidFill>
                <a:schemeClr val="bg1"/>
              </a:solidFill>
            </a:ln>
          </p:spPr>
          <p:txBody>
            <a:bodyPr wrap="square" rtlCol="0">
              <a:spAutoFit/>
            </a:bodyPr>
            <a:lstStyle/>
            <a:p>
              <a:pPr algn="ctr"/>
              <a:r>
                <a:rPr lang="de-DE" smtClean="0"/>
                <a:t>do </a:t>
              </a:r>
            </a:p>
            <a:p>
              <a:pPr algn="ctr"/>
              <a:r>
                <a:rPr lang="de-DE" smtClean="0"/>
                <a:t>next +1</a:t>
              </a:r>
              <a:endParaRPr lang="de-DE"/>
            </a:p>
          </p:txBody>
        </p:sp>
        <p:sp>
          <p:nvSpPr>
            <p:cNvPr id="49" name="Curved Up Arrow 48"/>
            <p:cNvSpPr/>
            <p:nvPr/>
          </p:nvSpPr>
          <p:spPr>
            <a:xfrm>
              <a:off x="767061" y="4121061"/>
              <a:ext cx="1670824" cy="1011925"/>
            </a:xfrm>
            <a:prstGeom prst="curvedUpArrow">
              <a:avLst>
                <a:gd name="adj1" fmla="val 17689"/>
                <a:gd name="adj2" fmla="val 50000"/>
                <a:gd name="adj3" fmla="val 25000"/>
              </a:avLst>
            </a:prstGeom>
            <a:solidFill>
              <a:srgbClr val="FFC000"/>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solidFill>
                  <a:schemeClr val="tx1"/>
                </a:solidFill>
              </a:endParaRPr>
            </a:p>
          </p:txBody>
        </p:sp>
      </p:grpSp>
      <p:sp>
        <p:nvSpPr>
          <p:cNvPr id="51" name="TextBox 50"/>
          <p:cNvSpPr txBox="1"/>
          <p:nvPr/>
        </p:nvSpPr>
        <p:spPr>
          <a:xfrm>
            <a:off x="5816956" y="4477354"/>
            <a:ext cx="413359" cy="707886"/>
          </a:xfrm>
          <a:prstGeom prst="rect">
            <a:avLst/>
          </a:prstGeom>
          <a:noFill/>
        </p:spPr>
        <p:txBody>
          <a:bodyPr wrap="square" rtlCol="0">
            <a:spAutoFit/>
          </a:bodyPr>
          <a:lstStyle/>
          <a:p>
            <a:r>
              <a:rPr lang="de-DE" sz="4000" smtClean="0">
                <a:solidFill>
                  <a:srgbClr val="FFC000"/>
                </a:solidFill>
                <a:latin typeface="AdLib WGL4 BT" panose="04040805040B02020603" pitchFamily="82" charset="0"/>
              </a:rPr>
              <a:t>.</a:t>
            </a:r>
            <a:endParaRPr lang="de-DE" sz="4000">
              <a:solidFill>
                <a:srgbClr val="FFC000"/>
              </a:solidFill>
              <a:latin typeface="AdLib WGL4 BT" panose="04040805040B02020603" pitchFamily="82" charset="0"/>
            </a:endParaRPr>
          </a:p>
        </p:txBody>
      </p:sp>
      <p:sp>
        <p:nvSpPr>
          <p:cNvPr id="52" name="TextBox 51"/>
          <p:cNvSpPr txBox="1"/>
          <p:nvPr/>
        </p:nvSpPr>
        <p:spPr>
          <a:xfrm>
            <a:off x="6055918" y="4476074"/>
            <a:ext cx="413359" cy="707886"/>
          </a:xfrm>
          <a:prstGeom prst="rect">
            <a:avLst/>
          </a:prstGeom>
          <a:noFill/>
        </p:spPr>
        <p:txBody>
          <a:bodyPr wrap="square" rtlCol="0">
            <a:spAutoFit/>
          </a:bodyPr>
          <a:lstStyle/>
          <a:p>
            <a:r>
              <a:rPr lang="de-DE" sz="4000" smtClean="0">
                <a:solidFill>
                  <a:srgbClr val="FFC000"/>
                </a:solidFill>
                <a:latin typeface="AdLib WGL4 BT" panose="04040805040B02020603" pitchFamily="82" charset="0"/>
              </a:rPr>
              <a:t>.</a:t>
            </a:r>
            <a:endParaRPr lang="de-DE" sz="4000">
              <a:solidFill>
                <a:srgbClr val="FFC000"/>
              </a:solidFill>
              <a:latin typeface="AdLib WGL4 BT" panose="04040805040B02020603" pitchFamily="82" charset="0"/>
            </a:endParaRPr>
          </a:p>
        </p:txBody>
      </p:sp>
      <p:sp>
        <p:nvSpPr>
          <p:cNvPr id="53" name="TextBox 52"/>
          <p:cNvSpPr txBox="1"/>
          <p:nvPr/>
        </p:nvSpPr>
        <p:spPr>
          <a:xfrm>
            <a:off x="6298664" y="4477073"/>
            <a:ext cx="406579" cy="707886"/>
          </a:xfrm>
          <a:prstGeom prst="rect">
            <a:avLst/>
          </a:prstGeom>
          <a:noFill/>
        </p:spPr>
        <p:txBody>
          <a:bodyPr wrap="square" rtlCol="0">
            <a:spAutoFit/>
          </a:bodyPr>
          <a:lstStyle/>
          <a:p>
            <a:r>
              <a:rPr lang="de-DE" sz="4000" smtClean="0">
                <a:solidFill>
                  <a:srgbClr val="FFC000"/>
                </a:solidFill>
                <a:latin typeface="AdLib WGL4 BT" panose="04040805040B02020603" pitchFamily="82" charset="0"/>
              </a:rPr>
              <a:t>.</a:t>
            </a:r>
            <a:endParaRPr lang="de-DE" sz="4000">
              <a:solidFill>
                <a:srgbClr val="FFC000"/>
              </a:solidFill>
              <a:latin typeface="AdLib WGL4 BT" panose="04040805040B02020603" pitchFamily="82" charset="0"/>
            </a:endParaRPr>
          </a:p>
        </p:txBody>
      </p:sp>
      <p:sp>
        <p:nvSpPr>
          <p:cNvPr id="54" name="Rectangle 53"/>
          <p:cNvSpPr/>
          <p:nvPr/>
        </p:nvSpPr>
        <p:spPr>
          <a:xfrm>
            <a:off x="2911784" y="54290"/>
            <a:ext cx="7422225" cy="1446550"/>
          </a:xfrm>
          <a:prstGeom prst="rect">
            <a:avLst/>
          </a:prstGeom>
        </p:spPr>
        <p:txBody>
          <a:bodyPr wrap="none">
            <a:spAutoFit/>
          </a:bodyPr>
          <a:lstStyle/>
          <a:p>
            <a:pPr algn="ctr"/>
            <a:r>
              <a:rPr lang="en-US" sz="4400" b="1" smtClean="0">
                <a:latin typeface="Berlin Sans FB Demi" panose="020E0802020502020306" pitchFamily="34" charset="0"/>
              </a:rPr>
              <a:t>Time Travel</a:t>
            </a:r>
          </a:p>
          <a:p>
            <a:pPr algn="ctr"/>
            <a:r>
              <a:rPr lang="en-US" sz="4400" b="1" smtClean="0">
                <a:latin typeface="Berlin Sans FB Demi" panose="020E0802020502020306" pitchFamily="34" charset="0"/>
              </a:rPr>
              <a:t>Defining Goals from the End</a:t>
            </a:r>
            <a:r>
              <a:rPr lang="en-US" sz="4400" b="1">
                <a:latin typeface="Berlin Sans FB Demi" panose="020E0802020502020306" pitchFamily="34" charset="0"/>
              </a:rPr>
              <a:t> </a:t>
            </a:r>
          </a:p>
        </p:txBody>
      </p:sp>
    </p:spTree>
    <p:extLst>
      <p:ext uri="{BB962C8B-B14F-4D97-AF65-F5344CB8AC3E}">
        <p14:creationId xmlns:p14="http://schemas.microsoft.com/office/powerpoint/2010/main" val="378425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51" grpId="0"/>
      <p:bldP spid="52" grpId="0"/>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64705" y="374986"/>
            <a:ext cx="5116428" cy="6049258"/>
          </a:xfrm>
          <a:prstGeom prst="rect">
            <a:avLst/>
          </a:prstGeom>
        </p:spPr>
      </p:pic>
      <p:pic>
        <p:nvPicPr>
          <p:cNvPr id="6" name="Picture 5"/>
          <p:cNvPicPr>
            <a:picLocks noChangeAspect="1"/>
          </p:cNvPicPr>
          <p:nvPr/>
        </p:nvPicPr>
        <p:blipFill>
          <a:blip r:embed="rId3"/>
          <a:stretch>
            <a:fillRect/>
          </a:stretch>
        </p:blipFill>
        <p:spPr>
          <a:xfrm>
            <a:off x="444917" y="3851763"/>
            <a:ext cx="5791702" cy="2475191"/>
          </a:xfrm>
          <a:prstGeom prst="rect">
            <a:avLst/>
          </a:prstGeom>
        </p:spPr>
      </p:pic>
      <p:sp>
        <p:nvSpPr>
          <p:cNvPr id="7" name="Rectangle 6"/>
          <p:cNvSpPr/>
          <p:nvPr/>
        </p:nvSpPr>
        <p:spPr>
          <a:xfrm>
            <a:off x="9264312" y="5414211"/>
            <a:ext cx="1672391" cy="745958"/>
          </a:xfrm>
          <a:prstGeom prst="rect">
            <a:avLst/>
          </a:prstGeom>
          <a:solidFill>
            <a:srgbClr val="69747A"/>
          </a:solidFill>
          <a:ln>
            <a:solidFill>
              <a:srgbClr val="697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smtClean="0"/>
              <a:t>reaching out</a:t>
            </a:r>
          </a:p>
          <a:p>
            <a:r>
              <a:rPr lang="de-DE" sz="1600" smtClean="0"/>
              <a:t>empowering</a:t>
            </a:r>
          </a:p>
          <a:p>
            <a:r>
              <a:rPr lang="de-DE" sz="1600" smtClean="0"/>
              <a:t>engaging</a:t>
            </a:r>
            <a:endParaRPr lang="de-DE" sz="1600"/>
          </a:p>
        </p:txBody>
      </p:sp>
      <p:sp>
        <p:nvSpPr>
          <p:cNvPr id="8" name="Rectangle 7"/>
          <p:cNvSpPr/>
          <p:nvPr/>
        </p:nvSpPr>
        <p:spPr>
          <a:xfrm>
            <a:off x="727712" y="501133"/>
            <a:ext cx="5226111" cy="1446550"/>
          </a:xfrm>
          <a:prstGeom prst="rect">
            <a:avLst/>
          </a:prstGeom>
        </p:spPr>
        <p:txBody>
          <a:bodyPr wrap="none">
            <a:spAutoFit/>
          </a:bodyPr>
          <a:lstStyle/>
          <a:p>
            <a:pPr algn="ctr"/>
            <a:r>
              <a:rPr lang="en-US" sz="4400" b="1" smtClean="0">
                <a:latin typeface="Berlin Sans FB Demi" panose="020E0802020502020306" pitchFamily="34" charset="0"/>
              </a:rPr>
              <a:t>Who is a </a:t>
            </a:r>
          </a:p>
          <a:p>
            <a:pPr algn="ctr"/>
            <a:r>
              <a:rPr lang="en-US" sz="4400" b="1" smtClean="0">
                <a:latin typeface="Berlin Sans FB Demi" panose="020E0802020502020306" pitchFamily="34" charset="0"/>
              </a:rPr>
              <a:t>Great </a:t>
            </a:r>
            <a:r>
              <a:rPr lang="en-US" sz="4400" b="1">
                <a:latin typeface="Berlin Sans FB Demi" panose="020E0802020502020306" pitchFamily="34" charset="0"/>
              </a:rPr>
              <a:t>Peer </a:t>
            </a:r>
            <a:r>
              <a:rPr lang="en-US" sz="4400" b="1" smtClean="0">
                <a:latin typeface="Berlin Sans FB Demi" panose="020E0802020502020306" pitchFamily="34" charset="0"/>
              </a:rPr>
              <a:t>Mentor?</a:t>
            </a:r>
            <a:r>
              <a:rPr lang="en-US" sz="4400" b="1">
                <a:latin typeface="Berlin Sans FB Demi" panose="020E0802020502020306" pitchFamily="34" charset="0"/>
              </a:rPr>
              <a:t> </a:t>
            </a:r>
          </a:p>
        </p:txBody>
      </p:sp>
      <p:sp>
        <p:nvSpPr>
          <p:cNvPr id="2" name="Rectangle 1"/>
          <p:cNvSpPr/>
          <p:nvPr/>
        </p:nvSpPr>
        <p:spPr>
          <a:xfrm>
            <a:off x="6379741" y="472706"/>
            <a:ext cx="2550695" cy="2025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tangle 8"/>
          <p:cNvSpPr/>
          <p:nvPr/>
        </p:nvSpPr>
        <p:spPr>
          <a:xfrm>
            <a:off x="8945472" y="461418"/>
            <a:ext cx="2550695" cy="2025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tangle 9"/>
          <p:cNvSpPr/>
          <p:nvPr/>
        </p:nvSpPr>
        <p:spPr>
          <a:xfrm>
            <a:off x="6372223" y="2345543"/>
            <a:ext cx="2550695" cy="2025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p:cNvSpPr/>
          <p:nvPr/>
        </p:nvSpPr>
        <p:spPr>
          <a:xfrm>
            <a:off x="8922918" y="2435818"/>
            <a:ext cx="2550695" cy="2025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tangle 11"/>
          <p:cNvSpPr/>
          <p:nvPr/>
        </p:nvSpPr>
        <p:spPr>
          <a:xfrm>
            <a:off x="8915399" y="4355223"/>
            <a:ext cx="2550695" cy="2025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12"/>
          <p:cNvSpPr/>
          <p:nvPr/>
        </p:nvSpPr>
        <p:spPr>
          <a:xfrm>
            <a:off x="6364704" y="4338199"/>
            <a:ext cx="2550695" cy="2025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4507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5688" y="271106"/>
            <a:ext cx="11441151" cy="6032421"/>
          </a:xfrm>
          <a:prstGeom prst="rect">
            <a:avLst/>
          </a:prstGeom>
        </p:spPr>
        <p:txBody>
          <a:bodyPr wrap="square">
            <a:spAutoFit/>
          </a:bodyPr>
          <a:lstStyle/>
          <a:p>
            <a:r>
              <a:rPr lang="en-US" sz="4400" b="1" smtClean="0">
                <a:latin typeface="Berlin Sans FB Demi" panose="020E0802020502020306" pitchFamily="34" charset="0"/>
              </a:rPr>
              <a:t>How To Be A Great Peer Mentor </a:t>
            </a:r>
          </a:p>
          <a:p>
            <a:r>
              <a:rPr lang="en-US" smtClean="0"/>
              <a:t>Being a great mentor involves commitment and work. Here are eight steps you can take to become a great peer mentor:</a:t>
            </a:r>
          </a:p>
          <a:p>
            <a:endParaRPr lang="en-US" smtClean="0"/>
          </a:p>
          <a:p>
            <a:r>
              <a:rPr lang="en-US" b="1" smtClean="0">
                <a:solidFill>
                  <a:schemeClr val="accent1">
                    <a:lumMod val="75000"/>
                  </a:schemeClr>
                </a:solidFill>
              </a:rPr>
              <a:t>1. Focus on relationship</a:t>
            </a:r>
          </a:p>
          <a:p>
            <a:r>
              <a:rPr lang="en-US" smtClean="0"/>
              <a:t>Mentorships need to be built on trust and respect. As a mentor, offer support rather than direction. </a:t>
            </a:r>
          </a:p>
          <a:p>
            <a:r>
              <a:rPr lang="en-US" b="1" smtClean="0">
                <a:solidFill>
                  <a:schemeClr val="accent1">
                    <a:lumMod val="75000"/>
                  </a:schemeClr>
                </a:solidFill>
              </a:rPr>
              <a:t>2. Meet consistently and follow up</a:t>
            </a:r>
          </a:p>
          <a:p>
            <a:r>
              <a:rPr lang="en-US" smtClean="0"/>
              <a:t>Set up a meeting schedule that works for you both and stick to it. Connect between sessions to build your relationship. </a:t>
            </a:r>
          </a:p>
          <a:p>
            <a:r>
              <a:rPr lang="en-US" b="1" smtClean="0">
                <a:solidFill>
                  <a:schemeClr val="accent1">
                    <a:lumMod val="75000"/>
                  </a:schemeClr>
                </a:solidFill>
              </a:rPr>
              <a:t>3. Share goals and experiences</a:t>
            </a:r>
          </a:p>
          <a:p>
            <a:r>
              <a:rPr lang="en-US" smtClean="0"/>
              <a:t>Connect over similar goals and experiences. Share your own ambitions with your mentee. You can both encourage each other and may be able to help each other along the way. </a:t>
            </a:r>
          </a:p>
          <a:p>
            <a:r>
              <a:rPr lang="en-US" b="1" smtClean="0">
                <a:solidFill>
                  <a:schemeClr val="accent1">
                    <a:lumMod val="75000"/>
                  </a:schemeClr>
                </a:solidFill>
              </a:rPr>
              <a:t>4. Hold each other accountable</a:t>
            </a:r>
          </a:p>
          <a:p>
            <a:r>
              <a:rPr lang="en-US" smtClean="0"/>
              <a:t>Take brief notes during your meetings of what to follow up on so you don’t forget and hold each other accountable. </a:t>
            </a:r>
          </a:p>
          <a:p>
            <a:r>
              <a:rPr lang="en-US" b="1" smtClean="0">
                <a:solidFill>
                  <a:schemeClr val="accent1">
                    <a:lumMod val="75000"/>
                  </a:schemeClr>
                </a:solidFill>
              </a:rPr>
              <a:t>5. Coach each other; share what you learn</a:t>
            </a:r>
          </a:p>
          <a:p>
            <a:r>
              <a:rPr lang="en-US" smtClean="0"/>
              <a:t>Offer feedback to each other to enhance learning. Share resources you’ve enjoyed, such as articles, TED talks or books. </a:t>
            </a:r>
          </a:p>
          <a:p>
            <a:r>
              <a:rPr lang="en-US" b="1" smtClean="0">
                <a:solidFill>
                  <a:schemeClr val="accent1">
                    <a:lumMod val="75000"/>
                  </a:schemeClr>
                </a:solidFill>
              </a:rPr>
              <a:t>6. Create peer mentoring groups</a:t>
            </a:r>
          </a:p>
          <a:p>
            <a:r>
              <a:rPr lang="en-US" smtClean="0"/>
              <a:t>Meet regularly in peer mentoring groups to learn about specific topics. </a:t>
            </a:r>
          </a:p>
          <a:p>
            <a:r>
              <a:rPr lang="en-US" b="1" smtClean="0">
                <a:solidFill>
                  <a:schemeClr val="accent1">
                    <a:lumMod val="75000"/>
                  </a:schemeClr>
                </a:solidFill>
              </a:rPr>
              <a:t>7. Practice active listening</a:t>
            </a:r>
          </a:p>
          <a:p>
            <a:r>
              <a:rPr lang="en-US" smtClean="0"/>
              <a:t>Help your mentee to feel understood by hearing what they are saying and repeating it back to them. </a:t>
            </a:r>
          </a:p>
          <a:p>
            <a:r>
              <a:rPr lang="en-US" b="1" smtClean="0">
                <a:solidFill>
                  <a:schemeClr val="accent1">
                    <a:lumMod val="75000"/>
                  </a:schemeClr>
                </a:solidFill>
              </a:rPr>
              <a:t>8. Confidentiality </a:t>
            </a:r>
          </a:p>
          <a:p>
            <a:r>
              <a:rPr lang="en-US" smtClean="0"/>
              <a:t>Keep things that your mentee shares with you confidential. </a:t>
            </a:r>
            <a:endParaRPr lang="en-US"/>
          </a:p>
        </p:txBody>
      </p:sp>
    </p:spTree>
    <p:extLst>
      <p:ext uri="{BB962C8B-B14F-4D97-AF65-F5344CB8AC3E}">
        <p14:creationId xmlns:p14="http://schemas.microsoft.com/office/powerpoint/2010/main" val="240723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chemeClr val="accent1"/>
                                      </p:to>
                                    </p:animClr>
                                  </p:sub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chemeClr val="tx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chemeClr val="accent1"/>
                                      </p:to>
                                    </p:animClr>
                                  </p:sub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6" end="6"/>
                                            </p:txEl>
                                          </p:spTgt>
                                        </p:tgtEl>
                                        <p:attrNameLst>
                                          <p:attrName>ppt_c</p:attrName>
                                        </p:attrNameLst>
                                      </p:cBhvr>
                                      <p:to>
                                        <a:schemeClr val="tx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7" end="7"/>
                                            </p:txEl>
                                          </p:spTgt>
                                        </p:tgtEl>
                                        <p:attrNameLst>
                                          <p:attrName>ppt_c</p:attrName>
                                        </p:attrNameLst>
                                      </p:cBhvr>
                                      <p:to>
                                        <a:schemeClr val="accent1"/>
                                      </p:to>
                                    </p:animClr>
                                  </p:sub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8" end="8"/>
                                            </p:txEl>
                                          </p:spTgt>
                                        </p:tgtEl>
                                        <p:attrNameLst>
                                          <p:attrName>ppt_c</p:attrName>
                                        </p:attrNameLst>
                                      </p:cBhvr>
                                      <p:to>
                                        <a:schemeClr val="tx2"/>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9" end="9"/>
                                            </p:txEl>
                                          </p:spTgt>
                                        </p:tgtEl>
                                        <p:attrNameLst>
                                          <p:attrName>ppt_c</p:attrName>
                                        </p:attrNameLst>
                                      </p:cBhvr>
                                      <p:to>
                                        <a:schemeClr val="accent1"/>
                                      </p:to>
                                    </p:animClr>
                                  </p:sub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0" end="10"/>
                                            </p:txEl>
                                          </p:spTgt>
                                        </p:tgtEl>
                                        <p:attrNameLst>
                                          <p:attrName>ppt_c</p:attrName>
                                        </p:attrNameLst>
                                      </p:cBhvr>
                                      <p:to>
                                        <a:schemeClr val="tx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1" end="11"/>
                                            </p:txEl>
                                          </p:spTgt>
                                        </p:tgtEl>
                                        <p:attrNameLst>
                                          <p:attrName>ppt_c</p:attrName>
                                        </p:attrNameLst>
                                      </p:cBhvr>
                                      <p:to>
                                        <a:schemeClr val="accent1"/>
                                      </p:to>
                                    </p:animClr>
                                  </p:subTnLst>
                                </p:cTn>
                              </p:par>
                              <p:par>
                                <p:cTn id="31" presetID="1" presetClass="entr" presetSubtype="0" fill="hold"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2" end="12"/>
                                            </p:txEl>
                                          </p:spTgt>
                                        </p:tgtEl>
                                        <p:attrNameLst>
                                          <p:attrName>ppt_c</p:attrName>
                                        </p:attrNameLst>
                                      </p:cBhvr>
                                      <p:to>
                                        <a:schemeClr val="tx2"/>
                                      </p:to>
                                    </p:animClr>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3" end="13"/>
                                            </p:txEl>
                                          </p:spTgt>
                                        </p:tgtEl>
                                        <p:attrNameLst>
                                          <p:attrName>ppt_c</p:attrName>
                                        </p:attrNameLst>
                                      </p:cBhvr>
                                      <p:to>
                                        <a:schemeClr val="accent1"/>
                                      </p:to>
                                    </p:animClr>
                                  </p:subTnLst>
                                </p:cTn>
                              </p:par>
                              <p:par>
                                <p:cTn id="37" presetID="1" presetClass="entr" presetSubtype="0" fill="hold" nodeType="withEffect">
                                  <p:stCondLst>
                                    <p:cond delay="0"/>
                                  </p:stCondLst>
                                  <p:childTnLst>
                                    <p:set>
                                      <p:cBhvr>
                                        <p:cTn id="38" dur="1" fill="hold">
                                          <p:stCondLst>
                                            <p:cond delay="0"/>
                                          </p:stCondLst>
                                        </p:cTn>
                                        <p:tgtEl>
                                          <p:spTgt spid="2">
                                            <p:txEl>
                                              <p:pRg st="14" end="1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4" end="14"/>
                                            </p:txEl>
                                          </p:spTgt>
                                        </p:tgtEl>
                                        <p:attrNameLst>
                                          <p:attrName>ppt_c</p:attrName>
                                        </p:attrNameLst>
                                      </p:cBhvr>
                                      <p:to>
                                        <a:schemeClr val="tx2"/>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5" end="1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5" end="15"/>
                                            </p:txEl>
                                          </p:spTgt>
                                        </p:tgtEl>
                                        <p:attrNameLst>
                                          <p:attrName>ppt_c</p:attrName>
                                        </p:attrNameLst>
                                      </p:cBhvr>
                                      <p:to>
                                        <a:schemeClr val="accent1"/>
                                      </p:to>
                                    </p:animClr>
                                  </p:subTnLst>
                                </p:cTn>
                              </p:par>
                              <p:par>
                                <p:cTn id="43" presetID="1" presetClass="entr" presetSubtype="0" fill="hold" nodeType="withEffect">
                                  <p:stCondLst>
                                    <p:cond delay="0"/>
                                  </p:stCondLst>
                                  <p:childTnLst>
                                    <p:set>
                                      <p:cBhvr>
                                        <p:cTn id="44" dur="1" fill="hold">
                                          <p:stCondLst>
                                            <p:cond delay="0"/>
                                          </p:stCondLst>
                                        </p:cTn>
                                        <p:tgtEl>
                                          <p:spTgt spid="2">
                                            <p:txEl>
                                              <p:pRg st="16" end="16"/>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6" end="16"/>
                                            </p:txEl>
                                          </p:spTgt>
                                        </p:tgtEl>
                                        <p:attrNameLst>
                                          <p:attrName>ppt_c</p:attrName>
                                        </p:attrNameLst>
                                      </p:cBhvr>
                                      <p:to>
                                        <a:schemeClr val="tx2"/>
                                      </p:to>
                                    </p:animClr>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17" end="1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5297" y="0"/>
            <a:ext cx="595220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smtClean="0">
                <a:ln w="0"/>
                <a:effectLst>
                  <a:outerShdw blurRad="38100" dist="19050" dir="2700000" algn="tl" rotWithShape="0">
                    <a:schemeClr val="dk1">
                      <a:alpha val="40000"/>
                    </a:schemeClr>
                  </a:outerShdw>
                </a:effectLst>
                <a:latin typeface="One Stroke Script LET" pitchFamily="2" charset="0"/>
              </a:rPr>
              <a:t>HOW TO </a:t>
            </a:r>
            <a:r>
              <a:rPr lang="en-US" sz="5400" b="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One Stroke Script LET" pitchFamily="2" charset="0"/>
              </a:rPr>
              <a:t>THINK BETTER</a:t>
            </a:r>
            <a:endParaRPr lang="en-US" sz="54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One Stroke Script LET" pitchFamily="2" charset="0"/>
            </a:endParaRPr>
          </a:p>
        </p:txBody>
      </p:sp>
      <p:grpSp>
        <p:nvGrpSpPr>
          <p:cNvPr id="74" name="Group 73"/>
          <p:cNvGrpSpPr/>
          <p:nvPr/>
        </p:nvGrpSpPr>
        <p:grpSpPr>
          <a:xfrm>
            <a:off x="915617" y="87027"/>
            <a:ext cx="10572804" cy="6503884"/>
            <a:chOff x="915617" y="87027"/>
            <a:chExt cx="10572804" cy="6503884"/>
          </a:xfrm>
        </p:grpSpPr>
        <p:sp>
          <p:nvSpPr>
            <p:cNvPr id="3" name="TextBox 2"/>
            <p:cNvSpPr txBox="1"/>
            <p:nvPr/>
          </p:nvSpPr>
          <p:spPr>
            <a:xfrm>
              <a:off x="9240641" y="87027"/>
              <a:ext cx="2247780" cy="923330"/>
            </a:xfrm>
            <a:prstGeom prst="rect">
              <a:avLst/>
            </a:prstGeom>
            <a:noFill/>
          </p:spPr>
          <p:txBody>
            <a:bodyPr wrap="square" rtlCol="0">
              <a:spAutoFit/>
            </a:bodyPr>
            <a:lstStyle/>
            <a:p>
              <a:pPr algn="ctr"/>
              <a:r>
                <a:rPr lang="de-DE" smtClean="0">
                  <a:latin typeface="One Stroke Script LET" pitchFamily="2" charset="0"/>
                </a:rPr>
                <a:t>FROM THE WORK OF NANCY KLINE </a:t>
              </a:r>
            </a:p>
            <a:p>
              <a:pPr algn="ctr"/>
              <a:r>
                <a:rPr lang="de-DE" smtClean="0">
                  <a:latin typeface="One Stroke Script LET" pitchFamily="2" charset="0"/>
                </a:rPr>
                <a:t>„More Time to Think“</a:t>
              </a:r>
              <a:endParaRPr lang="de-DE">
                <a:latin typeface="One Stroke Script LET" pitchFamily="2" charset="0"/>
              </a:endParaRPr>
            </a:p>
          </p:txBody>
        </p:sp>
        <p:grpSp>
          <p:nvGrpSpPr>
            <p:cNvPr id="31" name="Group 30"/>
            <p:cNvGrpSpPr/>
            <p:nvPr/>
          </p:nvGrpSpPr>
          <p:grpSpPr>
            <a:xfrm>
              <a:off x="921830" y="1331961"/>
              <a:ext cx="10256685" cy="5258950"/>
              <a:chOff x="1289820" y="1422050"/>
              <a:chExt cx="10256685" cy="5258950"/>
            </a:xfrm>
          </p:grpSpPr>
          <p:sp>
            <p:nvSpPr>
              <p:cNvPr id="16" name="Rectangle 15"/>
              <p:cNvSpPr/>
              <p:nvPr/>
            </p:nvSpPr>
            <p:spPr>
              <a:xfrm>
                <a:off x="1289820" y="4116219"/>
                <a:ext cx="1937873" cy="25647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tangle 17"/>
              <p:cNvSpPr/>
              <p:nvPr/>
            </p:nvSpPr>
            <p:spPr>
              <a:xfrm>
                <a:off x="1289821" y="1422050"/>
                <a:ext cx="1937873" cy="25647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tangle 18"/>
              <p:cNvSpPr/>
              <p:nvPr/>
            </p:nvSpPr>
            <p:spPr>
              <a:xfrm>
                <a:off x="3371381" y="4116219"/>
                <a:ext cx="1937873" cy="25647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tangle 19"/>
              <p:cNvSpPr/>
              <p:nvPr/>
            </p:nvSpPr>
            <p:spPr>
              <a:xfrm>
                <a:off x="3371382" y="1422050"/>
                <a:ext cx="1937873" cy="25647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tangle 24"/>
              <p:cNvSpPr/>
              <p:nvPr/>
            </p:nvSpPr>
            <p:spPr>
              <a:xfrm>
                <a:off x="5445509" y="4116219"/>
                <a:ext cx="1937873" cy="25647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tangle 25"/>
              <p:cNvSpPr/>
              <p:nvPr/>
            </p:nvSpPr>
            <p:spPr>
              <a:xfrm>
                <a:off x="5445510" y="1422050"/>
                <a:ext cx="1937873" cy="25647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tangle 26"/>
              <p:cNvSpPr/>
              <p:nvPr/>
            </p:nvSpPr>
            <p:spPr>
              <a:xfrm>
                <a:off x="7527070" y="4116219"/>
                <a:ext cx="1937873" cy="25647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tangle 27"/>
              <p:cNvSpPr/>
              <p:nvPr/>
            </p:nvSpPr>
            <p:spPr>
              <a:xfrm>
                <a:off x="7527071" y="1422051"/>
                <a:ext cx="1937873" cy="237634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tangle 28"/>
              <p:cNvSpPr/>
              <p:nvPr/>
            </p:nvSpPr>
            <p:spPr>
              <a:xfrm>
                <a:off x="9608631" y="4116219"/>
                <a:ext cx="1937873" cy="25647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tangle 29"/>
              <p:cNvSpPr/>
              <p:nvPr/>
            </p:nvSpPr>
            <p:spPr>
              <a:xfrm>
                <a:off x="9608632" y="1422050"/>
                <a:ext cx="1937873" cy="25647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0" name="TextBox 39"/>
            <p:cNvSpPr txBox="1"/>
            <p:nvPr/>
          </p:nvSpPr>
          <p:spPr>
            <a:xfrm>
              <a:off x="921829" y="3065745"/>
              <a:ext cx="1937873" cy="830997"/>
            </a:xfrm>
            <a:prstGeom prst="rect">
              <a:avLst/>
            </a:prstGeom>
            <a:noFill/>
          </p:spPr>
          <p:txBody>
            <a:bodyPr wrap="square" rtlCol="0">
              <a:spAutoFit/>
            </a:bodyPr>
            <a:lstStyle/>
            <a:p>
              <a:pPr algn="ctr"/>
              <a:r>
                <a:rPr lang="de-DE" sz="1600">
                  <a:latin typeface="Dosis Light" pitchFamily="2" charset="0"/>
                </a:rPr>
                <a:t>L</a:t>
              </a:r>
              <a:r>
                <a:rPr lang="de-DE" sz="1600" smtClean="0">
                  <a:latin typeface="Dosis Light" pitchFamily="2" charset="0"/>
                </a:rPr>
                <a:t>istening without interruption is an art of creation</a:t>
              </a:r>
              <a:endParaRPr lang="de-DE" sz="1600">
                <a:latin typeface="Dosis Light" pitchFamily="2" charset="0"/>
              </a:endParaRPr>
            </a:p>
          </p:txBody>
        </p:sp>
        <p:sp>
          <p:nvSpPr>
            <p:cNvPr id="41" name="TextBox 40"/>
            <p:cNvSpPr txBox="1"/>
            <p:nvPr/>
          </p:nvSpPr>
          <p:spPr>
            <a:xfrm>
              <a:off x="2992766" y="3110402"/>
              <a:ext cx="1937873" cy="584775"/>
            </a:xfrm>
            <a:prstGeom prst="rect">
              <a:avLst/>
            </a:prstGeom>
            <a:noFill/>
          </p:spPr>
          <p:txBody>
            <a:bodyPr wrap="square" rtlCol="0">
              <a:spAutoFit/>
            </a:bodyPr>
            <a:lstStyle/>
            <a:p>
              <a:pPr algn="ctr"/>
              <a:r>
                <a:rPr lang="de-DE" sz="1600" smtClean="0">
                  <a:latin typeface="Dosis Light" pitchFamily="2" charset="0"/>
                </a:rPr>
                <a:t>Our thinking is different &amp; equal</a:t>
              </a:r>
              <a:endParaRPr lang="de-DE" sz="1600">
                <a:latin typeface="Dosis Light" pitchFamily="2" charset="0"/>
              </a:endParaRPr>
            </a:p>
          </p:txBody>
        </p:sp>
        <p:sp>
          <p:nvSpPr>
            <p:cNvPr id="42" name="TextBox 41"/>
            <p:cNvSpPr txBox="1"/>
            <p:nvPr/>
          </p:nvSpPr>
          <p:spPr>
            <a:xfrm>
              <a:off x="1190943" y="1103345"/>
              <a:ext cx="1482462" cy="461665"/>
            </a:xfrm>
            <a:prstGeom prst="rect">
              <a:avLst/>
            </a:prstGeom>
            <a:solidFill>
              <a:schemeClr val="bg1"/>
            </a:solidFill>
          </p:spPr>
          <p:txBody>
            <a:bodyPr wrap="square" rtlCol="0">
              <a:spAutoFit/>
            </a:bodyPr>
            <a:lstStyle/>
            <a:p>
              <a:pPr algn="ctr"/>
              <a:r>
                <a:rPr lang="de-DE" sz="2400" smtClean="0">
                  <a:solidFill>
                    <a:srgbClr val="FF0000"/>
                  </a:solidFill>
                  <a:latin typeface="One Stroke Script LET" pitchFamily="2" charset="0"/>
                </a:rPr>
                <a:t>ATTENTION</a:t>
              </a:r>
              <a:endParaRPr lang="de-DE" sz="2400">
                <a:solidFill>
                  <a:srgbClr val="FF0000"/>
                </a:solidFill>
                <a:latin typeface="One Stroke Script LET" pitchFamily="2" charset="0"/>
              </a:endParaRPr>
            </a:p>
          </p:txBody>
        </p:sp>
        <p:sp>
          <p:nvSpPr>
            <p:cNvPr id="43" name="TextBox 42"/>
            <p:cNvSpPr txBox="1"/>
            <p:nvPr/>
          </p:nvSpPr>
          <p:spPr>
            <a:xfrm>
              <a:off x="3223662" y="1101128"/>
              <a:ext cx="1482462" cy="461665"/>
            </a:xfrm>
            <a:prstGeom prst="rect">
              <a:avLst/>
            </a:prstGeom>
            <a:solidFill>
              <a:schemeClr val="bg1"/>
            </a:solidFill>
          </p:spPr>
          <p:txBody>
            <a:bodyPr wrap="square" rtlCol="0">
              <a:spAutoFit/>
            </a:bodyPr>
            <a:lstStyle/>
            <a:p>
              <a:pPr algn="ctr"/>
              <a:r>
                <a:rPr lang="de-DE" sz="2400" smtClean="0">
                  <a:solidFill>
                    <a:srgbClr val="FF0000"/>
                  </a:solidFill>
                  <a:latin typeface="One Stroke Script LET" pitchFamily="2" charset="0"/>
                </a:rPr>
                <a:t>EQUALITY</a:t>
              </a:r>
              <a:endParaRPr lang="de-DE" sz="2400">
                <a:solidFill>
                  <a:srgbClr val="FF0000"/>
                </a:solidFill>
                <a:latin typeface="One Stroke Script LET" pitchFamily="2" charset="0"/>
              </a:endParaRPr>
            </a:p>
          </p:txBody>
        </p:sp>
        <p:sp>
          <p:nvSpPr>
            <p:cNvPr id="44" name="TextBox 43"/>
            <p:cNvSpPr txBox="1"/>
            <p:nvPr/>
          </p:nvSpPr>
          <p:spPr>
            <a:xfrm>
              <a:off x="5548847" y="1108673"/>
              <a:ext cx="995216" cy="461665"/>
            </a:xfrm>
            <a:prstGeom prst="rect">
              <a:avLst/>
            </a:prstGeom>
            <a:solidFill>
              <a:schemeClr val="bg1"/>
            </a:solidFill>
          </p:spPr>
          <p:txBody>
            <a:bodyPr wrap="square" rtlCol="0">
              <a:spAutoFit/>
            </a:bodyPr>
            <a:lstStyle/>
            <a:p>
              <a:pPr algn="ctr"/>
              <a:r>
                <a:rPr lang="de-DE" sz="2400" smtClean="0">
                  <a:solidFill>
                    <a:srgbClr val="FF0000"/>
                  </a:solidFill>
                  <a:latin typeface="One Stroke Script LET" pitchFamily="2" charset="0"/>
                </a:rPr>
                <a:t>EASE</a:t>
              </a:r>
              <a:endParaRPr lang="de-DE" sz="2400">
                <a:solidFill>
                  <a:srgbClr val="FF0000"/>
                </a:solidFill>
                <a:latin typeface="One Stroke Script LET" pitchFamily="2" charset="0"/>
              </a:endParaRPr>
            </a:p>
          </p:txBody>
        </p:sp>
        <p:sp>
          <p:nvSpPr>
            <p:cNvPr id="47" name="TextBox 46"/>
            <p:cNvSpPr txBox="1"/>
            <p:nvPr/>
          </p:nvSpPr>
          <p:spPr>
            <a:xfrm>
              <a:off x="7235664" y="1104901"/>
              <a:ext cx="1791840" cy="461665"/>
            </a:xfrm>
            <a:prstGeom prst="rect">
              <a:avLst/>
            </a:prstGeom>
            <a:solidFill>
              <a:schemeClr val="bg1"/>
            </a:solidFill>
          </p:spPr>
          <p:txBody>
            <a:bodyPr wrap="square" rtlCol="0">
              <a:spAutoFit/>
            </a:bodyPr>
            <a:lstStyle/>
            <a:p>
              <a:pPr algn="ctr"/>
              <a:r>
                <a:rPr lang="de-DE" sz="2400" smtClean="0">
                  <a:solidFill>
                    <a:srgbClr val="FF0000"/>
                  </a:solidFill>
                  <a:latin typeface="One Stroke Script LET" pitchFamily="2" charset="0"/>
                </a:rPr>
                <a:t>APPRECIATION</a:t>
              </a:r>
              <a:endParaRPr lang="de-DE" sz="2400">
                <a:solidFill>
                  <a:srgbClr val="FF0000"/>
                </a:solidFill>
                <a:latin typeface="One Stroke Script LET" pitchFamily="2" charset="0"/>
              </a:endParaRPr>
            </a:p>
          </p:txBody>
        </p:sp>
        <p:sp>
          <p:nvSpPr>
            <p:cNvPr id="48" name="TextBox 47"/>
            <p:cNvSpPr txBox="1"/>
            <p:nvPr/>
          </p:nvSpPr>
          <p:spPr>
            <a:xfrm>
              <a:off x="9109437" y="1098285"/>
              <a:ext cx="2200280" cy="461665"/>
            </a:xfrm>
            <a:prstGeom prst="rect">
              <a:avLst/>
            </a:prstGeom>
            <a:solidFill>
              <a:schemeClr val="bg1"/>
            </a:solidFill>
          </p:spPr>
          <p:txBody>
            <a:bodyPr wrap="square" rtlCol="0">
              <a:spAutoFit/>
            </a:bodyPr>
            <a:lstStyle/>
            <a:p>
              <a:pPr algn="ctr"/>
              <a:r>
                <a:rPr lang="de-DE" sz="2400" smtClean="0">
                  <a:solidFill>
                    <a:srgbClr val="FF0000"/>
                  </a:solidFill>
                  <a:latin typeface="One Stroke Script LET" pitchFamily="2" charset="0"/>
                </a:rPr>
                <a:t>ENCOURAGEMENT</a:t>
              </a:r>
              <a:endParaRPr lang="de-DE" sz="2400">
                <a:solidFill>
                  <a:srgbClr val="FF0000"/>
                </a:solidFill>
                <a:latin typeface="One Stroke Script LET" pitchFamily="2" charset="0"/>
              </a:endParaRPr>
            </a:p>
          </p:txBody>
        </p:sp>
        <p:sp>
          <p:nvSpPr>
            <p:cNvPr id="49" name="TextBox 48"/>
            <p:cNvSpPr txBox="1"/>
            <p:nvPr/>
          </p:nvSpPr>
          <p:spPr>
            <a:xfrm>
              <a:off x="1035681" y="3970854"/>
              <a:ext cx="1710168" cy="461665"/>
            </a:xfrm>
            <a:prstGeom prst="rect">
              <a:avLst/>
            </a:prstGeom>
            <a:solidFill>
              <a:schemeClr val="bg1"/>
            </a:solidFill>
          </p:spPr>
          <p:txBody>
            <a:bodyPr wrap="square" rtlCol="0">
              <a:spAutoFit/>
            </a:bodyPr>
            <a:lstStyle/>
            <a:p>
              <a:pPr algn="ctr"/>
              <a:r>
                <a:rPr lang="de-DE" sz="2400" smtClean="0">
                  <a:solidFill>
                    <a:srgbClr val="FF0000"/>
                  </a:solidFill>
                  <a:latin typeface="One Stroke Script LET" pitchFamily="2" charset="0"/>
                </a:rPr>
                <a:t>INFORMATION</a:t>
              </a:r>
              <a:endParaRPr lang="de-DE" sz="2400">
                <a:solidFill>
                  <a:srgbClr val="FF0000"/>
                </a:solidFill>
                <a:latin typeface="One Stroke Script LET" pitchFamily="2" charset="0"/>
              </a:endParaRPr>
            </a:p>
          </p:txBody>
        </p:sp>
        <p:sp>
          <p:nvSpPr>
            <p:cNvPr id="50" name="TextBox 49"/>
            <p:cNvSpPr txBox="1"/>
            <p:nvPr/>
          </p:nvSpPr>
          <p:spPr>
            <a:xfrm>
              <a:off x="3347704" y="3993588"/>
              <a:ext cx="1234378" cy="461665"/>
            </a:xfrm>
            <a:prstGeom prst="rect">
              <a:avLst/>
            </a:prstGeom>
            <a:solidFill>
              <a:schemeClr val="bg1"/>
            </a:solidFill>
          </p:spPr>
          <p:txBody>
            <a:bodyPr wrap="square" rtlCol="0">
              <a:spAutoFit/>
            </a:bodyPr>
            <a:lstStyle/>
            <a:p>
              <a:pPr algn="ctr"/>
              <a:r>
                <a:rPr lang="de-DE" sz="2400" smtClean="0">
                  <a:solidFill>
                    <a:srgbClr val="FF0000"/>
                  </a:solidFill>
                  <a:latin typeface="One Stroke Script LET" pitchFamily="2" charset="0"/>
                </a:rPr>
                <a:t>FEELINGS</a:t>
              </a:r>
              <a:endParaRPr lang="de-DE" sz="2400">
                <a:solidFill>
                  <a:srgbClr val="FF0000"/>
                </a:solidFill>
                <a:latin typeface="One Stroke Script LET" pitchFamily="2" charset="0"/>
              </a:endParaRPr>
            </a:p>
          </p:txBody>
        </p:sp>
        <p:sp>
          <p:nvSpPr>
            <p:cNvPr id="51" name="TextBox 50"/>
            <p:cNvSpPr txBox="1"/>
            <p:nvPr/>
          </p:nvSpPr>
          <p:spPr>
            <a:xfrm>
              <a:off x="5339418" y="3977202"/>
              <a:ext cx="1414074" cy="461665"/>
            </a:xfrm>
            <a:prstGeom prst="rect">
              <a:avLst/>
            </a:prstGeom>
            <a:solidFill>
              <a:schemeClr val="bg1"/>
            </a:solidFill>
          </p:spPr>
          <p:txBody>
            <a:bodyPr wrap="square" rtlCol="0">
              <a:spAutoFit/>
            </a:bodyPr>
            <a:lstStyle/>
            <a:p>
              <a:pPr algn="ctr"/>
              <a:r>
                <a:rPr lang="de-DE" sz="2400" smtClean="0">
                  <a:solidFill>
                    <a:srgbClr val="FF0000"/>
                  </a:solidFill>
                  <a:latin typeface="One Stroke Script LET" pitchFamily="2" charset="0"/>
                </a:rPr>
                <a:t>DIVERSITY</a:t>
              </a:r>
              <a:endParaRPr lang="de-DE" sz="2400">
                <a:solidFill>
                  <a:srgbClr val="FF0000"/>
                </a:solidFill>
                <a:latin typeface="One Stroke Script LET" pitchFamily="2" charset="0"/>
              </a:endParaRPr>
            </a:p>
          </p:txBody>
        </p:sp>
        <p:sp>
          <p:nvSpPr>
            <p:cNvPr id="52" name="TextBox 51"/>
            <p:cNvSpPr txBox="1"/>
            <p:nvPr/>
          </p:nvSpPr>
          <p:spPr>
            <a:xfrm>
              <a:off x="7460276" y="3777378"/>
              <a:ext cx="1335481" cy="830997"/>
            </a:xfrm>
            <a:prstGeom prst="rect">
              <a:avLst/>
            </a:prstGeom>
            <a:solidFill>
              <a:schemeClr val="bg1"/>
            </a:solidFill>
          </p:spPr>
          <p:txBody>
            <a:bodyPr wrap="square" rtlCol="0">
              <a:spAutoFit/>
            </a:bodyPr>
            <a:lstStyle/>
            <a:p>
              <a:pPr algn="ctr"/>
              <a:r>
                <a:rPr lang="de-DE" sz="2400" smtClean="0">
                  <a:solidFill>
                    <a:srgbClr val="FF0000"/>
                  </a:solidFill>
                  <a:latin typeface="One Stroke Script LET" pitchFamily="2" charset="0"/>
                </a:rPr>
                <a:t>INCISIVE</a:t>
              </a:r>
            </a:p>
            <a:p>
              <a:pPr algn="ctr"/>
              <a:r>
                <a:rPr lang="de-DE" sz="2400" smtClean="0">
                  <a:solidFill>
                    <a:srgbClr val="FF0000"/>
                  </a:solidFill>
                  <a:latin typeface="One Stroke Script LET" pitchFamily="2" charset="0"/>
                </a:rPr>
                <a:t>QUESTION</a:t>
              </a:r>
              <a:endParaRPr lang="de-DE" sz="2400">
                <a:solidFill>
                  <a:srgbClr val="FF0000"/>
                </a:solidFill>
                <a:latin typeface="One Stroke Script LET" pitchFamily="2" charset="0"/>
              </a:endParaRPr>
            </a:p>
          </p:txBody>
        </p:sp>
        <p:sp>
          <p:nvSpPr>
            <p:cNvPr id="53" name="TextBox 52"/>
            <p:cNvSpPr txBox="1"/>
            <p:nvPr/>
          </p:nvSpPr>
          <p:spPr>
            <a:xfrm>
              <a:off x="9711969" y="3962043"/>
              <a:ext cx="995216" cy="461665"/>
            </a:xfrm>
            <a:prstGeom prst="rect">
              <a:avLst/>
            </a:prstGeom>
            <a:solidFill>
              <a:schemeClr val="bg1"/>
            </a:solidFill>
          </p:spPr>
          <p:txBody>
            <a:bodyPr wrap="square" rtlCol="0">
              <a:spAutoFit/>
            </a:bodyPr>
            <a:lstStyle/>
            <a:p>
              <a:pPr algn="ctr"/>
              <a:r>
                <a:rPr lang="de-DE" sz="2400" smtClean="0">
                  <a:solidFill>
                    <a:srgbClr val="FF0000"/>
                  </a:solidFill>
                  <a:latin typeface="One Stroke Script LET" pitchFamily="2" charset="0"/>
                </a:rPr>
                <a:t>PLACE</a:t>
              </a:r>
              <a:endParaRPr lang="de-DE" sz="2400">
                <a:solidFill>
                  <a:srgbClr val="FF0000"/>
                </a:solidFill>
                <a:latin typeface="One Stroke Script LET" pitchFamily="2" charset="0"/>
              </a:endParaRPr>
            </a:p>
          </p:txBody>
        </p:sp>
        <p:sp>
          <p:nvSpPr>
            <p:cNvPr id="54" name="TextBox 53"/>
            <p:cNvSpPr txBox="1"/>
            <p:nvPr/>
          </p:nvSpPr>
          <p:spPr>
            <a:xfrm>
              <a:off x="5061844" y="3009989"/>
              <a:ext cx="1937873" cy="830997"/>
            </a:xfrm>
            <a:prstGeom prst="rect">
              <a:avLst/>
            </a:prstGeom>
            <a:noFill/>
          </p:spPr>
          <p:txBody>
            <a:bodyPr wrap="square" rtlCol="0">
              <a:spAutoFit/>
            </a:bodyPr>
            <a:lstStyle/>
            <a:p>
              <a:pPr algn="ctr"/>
              <a:r>
                <a:rPr lang="de-DE" sz="1600" smtClean="0">
                  <a:latin typeface="Dosis Light" pitchFamily="2" charset="0"/>
                </a:rPr>
                <a:t>You cannot think in a hurry. Create freedom from rushing.</a:t>
              </a:r>
              <a:endParaRPr lang="de-DE" sz="1600">
                <a:latin typeface="Dosis Light" pitchFamily="2" charset="0"/>
              </a:endParaRPr>
            </a:p>
          </p:txBody>
        </p:sp>
        <p:sp>
          <p:nvSpPr>
            <p:cNvPr id="55" name="TextBox 54"/>
            <p:cNvSpPr txBox="1"/>
            <p:nvPr/>
          </p:nvSpPr>
          <p:spPr>
            <a:xfrm>
              <a:off x="7166390" y="3068407"/>
              <a:ext cx="1937873" cy="584775"/>
            </a:xfrm>
            <a:prstGeom prst="rect">
              <a:avLst/>
            </a:prstGeom>
            <a:noFill/>
          </p:spPr>
          <p:txBody>
            <a:bodyPr wrap="square" rtlCol="0">
              <a:spAutoFit/>
            </a:bodyPr>
            <a:lstStyle/>
            <a:p>
              <a:pPr algn="ctr"/>
              <a:r>
                <a:rPr lang="de-DE" sz="1600" smtClean="0">
                  <a:latin typeface="Dosis Light" pitchFamily="2" charset="0"/>
                </a:rPr>
                <a:t>Appreciate 5x more than you criticize</a:t>
              </a:r>
              <a:endParaRPr lang="de-DE" sz="1600">
                <a:latin typeface="Dosis Light" pitchFamily="2" charset="0"/>
              </a:endParaRPr>
            </a:p>
          </p:txBody>
        </p:sp>
        <p:sp>
          <p:nvSpPr>
            <p:cNvPr id="56" name="TextBox 55"/>
            <p:cNvSpPr txBox="1"/>
            <p:nvPr/>
          </p:nvSpPr>
          <p:spPr>
            <a:xfrm>
              <a:off x="9247951" y="3040285"/>
              <a:ext cx="1937873" cy="830997"/>
            </a:xfrm>
            <a:prstGeom prst="rect">
              <a:avLst/>
            </a:prstGeom>
            <a:noFill/>
          </p:spPr>
          <p:txBody>
            <a:bodyPr wrap="square" rtlCol="0">
              <a:spAutoFit/>
            </a:bodyPr>
            <a:lstStyle/>
            <a:p>
              <a:pPr algn="ctr"/>
              <a:r>
                <a:rPr lang="de-DE" sz="1600" smtClean="0">
                  <a:latin typeface="Dosis Light" pitchFamily="2" charset="0"/>
                </a:rPr>
                <a:t>Eliminating competition improves thinking</a:t>
              </a:r>
              <a:endParaRPr lang="de-DE" sz="1600">
                <a:latin typeface="Dosis Light" pitchFamily="2" charset="0"/>
              </a:endParaRPr>
            </a:p>
          </p:txBody>
        </p:sp>
        <p:sp>
          <p:nvSpPr>
            <p:cNvPr id="57" name="TextBox 56"/>
            <p:cNvSpPr txBox="1"/>
            <p:nvPr/>
          </p:nvSpPr>
          <p:spPr>
            <a:xfrm>
              <a:off x="915617" y="5742756"/>
              <a:ext cx="1937873" cy="830997"/>
            </a:xfrm>
            <a:prstGeom prst="rect">
              <a:avLst/>
            </a:prstGeom>
            <a:noFill/>
          </p:spPr>
          <p:txBody>
            <a:bodyPr wrap="square" rtlCol="0">
              <a:spAutoFit/>
            </a:bodyPr>
            <a:lstStyle/>
            <a:p>
              <a:pPr algn="ctr"/>
              <a:r>
                <a:rPr lang="de-DE" sz="1600" smtClean="0">
                  <a:latin typeface="Dosis Light" pitchFamily="2" charset="0"/>
                </a:rPr>
                <a:t>What are you denying that would liberate your thinking?</a:t>
              </a:r>
              <a:endParaRPr lang="de-DE" sz="1600">
                <a:latin typeface="Dosis Light" pitchFamily="2" charset="0"/>
              </a:endParaRPr>
            </a:p>
          </p:txBody>
        </p:sp>
        <p:sp>
          <p:nvSpPr>
            <p:cNvPr id="58" name="TextBox 57"/>
            <p:cNvSpPr txBox="1"/>
            <p:nvPr/>
          </p:nvSpPr>
          <p:spPr>
            <a:xfrm>
              <a:off x="5084829" y="5738230"/>
              <a:ext cx="1937873" cy="584775"/>
            </a:xfrm>
            <a:prstGeom prst="rect">
              <a:avLst/>
            </a:prstGeom>
            <a:noFill/>
          </p:spPr>
          <p:txBody>
            <a:bodyPr wrap="square" rtlCol="0">
              <a:spAutoFit/>
            </a:bodyPr>
            <a:lstStyle/>
            <a:p>
              <a:pPr algn="ctr"/>
              <a:r>
                <a:rPr lang="de-DE" sz="1600" smtClean="0">
                  <a:latin typeface="Dosis Light" pitchFamily="2" charset="0"/>
                </a:rPr>
                <a:t>People will think for themselves</a:t>
              </a:r>
              <a:endParaRPr lang="de-DE" sz="1600">
                <a:latin typeface="Dosis Light" pitchFamily="2" charset="0"/>
              </a:endParaRPr>
            </a:p>
          </p:txBody>
        </p:sp>
        <p:sp>
          <p:nvSpPr>
            <p:cNvPr id="59" name="TextBox 58"/>
            <p:cNvSpPr txBox="1"/>
            <p:nvPr/>
          </p:nvSpPr>
          <p:spPr>
            <a:xfrm>
              <a:off x="2995958" y="5738231"/>
              <a:ext cx="1937873" cy="584775"/>
            </a:xfrm>
            <a:prstGeom prst="rect">
              <a:avLst/>
            </a:prstGeom>
            <a:noFill/>
          </p:spPr>
          <p:txBody>
            <a:bodyPr wrap="square" rtlCol="0">
              <a:spAutoFit/>
            </a:bodyPr>
            <a:lstStyle/>
            <a:p>
              <a:pPr algn="ctr"/>
              <a:r>
                <a:rPr lang="de-DE" sz="1600" smtClean="0">
                  <a:latin typeface="Dosis Light" pitchFamily="2" charset="0"/>
                </a:rPr>
                <a:t>Fear prevents thinking. Laughter helps.</a:t>
              </a:r>
              <a:endParaRPr lang="de-DE" sz="1600">
                <a:latin typeface="Dosis Light" pitchFamily="2" charset="0"/>
              </a:endParaRPr>
            </a:p>
          </p:txBody>
        </p:sp>
        <p:sp>
          <p:nvSpPr>
            <p:cNvPr id="60" name="TextBox 59"/>
            <p:cNvSpPr txBox="1"/>
            <p:nvPr/>
          </p:nvSpPr>
          <p:spPr>
            <a:xfrm>
              <a:off x="7166390" y="5862350"/>
              <a:ext cx="1937873" cy="584775"/>
            </a:xfrm>
            <a:prstGeom prst="rect">
              <a:avLst/>
            </a:prstGeom>
            <a:noFill/>
          </p:spPr>
          <p:txBody>
            <a:bodyPr wrap="square" rtlCol="0">
              <a:spAutoFit/>
            </a:bodyPr>
            <a:lstStyle/>
            <a:p>
              <a:pPr algn="ctr"/>
              <a:r>
                <a:rPr lang="de-DE" sz="1600" smtClean="0">
                  <a:latin typeface="Dosis Light" pitchFamily="2" charset="0"/>
                </a:rPr>
                <a:t>Remove false, limiting assumptions</a:t>
              </a:r>
              <a:endParaRPr lang="de-DE" sz="1600">
                <a:latin typeface="Dosis Light" pitchFamily="2" charset="0"/>
              </a:endParaRPr>
            </a:p>
          </p:txBody>
        </p:sp>
        <p:sp>
          <p:nvSpPr>
            <p:cNvPr id="61" name="TextBox 60"/>
            <p:cNvSpPr txBox="1"/>
            <p:nvPr/>
          </p:nvSpPr>
          <p:spPr>
            <a:xfrm>
              <a:off x="9240210" y="5865866"/>
              <a:ext cx="1937873" cy="584775"/>
            </a:xfrm>
            <a:prstGeom prst="rect">
              <a:avLst/>
            </a:prstGeom>
            <a:noFill/>
          </p:spPr>
          <p:txBody>
            <a:bodyPr wrap="square" rtlCol="0">
              <a:spAutoFit/>
            </a:bodyPr>
            <a:lstStyle/>
            <a:p>
              <a:pPr algn="ctr"/>
              <a:r>
                <a:rPr lang="de-DE" sz="1600" smtClean="0">
                  <a:latin typeface="Dosis Light" pitchFamily="2" charset="0"/>
                </a:rPr>
                <a:t>The place – and your body - matters</a:t>
              </a:r>
              <a:endParaRPr lang="de-DE" sz="1600">
                <a:latin typeface="Dosis Light" pitchFamily="2" charset="0"/>
              </a:endParaRPr>
            </a:p>
          </p:txBody>
        </p:sp>
        <p:pic>
          <p:nvPicPr>
            <p:cNvPr id="62" name="Picture 61"/>
            <p:cNvPicPr>
              <a:picLocks noChangeAspect="1"/>
            </p:cNvPicPr>
            <p:nvPr/>
          </p:nvPicPr>
          <p:blipFill>
            <a:blip r:embed="rId2"/>
            <a:stretch>
              <a:fillRect/>
            </a:stretch>
          </p:blipFill>
          <p:spPr>
            <a:xfrm>
              <a:off x="7369480" y="1815319"/>
              <a:ext cx="1525960" cy="1126512"/>
            </a:xfrm>
            <a:prstGeom prst="rect">
              <a:avLst/>
            </a:prstGeom>
          </p:spPr>
        </p:pic>
        <p:pic>
          <p:nvPicPr>
            <p:cNvPr id="63" name="Picture 62"/>
            <p:cNvPicPr>
              <a:picLocks noChangeAspect="1"/>
            </p:cNvPicPr>
            <p:nvPr/>
          </p:nvPicPr>
          <p:blipFill>
            <a:blip r:embed="rId3"/>
            <a:stretch>
              <a:fillRect/>
            </a:stretch>
          </p:blipFill>
          <p:spPr>
            <a:xfrm>
              <a:off x="1149926" y="1817536"/>
              <a:ext cx="1564495" cy="1124295"/>
            </a:xfrm>
            <a:prstGeom prst="rect">
              <a:avLst/>
            </a:prstGeom>
          </p:spPr>
        </p:pic>
        <p:pic>
          <p:nvPicPr>
            <p:cNvPr id="64" name="Picture 63"/>
            <p:cNvPicPr>
              <a:picLocks noChangeAspect="1"/>
            </p:cNvPicPr>
            <p:nvPr/>
          </p:nvPicPr>
          <p:blipFill>
            <a:blip r:embed="rId4"/>
            <a:stretch>
              <a:fillRect/>
            </a:stretch>
          </p:blipFill>
          <p:spPr>
            <a:xfrm>
              <a:off x="3181608" y="1815319"/>
              <a:ext cx="1553481" cy="1126512"/>
            </a:xfrm>
            <a:prstGeom prst="rect">
              <a:avLst/>
            </a:prstGeom>
          </p:spPr>
        </p:pic>
        <p:pic>
          <p:nvPicPr>
            <p:cNvPr id="65" name="Picture 64"/>
            <p:cNvPicPr>
              <a:picLocks noChangeAspect="1"/>
            </p:cNvPicPr>
            <p:nvPr/>
          </p:nvPicPr>
          <p:blipFill rotWithShape="1">
            <a:blip r:embed="rId5"/>
            <a:srcRect l="8084" t="28989" r="9742" b="29157"/>
            <a:stretch/>
          </p:blipFill>
          <p:spPr>
            <a:xfrm>
              <a:off x="5272512" y="1815319"/>
              <a:ext cx="1564188" cy="1130326"/>
            </a:xfrm>
            <a:prstGeom prst="rect">
              <a:avLst/>
            </a:prstGeom>
          </p:spPr>
        </p:pic>
        <p:pic>
          <p:nvPicPr>
            <p:cNvPr id="66" name="Picture 65"/>
            <p:cNvPicPr>
              <a:picLocks noChangeAspect="1"/>
            </p:cNvPicPr>
            <p:nvPr/>
          </p:nvPicPr>
          <p:blipFill>
            <a:blip r:embed="rId6"/>
            <a:stretch>
              <a:fillRect/>
            </a:stretch>
          </p:blipFill>
          <p:spPr>
            <a:xfrm>
              <a:off x="9364263" y="1815319"/>
              <a:ext cx="1689768" cy="1126512"/>
            </a:xfrm>
            <a:prstGeom prst="rect">
              <a:avLst/>
            </a:prstGeom>
          </p:spPr>
        </p:pic>
        <p:pic>
          <p:nvPicPr>
            <p:cNvPr id="67" name="Picture 66"/>
            <p:cNvPicPr>
              <a:picLocks noChangeAspect="1"/>
            </p:cNvPicPr>
            <p:nvPr/>
          </p:nvPicPr>
          <p:blipFill>
            <a:blip r:embed="rId7"/>
            <a:stretch>
              <a:fillRect/>
            </a:stretch>
          </p:blipFill>
          <p:spPr>
            <a:xfrm>
              <a:off x="1105232" y="4561907"/>
              <a:ext cx="1558641" cy="953088"/>
            </a:xfrm>
            <a:prstGeom prst="rect">
              <a:avLst/>
            </a:prstGeom>
          </p:spPr>
        </p:pic>
        <p:pic>
          <p:nvPicPr>
            <p:cNvPr id="68" name="Picture 67"/>
            <p:cNvPicPr>
              <a:picLocks noChangeAspect="1"/>
            </p:cNvPicPr>
            <p:nvPr/>
          </p:nvPicPr>
          <p:blipFill>
            <a:blip r:embed="rId8"/>
            <a:stretch>
              <a:fillRect/>
            </a:stretch>
          </p:blipFill>
          <p:spPr>
            <a:xfrm>
              <a:off x="3195586" y="4543398"/>
              <a:ext cx="1553481" cy="953088"/>
            </a:xfrm>
            <a:prstGeom prst="rect">
              <a:avLst/>
            </a:prstGeom>
          </p:spPr>
        </p:pic>
        <p:pic>
          <p:nvPicPr>
            <p:cNvPr id="69" name="Picture 68"/>
            <p:cNvPicPr>
              <a:picLocks noChangeAspect="1"/>
            </p:cNvPicPr>
            <p:nvPr/>
          </p:nvPicPr>
          <p:blipFill>
            <a:blip r:embed="rId9"/>
            <a:stretch>
              <a:fillRect/>
            </a:stretch>
          </p:blipFill>
          <p:spPr>
            <a:xfrm>
              <a:off x="5272512" y="4519327"/>
              <a:ext cx="1502632" cy="999488"/>
            </a:xfrm>
            <a:prstGeom prst="rect">
              <a:avLst/>
            </a:prstGeom>
          </p:spPr>
        </p:pic>
        <p:sp>
          <p:nvSpPr>
            <p:cNvPr id="70" name="Rectangle 69"/>
            <p:cNvSpPr/>
            <p:nvPr/>
          </p:nvSpPr>
          <p:spPr>
            <a:xfrm>
              <a:off x="6668429" y="4939990"/>
              <a:ext cx="168271" cy="657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tangle 70"/>
            <p:cNvSpPr/>
            <p:nvPr/>
          </p:nvSpPr>
          <p:spPr>
            <a:xfrm>
              <a:off x="6651683" y="4125450"/>
              <a:ext cx="168271" cy="657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2" name="Picture 71"/>
            <p:cNvPicPr>
              <a:picLocks noChangeAspect="1"/>
            </p:cNvPicPr>
            <p:nvPr/>
          </p:nvPicPr>
          <p:blipFill>
            <a:blip r:embed="rId10"/>
            <a:stretch>
              <a:fillRect/>
            </a:stretch>
          </p:blipFill>
          <p:spPr>
            <a:xfrm>
              <a:off x="7369480" y="4709135"/>
              <a:ext cx="1525960" cy="1054985"/>
            </a:xfrm>
            <a:prstGeom prst="rect">
              <a:avLst/>
            </a:prstGeom>
          </p:spPr>
        </p:pic>
        <p:pic>
          <p:nvPicPr>
            <p:cNvPr id="73" name="Picture 72"/>
            <p:cNvPicPr>
              <a:picLocks noChangeAspect="1"/>
            </p:cNvPicPr>
            <p:nvPr/>
          </p:nvPicPr>
          <p:blipFill>
            <a:blip r:embed="rId11"/>
            <a:stretch>
              <a:fillRect/>
            </a:stretch>
          </p:blipFill>
          <p:spPr>
            <a:xfrm flipH="1">
              <a:off x="9452984" y="4514469"/>
              <a:ext cx="1519816" cy="1231882"/>
            </a:xfrm>
            <a:prstGeom prst="rect">
              <a:avLst/>
            </a:prstGeom>
          </p:spPr>
        </p:pic>
      </p:grpSp>
    </p:spTree>
    <p:extLst>
      <p:ext uri="{BB962C8B-B14F-4D97-AF65-F5344CB8AC3E}">
        <p14:creationId xmlns:p14="http://schemas.microsoft.com/office/powerpoint/2010/main" val="25728741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_6PskE3zfQ"/>
          <p:cNvPicPr>
            <a:picLocks noRot="1" noChangeAspect="1"/>
          </p:cNvPicPr>
          <p:nvPr>
            <a:videoFile r:link="rId1"/>
          </p:nvPr>
        </p:nvPicPr>
        <p:blipFill>
          <a:blip r:embed="rId3"/>
          <a:stretch>
            <a:fillRect/>
          </a:stretch>
        </p:blipFill>
        <p:spPr>
          <a:xfrm>
            <a:off x="443570" y="273205"/>
            <a:ext cx="11309815" cy="6361771"/>
          </a:xfrm>
          <a:prstGeom prst="rect">
            <a:avLst/>
          </a:prstGeom>
        </p:spPr>
      </p:pic>
    </p:spTree>
    <p:extLst>
      <p:ext uri="{BB962C8B-B14F-4D97-AF65-F5344CB8AC3E}">
        <p14:creationId xmlns:p14="http://schemas.microsoft.com/office/powerpoint/2010/main" val="387506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48937" y="0"/>
            <a:ext cx="10080702" cy="6882139"/>
            <a:chOff x="1248937" y="0"/>
            <a:chExt cx="10080702" cy="6882139"/>
          </a:xfrm>
        </p:grpSpPr>
        <p:pic>
          <p:nvPicPr>
            <p:cNvPr id="2" name="Picture 1"/>
            <p:cNvPicPr>
              <a:picLocks noChangeAspect="1"/>
            </p:cNvPicPr>
            <p:nvPr/>
          </p:nvPicPr>
          <p:blipFill>
            <a:blip r:embed="rId2"/>
            <a:stretch>
              <a:fillRect/>
            </a:stretch>
          </p:blipFill>
          <p:spPr>
            <a:xfrm>
              <a:off x="1248937" y="0"/>
              <a:ext cx="9734285" cy="6882139"/>
            </a:xfrm>
            <a:prstGeom prst="rect">
              <a:avLst/>
            </a:prstGeom>
          </p:spPr>
        </p:pic>
        <p:sp>
          <p:nvSpPr>
            <p:cNvPr id="3" name="Rectangle 2"/>
            <p:cNvSpPr/>
            <p:nvPr/>
          </p:nvSpPr>
          <p:spPr>
            <a:xfrm>
              <a:off x="7649737" y="144966"/>
              <a:ext cx="3679902" cy="1137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 name="Rectangle 4"/>
          <p:cNvSpPr/>
          <p:nvPr/>
        </p:nvSpPr>
        <p:spPr>
          <a:xfrm>
            <a:off x="7197634" y="2664823"/>
            <a:ext cx="4036423" cy="19463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tangle 5"/>
          <p:cNvSpPr/>
          <p:nvPr/>
        </p:nvSpPr>
        <p:spPr>
          <a:xfrm>
            <a:off x="4532811" y="2011680"/>
            <a:ext cx="6557555" cy="6008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tangle 6"/>
          <p:cNvSpPr/>
          <p:nvPr/>
        </p:nvSpPr>
        <p:spPr>
          <a:xfrm>
            <a:off x="1737360" y="2612571"/>
            <a:ext cx="3135086" cy="8621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tangle 7"/>
          <p:cNvSpPr/>
          <p:nvPr/>
        </p:nvSpPr>
        <p:spPr>
          <a:xfrm>
            <a:off x="1632857" y="3657600"/>
            <a:ext cx="2625634" cy="692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tangle 8"/>
          <p:cNvSpPr/>
          <p:nvPr/>
        </p:nvSpPr>
        <p:spPr>
          <a:xfrm>
            <a:off x="7916091" y="4611189"/>
            <a:ext cx="3317966" cy="2090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tangle 9"/>
          <p:cNvSpPr/>
          <p:nvPr/>
        </p:nvSpPr>
        <p:spPr>
          <a:xfrm>
            <a:off x="1755008" y="463672"/>
            <a:ext cx="4403770" cy="1323439"/>
          </a:xfrm>
          <a:prstGeom prst="rect">
            <a:avLst/>
          </a:prstGeom>
          <a:solidFill>
            <a:schemeClr val="bg1"/>
          </a:solidFill>
        </p:spPr>
        <p:txBody>
          <a:bodyPr wrap="none">
            <a:spAutoFit/>
          </a:bodyPr>
          <a:lstStyle/>
          <a:p>
            <a:r>
              <a:rPr lang="en-US" sz="4000" b="1" smtClean="0">
                <a:latin typeface="Berlin Sans FB Demi" panose="020E0802020502020306" pitchFamily="34" charset="0"/>
              </a:rPr>
              <a:t>Five Finger</a:t>
            </a:r>
          </a:p>
          <a:p>
            <a:r>
              <a:rPr lang="en-US" sz="4000" b="1" smtClean="0">
                <a:latin typeface="Berlin Sans FB Demi" panose="020E0802020502020306" pitchFamily="34" charset="0"/>
              </a:rPr>
              <a:t>Feedback Method</a:t>
            </a:r>
            <a:r>
              <a:rPr lang="en-US" sz="4000" b="1">
                <a:latin typeface="Berlin Sans FB Demi" panose="020E0802020502020306" pitchFamily="34" charset="0"/>
              </a:rPr>
              <a:t> </a:t>
            </a:r>
          </a:p>
        </p:txBody>
      </p:sp>
    </p:spTree>
    <p:extLst>
      <p:ext uri="{BB962C8B-B14F-4D97-AF65-F5344CB8AC3E}">
        <p14:creationId xmlns:p14="http://schemas.microsoft.com/office/powerpoint/2010/main" val="367401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41683" y="771436"/>
            <a:ext cx="10848475" cy="646331"/>
          </a:xfrm>
          <a:prstGeom prst="rect">
            <a:avLst/>
          </a:prstGeom>
        </p:spPr>
        <p:txBody>
          <a:bodyPr wrap="square">
            <a:spAutoFit/>
          </a:bodyPr>
          <a:lstStyle/>
          <a:p>
            <a:r>
              <a:rPr lang="en-US" smtClean="0"/>
              <a:t>Mentoring sessions are private and confidential. However, when a student’s health or well-being is in question, mentors have to report to the appropriate authority to provide the mentee with the best care possible.</a:t>
            </a:r>
            <a:endParaRPr lang="de-DE"/>
          </a:p>
        </p:txBody>
      </p:sp>
      <p:sp>
        <p:nvSpPr>
          <p:cNvPr id="12" name="Rectangle 11"/>
          <p:cNvSpPr/>
          <p:nvPr/>
        </p:nvSpPr>
        <p:spPr>
          <a:xfrm>
            <a:off x="641682" y="1956410"/>
            <a:ext cx="10848475" cy="923330"/>
          </a:xfrm>
          <a:prstGeom prst="rect">
            <a:avLst/>
          </a:prstGeom>
        </p:spPr>
        <p:txBody>
          <a:bodyPr wrap="square">
            <a:spAutoFit/>
          </a:bodyPr>
          <a:lstStyle/>
          <a:p>
            <a:r>
              <a:rPr lang="en-US" smtClean="0"/>
              <a:t>Mentors must commit to at least 1 hour of office hours per week for their semester of service (excluding breaks and holidays). Mentors must also plan to attend a 1.5 hour training per term, and later help develop the next set of training materials.</a:t>
            </a:r>
            <a:endParaRPr lang="de-DE"/>
          </a:p>
        </p:txBody>
      </p:sp>
    </p:spTree>
    <p:extLst>
      <p:ext uri="{BB962C8B-B14F-4D97-AF65-F5344CB8AC3E}">
        <p14:creationId xmlns:p14="http://schemas.microsoft.com/office/powerpoint/2010/main" val="7158601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389865" y="3538649"/>
            <a:ext cx="2230243" cy="430887"/>
          </a:xfrm>
          <a:prstGeom prst="rect">
            <a:avLst/>
          </a:prstGeom>
          <a:noFill/>
        </p:spPr>
        <p:txBody>
          <a:bodyPr wrap="square" rtlCol="0">
            <a:spAutoFit/>
          </a:bodyPr>
          <a:lstStyle/>
          <a:p>
            <a:r>
              <a:rPr lang="de-DE" sz="2200" b="1" smtClean="0"/>
              <a:t>Empathy</a:t>
            </a:r>
            <a:endParaRPr lang="de-DE" sz="2200" b="1"/>
          </a:p>
        </p:txBody>
      </p:sp>
      <p:grpSp>
        <p:nvGrpSpPr>
          <p:cNvPr id="15" name="Group 14"/>
          <p:cNvGrpSpPr/>
          <p:nvPr/>
        </p:nvGrpSpPr>
        <p:grpSpPr>
          <a:xfrm>
            <a:off x="0" y="-1456164"/>
            <a:ext cx="12872690" cy="8581793"/>
            <a:chOff x="0" y="-1456164"/>
            <a:chExt cx="12872690" cy="8581793"/>
          </a:xfrm>
        </p:grpSpPr>
        <p:grpSp>
          <p:nvGrpSpPr>
            <p:cNvPr id="13" name="Group 12"/>
            <p:cNvGrpSpPr/>
            <p:nvPr/>
          </p:nvGrpSpPr>
          <p:grpSpPr>
            <a:xfrm>
              <a:off x="0" y="-1456164"/>
              <a:ext cx="12872690" cy="8581793"/>
              <a:chOff x="0" y="-1456164"/>
              <a:chExt cx="12872690" cy="8581793"/>
            </a:xfrm>
          </p:grpSpPr>
          <p:pic>
            <p:nvPicPr>
              <p:cNvPr id="2" name="Picture 1"/>
              <p:cNvPicPr>
                <a:picLocks noChangeAspect="1"/>
              </p:cNvPicPr>
              <p:nvPr/>
            </p:nvPicPr>
            <p:blipFill>
              <a:blip r:embed="rId2"/>
              <a:stretch>
                <a:fillRect/>
              </a:stretch>
            </p:blipFill>
            <p:spPr>
              <a:xfrm>
                <a:off x="0" y="-1456164"/>
                <a:ext cx="12872690" cy="8581793"/>
              </a:xfrm>
              <a:prstGeom prst="rect">
                <a:avLst/>
              </a:prstGeom>
            </p:spPr>
          </p:pic>
          <p:sp>
            <p:nvSpPr>
              <p:cNvPr id="9" name="Rectangle 8"/>
              <p:cNvSpPr/>
              <p:nvPr/>
            </p:nvSpPr>
            <p:spPr>
              <a:xfrm>
                <a:off x="5737578" y="-733778"/>
                <a:ext cx="177800" cy="395111"/>
              </a:xfrm>
              <a:prstGeom prst="rect">
                <a:avLst/>
              </a:prstGeom>
              <a:solidFill>
                <a:srgbClr val="A6D178"/>
              </a:solidFill>
              <a:ln>
                <a:solidFill>
                  <a:srgbClr val="A6D1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tangle 9"/>
              <p:cNvSpPr/>
              <p:nvPr/>
            </p:nvSpPr>
            <p:spPr>
              <a:xfrm>
                <a:off x="5514622" y="-527756"/>
                <a:ext cx="87490" cy="234246"/>
              </a:xfrm>
              <a:prstGeom prst="rect">
                <a:avLst/>
              </a:prstGeom>
              <a:solidFill>
                <a:srgbClr val="A6D178"/>
              </a:solidFill>
              <a:ln>
                <a:solidFill>
                  <a:srgbClr val="A6D1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p:cNvSpPr/>
              <p:nvPr/>
            </p:nvSpPr>
            <p:spPr>
              <a:xfrm>
                <a:off x="5829301" y="-900284"/>
                <a:ext cx="9144" cy="274320"/>
              </a:xfrm>
              <a:prstGeom prst="rect">
                <a:avLst/>
              </a:prstGeom>
              <a:solidFill>
                <a:srgbClr val="A6D178"/>
              </a:solidFill>
              <a:ln>
                <a:solidFill>
                  <a:srgbClr val="A6D1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tangle 11"/>
              <p:cNvSpPr/>
              <p:nvPr/>
            </p:nvSpPr>
            <p:spPr>
              <a:xfrm rot="3802868">
                <a:off x="5841866" y="-404485"/>
                <a:ext cx="179890" cy="45719"/>
              </a:xfrm>
              <a:prstGeom prst="rect">
                <a:avLst/>
              </a:prstGeom>
              <a:solidFill>
                <a:srgbClr val="A6D178"/>
              </a:solidFill>
              <a:ln>
                <a:solidFill>
                  <a:srgbClr val="A6D1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Rectangle 2"/>
            <p:cNvSpPr/>
            <p:nvPr/>
          </p:nvSpPr>
          <p:spPr>
            <a:xfrm>
              <a:off x="9099395" y="6188927"/>
              <a:ext cx="3746810" cy="858644"/>
            </a:xfrm>
            <a:prstGeom prst="rect">
              <a:avLst/>
            </a:prstGeom>
            <a:solidFill>
              <a:srgbClr val="A6D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Box 3"/>
            <p:cNvSpPr txBox="1"/>
            <p:nvPr/>
          </p:nvSpPr>
          <p:spPr>
            <a:xfrm>
              <a:off x="10203367" y="6233528"/>
              <a:ext cx="2174487" cy="430887"/>
            </a:xfrm>
            <a:prstGeom prst="rect">
              <a:avLst/>
            </a:prstGeom>
            <a:noFill/>
          </p:spPr>
          <p:txBody>
            <a:bodyPr wrap="square" rtlCol="0">
              <a:spAutoFit/>
            </a:bodyPr>
            <a:lstStyle/>
            <a:p>
              <a:r>
                <a:rPr lang="de-DE" sz="2200" b="1" smtClean="0"/>
                <a:t>Problem solving</a:t>
              </a:r>
              <a:endParaRPr lang="de-DE" sz="2200" b="1"/>
            </a:p>
          </p:txBody>
        </p:sp>
        <p:sp>
          <p:nvSpPr>
            <p:cNvPr id="5" name="TextBox 4"/>
            <p:cNvSpPr txBox="1"/>
            <p:nvPr/>
          </p:nvSpPr>
          <p:spPr>
            <a:xfrm>
              <a:off x="6846850" y="4947420"/>
              <a:ext cx="2230243" cy="430887"/>
            </a:xfrm>
            <a:prstGeom prst="rect">
              <a:avLst/>
            </a:prstGeom>
            <a:noFill/>
          </p:spPr>
          <p:txBody>
            <a:bodyPr wrap="square" rtlCol="0">
              <a:spAutoFit/>
            </a:bodyPr>
            <a:lstStyle/>
            <a:p>
              <a:r>
                <a:rPr lang="de-DE" sz="2200" b="1" smtClean="0"/>
                <a:t>Self Management</a:t>
              </a:r>
              <a:endParaRPr lang="de-DE" sz="2200" b="1"/>
            </a:p>
          </p:txBody>
        </p:sp>
        <p:sp>
          <p:nvSpPr>
            <p:cNvPr id="6" name="TextBox 5"/>
            <p:cNvSpPr txBox="1"/>
            <p:nvPr/>
          </p:nvSpPr>
          <p:spPr>
            <a:xfrm>
              <a:off x="1579758" y="4352689"/>
              <a:ext cx="2230243" cy="430887"/>
            </a:xfrm>
            <a:prstGeom prst="rect">
              <a:avLst/>
            </a:prstGeom>
            <a:noFill/>
          </p:spPr>
          <p:txBody>
            <a:bodyPr wrap="square" rtlCol="0">
              <a:spAutoFit/>
            </a:bodyPr>
            <a:lstStyle/>
            <a:p>
              <a:r>
                <a:rPr lang="de-DE" sz="2200" b="1" smtClean="0"/>
                <a:t>Adaptability</a:t>
              </a:r>
              <a:endParaRPr lang="de-DE" sz="2200" b="1"/>
            </a:p>
          </p:txBody>
        </p:sp>
        <p:sp>
          <p:nvSpPr>
            <p:cNvPr id="8" name="Rectangle 7"/>
            <p:cNvSpPr/>
            <p:nvPr/>
          </p:nvSpPr>
          <p:spPr>
            <a:xfrm>
              <a:off x="1096457" y="4798146"/>
              <a:ext cx="2813334" cy="430887"/>
            </a:xfrm>
            <a:prstGeom prst="rect">
              <a:avLst/>
            </a:prstGeom>
          </p:spPr>
          <p:txBody>
            <a:bodyPr wrap="none">
              <a:spAutoFit/>
            </a:bodyPr>
            <a:lstStyle/>
            <a:p>
              <a:r>
                <a:rPr lang="de-DE" sz="2200" b="1" smtClean="0"/>
                <a:t>Receptive to Feedback</a:t>
              </a:r>
              <a:endParaRPr lang="de-DE" sz="2200" b="1"/>
            </a:p>
          </p:txBody>
        </p:sp>
      </p:grpSp>
    </p:spTree>
    <p:extLst>
      <p:ext uri="{BB962C8B-B14F-4D97-AF65-F5344CB8AC3E}">
        <p14:creationId xmlns:p14="http://schemas.microsoft.com/office/powerpoint/2010/main" val="32645935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p:nvSpPr>
        <p:spPr>
          <a:xfrm>
            <a:off x="3309886" y="0"/>
            <a:ext cx="5572227" cy="24349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tangle 5"/>
          <p:cNvSpPr/>
          <p:nvPr/>
        </p:nvSpPr>
        <p:spPr>
          <a:xfrm>
            <a:off x="8890907" y="0"/>
            <a:ext cx="330988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tangle 4"/>
          <p:cNvSpPr/>
          <p:nvPr/>
        </p:nvSpPr>
        <p:spPr>
          <a:xfrm>
            <a:off x="0" y="0"/>
            <a:ext cx="330988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Picture 2"/>
          <p:cNvPicPr>
            <a:picLocks noChangeAspect="1"/>
          </p:cNvPicPr>
          <p:nvPr/>
        </p:nvPicPr>
        <p:blipFill>
          <a:blip r:embed="rId2">
            <a:biLevel thresh="25000"/>
          </a:blip>
          <a:stretch>
            <a:fillRect/>
          </a:stretch>
        </p:blipFill>
        <p:spPr>
          <a:xfrm>
            <a:off x="3309886" y="2434965"/>
            <a:ext cx="5572227" cy="3645724"/>
          </a:xfrm>
          <a:prstGeom prst="rect">
            <a:avLst/>
          </a:prstGeom>
          <a:ln>
            <a:solidFill>
              <a:schemeClr val="accent3">
                <a:lumMod val="60000"/>
                <a:lumOff val="40000"/>
              </a:schemeClr>
            </a:solidFill>
          </a:ln>
        </p:spPr>
      </p:pic>
      <p:sp>
        <p:nvSpPr>
          <p:cNvPr id="4" name="TextBox 3"/>
          <p:cNvSpPr txBox="1"/>
          <p:nvPr/>
        </p:nvSpPr>
        <p:spPr>
          <a:xfrm>
            <a:off x="0" y="537675"/>
            <a:ext cx="12192000" cy="1446550"/>
          </a:xfrm>
          <a:prstGeom prst="rect">
            <a:avLst/>
          </a:prstGeom>
          <a:noFill/>
        </p:spPr>
        <p:txBody>
          <a:bodyPr wrap="square" rtlCol="0">
            <a:spAutoFit/>
          </a:bodyPr>
          <a:lstStyle/>
          <a:p>
            <a:pPr algn="ctr"/>
            <a:r>
              <a:rPr lang="de-DE" sz="4400" b="1" smtClean="0">
                <a:latin typeface="Berlin Sans FB Demi" panose="020E0802020502020306" pitchFamily="34" charset="0"/>
              </a:rPr>
              <a:t>Setting up a</a:t>
            </a:r>
          </a:p>
          <a:p>
            <a:pPr algn="ctr"/>
            <a:r>
              <a:rPr lang="de-DE" sz="4400" b="1" smtClean="0">
                <a:latin typeface="Berlin Sans FB Demi" panose="020E0802020502020306" pitchFamily="34" charset="0"/>
              </a:rPr>
              <a:t>Peer-Mentorship Program</a:t>
            </a:r>
            <a:endParaRPr lang="de-DE" sz="4400" b="1">
              <a:latin typeface="Berlin Sans FB Demi" panose="020E0802020502020306" pitchFamily="34" charset="0"/>
            </a:endParaRPr>
          </a:p>
        </p:txBody>
      </p:sp>
      <p:sp>
        <p:nvSpPr>
          <p:cNvPr id="8" name="Rectangle 7"/>
          <p:cNvSpPr/>
          <p:nvPr/>
        </p:nvSpPr>
        <p:spPr>
          <a:xfrm>
            <a:off x="3309886" y="6097018"/>
            <a:ext cx="5572227" cy="7773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Picture 10"/>
          <p:cNvPicPr>
            <a:picLocks noChangeAspect="1"/>
          </p:cNvPicPr>
          <p:nvPr/>
        </p:nvPicPr>
        <p:blipFill rotWithShape="1">
          <a:blip r:embed="rId3">
            <a:clrChange>
              <a:clrFrom>
                <a:srgbClr val="FFFFFF"/>
              </a:clrFrom>
              <a:clrTo>
                <a:srgbClr val="FFFFFF">
                  <a:alpha val="0"/>
                </a:srgbClr>
              </a:clrTo>
            </a:clrChange>
          </a:blip>
          <a:srcRect l="45499" t="28487" r="31064" b="25056"/>
          <a:stretch/>
        </p:blipFill>
        <p:spPr>
          <a:xfrm>
            <a:off x="5836442" y="2586374"/>
            <a:ext cx="1322173" cy="3494315"/>
          </a:xfrm>
          <a:prstGeom prst="rect">
            <a:avLst/>
          </a:prstGeom>
        </p:spPr>
      </p:pic>
      <p:pic>
        <p:nvPicPr>
          <p:cNvPr id="12" name="Picture 11"/>
          <p:cNvPicPr>
            <a:picLocks noChangeAspect="1"/>
          </p:cNvPicPr>
          <p:nvPr/>
        </p:nvPicPr>
        <p:blipFill>
          <a:blip r:embed="rId4">
            <a:clrChange>
              <a:clrFrom>
                <a:srgbClr val="FFFFFF"/>
              </a:clrFrom>
              <a:clrTo>
                <a:srgbClr val="FFFFFF">
                  <a:alpha val="0"/>
                </a:srgbClr>
              </a:clrTo>
            </a:clrChange>
          </a:blip>
          <a:stretch>
            <a:fillRect/>
          </a:stretch>
        </p:blipFill>
        <p:spPr>
          <a:xfrm>
            <a:off x="2506436" y="2312006"/>
            <a:ext cx="3878035" cy="3878035"/>
          </a:xfrm>
          <a:prstGeom prst="rect">
            <a:avLst/>
          </a:prstGeom>
        </p:spPr>
      </p:pic>
      <p:pic>
        <p:nvPicPr>
          <p:cNvPr id="13" name="Picture 12"/>
          <p:cNvPicPr>
            <a:picLocks noChangeAspect="1"/>
          </p:cNvPicPr>
          <p:nvPr/>
        </p:nvPicPr>
        <p:blipFill rotWithShape="1">
          <a:blip r:embed="rId5">
            <a:clrChange>
              <a:clrFrom>
                <a:srgbClr val="FFFFFF"/>
              </a:clrFrom>
              <a:clrTo>
                <a:srgbClr val="FFFFFF">
                  <a:alpha val="0"/>
                </a:srgbClr>
              </a:clrTo>
            </a:clrChange>
          </a:blip>
          <a:srcRect l="26079" t="24972" r="48921" b="25809"/>
          <a:stretch/>
        </p:blipFill>
        <p:spPr>
          <a:xfrm>
            <a:off x="4774104" y="2360993"/>
            <a:ext cx="1386543" cy="3639675"/>
          </a:xfrm>
          <a:prstGeom prst="rect">
            <a:avLst/>
          </a:prstGeom>
        </p:spPr>
      </p:pic>
      <p:pic>
        <p:nvPicPr>
          <p:cNvPr id="14" name="Picture 13"/>
          <p:cNvPicPr>
            <a:picLocks noChangeAspect="1"/>
          </p:cNvPicPr>
          <p:nvPr/>
        </p:nvPicPr>
        <p:blipFill>
          <a:blip r:embed="rId6">
            <a:clrChange>
              <a:clrFrom>
                <a:srgbClr val="FFFFFF"/>
              </a:clrFrom>
              <a:clrTo>
                <a:srgbClr val="FFFFFF">
                  <a:alpha val="0"/>
                </a:srgbClr>
              </a:clrTo>
            </a:clrChange>
          </a:blip>
          <a:stretch>
            <a:fillRect/>
          </a:stretch>
        </p:blipFill>
        <p:spPr>
          <a:xfrm>
            <a:off x="3788226" y="1873056"/>
            <a:ext cx="4588330" cy="4642043"/>
          </a:xfrm>
          <a:prstGeom prst="rect">
            <a:avLst/>
          </a:prstGeom>
        </p:spPr>
      </p:pic>
    </p:spTree>
    <p:extLst>
      <p:ext uri="{BB962C8B-B14F-4D97-AF65-F5344CB8AC3E}">
        <p14:creationId xmlns:p14="http://schemas.microsoft.com/office/powerpoint/2010/main" val="70392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20914"/>
          <a:stretch/>
        </p:blipFill>
        <p:spPr>
          <a:xfrm>
            <a:off x="533004" y="189570"/>
            <a:ext cx="6301648" cy="6478859"/>
          </a:xfrm>
          <a:prstGeom prst="rect">
            <a:avLst/>
          </a:prstGeom>
        </p:spPr>
      </p:pic>
      <p:pic>
        <p:nvPicPr>
          <p:cNvPr id="4" name="Picture 3"/>
          <p:cNvPicPr>
            <a:picLocks noChangeAspect="1"/>
          </p:cNvPicPr>
          <p:nvPr/>
        </p:nvPicPr>
        <p:blipFill>
          <a:blip r:embed="rId3"/>
          <a:stretch>
            <a:fillRect/>
          </a:stretch>
        </p:blipFill>
        <p:spPr>
          <a:xfrm>
            <a:off x="6510621" y="2146959"/>
            <a:ext cx="5681379" cy="2826486"/>
          </a:xfrm>
          <a:prstGeom prst="rect">
            <a:avLst/>
          </a:prstGeom>
        </p:spPr>
      </p:pic>
    </p:spTree>
    <p:extLst>
      <p:ext uri="{BB962C8B-B14F-4D97-AF65-F5344CB8AC3E}">
        <p14:creationId xmlns:p14="http://schemas.microsoft.com/office/powerpoint/2010/main" val="28348444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864" y="1094155"/>
            <a:ext cx="10558272" cy="400110"/>
          </a:xfrm>
          <a:prstGeom prst="rect">
            <a:avLst/>
          </a:prstGeom>
        </p:spPr>
        <p:txBody>
          <a:bodyPr wrap="square">
            <a:spAutoFit/>
          </a:bodyPr>
          <a:lstStyle/>
          <a:p>
            <a:r>
              <a:rPr lang="en-US" sz="2000" smtClean="0">
                <a:hlinkClick r:id="rId2"/>
              </a:rPr>
              <a:t>You can read about Myers-Briggs personaliy types and check out your own personality type here</a:t>
            </a:r>
            <a:endParaRPr lang="de-DE" sz="2000"/>
          </a:p>
        </p:txBody>
      </p:sp>
    </p:spTree>
    <p:extLst>
      <p:ext uri="{BB962C8B-B14F-4D97-AF65-F5344CB8AC3E}">
        <p14:creationId xmlns:p14="http://schemas.microsoft.com/office/powerpoint/2010/main" val="4036641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30698" y="0"/>
            <a:ext cx="6943654" cy="6887927"/>
          </a:xfrm>
          <a:prstGeom prst="rect">
            <a:avLst/>
          </a:prstGeom>
        </p:spPr>
      </p:pic>
      <p:grpSp>
        <p:nvGrpSpPr>
          <p:cNvPr id="5" name="Group 4"/>
          <p:cNvGrpSpPr/>
          <p:nvPr/>
        </p:nvGrpSpPr>
        <p:grpSpPr>
          <a:xfrm>
            <a:off x="128016" y="-26421"/>
            <a:ext cx="6089904" cy="6609705"/>
            <a:chOff x="-18288" y="-26421"/>
            <a:chExt cx="6089904" cy="6609705"/>
          </a:xfrm>
        </p:grpSpPr>
        <p:pic>
          <p:nvPicPr>
            <p:cNvPr id="3" name="Picture 2"/>
            <p:cNvPicPr>
              <a:picLocks noChangeAspect="1"/>
            </p:cNvPicPr>
            <p:nvPr/>
          </p:nvPicPr>
          <p:blipFill>
            <a:blip r:embed="rId3"/>
            <a:stretch>
              <a:fillRect/>
            </a:stretch>
          </p:blipFill>
          <p:spPr>
            <a:xfrm>
              <a:off x="0" y="-26421"/>
              <a:ext cx="6001357" cy="3470384"/>
            </a:xfrm>
            <a:prstGeom prst="rect">
              <a:avLst/>
            </a:prstGeom>
          </p:spPr>
        </p:pic>
        <p:sp>
          <p:nvSpPr>
            <p:cNvPr id="4" name="Rectangle 3"/>
            <p:cNvSpPr/>
            <p:nvPr/>
          </p:nvSpPr>
          <p:spPr>
            <a:xfrm>
              <a:off x="-18288" y="3443963"/>
              <a:ext cx="6089904" cy="3139321"/>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smtClean="0"/>
                <a:t>assertive &amp; take action</a:t>
              </a:r>
            </a:p>
            <a:p>
              <a:pPr marL="285750" indent="-285750">
                <a:buFont typeface="Arial" panose="020B0604020202020204" pitchFamily="34" charset="0"/>
                <a:buChar char="•"/>
              </a:pPr>
              <a:r>
                <a:rPr lang="en-US" smtClean="0"/>
                <a:t>direct &amp; outspoken</a:t>
              </a:r>
              <a:endParaRPr lang="en-US"/>
            </a:p>
            <a:p>
              <a:pPr marL="285750" indent="-285750">
                <a:buFont typeface="Arial" panose="020B0604020202020204" pitchFamily="34" charset="0"/>
                <a:buChar char="•"/>
              </a:pPr>
              <a:r>
                <a:rPr lang="en-US" smtClean="0"/>
                <a:t>skepticial</a:t>
              </a:r>
            </a:p>
            <a:p>
              <a:pPr marL="285750" indent="-285750">
                <a:buFont typeface="Arial" panose="020B0604020202020204" pitchFamily="34" charset="0"/>
                <a:buChar char="•"/>
              </a:pPr>
              <a:r>
                <a:rPr lang="en-US" smtClean="0"/>
                <a:t>keep </a:t>
              </a:r>
              <a:r>
                <a:rPr lang="en-US"/>
                <a:t>things </a:t>
              </a:r>
              <a:r>
                <a:rPr lang="en-US" smtClean="0"/>
                <a:t>moving</a:t>
              </a:r>
            </a:p>
            <a:p>
              <a:pPr marL="285750" indent="-285750">
                <a:buFont typeface="Arial" panose="020B0604020202020204" pitchFamily="34" charset="0"/>
                <a:buChar char="•"/>
              </a:pPr>
              <a:r>
                <a:rPr lang="en-US"/>
                <a:t>d</a:t>
              </a:r>
              <a:r>
                <a:rPr lang="en-US" smtClean="0"/>
                <a:t>etermined &amp; ambitious</a:t>
              </a:r>
              <a:endParaRPr lang="en-US"/>
            </a:p>
            <a:p>
              <a:pPr marL="285750" indent="-285750">
                <a:buFont typeface="Arial" panose="020B0604020202020204" pitchFamily="34" charset="0"/>
                <a:buChar char="•"/>
              </a:pPr>
              <a:r>
                <a:rPr lang="en-US" smtClean="0"/>
                <a:t>fast-paced</a:t>
              </a:r>
            </a:p>
            <a:p>
              <a:pPr marL="285750" indent="-285750">
                <a:buFont typeface="Arial" panose="020B0604020202020204" pitchFamily="34" charset="0"/>
                <a:buChar char="•"/>
              </a:pPr>
              <a:r>
                <a:rPr lang="en-US"/>
                <a:t>l</a:t>
              </a:r>
              <a:r>
                <a:rPr lang="en-US" smtClean="0"/>
                <a:t>ike challenges &amp; competition</a:t>
              </a:r>
            </a:p>
            <a:p>
              <a:pPr marL="285750" indent="-285750">
                <a:buFont typeface="Arial" panose="020B0604020202020204" pitchFamily="34" charset="0"/>
                <a:buChar char="•"/>
              </a:pPr>
              <a:r>
                <a:rPr lang="en-US" smtClean="0"/>
                <a:t>value personal freedom</a:t>
              </a:r>
            </a:p>
            <a:p>
              <a:pPr marL="285750" indent="-285750">
                <a:buFont typeface="Arial" panose="020B0604020202020204" pitchFamily="34" charset="0"/>
                <a:buChar char="•"/>
              </a:pPr>
              <a:r>
                <a:rPr lang="en-US" smtClean="0"/>
                <a:t>dislike strict rules</a:t>
              </a:r>
            </a:p>
            <a:p>
              <a:pPr marL="285750" indent="-285750">
                <a:buFont typeface="Arial" panose="020B0604020202020204" pitchFamily="34" charset="0"/>
                <a:buChar char="•"/>
              </a:pPr>
              <a:r>
                <a:rPr lang="en-US" smtClean="0"/>
                <a:t>want to have control over a situation</a:t>
              </a:r>
            </a:p>
            <a:p>
              <a:pPr marL="285750" indent="-285750">
                <a:buFont typeface="Arial" panose="020B0604020202020204" pitchFamily="34" charset="0"/>
                <a:buChar char="•"/>
              </a:pPr>
              <a:r>
                <a:rPr lang="en-US" smtClean="0"/>
                <a:t>fear being seen as vulnerable or being taken advantage of</a:t>
              </a:r>
            </a:p>
          </p:txBody>
        </p:sp>
      </p:grpSp>
      <p:grpSp>
        <p:nvGrpSpPr>
          <p:cNvPr id="9" name="Group 8"/>
          <p:cNvGrpSpPr/>
          <p:nvPr/>
        </p:nvGrpSpPr>
        <p:grpSpPr>
          <a:xfrm>
            <a:off x="6096000" y="125276"/>
            <a:ext cx="6096001" cy="6598986"/>
            <a:chOff x="6217920" y="0"/>
            <a:chExt cx="6096001" cy="6598986"/>
          </a:xfrm>
        </p:grpSpPr>
        <p:sp>
          <p:nvSpPr>
            <p:cNvPr id="7" name="Rectangle 6"/>
            <p:cNvSpPr/>
            <p:nvPr/>
          </p:nvSpPr>
          <p:spPr>
            <a:xfrm>
              <a:off x="6217921" y="3459665"/>
              <a:ext cx="6096000" cy="3139321"/>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smtClean="0"/>
                <a:t>expressive</a:t>
              </a:r>
            </a:p>
            <a:p>
              <a:pPr marL="285750" indent="-285750">
                <a:buFont typeface="Arial" panose="020B0604020202020204" pitchFamily="34" charset="0"/>
                <a:buChar char="•"/>
              </a:pPr>
              <a:r>
                <a:rPr lang="en-US" smtClean="0"/>
                <a:t>impulsive &amp; fast-paced</a:t>
              </a:r>
            </a:p>
            <a:p>
              <a:pPr marL="285750" indent="-285750">
                <a:buFont typeface="Arial" panose="020B0604020202020204" pitchFamily="34" charset="0"/>
                <a:buChar char="•"/>
              </a:pPr>
              <a:r>
                <a:rPr lang="en-US" smtClean="0"/>
                <a:t>extrovert</a:t>
              </a:r>
            </a:p>
            <a:p>
              <a:pPr marL="285750" indent="-285750">
                <a:buFont typeface="Arial" panose="020B0604020202020204" pitchFamily="34" charset="0"/>
                <a:buChar char="•"/>
              </a:pPr>
              <a:r>
                <a:rPr lang="en-US" smtClean="0"/>
                <a:t>enthusiastic &amp; energetic</a:t>
              </a:r>
              <a:endParaRPr lang="en-US"/>
            </a:p>
            <a:p>
              <a:pPr marL="285750" indent="-285750">
                <a:buFont typeface="Arial" panose="020B0604020202020204" pitchFamily="34" charset="0"/>
                <a:buChar char="•"/>
              </a:pPr>
              <a:r>
                <a:rPr lang="en-US" smtClean="0"/>
                <a:t>friendly &amp; charming</a:t>
              </a:r>
              <a:endParaRPr lang="en-US"/>
            </a:p>
            <a:p>
              <a:pPr marL="285750" indent="-285750">
                <a:buFont typeface="Arial" panose="020B0604020202020204" pitchFamily="34" charset="0"/>
                <a:buChar char="•"/>
              </a:pPr>
              <a:r>
                <a:rPr lang="en-US" smtClean="0"/>
                <a:t>like novelty </a:t>
              </a:r>
              <a:r>
                <a:rPr lang="en-US"/>
                <a:t>and excitement</a:t>
              </a:r>
            </a:p>
            <a:p>
              <a:pPr marL="285750" indent="-285750">
                <a:buFont typeface="Arial" panose="020B0604020202020204" pitchFamily="34" charset="0"/>
                <a:buChar char="•"/>
              </a:pPr>
              <a:r>
                <a:rPr lang="en-US" smtClean="0"/>
                <a:t>value relationships &amp; coaching</a:t>
              </a:r>
              <a:endParaRPr lang="en-US"/>
            </a:p>
            <a:p>
              <a:pPr marL="285750" indent="-285750">
                <a:buFont typeface="Arial" panose="020B0604020202020204" pitchFamily="34" charset="0"/>
                <a:buChar char="•"/>
              </a:pPr>
              <a:r>
                <a:rPr lang="en-US" smtClean="0"/>
                <a:t>driven by popularity/approval</a:t>
              </a:r>
            </a:p>
            <a:p>
              <a:pPr marL="285750" indent="-285750">
                <a:buFont typeface="Arial" panose="020B0604020202020204" pitchFamily="34" charset="0"/>
                <a:buChar char="•"/>
              </a:pPr>
              <a:r>
                <a:rPr lang="en-US" smtClean="0"/>
                <a:t>prioritize action &amp; collaboration</a:t>
              </a:r>
            </a:p>
            <a:p>
              <a:pPr marL="285750" indent="-285750">
                <a:buFont typeface="Arial" panose="020B0604020202020204" pitchFamily="34" charset="0"/>
                <a:buChar char="•"/>
              </a:pPr>
              <a:r>
                <a:rPr lang="en-US" smtClean="0"/>
                <a:t>dislike being isolated</a:t>
              </a:r>
            </a:p>
            <a:p>
              <a:pPr marL="285750" indent="-285750">
                <a:buFont typeface="Arial" panose="020B0604020202020204" pitchFamily="34" charset="0"/>
                <a:buChar char="•"/>
              </a:pPr>
              <a:r>
                <a:rPr lang="en-US" smtClean="0"/>
                <a:t>stressed by giving negative feedback</a:t>
              </a:r>
              <a:endParaRPr lang="en-US"/>
            </a:p>
          </p:txBody>
        </p:sp>
        <p:pic>
          <p:nvPicPr>
            <p:cNvPr id="8" name="Picture 7"/>
            <p:cNvPicPr>
              <a:picLocks noChangeAspect="1"/>
            </p:cNvPicPr>
            <p:nvPr/>
          </p:nvPicPr>
          <p:blipFill>
            <a:blip r:embed="rId4"/>
            <a:stretch>
              <a:fillRect/>
            </a:stretch>
          </p:blipFill>
          <p:spPr>
            <a:xfrm>
              <a:off x="6217920" y="0"/>
              <a:ext cx="5742432" cy="3459665"/>
            </a:xfrm>
            <a:prstGeom prst="rect">
              <a:avLst/>
            </a:prstGeom>
          </p:spPr>
        </p:pic>
      </p:grpSp>
      <p:grpSp>
        <p:nvGrpSpPr>
          <p:cNvPr id="14" name="Group 13"/>
          <p:cNvGrpSpPr/>
          <p:nvPr/>
        </p:nvGrpSpPr>
        <p:grpSpPr>
          <a:xfrm>
            <a:off x="6137584" y="26378"/>
            <a:ext cx="6108203" cy="6870082"/>
            <a:chOff x="6137584" y="26378"/>
            <a:chExt cx="6108203" cy="6870082"/>
          </a:xfrm>
        </p:grpSpPr>
        <p:pic>
          <p:nvPicPr>
            <p:cNvPr id="10" name="Picture 9"/>
            <p:cNvPicPr>
              <a:picLocks noChangeAspect="1"/>
            </p:cNvPicPr>
            <p:nvPr/>
          </p:nvPicPr>
          <p:blipFill>
            <a:blip r:embed="rId5"/>
            <a:stretch>
              <a:fillRect/>
            </a:stretch>
          </p:blipFill>
          <p:spPr>
            <a:xfrm>
              <a:off x="6137584" y="3446485"/>
              <a:ext cx="6036487" cy="3449975"/>
            </a:xfrm>
            <a:prstGeom prst="rect">
              <a:avLst/>
            </a:prstGeom>
          </p:spPr>
        </p:pic>
        <p:sp>
          <p:nvSpPr>
            <p:cNvPr id="11" name="Rectangle 10"/>
            <p:cNvSpPr/>
            <p:nvPr/>
          </p:nvSpPr>
          <p:spPr>
            <a:xfrm>
              <a:off x="6149787" y="26378"/>
              <a:ext cx="6096000" cy="3416320"/>
            </a:xfrm>
            <a:prstGeom prst="rect">
              <a:avLst/>
            </a:prstGeom>
            <a:solidFill>
              <a:schemeClr val="bg1"/>
            </a:solidFill>
          </p:spPr>
          <p:txBody>
            <a:bodyPr>
              <a:spAutoFit/>
            </a:bodyPr>
            <a:lstStyle/>
            <a:p>
              <a:pPr marL="285750" indent="-285750">
                <a:buFont typeface="Arial" panose="020B0604020202020204" pitchFamily="34" charset="0"/>
                <a:buChar char="•"/>
              </a:pPr>
              <a:r>
                <a:rPr lang="en-US"/>
                <a:t>even-tempered </a:t>
              </a:r>
              <a:r>
                <a:rPr lang="en-US" smtClean="0"/>
                <a:t>nature</a:t>
              </a:r>
            </a:p>
            <a:p>
              <a:pPr marL="285750" indent="-285750">
                <a:buFont typeface="Arial" panose="020B0604020202020204" pitchFamily="34" charset="0"/>
                <a:buChar char="•"/>
              </a:pPr>
              <a:r>
                <a:rPr lang="en-US" smtClean="0"/>
                <a:t>consistent/steady pace</a:t>
              </a:r>
            </a:p>
            <a:p>
              <a:pPr marL="285750" indent="-285750">
                <a:buFont typeface="Arial" panose="020B0604020202020204" pitchFamily="34" charset="0"/>
                <a:buChar char="•"/>
              </a:pPr>
              <a:r>
                <a:rPr lang="en-US" smtClean="0"/>
                <a:t>patient &amp; humble</a:t>
              </a:r>
              <a:endParaRPr lang="en-US"/>
            </a:p>
            <a:p>
              <a:pPr marL="285750" indent="-285750">
                <a:buFont typeface="Arial" panose="020B0604020202020204" pitchFamily="34" charset="0"/>
                <a:buChar char="•"/>
              </a:pPr>
              <a:r>
                <a:rPr lang="en-US" smtClean="0"/>
                <a:t>cooperative &amp; dependable</a:t>
              </a:r>
              <a:endParaRPr lang="en-US"/>
            </a:p>
            <a:p>
              <a:pPr marL="285750" indent="-285750">
                <a:buFont typeface="Arial" panose="020B0604020202020204" pitchFamily="34" charset="0"/>
                <a:buChar char="•"/>
              </a:pPr>
              <a:r>
                <a:rPr lang="en-US" smtClean="0"/>
                <a:t>ensure </a:t>
              </a:r>
              <a:r>
                <a:rPr lang="en-US"/>
                <a:t>everyone gets along</a:t>
              </a:r>
            </a:p>
            <a:p>
              <a:pPr marL="285750" indent="-285750">
                <a:buFont typeface="Arial" panose="020B0604020202020204" pitchFamily="34" charset="0"/>
                <a:buChar char="•"/>
              </a:pPr>
              <a:r>
                <a:rPr lang="en-US"/>
                <a:t>l</a:t>
              </a:r>
              <a:r>
                <a:rPr lang="en-US" smtClean="0"/>
                <a:t>ike stability &amp; sticking </a:t>
              </a:r>
              <a:r>
                <a:rPr lang="en-US"/>
                <a:t>to a plan</a:t>
              </a:r>
            </a:p>
            <a:p>
              <a:pPr marL="285750" indent="-285750">
                <a:buFont typeface="Arial" panose="020B0604020202020204" pitchFamily="34" charset="0"/>
                <a:buChar char="•"/>
              </a:pPr>
              <a:r>
                <a:rPr lang="en-US" smtClean="0"/>
                <a:t>prioritises collaboration &amp; support</a:t>
              </a:r>
            </a:p>
            <a:p>
              <a:pPr marL="285750" indent="-285750">
                <a:buFont typeface="Arial" panose="020B0604020202020204" pitchFamily="34" charset="0"/>
                <a:buChar char="•"/>
              </a:pPr>
              <a:r>
                <a:rPr lang="en-US"/>
                <a:t>values </a:t>
              </a:r>
              <a:r>
                <a:rPr lang="en-US" smtClean="0"/>
                <a:t>trust &amp; loyalty</a:t>
              </a:r>
              <a:endParaRPr lang="en-US"/>
            </a:p>
            <a:p>
              <a:pPr marL="285750" indent="-285750">
                <a:buFont typeface="Arial" panose="020B0604020202020204" pitchFamily="34" charset="0"/>
                <a:buChar char="•"/>
              </a:pPr>
              <a:r>
                <a:rPr lang="en-US" smtClean="0"/>
                <a:t>stressed by working </a:t>
              </a:r>
              <a:r>
                <a:rPr lang="en-US"/>
                <a:t>without clear guidelines</a:t>
              </a:r>
            </a:p>
            <a:p>
              <a:pPr marL="285750" indent="-285750">
                <a:buFont typeface="Arial" panose="020B0604020202020204" pitchFamily="34" charset="0"/>
                <a:buChar char="•"/>
              </a:pPr>
              <a:r>
                <a:rPr lang="en-US" smtClean="0"/>
                <a:t>dislikes arguing </a:t>
              </a:r>
              <a:r>
                <a:rPr lang="en-US"/>
                <a:t>for their point of view</a:t>
              </a:r>
            </a:p>
            <a:p>
              <a:pPr marL="285750" indent="-285750">
                <a:buFont typeface="Arial" panose="020B0604020202020204" pitchFamily="34" charset="0"/>
                <a:buChar char="•"/>
              </a:pPr>
              <a:r>
                <a:rPr lang="en-US" smtClean="0"/>
                <a:t>fears rapid change and bold </a:t>
              </a:r>
              <a:r>
                <a:rPr lang="en-US"/>
                <a:t>decisions</a:t>
              </a:r>
            </a:p>
            <a:p>
              <a:pPr marL="285750" indent="-285750">
                <a:buFont typeface="Arial" panose="020B0604020202020204" pitchFamily="34" charset="0"/>
                <a:buChar char="•"/>
              </a:pPr>
              <a:r>
                <a:rPr lang="en-US" smtClean="0"/>
                <a:t>choose </a:t>
              </a:r>
              <a:r>
                <a:rPr lang="en-US"/>
                <a:t>to ignore </a:t>
              </a:r>
              <a:r>
                <a:rPr lang="en-US" smtClean="0"/>
                <a:t>problems</a:t>
              </a:r>
              <a:endParaRPr lang="en-US"/>
            </a:p>
          </p:txBody>
        </p:sp>
      </p:grpSp>
      <p:grpSp>
        <p:nvGrpSpPr>
          <p:cNvPr id="18" name="Group 17"/>
          <p:cNvGrpSpPr/>
          <p:nvPr/>
        </p:nvGrpSpPr>
        <p:grpSpPr>
          <a:xfrm>
            <a:off x="102146" y="26378"/>
            <a:ext cx="6014842" cy="6733742"/>
            <a:chOff x="102146" y="26378"/>
            <a:chExt cx="6014842" cy="6733742"/>
          </a:xfrm>
        </p:grpSpPr>
        <p:pic>
          <p:nvPicPr>
            <p:cNvPr id="16" name="Picture 15"/>
            <p:cNvPicPr>
              <a:picLocks noChangeAspect="1"/>
            </p:cNvPicPr>
            <p:nvPr/>
          </p:nvPicPr>
          <p:blipFill>
            <a:blip r:embed="rId6"/>
            <a:stretch>
              <a:fillRect/>
            </a:stretch>
          </p:blipFill>
          <p:spPr>
            <a:xfrm>
              <a:off x="102146" y="3448601"/>
              <a:ext cx="6014646" cy="3311519"/>
            </a:xfrm>
            <a:prstGeom prst="rect">
              <a:avLst/>
            </a:prstGeom>
          </p:spPr>
        </p:pic>
        <p:sp>
          <p:nvSpPr>
            <p:cNvPr id="17" name="Rectangle 16"/>
            <p:cNvSpPr/>
            <p:nvPr/>
          </p:nvSpPr>
          <p:spPr>
            <a:xfrm>
              <a:off x="104372" y="26378"/>
              <a:ext cx="6012616" cy="3416320"/>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smtClean="0"/>
                <a:t>methodical </a:t>
              </a:r>
            </a:p>
            <a:p>
              <a:pPr marL="285750" indent="-285750">
                <a:buFont typeface="Arial" panose="020B0604020202020204" pitchFamily="34" charset="0"/>
                <a:buChar char="•"/>
              </a:pPr>
              <a:r>
                <a:rPr lang="en-US" smtClean="0"/>
                <a:t>diligent</a:t>
              </a:r>
              <a:endParaRPr lang="en-US"/>
            </a:p>
            <a:p>
              <a:pPr marL="285750" indent="-285750">
                <a:buFont typeface="Arial" panose="020B0604020202020204" pitchFamily="34" charset="0"/>
                <a:buChar char="•"/>
              </a:pPr>
              <a:r>
                <a:rPr lang="en-US" smtClean="0"/>
                <a:t>strive </a:t>
              </a:r>
              <a:r>
                <a:rPr lang="en-US"/>
                <a:t>to produce superior </a:t>
              </a:r>
              <a:r>
                <a:rPr lang="en-US" smtClean="0"/>
                <a:t>results</a:t>
              </a:r>
            </a:p>
            <a:p>
              <a:pPr marL="285750" indent="-285750">
                <a:buFont typeface="Arial" panose="020B0604020202020204" pitchFamily="34" charset="0"/>
                <a:buChar char="•"/>
              </a:pPr>
              <a:r>
                <a:rPr lang="en-US" smtClean="0"/>
                <a:t>motivated by challenges &amp; quality </a:t>
              </a:r>
              <a:r>
                <a:rPr lang="en-US"/>
                <a:t>work</a:t>
              </a:r>
            </a:p>
            <a:p>
              <a:pPr marL="285750" indent="-285750">
                <a:buFont typeface="Arial" panose="020B0604020202020204" pitchFamily="34" charset="0"/>
                <a:buChar char="•"/>
              </a:pPr>
              <a:r>
                <a:rPr lang="en-US" smtClean="0"/>
                <a:t>like showing </a:t>
              </a:r>
              <a:r>
                <a:rPr lang="en-US"/>
                <a:t>their expertise</a:t>
              </a:r>
            </a:p>
            <a:p>
              <a:pPr marL="285750" indent="-285750">
                <a:buFont typeface="Arial" panose="020B0604020202020204" pitchFamily="34" charset="0"/>
                <a:buChar char="•"/>
              </a:pPr>
              <a:r>
                <a:rPr lang="en-US" smtClean="0"/>
                <a:t>value stability</a:t>
              </a:r>
              <a:r>
                <a:rPr lang="en-US"/>
                <a:t>, </a:t>
              </a:r>
              <a:r>
                <a:rPr lang="en-US" smtClean="0"/>
                <a:t>accuracy</a:t>
              </a:r>
              <a:r>
                <a:rPr lang="en-US"/>
                <a:t> </a:t>
              </a:r>
              <a:r>
                <a:rPr lang="en-US" smtClean="0"/>
                <a:t>&amp; objectivity</a:t>
              </a:r>
            </a:p>
            <a:p>
              <a:pPr marL="285750" indent="-285750">
                <a:buFont typeface="Arial" panose="020B0604020202020204" pitchFamily="34" charset="0"/>
                <a:buChar char="•"/>
              </a:pPr>
              <a:r>
                <a:rPr lang="en-US" smtClean="0"/>
                <a:t>prefer logic &amp; facts</a:t>
              </a:r>
            </a:p>
            <a:p>
              <a:pPr marL="285750" indent="-285750">
                <a:buFont typeface="Arial" panose="020B0604020202020204" pitchFamily="34" charset="0"/>
                <a:buChar char="•"/>
              </a:pPr>
              <a:r>
                <a:rPr lang="en-US" smtClean="0"/>
                <a:t>stressed by uncertainty &amp; </a:t>
              </a:r>
              <a:r>
                <a:rPr lang="en-US"/>
                <a:t>taking risks</a:t>
              </a:r>
            </a:p>
            <a:p>
              <a:pPr marL="285750" indent="-285750">
                <a:buFont typeface="Arial" panose="020B0604020202020204" pitchFamily="34" charset="0"/>
                <a:buChar char="•"/>
              </a:pPr>
              <a:r>
                <a:rPr lang="en-US" smtClean="0"/>
                <a:t>fear making </a:t>
              </a:r>
              <a:r>
                <a:rPr lang="en-US"/>
                <a:t>mistakes in front of others</a:t>
              </a:r>
            </a:p>
            <a:p>
              <a:pPr marL="285750" indent="-285750">
                <a:buFont typeface="Arial" panose="020B0604020202020204" pitchFamily="34" charset="0"/>
                <a:buChar char="•"/>
              </a:pPr>
              <a:r>
                <a:rPr lang="en-US" smtClean="0"/>
                <a:t>dislike feeling </a:t>
              </a:r>
              <a:r>
                <a:rPr lang="en-US"/>
                <a:t>vulnerable</a:t>
              </a:r>
            </a:p>
            <a:p>
              <a:pPr marL="285750" indent="-285750">
                <a:buFont typeface="Arial" panose="020B0604020202020204" pitchFamily="34" charset="0"/>
                <a:buChar char="•"/>
              </a:pPr>
              <a:r>
                <a:rPr lang="en-US" smtClean="0"/>
                <a:t>need to have private time</a:t>
              </a:r>
            </a:p>
            <a:p>
              <a:pPr marL="285750" indent="-285750">
                <a:buFont typeface="Arial" panose="020B0604020202020204" pitchFamily="34" charset="0"/>
                <a:buChar char="•"/>
              </a:pPr>
              <a:r>
                <a:rPr lang="en-US" smtClean="0"/>
                <a:t>need to work on acknowledging others’ feelings</a:t>
              </a:r>
              <a:endParaRPr lang="en-US"/>
            </a:p>
          </p:txBody>
        </p:sp>
      </p:grpSp>
    </p:spTree>
    <p:extLst>
      <p:ext uri="{BB962C8B-B14F-4D97-AF65-F5344CB8AC3E}">
        <p14:creationId xmlns:p14="http://schemas.microsoft.com/office/powerpoint/2010/main" val="7333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269" y="0"/>
            <a:ext cx="6943654" cy="6887927"/>
          </a:xfrm>
          <a:prstGeom prst="rect">
            <a:avLst/>
          </a:prstGeom>
        </p:spPr>
      </p:pic>
      <p:pic>
        <p:nvPicPr>
          <p:cNvPr id="15" name="Picture 14"/>
          <p:cNvPicPr>
            <a:picLocks noChangeAspect="1"/>
          </p:cNvPicPr>
          <p:nvPr/>
        </p:nvPicPr>
        <p:blipFill>
          <a:blip r:embed="rId3">
            <a:clrChange>
              <a:clrFrom>
                <a:srgbClr val="FDFCFF"/>
              </a:clrFrom>
              <a:clrTo>
                <a:srgbClr val="FDFCFF">
                  <a:alpha val="0"/>
                </a:srgbClr>
              </a:clrTo>
            </a:clrChange>
          </a:blip>
          <a:stretch>
            <a:fillRect/>
          </a:stretch>
        </p:blipFill>
        <p:spPr>
          <a:xfrm>
            <a:off x="8472448" y="30317"/>
            <a:ext cx="3802947" cy="1524001"/>
          </a:xfrm>
          <a:prstGeom prst="rect">
            <a:avLst/>
          </a:prstGeom>
        </p:spPr>
      </p:pic>
      <p:pic>
        <p:nvPicPr>
          <p:cNvPr id="19" name="Picture 18"/>
          <p:cNvPicPr>
            <a:picLocks noChangeAspect="1"/>
          </p:cNvPicPr>
          <p:nvPr/>
        </p:nvPicPr>
        <p:blipFill>
          <a:blip r:embed="rId4">
            <a:clrChange>
              <a:clrFrom>
                <a:srgbClr val="FDFCFF"/>
              </a:clrFrom>
              <a:clrTo>
                <a:srgbClr val="FDFCFF">
                  <a:alpha val="0"/>
                </a:srgbClr>
              </a:clrTo>
            </a:clrChange>
          </a:blip>
          <a:stretch>
            <a:fillRect/>
          </a:stretch>
        </p:blipFill>
        <p:spPr>
          <a:xfrm>
            <a:off x="8548565" y="5282488"/>
            <a:ext cx="3641920" cy="1578910"/>
          </a:xfrm>
          <a:prstGeom prst="rect">
            <a:avLst/>
          </a:prstGeom>
        </p:spPr>
      </p:pic>
      <p:sp>
        <p:nvSpPr>
          <p:cNvPr id="21" name="Flowchart: Connector 20"/>
          <p:cNvSpPr/>
          <p:nvPr/>
        </p:nvSpPr>
        <p:spPr>
          <a:xfrm>
            <a:off x="4482353" y="1900517"/>
            <a:ext cx="286871"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Flowchart: Connector 21"/>
          <p:cNvSpPr/>
          <p:nvPr/>
        </p:nvSpPr>
        <p:spPr>
          <a:xfrm>
            <a:off x="7067550" y="1990164"/>
            <a:ext cx="286871"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Flowchart: Connector 22"/>
          <p:cNvSpPr/>
          <p:nvPr/>
        </p:nvSpPr>
        <p:spPr>
          <a:xfrm>
            <a:off x="5405717" y="3666564"/>
            <a:ext cx="286871"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Flowchart: Connector 23"/>
          <p:cNvSpPr/>
          <p:nvPr/>
        </p:nvSpPr>
        <p:spPr>
          <a:xfrm>
            <a:off x="6467540" y="3666564"/>
            <a:ext cx="286871" cy="304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Freeform 24"/>
          <p:cNvSpPr/>
          <p:nvPr/>
        </p:nvSpPr>
        <p:spPr>
          <a:xfrm>
            <a:off x="4231341" y="2006611"/>
            <a:ext cx="3467005" cy="2429550"/>
          </a:xfrm>
          <a:custGeom>
            <a:avLst/>
            <a:gdLst>
              <a:gd name="connsiteX0" fmla="*/ 0 w 3467005"/>
              <a:gd name="connsiteY0" fmla="*/ 144918 h 2429550"/>
              <a:gd name="connsiteX1" fmla="*/ 1290918 w 3467005"/>
              <a:gd name="connsiteY1" fmla="*/ 2314377 h 2429550"/>
              <a:gd name="connsiteX2" fmla="*/ 2922494 w 3467005"/>
              <a:gd name="connsiteY2" fmla="*/ 1919930 h 2429550"/>
              <a:gd name="connsiteX3" fmla="*/ 3442447 w 3467005"/>
              <a:gd name="connsiteY3" fmla="*/ 126989 h 2429550"/>
              <a:gd name="connsiteX4" fmla="*/ 3388659 w 3467005"/>
              <a:gd name="connsiteY4" fmla="*/ 144918 h 2429550"/>
              <a:gd name="connsiteX5" fmla="*/ 3406588 w 3467005"/>
              <a:gd name="connsiteY5" fmla="*/ 144918 h 242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7005" h="2429550">
                <a:moveTo>
                  <a:pt x="0" y="144918"/>
                </a:moveTo>
                <a:cubicBezTo>
                  <a:pt x="401918" y="1081730"/>
                  <a:pt x="803836" y="2018542"/>
                  <a:pt x="1290918" y="2314377"/>
                </a:cubicBezTo>
                <a:cubicBezTo>
                  <a:pt x="1778000" y="2610212"/>
                  <a:pt x="2563906" y="2284495"/>
                  <a:pt x="2922494" y="1919930"/>
                </a:cubicBezTo>
                <a:cubicBezTo>
                  <a:pt x="3281082" y="1555365"/>
                  <a:pt x="3364753" y="422824"/>
                  <a:pt x="3442447" y="126989"/>
                </a:cubicBezTo>
                <a:cubicBezTo>
                  <a:pt x="3520141" y="-168846"/>
                  <a:pt x="3388659" y="144918"/>
                  <a:pt x="3388659" y="144918"/>
                </a:cubicBezTo>
                <a:cubicBezTo>
                  <a:pt x="3382683" y="147906"/>
                  <a:pt x="3394635" y="146412"/>
                  <a:pt x="3406588" y="14491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6" name="Picture 25"/>
          <p:cNvPicPr>
            <a:picLocks noChangeAspect="1"/>
          </p:cNvPicPr>
          <p:nvPr/>
        </p:nvPicPr>
        <p:blipFill rotWithShape="1">
          <a:blip r:embed="rId5" cstate="print">
            <a:clrChange>
              <a:clrFrom>
                <a:srgbClr val="FDFDFF"/>
              </a:clrFrom>
              <a:clrTo>
                <a:srgbClr val="FDFDFF">
                  <a:alpha val="0"/>
                </a:srgbClr>
              </a:clrTo>
            </a:clrChange>
            <a:extLst>
              <a:ext uri="{28A0092B-C50C-407E-A947-70E740481C1C}">
                <a14:useLocalDpi xmlns:a14="http://schemas.microsoft.com/office/drawing/2010/main" val="0"/>
              </a:ext>
            </a:extLst>
          </a:blip>
          <a:srcRect t="29402"/>
          <a:stretch/>
        </p:blipFill>
        <p:spPr>
          <a:xfrm>
            <a:off x="2584887" y="41385"/>
            <a:ext cx="6858000" cy="6875882"/>
          </a:xfrm>
          <a:prstGeom prst="rect">
            <a:avLst/>
          </a:prstGeom>
        </p:spPr>
      </p:pic>
      <p:pic>
        <p:nvPicPr>
          <p:cNvPr id="13" name="Picture 12"/>
          <p:cNvPicPr>
            <a:picLocks noChangeAspect="1"/>
          </p:cNvPicPr>
          <p:nvPr/>
        </p:nvPicPr>
        <p:blipFill>
          <a:blip r:embed="rId6">
            <a:clrChange>
              <a:clrFrom>
                <a:srgbClr val="FDFCFF"/>
              </a:clrFrom>
              <a:clrTo>
                <a:srgbClr val="FDFCFF">
                  <a:alpha val="0"/>
                </a:srgbClr>
              </a:clrTo>
            </a:clrChange>
          </a:blip>
          <a:stretch>
            <a:fillRect/>
          </a:stretch>
        </p:blipFill>
        <p:spPr>
          <a:xfrm>
            <a:off x="158489" y="-20063"/>
            <a:ext cx="3648812" cy="1524001"/>
          </a:xfrm>
          <a:prstGeom prst="rect">
            <a:avLst/>
          </a:prstGeom>
        </p:spPr>
      </p:pic>
      <p:pic>
        <p:nvPicPr>
          <p:cNvPr id="20" name="Picture 19"/>
          <p:cNvPicPr>
            <a:picLocks noChangeAspect="1"/>
          </p:cNvPicPr>
          <p:nvPr/>
        </p:nvPicPr>
        <p:blipFill>
          <a:blip r:embed="rId7">
            <a:clrChange>
              <a:clrFrom>
                <a:srgbClr val="FDFCFF"/>
              </a:clrFrom>
              <a:clrTo>
                <a:srgbClr val="FDFCFF">
                  <a:alpha val="0"/>
                </a:srgbClr>
              </a:clrTo>
            </a:clrChange>
          </a:blip>
          <a:stretch>
            <a:fillRect/>
          </a:stretch>
        </p:blipFill>
        <p:spPr>
          <a:xfrm>
            <a:off x="90503" y="5430807"/>
            <a:ext cx="3648812" cy="1413320"/>
          </a:xfrm>
          <a:prstGeom prst="rect">
            <a:avLst/>
          </a:prstGeom>
        </p:spPr>
      </p:pic>
      <p:sp>
        <p:nvSpPr>
          <p:cNvPr id="30" name="Rectangle 29"/>
          <p:cNvSpPr/>
          <p:nvPr/>
        </p:nvSpPr>
        <p:spPr>
          <a:xfrm rot="18920935">
            <a:off x="2677676" y="983187"/>
            <a:ext cx="4136325" cy="2539347"/>
          </a:xfrm>
          <a:prstGeom prst="rect">
            <a:avLst/>
          </a:prstGeom>
          <a:noFill/>
        </p:spPr>
        <p:txBody>
          <a:bodyPr wrap="none" lIns="91440" tIns="45720" rIns="91440" bIns="45720">
            <a:prstTxWarp prst="textArchUp">
              <a:avLst>
                <a:gd name="adj" fmla="val 10232586"/>
              </a:avLst>
            </a:prstTxWarp>
            <a:spAutoFit/>
          </a:bodyPr>
          <a:lstStyle/>
          <a:p>
            <a:pPr algn="ctr"/>
            <a:r>
              <a:rPr lang="en-US" sz="2800" b="0" cap="none" spc="0" smtClean="0">
                <a:ln w="0"/>
                <a:solidFill>
                  <a:schemeClr val="tx1"/>
                </a:solidFill>
                <a:effectLst>
                  <a:outerShdw blurRad="38100" dist="19050" dir="2700000" algn="tl" rotWithShape="0">
                    <a:schemeClr val="dk1">
                      <a:alpha val="40000"/>
                    </a:schemeClr>
                  </a:outerShdw>
                </a:effectLst>
              </a:rPr>
              <a:t>RESULTS</a:t>
            </a:r>
            <a:endParaRPr lang="en-US" sz="2800" b="0" cap="none" spc="0">
              <a:ln w="0"/>
              <a:solidFill>
                <a:schemeClr val="tx1"/>
              </a:solidFill>
              <a:effectLst>
                <a:outerShdw blurRad="38100" dist="19050" dir="2700000" algn="tl" rotWithShape="0">
                  <a:schemeClr val="dk1">
                    <a:alpha val="40000"/>
                  </a:schemeClr>
                </a:outerShdw>
              </a:effectLst>
            </a:endParaRPr>
          </a:p>
        </p:txBody>
      </p:sp>
      <p:sp>
        <p:nvSpPr>
          <p:cNvPr id="33" name="Rectangle 32"/>
          <p:cNvSpPr/>
          <p:nvPr/>
        </p:nvSpPr>
        <p:spPr>
          <a:xfrm rot="16200000">
            <a:off x="2146920" y="2133175"/>
            <a:ext cx="4136325" cy="2539347"/>
          </a:xfrm>
          <a:prstGeom prst="rect">
            <a:avLst/>
          </a:prstGeom>
          <a:noFill/>
        </p:spPr>
        <p:txBody>
          <a:bodyPr wrap="none" lIns="91440" tIns="45720" rIns="91440" bIns="45720">
            <a:prstTxWarp prst="textArchUp">
              <a:avLst>
                <a:gd name="adj" fmla="val 10232586"/>
              </a:avLst>
            </a:prstTxWarp>
            <a:spAutoFit/>
          </a:bodyPr>
          <a:lstStyle/>
          <a:p>
            <a:pPr algn="ctr"/>
            <a:r>
              <a:rPr lang="en-US" sz="2800" smtClean="0">
                <a:ln w="0"/>
                <a:solidFill>
                  <a:schemeClr val="tx1">
                    <a:lumMod val="50000"/>
                    <a:lumOff val="50000"/>
                  </a:schemeClr>
                </a:solidFill>
                <a:effectLst>
                  <a:outerShdw blurRad="38100" dist="19050" dir="2700000" algn="tl" rotWithShape="0">
                    <a:schemeClr val="dk1">
                      <a:alpha val="40000"/>
                    </a:schemeClr>
                  </a:outerShdw>
                </a:effectLst>
              </a:rPr>
              <a:t>CHALLENGE</a:t>
            </a:r>
            <a:endParaRPr lang="en-US" sz="2800" b="0" cap="none" spc="0">
              <a:ln w="0"/>
              <a:solidFill>
                <a:schemeClr val="tx1">
                  <a:lumMod val="50000"/>
                  <a:lumOff val="50000"/>
                </a:schemeClr>
              </a:solidFill>
              <a:effectLst>
                <a:outerShdw blurRad="38100" dist="19050" dir="2700000" algn="tl" rotWithShape="0">
                  <a:schemeClr val="dk1">
                    <a:alpha val="40000"/>
                  </a:schemeClr>
                </a:outerShdw>
              </a:effectLst>
            </a:endParaRPr>
          </a:p>
        </p:txBody>
      </p:sp>
      <p:sp>
        <p:nvSpPr>
          <p:cNvPr id="34" name="Rectangle 33"/>
          <p:cNvSpPr/>
          <p:nvPr/>
        </p:nvSpPr>
        <p:spPr>
          <a:xfrm rot="13486803">
            <a:off x="2546871" y="3279852"/>
            <a:ext cx="4136325" cy="2539347"/>
          </a:xfrm>
          <a:prstGeom prst="rect">
            <a:avLst/>
          </a:prstGeom>
          <a:noFill/>
        </p:spPr>
        <p:txBody>
          <a:bodyPr wrap="none" lIns="91440" tIns="45720" rIns="91440" bIns="45720">
            <a:prstTxWarp prst="textArchUp">
              <a:avLst>
                <a:gd name="adj" fmla="val 10232586"/>
              </a:avLst>
            </a:prstTxWarp>
            <a:spAutoFit/>
          </a:bodyPr>
          <a:lstStyle/>
          <a:p>
            <a:pPr algn="ctr"/>
            <a:r>
              <a:rPr lang="en-US" sz="2800" smtClean="0">
                <a:ln w="0"/>
                <a:solidFill>
                  <a:schemeClr val="tx1">
                    <a:lumMod val="50000"/>
                    <a:lumOff val="50000"/>
                  </a:schemeClr>
                </a:solidFill>
                <a:effectLst>
                  <a:outerShdw blurRad="38100" dist="19050" dir="2700000" algn="tl" rotWithShape="0">
                    <a:schemeClr val="dk1">
                      <a:alpha val="40000"/>
                    </a:schemeClr>
                  </a:outerShdw>
                </a:effectLst>
              </a:rPr>
              <a:t>ACCURACY</a:t>
            </a:r>
            <a:endParaRPr lang="en-US" sz="2800" b="0" cap="none" spc="0" smtClean="0">
              <a:ln w="0"/>
              <a:solidFill>
                <a:schemeClr val="tx1">
                  <a:lumMod val="50000"/>
                  <a:lumOff val="50000"/>
                </a:schemeClr>
              </a:solidFill>
              <a:effectLst>
                <a:outerShdw blurRad="38100" dist="19050" dir="2700000" algn="tl" rotWithShape="0">
                  <a:schemeClr val="dk1">
                    <a:alpha val="40000"/>
                  </a:schemeClr>
                </a:outerShdw>
              </a:effectLst>
            </a:endParaRPr>
          </a:p>
        </p:txBody>
      </p:sp>
      <p:sp>
        <p:nvSpPr>
          <p:cNvPr id="35" name="Rectangle 34"/>
          <p:cNvSpPr/>
          <p:nvPr/>
        </p:nvSpPr>
        <p:spPr>
          <a:xfrm rot="10800000">
            <a:off x="3754352" y="3896217"/>
            <a:ext cx="4136325" cy="2539347"/>
          </a:xfrm>
          <a:prstGeom prst="rect">
            <a:avLst/>
          </a:prstGeom>
          <a:noFill/>
        </p:spPr>
        <p:txBody>
          <a:bodyPr wrap="none" lIns="91440" tIns="45720" rIns="91440" bIns="45720">
            <a:prstTxWarp prst="textArchUp">
              <a:avLst>
                <a:gd name="adj" fmla="val 10232586"/>
              </a:avLst>
            </a:prstTxWarp>
            <a:spAutoFit/>
          </a:bodyPr>
          <a:lstStyle/>
          <a:p>
            <a:pPr algn="ctr"/>
            <a:r>
              <a:rPr lang="en-US" sz="2800" smtClean="0">
                <a:ln w="0"/>
                <a:solidFill>
                  <a:schemeClr val="tx1">
                    <a:lumMod val="50000"/>
                    <a:lumOff val="50000"/>
                  </a:schemeClr>
                </a:solidFill>
                <a:effectLst>
                  <a:outerShdw blurRad="38100" dist="19050" dir="2700000" algn="tl" rotWithShape="0">
                    <a:schemeClr val="dk1">
                      <a:alpha val="40000"/>
                    </a:schemeClr>
                  </a:outerShdw>
                </a:effectLst>
              </a:rPr>
              <a:t>STABILITY</a:t>
            </a:r>
            <a:endParaRPr lang="en-US" sz="2800" b="0" cap="none" spc="0" smtClean="0">
              <a:ln w="0"/>
              <a:solidFill>
                <a:schemeClr val="tx1">
                  <a:lumMod val="50000"/>
                  <a:lumOff val="50000"/>
                </a:schemeClr>
              </a:solidFill>
              <a:effectLst>
                <a:outerShdw blurRad="38100" dist="19050" dir="2700000" algn="tl" rotWithShape="0">
                  <a:schemeClr val="dk1">
                    <a:alpha val="40000"/>
                  </a:schemeClr>
                </a:outerShdw>
              </a:effectLst>
            </a:endParaRPr>
          </a:p>
        </p:txBody>
      </p:sp>
      <p:sp>
        <p:nvSpPr>
          <p:cNvPr id="36" name="Rectangle 35"/>
          <p:cNvSpPr/>
          <p:nvPr/>
        </p:nvSpPr>
        <p:spPr>
          <a:xfrm rot="8408276">
            <a:off x="5133236" y="3412318"/>
            <a:ext cx="4136325" cy="2539347"/>
          </a:xfrm>
          <a:prstGeom prst="rect">
            <a:avLst/>
          </a:prstGeom>
          <a:noFill/>
        </p:spPr>
        <p:txBody>
          <a:bodyPr wrap="none" lIns="91440" tIns="45720" rIns="91440" bIns="45720">
            <a:prstTxWarp prst="textArchUp">
              <a:avLst>
                <a:gd name="adj" fmla="val 10232586"/>
              </a:avLst>
            </a:prstTxWarp>
            <a:spAutoFit/>
          </a:bodyPr>
          <a:lstStyle/>
          <a:p>
            <a:pPr algn="ctr"/>
            <a:r>
              <a:rPr lang="en-US" sz="2800" smtClean="0">
                <a:ln w="0"/>
                <a:solidFill>
                  <a:schemeClr val="tx1">
                    <a:lumMod val="50000"/>
                    <a:lumOff val="50000"/>
                  </a:schemeClr>
                </a:solidFill>
                <a:effectLst>
                  <a:outerShdw blurRad="38100" dist="19050" dir="2700000" algn="tl" rotWithShape="0">
                    <a:schemeClr val="dk1">
                      <a:alpha val="40000"/>
                    </a:schemeClr>
                  </a:outerShdw>
                </a:effectLst>
              </a:rPr>
              <a:t>SUPPORT</a:t>
            </a:r>
            <a:endParaRPr lang="en-US" sz="2800" b="0" cap="none" spc="0" smtClean="0">
              <a:ln w="0"/>
              <a:solidFill>
                <a:schemeClr val="tx1">
                  <a:lumMod val="50000"/>
                  <a:lumOff val="50000"/>
                </a:schemeClr>
              </a:solidFill>
              <a:effectLst>
                <a:outerShdw blurRad="38100" dist="19050" dir="2700000" algn="tl" rotWithShape="0">
                  <a:schemeClr val="dk1">
                    <a:alpha val="40000"/>
                  </a:schemeClr>
                </a:outerShdw>
              </a:effectLst>
            </a:endParaRPr>
          </a:p>
        </p:txBody>
      </p:sp>
      <p:sp>
        <p:nvSpPr>
          <p:cNvPr id="37" name="Rectangle 36"/>
          <p:cNvSpPr/>
          <p:nvPr/>
        </p:nvSpPr>
        <p:spPr>
          <a:xfrm rot="5400000">
            <a:off x="5617303" y="2266942"/>
            <a:ext cx="4136325" cy="2539347"/>
          </a:xfrm>
          <a:prstGeom prst="rect">
            <a:avLst/>
          </a:prstGeom>
          <a:noFill/>
        </p:spPr>
        <p:txBody>
          <a:bodyPr wrap="none" lIns="91440" tIns="45720" rIns="91440" bIns="45720">
            <a:prstTxWarp prst="textArchUp">
              <a:avLst>
                <a:gd name="adj" fmla="val 10232586"/>
              </a:avLst>
            </a:prstTxWarp>
            <a:spAutoFit/>
          </a:bodyPr>
          <a:lstStyle/>
          <a:p>
            <a:pPr algn="ctr"/>
            <a:r>
              <a:rPr lang="en-US" sz="2800" smtClean="0">
                <a:ln w="0"/>
                <a:solidFill>
                  <a:schemeClr val="tx1">
                    <a:lumMod val="50000"/>
                    <a:lumOff val="50000"/>
                  </a:schemeClr>
                </a:solidFill>
                <a:effectLst>
                  <a:outerShdw blurRad="38100" dist="19050" dir="2700000" algn="tl" rotWithShape="0">
                    <a:schemeClr val="dk1">
                      <a:alpha val="40000"/>
                    </a:schemeClr>
                  </a:outerShdw>
                </a:effectLst>
              </a:rPr>
              <a:t>COLLABORATION</a:t>
            </a:r>
            <a:endParaRPr lang="en-US" sz="2800" b="0" cap="none" spc="0" smtClean="0">
              <a:ln w="0"/>
              <a:solidFill>
                <a:schemeClr val="tx1">
                  <a:lumMod val="50000"/>
                  <a:lumOff val="50000"/>
                </a:schemeClr>
              </a:solidFill>
              <a:effectLst>
                <a:outerShdw blurRad="38100" dist="19050" dir="2700000" algn="tl" rotWithShape="0">
                  <a:schemeClr val="dk1">
                    <a:alpha val="40000"/>
                  </a:schemeClr>
                </a:outerShdw>
              </a:effectLst>
            </a:endParaRPr>
          </a:p>
        </p:txBody>
      </p:sp>
      <p:sp>
        <p:nvSpPr>
          <p:cNvPr id="38" name="Rectangle 37"/>
          <p:cNvSpPr/>
          <p:nvPr/>
        </p:nvSpPr>
        <p:spPr>
          <a:xfrm rot="2509192">
            <a:off x="5142821" y="994225"/>
            <a:ext cx="4136325" cy="2539347"/>
          </a:xfrm>
          <a:prstGeom prst="rect">
            <a:avLst/>
          </a:prstGeom>
          <a:noFill/>
        </p:spPr>
        <p:txBody>
          <a:bodyPr wrap="none" lIns="91440" tIns="45720" rIns="91440" bIns="45720">
            <a:prstTxWarp prst="textArchUp">
              <a:avLst>
                <a:gd name="adj" fmla="val 10232586"/>
              </a:avLst>
            </a:prstTxWarp>
            <a:spAutoFit/>
          </a:bodyPr>
          <a:lstStyle/>
          <a:p>
            <a:pPr algn="ctr"/>
            <a:r>
              <a:rPr lang="en-US" sz="2800" smtClean="0">
                <a:ln w="0"/>
                <a:effectLst>
                  <a:outerShdw blurRad="38100" dist="19050" dir="2700000" algn="tl" rotWithShape="0">
                    <a:schemeClr val="dk1">
                      <a:alpha val="40000"/>
                    </a:schemeClr>
                  </a:outerShdw>
                </a:effectLst>
              </a:rPr>
              <a:t>ENTHUSIASM</a:t>
            </a:r>
            <a:endParaRPr lang="en-US" sz="2800" b="0" cap="none" spc="0" smtClean="0">
              <a:ln w="0"/>
              <a:solidFill>
                <a:schemeClr val="tx1"/>
              </a:solidFill>
              <a:effectLst>
                <a:outerShdw blurRad="38100" dist="19050" dir="2700000" algn="tl" rotWithShape="0">
                  <a:schemeClr val="dk1">
                    <a:alpha val="40000"/>
                  </a:schemeClr>
                </a:outerShdw>
              </a:effectLst>
            </a:endParaRPr>
          </a:p>
        </p:txBody>
      </p:sp>
      <p:sp>
        <p:nvSpPr>
          <p:cNvPr id="39" name="Rectangle 38"/>
          <p:cNvSpPr/>
          <p:nvPr/>
        </p:nvSpPr>
        <p:spPr>
          <a:xfrm>
            <a:off x="3917933" y="523285"/>
            <a:ext cx="4136325" cy="2539347"/>
          </a:xfrm>
          <a:prstGeom prst="rect">
            <a:avLst/>
          </a:prstGeom>
          <a:noFill/>
        </p:spPr>
        <p:txBody>
          <a:bodyPr wrap="none" lIns="91440" tIns="45720" rIns="91440" bIns="45720">
            <a:prstTxWarp prst="textArchUp">
              <a:avLst>
                <a:gd name="adj" fmla="val 10232586"/>
              </a:avLst>
            </a:prstTxWarp>
            <a:spAutoFit/>
          </a:bodyPr>
          <a:lstStyle/>
          <a:p>
            <a:pPr algn="ctr"/>
            <a:r>
              <a:rPr lang="en-US" sz="2800" b="0" cap="none" spc="0" smtClean="0">
                <a:ln w="0"/>
                <a:solidFill>
                  <a:schemeClr val="tx1"/>
                </a:solidFill>
                <a:effectLst>
                  <a:outerShdw blurRad="38100" dist="19050" dir="2700000" algn="tl" rotWithShape="0">
                    <a:schemeClr val="dk1">
                      <a:alpha val="40000"/>
                    </a:schemeClr>
                  </a:outerShdw>
                </a:effectLst>
              </a:rPr>
              <a:t>ACTION</a:t>
            </a:r>
            <a:endParaRPr lang="en-US" sz="2800" b="0" cap="none" spc="0">
              <a:ln w="0"/>
              <a:solidFill>
                <a:schemeClr val="tx1"/>
              </a:solidFill>
              <a:effectLst>
                <a:outerShdw blurRad="38100" dist="19050" dir="2700000" algn="tl" rotWithShape="0">
                  <a:schemeClr val="dk1">
                    <a:alpha val="40000"/>
                  </a:schemeClr>
                </a:outerShdw>
              </a:effectLst>
            </a:endParaRPr>
          </a:p>
        </p:txBody>
      </p:sp>
      <p:sp>
        <p:nvSpPr>
          <p:cNvPr id="40" name="Rectangle 39"/>
          <p:cNvSpPr/>
          <p:nvPr/>
        </p:nvSpPr>
        <p:spPr>
          <a:xfrm>
            <a:off x="89574" y="1417801"/>
            <a:ext cx="2304760" cy="1754326"/>
          </a:xfrm>
          <a:prstGeom prst="rect">
            <a:avLst/>
          </a:prstGeom>
        </p:spPr>
        <p:txBody>
          <a:bodyPr wrap="square">
            <a:spAutoFit/>
          </a:bodyPr>
          <a:lstStyle/>
          <a:p>
            <a:r>
              <a:rPr lang="en-US" b="1"/>
              <a:t>People with D personalities</a:t>
            </a:r>
            <a:r>
              <a:rPr lang="en-US"/>
              <a:t> </a:t>
            </a:r>
            <a:r>
              <a:rPr lang="en-US">
                <a:solidFill>
                  <a:schemeClr val="tx1">
                    <a:lumMod val="65000"/>
                    <a:lumOff val="35000"/>
                  </a:schemeClr>
                </a:solidFill>
              </a:rPr>
              <a:t>tend to be confident and place an emphasis on accomplishing bottom-line results.</a:t>
            </a:r>
            <a:endParaRPr lang="de-DE">
              <a:solidFill>
                <a:schemeClr val="tx1">
                  <a:lumMod val="65000"/>
                  <a:lumOff val="35000"/>
                </a:schemeClr>
              </a:solidFill>
            </a:endParaRPr>
          </a:p>
        </p:txBody>
      </p:sp>
      <p:sp>
        <p:nvSpPr>
          <p:cNvPr id="41" name="Rectangle 40"/>
          <p:cNvSpPr/>
          <p:nvPr/>
        </p:nvSpPr>
        <p:spPr>
          <a:xfrm>
            <a:off x="9263284" y="1454951"/>
            <a:ext cx="2877812" cy="1477328"/>
          </a:xfrm>
          <a:prstGeom prst="rect">
            <a:avLst/>
          </a:prstGeom>
        </p:spPr>
        <p:txBody>
          <a:bodyPr wrap="square">
            <a:spAutoFit/>
          </a:bodyPr>
          <a:lstStyle/>
          <a:p>
            <a:r>
              <a:rPr lang="en-US" b="1"/>
              <a:t>People with i personalities</a:t>
            </a:r>
            <a:r>
              <a:rPr lang="en-US"/>
              <a:t> </a:t>
            </a:r>
            <a:r>
              <a:rPr lang="en-US">
                <a:solidFill>
                  <a:schemeClr val="tx1">
                    <a:lumMod val="65000"/>
                    <a:lumOff val="35000"/>
                  </a:schemeClr>
                </a:solidFill>
              </a:rPr>
              <a:t>tend to be more open and place an emphasis on relationships and influencing or persuading others.</a:t>
            </a:r>
            <a:endParaRPr lang="de-DE">
              <a:solidFill>
                <a:schemeClr val="tx1">
                  <a:lumMod val="65000"/>
                  <a:lumOff val="35000"/>
                </a:schemeClr>
              </a:solidFill>
            </a:endParaRPr>
          </a:p>
        </p:txBody>
      </p:sp>
      <p:sp>
        <p:nvSpPr>
          <p:cNvPr id="42" name="Rectangle 41"/>
          <p:cNvSpPr/>
          <p:nvPr/>
        </p:nvSpPr>
        <p:spPr>
          <a:xfrm>
            <a:off x="9298236" y="3961405"/>
            <a:ext cx="2807908" cy="1200329"/>
          </a:xfrm>
          <a:prstGeom prst="rect">
            <a:avLst/>
          </a:prstGeom>
        </p:spPr>
        <p:txBody>
          <a:bodyPr wrap="square">
            <a:spAutoFit/>
          </a:bodyPr>
          <a:lstStyle/>
          <a:p>
            <a:r>
              <a:rPr lang="en-US" b="1"/>
              <a:t>People with S personalities </a:t>
            </a:r>
            <a:r>
              <a:rPr lang="en-US">
                <a:solidFill>
                  <a:schemeClr val="tx1">
                    <a:lumMod val="65000"/>
                    <a:lumOff val="35000"/>
                  </a:schemeClr>
                </a:solidFill>
              </a:rPr>
              <a:t>tend to be dependable and place an emphasis on cooperation and sincerity.</a:t>
            </a:r>
            <a:endParaRPr lang="de-DE">
              <a:solidFill>
                <a:schemeClr val="tx1">
                  <a:lumMod val="65000"/>
                  <a:lumOff val="35000"/>
                </a:schemeClr>
              </a:solidFill>
            </a:endParaRPr>
          </a:p>
        </p:txBody>
      </p:sp>
      <p:sp>
        <p:nvSpPr>
          <p:cNvPr id="43" name="Rectangle 42"/>
          <p:cNvSpPr/>
          <p:nvPr/>
        </p:nvSpPr>
        <p:spPr>
          <a:xfrm>
            <a:off x="94268" y="3493586"/>
            <a:ext cx="2628161" cy="1754326"/>
          </a:xfrm>
          <a:prstGeom prst="rect">
            <a:avLst/>
          </a:prstGeom>
        </p:spPr>
        <p:txBody>
          <a:bodyPr wrap="square">
            <a:spAutoFit/>
          </a:bodyPr>
          <a:lstStyle/>
          <a:p>
            <a:r>
              <a:rPr lang="en-US" b="1"/>
              <a:t>People with C personalities</a:t>
            </a:r>
            <a:r>
              <a:rPr lang="en-US"/>
              <a:t> </a:t>
            </a:r>
            <a:r>
              <a:rPr lang="en-US">
                <a:solidFill>
                  <a:schemeClr val="tx1">
                    <a:lumMod val="65000"/>
                    <a:lumOff val="35000"/>
                  </a:schemeClr>
                </a:solidFill>
              </a:rPr>
              <a:t>tend to place an emphasis on quality, accuracy, expertise, and competency.</a:t>
            </a:r>
            <a:endParaRPr lang="de-DE">
              <a:solidFill>
                <a:schemeClr val="tx1">
                  <a:lumMod val="65000"/>
                  <a:lumOff val="35000"/>
                </a:schemeClr>
              </a:solidFill>
            </a:endParaRPr>
          </a:p>
        </p:txBody>
      </p:sp>
    </p:spTree>
    <p:extLst>
      <p:ext uri="{BB962C8B-B14F-4D97-AF65-F5344CB8AC3E}">
        <p14:creationId xmlns:p14="http://schemas.microsoft.com/office/powerpoint/2010/main" val="60176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circle(in)">
                                      <p:cBhvr>
                                        <p:cTn id="23" dur="20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30" grpId="0"/>
      <p:bldP spid="33" grpId="0"/>
      <p:bldP spid="34" grpId="0"/>
      <p:bldP spid="35" grpId="0"/>
      <p:bldP spid="36" grpId="0"/>
      <p:bldP spid="37" grpId="0"/>
      <p:bldP spid="38" grpId="0"/>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048000" y="3105835"/>
            <a:ext cx="6096000" cy="369332"/>
          </a:xfrm>
          <a:prstGeom prst="rect">
            <a:avLst/>
          </a:prstGeom>
        </p:spPr>
        <p:txBody>
          <a:bodyPr>
            <a:spAutoFit/>
          </a:bodyPr>
          <a:lstStyle/>
          <a:p>
            <a:r>
              <a:rPr lang="de-DE" smtClean="0">
                <a:hlinkClick r:id="rId3"/>
              </a:rPr>
              <a:t>Free career test - online</a:t>
            </a:r>
            <a:endParaRPr lang="de-DE"/>
          </a:p>
        </p:txBody>
      </p:sp>
      <p:sp>
        <p:nvSpPr>
          <p:cNvPr id="13" name="Rectangle 12">
            <a:hlinkClick r:id="rId4"/>
          </p:cNvPr>
          <p:cNvSpPr/>
          <p:nvPr/>
        </p:nvSpPr>
        <p:spPr>
          <a:xfrm>
            <a:off x="3048000" y="3979120"/>
            <a:ext cx="2112053" cy="369332"/>
          </a:xfrm>
          <a:prstGeom prst="rect">
            <a:avLst/>
          </a:prstGeom>
        </p:spPr>
        <p:txBody>
          <a:bodyPr wrap="none">
            <a:spAutoFit/>
          </a:bodyPr>
          <a:lstStyle/>
          <a:p>
            <a:r>
              <a:rPr lang="de-DE" smtClean="0">
                <a:hlinkClick r:id="rId4"/>
              </a:rPr>
              <a:t>Free Personality Test</a:t>
            </a:r>
            <a:endParaRPr lang="de-DE"/>
          </a:p>
        </p:txBody>
      </p:sp>
    </p:spTree>
    <p:extLst>
      <p:ext uri="{BB962C8B-B14F-4D97-AF65-F5344CB8AC3E}">
        <p14:creationId xmlns:p14="http://schemas.microsoft.com/office/powerpoint/2010/main" val="38735896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46580" y="958247"/>
            <a:ext cx="836391" cy="9768"/>
          </a:xfrm>
          <a:custGeom>
            <a:avLst/>
            <a:gdLst/>
            <a:ahLst/>
            <a:cxnLst/>
            <a:rect l="l" t="t" r="r" b="b"/>
            <a:pathLst>
              <a:path w="1304925" h="15240">
                <a:moveTo>
                  <a:pt x="1304543" y="0"/>
                </a:moveTo>
                <a:lnTo>
                  <a:pt x="0" y="0"/>
                </a:lnTo>
                <a:lnTo>
                  <a:pt x="0" y="15240"/>
                </a:lnTo>
                <a:lnTo>
                  <a:pt x="1304543" y="15240"/>
                </a:lnTo>
                <a:lnTo>
                  <a:pt x="1304543" y="0"/>
                </a:lnTo>
                <a:close/>
              </a:path>
            </a:pathLst>
          </a:custGeom>
          <a:solidFill>
            <a:srgbClr val="000000"/>
          </a:solidFill>
        </p:spPr>
        <p:txBody>
          <a:bodyPr wrap="square" lIns="0" tIns="0" rIns="0" bIns="0" rtlCol="0"/>
          <a:lstStyle/>
          <a:p>
            <a:endParaRPr sz="1154"/>
          </a:p>
        </p:txBody>
      </p:sp>
      <p:sp>
        <p:nvSpPr>
          <p:cNvPr id="3" name="object 3"/>
          <p:cNvSpPr txBox="1"/>
          <p:nvPr/>
        </p:nvSpPr>
        <p:spPr>
          <a:xfrm>
            <a:off x="4238438" y="251691"/>
            <a:ext cx="3659771" cy="1602962"/>
          </a:xfrm>
          <a:prstGeom prst="rect">
            <a:avLst/>
          </a:prstGeom>
        </p:spPr>
        <p:txBody>
          <a:bodyPr vert="horz" wrap="square" lIns="0" tIns="41107" rIns="0" bIns="0" rtlCol="0">
            <a:spAutoFit/>
          </a:bodyPr>
          <a:lstStyle/>
          <a:p>
            <a:pPr marR="23604" algn="ctr">
              <a:spcBef>
                <a:spcPts val="324"/>
              </a:spcBef>
            </a:pPr>
            <a:r>
              <a:rPr lang="de-DE" sz="769" b="1">
                <a:latin typeface="Calibri"/>
                <a:cs typeface="Calibri"/>
              </a:rPr>
              <a:t>First name (Middle name)</a:t>
            </a:r>
            <a:r>
              <a:rPr sz="769" b="1" spc="-22">
                <a:latin typeface="Calibri"/>
                <a:cs typeface="Calibri"/>
              </a:rPr>
              <a:t> </a:t>
            </a:r>
            <a:r>
              <a:rPr lang="de-DE" sz="769" b="1" spc="-6">
                <a:latin typeface="Calibri"/>
                <a:cs typeface="Calibri"/>
              </a:rPr>
              <a:t>Surname</a:t>
            </a:r>
            <a:endParaRPr sz="769">
              <a:latin typeface="Calibri"/>
              <a:cs typeface="Calibri"/>
            </a:endParaRPr>
          </a:p>
          <a:p>
            <a:pPr marL="52499" algn="ctr">
              <a:spcBef>
                <a:spcPts val="262"/>
              </a:spcBef>
            </a:pPr>
            <a:r>
              <a:rPr lang="de-DE" sz="769">
                <a:latin typeface="Calibri"/>
                <a:cs typeface="Calibri"/>
              </a:rPr>
              <a:t>Street &amp; house nr or POB number </a:t>
            </a:r>
            <a:r>
              <a:rPr sz="769">
                <a:latin typeface="Calibri"/>
                <a:cs typeface="Calibri"/>
              </a:rPr>
              <a:t>•</a:t>
            </a:r>
            <a:r>
              <a:rPr sz="769" spc="157">
                <a:latin typeface="Calibri"/>
                <a:cs typeface="Calibri"/>
              </a:rPr>
              <a:t> </a:t>
            </a:r>
            <a:r>
              <a:rPr lang="de-DE" sz="769">
                <a:latin typeface="Calibri"/>
                <a:cs typeface="Calibri"/>
              </a:rPr>
              <a:t>ZIP code</a:t>
            </a:r>
            <a:r>
              <a:rPr sz="769" spc="-13">
                <a:latin typeface="Calibri"/>
                <a:cs typeface="Calibri"/>
              </a:rPr>
              <a:t> </a:t>
            </a:r>
            <a:r>
              <a:rPr lang="de-DE" sz="769">
                <a:latin typeface="Calibri"/>
                <a:cs typeface="Calibri"/>
              </a:rPr>
              <a:t>City</a:t>
            </a:r>
            <a:r>
              <a:rPr sz="769">
                <a:latin typeface="Calibri"/>
                <a:cs typeface="Calibri"/>
              </a:rPr>
              <a:t>,</a:t>
            </a:r>
            <a:r>
              <a:rPr sz="769" spc="-13">
                <a:latin typeface="Calibri"/>
                <a:cs typeface="Calibri"/>
              </a:rPr>
              <a:t> </a:t>
            </a:r>
            <a:r>
              <a:rPr lang="de-DE" sz="769" spc="-6">
                <a:latin typeface="Calibri"/>
                <a:cs typeface="Calibri"/>
              </a:rPr>
              <a:t>Country</a:t>
            </a:r>
            <a:endParaRPr sz="769">
              <a:latin typeface="Calibri"/>
              <a:cs typeface="Calibri"/>
            </a:endParaRPr>
          </a:p>
          <a:p>
            <a:pPr marL="58197" algn="ctr">
              <a:spcBef>
                <a:spcPts val="22"/>
              </a:spcBef>
            </a:pPr>
            <a:r>
              <a:rPr sz="769">
                <a:latin typeface="Calibri"/>
                <a:cs typeface="Calibri"/>
              </a:rPr>
              <a:t>+</a:t>
            </a:r>
            <a:r>
              <a:rPr lang="de-DE" sz="769">
                <a:latin typeface="Calibri"/>
                <a:cs typeface="Calibri"/>
              </a:rPr>
              <a:t>phone number</a:t>
            </a:r>
            <a:r>
              <a:rPr sz="769">
                <a:latin typeface="Calibri"/>
                <a:cs typeface="Calibri"/>
              </a:rPr>
              <a:t>•</a:t>
            </a:r>
            <a:r>
              <a:rPr sz="769" spc="157">
                <a:latin typeface="Calibri"/>
                <a:cs typeface="Calibri"/>
              </a:rPr>
              <a:t> </a:t>
            </a:r>
            <a:r>
              <a:rPr lang="de-DE" sz="769" spc="-6">
                <a:latin typeface="Calibri"/>
                <a:cs typeface="Calibri"/>
              </a:rPr>
              <a:t>email@address</a:t>
            </a:r>
            <a:endParaRPr sz="769">
              <a:latin typeface="Calibri"/>
              <a:cs typeface="Calibri"/>
            </a:endParaRPr>
          </a:p>
          <a:p>
            <a:pPr>
              <a:spcBef>
                <a:spcPts val="465"/>
              </a:spcBef>
            </a:pPr>
            <a:endParaRPr sz="769">
              <a:latin typeface="Calibri"/>
              <a:cs typeface="Calibri"/>
            </a:endParaRPr>
          </a:p>
          <a:p>
            <a:pPr marL="8139"/>
            <a:r>
              <a:rPr sz="705" b="1" dirty="0">
                <a:latin typeface="Arial"/>
                <a:cs typeface="Arial"/>
              </a:rPr>
              <a:t>Personal</a:t>
            </a:r>
            <a:r>
              <a:rPr sz="705" b="1" spc="-19" dirty="0">
                <a:latin typeface="Arial"/>
                <a:cs typeface="Arial"/>
              </a:rPr>
              <a:t> </a:t>
            </a:r>
            <a:r>
              <a:rPr sz="705" b="1" spc="-6" dirty="0">
                <a:latin typeface="Arial"/>
                <a:cs typeface="Arial"/>
              </a:rPr>
              <a:t>Statement</a:t>
            </a:r>
            <a:endParaRPr sz="705">
              <a:latin typeface="Arial"/>
              <a:cs typeface="Arial"/>
            </a:endParaRPr>
          </a:p>
          <a:p>
            <a:pPr>
              <a:spcBef>
                <a:spcPts val="554"/>
              </a:spcBef>
            </a:pPr>
            <a:endParaRPr sz="705">
              <a:latin typeface="Arial"/>
              <a:cs typeface="Arial"/>
            </a:endParaRPr>
          </a:p>
          <a:p>
            <a:pPr marL="8139" marR="3256">
              <a:lnSpc>
                <a:spcPts val="808"/>
              </a:lnSpc>
            </a:pPr>
            <a:r>
              <a:rPr sz="705" dirty="0">
                <a:latin typeface="Arial"/>
                <a:cs typeface="Arial"/>
              </a:rPr>
              <a:t>A</a:t>
            </a:r>
            <a:r>
              <a:rPr sz="705" spc="-19" dirty="0">
                <a:latin typeface="Arial"/>
                <a:cs typeface="Arial"/>
              </a:rPr>
              <a:t> </a:t>
            </a:r>
            <a:r>
              <a:rPr sz="705" dirty="0">
                <a:latin typeface="Arial"/>
                <a:cs typeface="Arial"/>
              </a:rPr>
              <a:t>highly</a:t>
            </a:r>
            <a:r>
              <a:rPr sz="705" spc="-22" dirty="0">
                <a:latin typeface="Arial"/>
                <a:cs typeface="Arial"/>
              </a:rPr>
              <a:t> </a:t>
            </a:r>
            <a:r>
              <a:rPr sz="705" dirty="0">
                <a:latin typeface="Arial"/>
                <a:cs typeface="Arial"/>
              </a:rPr>
              <a:t>motivated</a:t>
            </a:r>
            <a:r>
              <a:rPr sz="705" spc="-16" dirty="0">
                <a:latin typeface="Arial"/>
                <a:cs typeface="Arial"/>
              </a:rPr>
              <a:t> </a:t>
            </a:r>
            <a:r>
              <a:rPr sz="705" dirty="0">
                <a:latin typeface="Arial"/>
                <a:cs typeface="Arial"/>
              </a:rPr>
              <a:t>student</a:t>
            </a:r>
            <a:r>
              <a:rPr sz="705" spc="-19" dirty="0">
                <a:latin typeface="Arial"/>
                <a:cs typeface="Arial"/>
              </a:rPr>
              <a:t> </a:t>
            </a:r>
            <a:r>
              <a:rPr sz="705">
                <a:latin typeface="Arial"/>
                <a:cs typeface="Arial"/>
              </a:rPr>
              <a:t>from</a:t>
            </a:r>
            <a:r>
              <a:rPr sz="705" spc="-19">
                <a:latin typeface="Arial"/>
                <a:cs typeface="Arial"/>
              </a:rPr>
              <a:t> </a:t>
            </a:r>
            <a:r>
              <a:rPr lang="de-DE" sz="705">
                <a:solidFill>
                  <a:srgbClr val="FF0000"/>
                </a:solidFill>
                <a:latin typeface="Arial"/>
                <a:cs typeface="Arial"/>
              </a:rPr>
              <a:t>country</a:t>
            </a:r>
            <a:r>
              <a:rPr sz="705" spc="-22">
                <a:solidFill>
                  <a:srgbClr val="FF0000"/>
                </a:solidFill>
                <a:latin typeface="Arial"/>
                <a:cs typeface="Arial"/>
              </a:rPr>
              <a:t> </a:t>
            </a:r>
            <a:r>
              <a:rPr sz="705" dirty="0">
                <a:latin typeface="Arial"/>
                <a:cs typeface="Arial"/>
              </a:rPr>
              <a:t>with</a:t>
            </a:r>
            <a:r>
              <a:rPr sz="705" spc="-16" dirty="0">
                <a:latin typeface="Arial"/>
                <a:cs typeface="Arial"/>
              </a:rPr>
              <a:t> </a:t>
            </a:r>
            <a:r>
              <a:rPr sz="705" dirty="0">
                <a:latin typeface="Arial"/>
                <a:cs typeface="Arial"/>
              </a:rPr>
              <a:t>great</a:t>
            </a:r>
            <a:r>
              <a:rPr sz="705" spc="-10" dirty="0">
                <a:latin typeface="Arial"/>
                <a:cs typeface="Arial"/>
              </a:rPr>
              <a:t> </a:t>
            </a:r>
            <a:r>
              <a:rPr sz="705" dirty="0">
                <a:latin typeface="Arial"/>
                <a:cs typeface="Arial"/>
              </a:rPr>
              <a:t>interest</a:t>
            </a:r>
            <a:r>
              <a:rPr sz="705" spc="-16" dirty="0">
                <a:latin typeface="Arial"/>
                <a:cs typeface="Arial"/>
              </a:rPr>
              <a:t> </a:t>
            </a:r>
            <a:r>
              <a:rPr sz="705">
                <a:latin typeface="Arial"/>
                <a:cs typeface="Arial"/>
              </a:rPr>
              <a:t>in</a:t>
            </a:r>
            <a:r>
              <a:rPr sz="705" spc="-22">
                <a:latin typeface="Arial"/>
                <a:cs typeface="Arial"/>
              </a:rPr>
              <a:t> </a:t>
            </a:r>
            <a:r>
              <a:rPr lang="de-DE" sz="705" spc="-22">
                <a:latin typeface="Arial"/>
                <a:cs typeface="Arial"/>
              </a:rPr>
              <a:t>(</a:t>
            </a:r>
            <a:r>
              <a:rPr lang="de-DE" sz="705" i="1">
                <a:latin typeface="Arial"/>
                <a:cs typeface="Arial"/>
              </a:rPr>
              <a:t>name topic relevant to job application e.g.</a:t>
            </a:r>
            <a:r>
              <a:rPr lang="de-DE" sz="705" i="1">
                <a:latin typeface="Arial"/>
                <a:cs typeface="Arial"/>
                <a:sym typeface="Wingdings" panose="05000000000000000000" pitchFamily="2" charset="2"/>
              </a:rPr>
              <a:t>:)</a:t>
            </a:r>
            <a:r>
              <a:rPr lang="de-DE" sz="705" i="1">
                <a:latin typeface="Arial"/>
                <a:cs typeface="Arial"/>
              </a:rPr>
              <a:t> </a:t>
            </a:r>
            <a:r>
              <a:rPr lang="de-DE" sz="705">
                <a:solidFill>
                  <a:srgbClr val="FF0000"/>
                </a:solidFill>
                <a:latin typeface="Arial"/>
                <a:cs typeface="Arial"/>
              </a:rPr>
              <a:t>renewable energies</a:t>
            </a:r>
            <a:r>
              <a:rPr sz="705">
                <a:latin typeface="Arial"/>
                <a:cs typeface="Arial"/>
              </a:rPr>
              <a:t>.</a:t>
            </a:r>
            <a:r>
              <a:rPr sz="705" spc="-16">
                <a:latin typeface="Arial"/>
                <a:cs typeface="Arial"/>
              </a:rPr>
              <a:t> </a:t>
            </a:r>
            <a:r>
              <a:rPr sz="705" spc="-6" dirty="0">
                <a:latin typeface="Arial"/>
                <a:cs typeface="Arial"/>
              </a:rPr>
              <a:t>Looking </a:t>
            </a:r>
            <a:r>
              <a:rPr sz="705">
                <a:latin typeface="Arial"/>
                <a:cs typeface="Arial"/>
              </a:rPr>
              <a:t>for</a:t>
            </a:r>
            <a:r>
              <a:rPr sz="705" spc="-16">
                <a:latin typeface="Arial"/>
                <a:cs typeface="Arial"/>
              </a:rPr>
              <a:t> </a:t>
            </a:r>
            <a:r>
              <a:rPr lang="de-DE" sz="705" i="1" spc="-16">
                <a:latin typeface="Arial"/>
                <a:cs typeface="Arial"/>
              </a:rPr>
              <a:t>(state the position you are seeking, e.g.:) </a:t>
            </a:r>
            <a:r>
              <a:rPr sz="705">
                <a:solidFill>
                  <a:srgbClr val="FF0000"/>
                </a:solidFill>
                <a:latin typeface="Arial"/>
                <a:cs typeface="Arial"/>
              </a:rPr>
              <a:t>an</a:t>
            </a:r>
            <a:r>
              <a:rPr sz="705" spc="-3">
                <a:solidFill>
                  <a:srgbClr val="FF0000"/>
                </a:solidFill>
                <a:latin typeface="Arial"/>
                <a:cs typeface="Arial"/>
              </a:rPr>
              <a:t> </a:t>
            </a:r>
            <a:r>
              <a:rPr sz="705" dirty="0">
                <a:solidFill>
                  <a:srgbClr val="FF0000"/>
                </a:solidFill>
                <a:latin typeface="Arial"/>
                <a:cs typeface="Arial"/>
              </a:rPr>
              <a:t>internship</a:t>
            </a:r>
            <a:r>
              <a:rPr sz="705" spc="-6" dirty="0">
                <a:latin typeface="Arial"/>
                <a:cs typeface="Arial"/>
              </a:rPr>
              <a:t> </a:t>
            </a:r>
            <a:r>
              <a:rPr sz="705" dirty="0">
                <a:latin typeface="Arial"/>
                <a:cs typeface="Arial"/>
              </a:rPr>
              <a:t>with</a:t>
            </a:r>
            <a:r>
              <a:rPr sz="705" spc="-3" dirty="0">
                <a:latin typeface="Arial"/>
                <a:cs typeface="Arial"/>
              </a:rPr>
              <a:t> </a:t>
            </a:r>
            <a:r>
              <a:rPr sz="705" dirty="0">
                <a:latin typeface="Arial"/>
                <a:cs typeface="Arial"/>
              </a:rPr>
              <a:t>the</a:t>
            </a:r>
            <a:r>
              <a:rPr sz="705" spc="-19" dirty="0">
                <a:latin typeface="Arial"/>
                <a:cs typeface="Arial"/>
              </a:rPr>
              <a:t> </a:t>
            </a:r>
            <a:r>
              <a:rPr sz="705" dirty="0">
                <a:latin typeface="Arial"/>
                <a:cs typeface="Arial"/>
              </a:rPr>
              <a:t>goal</a:t>
            </a:r>
            <a:r>
              <a:rPr sz="705" spc="-3" dirty="0">
                <a:latin typeface="Arial"/>
                <a:cs typeface="Arial"/>
              </a:rPr>
              <a:t> </a:t>
            </a:r>
            <a:r>
              <a:rPr sz="705">
                <a:latin typeface="Arial"/>
                <a:cs typeface="Arial"/>
              </a:rPr>
              <a:t>to</a:t>
            </a:r>
            <a:r>
              <a:rPr sz="705" i="1" spc="-10">
                <a:latin typeface="Arial"/>
                <a:cs typeface="Arial"/>
              </a:rPr>
              <a:t> </a:t>
            </a:r>
            <a:r>
              <a:rPr lang="de-DE" sz="705" i="1" spc="-10">
                <a:latin typeface="Arial"/>
                <a:cs typeface="Arial"/>
              </a:rPr>
              <a:t>(state your aspiration, relevant to the employer, e.g.:) </a:t>
            </a:r>
            <a:r>
              <a:rPr sz="705">
                <a:solidFill>
                  <a:srgbClr val="FF0000"/>
                </a:solidFill>
                <a:latin typeface="Arial"/>
                <a:cs typeface="Arial"/>
              </a:rPr>
              <a:t>contribute</a:t>
            </a:r>
            <a:r>
              <a:rPr sz="705" spc="-13">
                <a:solidFill>
                  <a:srgbClr val="FF0000"/>
                </a:solidFill>
                <a:latin typeface="Arial"/>
                <a:cs typeface="Arial"/>
              </a:rPr>
              <a:t> </a:t>
            </a:r>
            <a:r>
              <a:rPr sz="705" dirty="0">
                <a:solidFill>
                  <a:srgbClr val="FF0000"/>
                </a:solidFill>
                <a:latin typeface="Arial"/>
                <a:cs typeface="Arial"/>
              </a:rPr>
              <a:t>to</a:t>
            </a:r>
            <a:r>
              <a:rPr sz="705" spc="-10" dirty="0">
                <a:solidFill>
                  <a:srgbClr val="FF0000"/>
                </a:solidFill>
                <a:latin typeface="Arial"/>
                <a:cs typeface="Arial"/>
              </a:rPr>
              <a:t> </a:t>
            </a:r>
            <a:r>
              <a:rPr sz="705" spc="-6" dirty="0">
                <a:solidFill>
                  <a:srgbClr val="FF0000"/>
                </a:solidFill>
                <a:latin typeface="Arial"/>
                <a:cs typeface="Arial"/>
              </a:rPr>
              <a:t>sustainable </a:t>
            </a:r>
            <a:r>
              <a:rPr sz="705" dirty="0">
                <a:solidFill>
                  <a:srgbClr val="FF0000"/>
                </a:solidFill>
                <a:latin typeface="Arial"/>
                <a:cs typeface="Arial"/>
              </a:rPr>
              <a:t>projects</a:t>
            </a:r>
            <a:r>
              <a:rPr sz="705" spc="-10" dirty="0">
                <a:solidFill>
                  <a:srgbClr val="FF0000"/>
                </a:solidFill>
                <a:latin typeface="Arial"/>
                <a:cs typeface="Arial"/>
              </a:rPr>
              <a:t> </a:t>
            </a:r>
            <a:r>
              <a:rPr sz="705" dirty="0">
                <a:solidFill>
                  <a:srgbClr val="FF0000"/>
                </a:solidFill>
                <a:latin typeface="Arial"/>
                <a:cs typeface="Arial"/>
              </a:rPr>
              <a:t>in</a:t>
            </a:r>
            <a:r>
              <a:rPr sz="705" spc="-3" dirty="0">
                <a:solidFill>
                  <a:srgbClr val="FF0000"/>
                </a:solidFill>
                <a:latin typeface="Arial"/>
                <a:cs typeface="Arial"/>
              </a:rPr>
              <a:t> </a:t>
            </a:r>
            <a:r>
              <a:rPr sz="705" dirty="0">
                <a:solidFill>
                  <a:srgbClr val="FF0000"/>
                </a:solidFill>
                <a:latin typeface="Arial"/>
                <a:cs typeface="Arial"/>
              </a:rPr>
              <a:t>order</a:t>
            </a:r>
            <a:r>
              <a:rPr sz="705" spc="-10" dirty="0">
                <a:solidFill>
                  <a:srgbClr val="FF0000"/>
                </a:solidFill>
                <a:latin typeface="Arial"/>
                <a:cs typeface="Arial"/>
              </a:rPr>
              <a:t> </a:t>
            </a:r>
            <a:r>
              <a:rPr sz="705" dirty="0">
                <a:solidFill>
                  <a:srgbClr val="FF0000"/>
                </a:solidFill>
                <a:latin typeface="Arial"/>
                <a:cs typeface="Arial"/>
              </a:rPr>
              <a:t>to</a:t>
            </a:r>
            <a:r>
              <a:rPr sz="705" spc="-16" dirty="0">
                <a:solidFill>
                  <a:srgbClr val="FF0000"/>
                </a:solidFill>
                <a:latin typeface="Arial"/>
                <a:cs typeface="Arial"/>
              </a:rPr>
              <a:t> </a:t>
            </a:r>
            <a:r>
              <a:rPr sz="705" dirty="0">
                <a:solidFill>
                  <a:srgbClr val="FF0000"/>
                </a:solidFill>
                <a:latin typeface="Arial"/>
                <a:cs typeface="Arial"/>
              </a:rPr>
              <a:t>fight</a:t>
            </a:r>
            <a:r>
              <a:rPr sz="705" spc="-3" dirty="0">
                <a:solidFill>
                  <a:srgbClr val="FF0000"/>
                </a:solidFill>
                <a:latin typeface="Arial"/>
                <a:cs typeface="Arial"/>
              </a:rPr>
              <a:t> </a:t>
            </a:r>
            <a:r>
              <a:rPr sz="705" spc="-6" dirty="0">
                <a:solidFill>
                  <a:srgbClr val="FF0000"/>
                </a:solidFill>
                <a:latin typeface="Arial"/>
                <a:cs typeface="Arial"/>
              </a:rPr>
              <a:t>against </a:t>
            </a:r>
            <a:r>
              <a:rPr sz="705" dirty="0">
                <a:solidFill>
                  <a:srgbClr val="FF0000"/>
                </a:solidFill>
                <a:latin typeface="Arial"/>
                <a:cs typeface="Arial"/>
              </a:rPr>
              <a:t>climate</a:t>
            </a:r>
            <a:r>
              <a:rPr sz="705" spc="-19" dirty="0">
                <a:solidFill>
                  <a:srgbClr val="FF0000"/>
                </a:solidFill>
                <a:latin typeface="Arial"/>
                <a:cs typeface="Arial"/>
              </a:rPr>
              <a:t> </a:t>
            </a:r>
            <a:r>
              <a:rPr sz="705" spc="-6" dirty="0">
                <a:solidFill>
                  <a:srgbClr val="FF0000"/>
                </a:solidFill>
                <a:latin typeface="Arial"/>
                <a:cs typeface="Arial"/>
              </a:rPr>
              <a:t>change.</a:t>
            </a:r>
            <a:endParaRPr sz="705">
              <a:solidFill>
                <a:srgbClr val="FF0000"/>
              </a:solidFill>
              <a:latin typeface="Arial"/>
              <a:cs typeface="Arial"/>
            </a:endParaRPr>
          </a:p>
          <a:p>
            <a:pPr>
              <a:spcBef>
                <a:spcPts val="452"/>
              </a:spcBef>
            </a:pPr>
            <a:endParaRPr sz="705">
              <a:latin typeface="Arial"/>
              <a:cs typeface="Arial"/>
            </a:endParaRPr>
          </a:p>
          <a:p>
            <a:pPr marL="8139">
              <a:spcBef>
                <a:spcPts val="3"/>
              </a:spcBef>
            </a:pPr>
            <a:r>
              <a:rPr sz="705" b="1" spc="-6" dirty="0">
                <a:latin typeface="Arial"/>
                <a:cs typeface="Arial"/>
              </a:rPr>
              <a:t>Education</a:t>
            </a:r>
            <a:endParaRPr sz="705">
              <a:latin typeface="Arial"/>
              <a:cs typeface="Arial"/>
            </a:endParaRPr>
          </a:p>
        </p:txBody>
      </p:sp>
      <p:sp>
        <p:nvSpPr>
          <p:cNvPr id="4" name="object 4"/>
          <p:cNvSpPr txBox="1"/>
          <p:nvPr/>
        </p:nvSpPr>
        <p:spPr>
          <a:xfrm>
            <a:off x="4237450" y="1893688"/>
            <a:ext cx="838031" cy="116711"/>
          </a:xfrm>
          <a:prstGeom prst="rect">
            <a:avLst/>
          </a:prstGeom>
        </p:spPr>
        <p:txBody>
          <a:bodyPr vert="horz" wrap="square" lIns="0" tIns="8140" rIns="0" bIns="0" rtlCol="0">
            <a:spAutoFit/>
          </a:bodyPr>
          <a:lstStyle/>
          <a:p>
            <a:pPr marL="8139">
              <a:spcBef>
                <a:spcPts val="64"/>
              </a:spcBef>
            </a:pPr>
            <a:r>
              <a:rPr lang="de-DE" sz="705">
                <a:latin typeface="Arial"/>
                <a:cs typeface="Arial"/>
              </a:rPr>
              <a:t>mm</a:t>
            </a:r>
            <a:r>
              <a:rPr sz="705">
                <a:latin typeface="Arial"/>
                <a:cs typeface="Arial"/>
              </a:rPr>
              <a:t>/20</a:t>
            </a:r>
            <a:r>
              <a:rPr lang="de-DE" sz="705">
                <a:latin typeface="Arial"/>
                <a:cs typeface="Arial"/>
              </a:rPr>
              <a:t>yy</a:t>
            </a:r>
            <a:r>
              <a:rPr sz="705" spc="-6">
                <a:latin typeface="Arial"/>
                <a:cs typeface="Arial"/>
              </a:rPr>
              <a:t> </a:t>
            </a:r>
            <a:r>
              <a:rPr sz="705" dirty="0">
                <a:latin typeface="Arial"/>
                <a:cs typeface="Arial"/>
              </a:rPr>
              <a:t>–</a:t>
            </a:r>
            <a:r>
              <a:rPr sz="705" spc="-16" dirty="0">
                <a:latin typeface="Arial"/>
                <a:cs typeface="Arial"/>
              </a:rPr>
              <a:t> </a:t>
            </a:r>
            <a:r>
              <a:rPr sz="705" spc="-6" dirty="0">
                <a:latin typeface="Arial"/>
                <a:cs typeface="Arial"/>
              </a:rPr>
              <a:t>present</a:t>
            </a:r>
            <a:endParaRPr sz="705">
              <a:latin typeface="Arial"/>
              <a:cs typeface="Arial"/>
            </a:endParaRPr>
          </a:p>
        </p:txBody>
      </p:sp>
      <p:sp>
        <p:nvSpPr>
          <p:cNvPr id="5" name="object 5"/>
          <p:cNvSpPr txBox="1"/>
          <p:nvPr/>
        </p:nvSpPr>
        <p:spPr>
          <a:xfrm>
            <a:off x="5384143" y="1893688"/>
            <a:ext cx="3134012" cy="623773"/>
          </a:xfrm>
          <a:prstGeom prst="rect">
            <a:avLst/>
          </a:prstGeom>
        </p:spPr>
        <p:txBody>
          <a:bodyPr vert="horz" wrap="square" lIns="0" tIns="8140" rIns="0" bIns="0" rtlCol="0">
            <a:spAutoFit/>
          </a:bodyPr>
          <a:lstStyle/>
          <a:p>
            <a:pPr marL="14651">
              <a:lnSpc>
                <a:spcPts val="827"/>
              </a:lnSpc>
              <a:spcBef>
                <a:spcPts val="64"/>
              </a:spcBef>
            </a:pPr>
            <a:r>
              <a:rPr lang="de-DE" sz="705" spc="-6">
                <a:solidFill>
                  <a:srgbClr val="FF0000"/>
                </a:solidFill>
                <a:latin typeface="Arial"/>
                <a:cs typeface="Arial"/>
              </a:rPr>
              <a:t>Name of </a:t>
            </a:r>
            <a:r>
              <a:rPr sz="705" spc="-6">
                <a:solidFill>
                  <a:srgbClr val="FF0000"/>
                </a:solidFill>
                <a:latin typeface="Arial"/>
                <a:cs typeface="Arial"/>
              </a:rPr>
              <a:t>University</a:t>
            </a:r>
            <a:r>
              <a:rPr sz="705">
                <a:solidFill>
                  <a:srgbClr val="FF0000"/>
                </a:solidFill>
                <a:latin typeface="Arial"/>
                <a:cs typeface="Arial"/>
              </a:rPr>
              <a:t>,</a:t>
            </a:r>
            <a:r>
              <a:rPr sz="705" spc="-19">
                <a:solidFill>
                  <a:srgbClr val="FF0000"/>
                </a:solidFill>
                <a:latin typeface="Arial"/>
                <a:cs typeface="Arial"/>
              </a:rPr>
              <a:t> </a:t>
            </a:r>
            <a:r>
              <a:rPr lang="de-DE" sz="705" spc="-6">
                <a:solidFill>
                  <a:srgbClr val="FF0000"/>
                </a:solidFill>
                <a:latin typeface="Arial"/>
                <a:cs typeface="Arial"/>
              </a:rPr>
              <a:t>City</a:t>
            </a:r>
            <a:endParaRPr sz="705">
              <a:solidFill>
                <a:srgbClr val="FF0000"/>
              </a:solidFill>
              <a:latin typeface="Arial"/>
              <a:cs typeface="Arial"/>
            </a:endParaRPr>
          </a:p>
          <a:p>
            <a:pPr marL="14651">
              <a:lnSpc>
                <a:spcPts val="811"/>
              </a:lnSpc>
            </a:pPr>
            <a:r>
              <a:rPr lang="de-DE" sz="705" i="1">
                <a:latin typeface="Arial"/>
                <a:cs typeface="Arial"/>
              </a:rPr>
              <a:t>(State your final degree, e.g.:) MSc / </a:t>
            </a:r>
            <a:r>
              <a:rPr sz="705">
                <a:latin typeface="Arial"/>
                <a:cs typeface="Arial"/>
              </a:rPr>
              <a:t>B</a:t>
            </a:r>
            <a:r>
              <a:rPr sz="705" dirty="0">
                <a:latin typeface="Arial"/>
                <a:cs typeface="Arial"/>
              </a:rPr>
              <a:t>.</a:t>
            </a:r>
            <a:r>
              <a:rPr sz="705" spc="-3" dirty="0">
                <a:latin typeface="Arial"/>
                <a:cs typeface="Arial"/>
              </a:rPr>
              <a:t> </a:t>
            </a:r>
            <a:r>
              <a:rPr sz="705" dirty="0">
                <a:latin typeface="Arial"/>
                <a:cs typeface="Arial"/>
              </a:rPr>
              <a:t>Sc</a:t>
            </a:r>
            <a:r>
              <a:rPr sz="705">
                <a:latin typeface="Arial"/>
                <a:cs typeface="Arial"/>
              </a:rPr>
              <a:t>.</a:t>
            </a:r>
            <a:r>
              <a:rPr sz="705" spc="-10">
                <a:latin typeface="Arial"/>
                <a:cs typeface="Arial"/>
              </a:rPr>
              <a:t> </a:t>
            </a:r>
            <a:r>
              <a:rPr lang="de-DE" sz="705">
                <a:solidFill>
                  <a:srgbClr val="FF0000"/>
                </a:solidFill>
                <a:latin typeface="Arial"/>
                <a:cs typeface="Arial"/>
              </a:rPr>
              <a:t>Name of the course</a:t>
            </a:r>
            <a:endParaRPr sz="705">
              <a:solidFill>
                <a:srgbClr val="FF0000"/>
              </a:solidFill>
              <a:latin typeface="Arial"/>
              <a:cs typeface="Arial"/>
            </a:endParaRPr>
          </a:p>
          <a:p>
            <a:pPr marL="14651" marR="385809">
              <a:lnSpc>
                <a:spcPts val="808"/>
              </a:lnSpc>
              <a:spcBef>
                <a:spcPts val="45"/>
              </a:spcBef>
            </a:pPr>
            <a:r>
              <a:rPr sz="705" dirty="0">
                <a:latin typeface="Arial"/>
                <a:cs typeface="Arial"/>
              </a:rPr>
              <a:t>Relevant</a:t>
            </a:r>
            <a:r>
              <a:rPr sz="705" spc="-29" dirty="0">
                <a:latin typeface="Arial"/>
                <a:cs typeface="Arial"/>
              </a:rPr>
              <a:t> </a:t>
            </a:r>
            <a:r>
              <a:rPr sz="705" dirty="0">
                <a:latin typeface="Arial"/>
                <a:cs typeface="Arial"/>
              </a:rPr>
              <a:t>Coursework</a:t>
            </a:r>
            <a:r>
              <a:rPr sz="705">
                <a:latin typeface="Arial"/>
                <a:cs typeface="Arial"/>
              </a:rPr>
              <a:t>:</a:t>
            </a:r>
            <a:r>
              <a:rPr sz="705" spc="-32">
                <a:latin typeface="Arial"/>
                <a:cs typeface="Arial"/>
              </a:rPr>
              <a:t> </a:t>
            </a:r>
            <a:r>
              <a:rPr lang="de-DE" sz="705" i="1" spc="-32">
                <a:latin typeface="Arial"/>
                <a:cs typeface="Arial"/>
              </a:rPr>
              <a:t>(name a few classes relevant to job application)</a:t>
            </a:r>
          </a:p>
          <a:p>
            <a:pPr marL="14651" marR="385809">
              <a:lnSpc>
                <a:spcPts val="808"/>
              </a:lnSpc>
              <a:spcBef>
                <a:spcPts val="45"/>
              </a:spcBef>
            </a:pPr>
            <a:endParaRPr lang="de-DE" sz="705" i="1" spc="-32">
              <a:latin typeface="Arial"/>
              <a:cs typeface="Arial"/>
            </a:endParaRPr>
          </a:p>
          <a:p>
            <a:pPr marL="14651" marR="385809">
              <a:lnSpc>
                <a:spcPts val="808"/>
              </a:lnSpc>
              <a:spcBef>
                <a:spcPts val="45"/>
              </a:spcBef>
            </a:pPr>
            <a:r>
              <a:rPr lang="de-DE" sz="705" spc="-6">
                <a:solidFill>
                  <a:srgbClr val="FF0000"/>
                </a:solidFill>
                <a:latin typeface="Arial"/>
                <a:cs typeface="Arial"/>
              </a:rPr>
              <a:t>Name of </a:t>
            </a:r>
            <a:r>
              <a:rPr sz="705">
                <a:solidFill>
                  <a:srgbClr val="FF0000"/>
                </a:solidFill>
                <a:latin typeface="Arial"/>
                <a:cs typeface="Arial"/>
              </a:rPr>
              <a:t>secondary</a:t>
            </a:r>
            <a:r>
              <a:rPr sz="705" spc="-26">
                <a:solidFill>
                  <a:srgbClr val="FF0000"/>
                </a:solidFill>
                <a:latin typeface="Arial"/>
                <a:cs typeface="Arial"/>
              </a:rPr>
              <a:t> </a:t>
            </a:r>
            <a:r>
              <a:rPr sz="705" dirty="0">
                <a:solidFill>
                  <a:srgbClr val="FF0000"/>
                </a:solidFill>
                <a:latin typeface="Arial"/>
                <a:cs typeface="Arial"/>
              </a:rPr>
              <a:t>school</a:t>
            </a:r>
            <a:r>
              <a:rPr sz="705">
                <a:solidFill>
                  <a:srgbClr val="FF0000"/>
                </a:solidFill>
                <a:latin typeface="Arial"/>
                <a:cs typeface="Arial"/>
              </a:rPr>
              <a:t>,</a:t>
            </a:r>
            <a:r>
              <a:rPr sz="705" spc="-13">
                <a:solidFill>
                  <a:srgbClr val="FF0000"/>
                </a:solidFill>
                <a:latin typeface="Arial"/>
                <a:cs typeface="Arial"/>
              </a:rPr>
              <a:t> </a:t>
            </a:r>
            <a:r>
              <a:rPr lang="de-DE" sz="705" spc="-6">
                <a:solidFill>
                  <a:srgbClr val="FF0000"/>
                </a:solidFill>
                <a:latin typeface="Arial"/>
                <a:cs typeface="Arial"/>
              </a:rPr>
              <a:t>City</a:t>
            </a:r>
          </a:p>
          <a:p>
            <a:pPr marL="14651" marR="385809">
              <a:lnSpc>
                <a:spcPts val="808"/>
              </a:lnSpc>
              <a:spcBef>
                <a:spcPts val="45"/>
              </a:spcBef>
            </a:pPr>
            <a:r>
              <a:rPr lang="de-DE" sz="705" i="1">
                <a:latin typeface="Arial"/>
                <a:cs typeface="Arial"/>
              </a:rPr>
              <a:t>(State your final degree, e.g.:) </a:t>
            </a:r>
            <a:r>
              <a:rPr sz="705">
                <a:solidFill>
                  <a:srgbClr val="FF0000"/>
                </a:solidFill>
                <a:latin typeface="Arial"/>
                <a:cs typeface="Arial"/>
              </a:rPr>
              <a:t>A</a:t>
            </a:r>
            <a:r>
              <a:rPr sz="705" spc="-13">
                <a:solidFill>
                  <a:srgbClr val="FF0000"/>
                </a:solidFill>
                <a:latin typeface="Arial"/>
                <a:cs typeface="Arial"/>
              </a:rPr>
              <a:t> </a:t>
            </a:r>
            <a:r>
              <a:rPr sz="705" dirty="0">
                <a:solidFill>
                  <a:srgbClr val="FF0000"/>
                </a:solidFill>
                <a:latin typeface="Arial"/>
                <a:cs typeface="Arial"/>
              </a:rPr>
              <a:t>levels</a:t>
            </a:r>
            <a:r>
              <a:rPr sz="705" spc="-10" dirty="0">
                <a:solidFill>
                  <a:srgbClr val="FF0000"/>
                </a:solidFill>
                <a:latin typeface="Arial"/>
                <a:cs typeface="Arial"/>
              </a:rPr>
              <a:t> </a:t>
            </a:r>
            <a:r>
              <a:rPr sz="705">
                <a:solidFill>
                  <a:srgbClr val="FF0000"/>
                </a:solidFill>
                <a:latin typeface="Arial"/>
                <a:cs typeface="Arial"/>
              </a:rPr>
              <a:t>/</a:t>
            </a:r>
            <a:r>
              <a:rPr sz="705" spc="-6">
                <a:solidFill>
                  <a:srgbClr val="FF0000"/>
                </a:solidFill>
                <a:latin typeface="Arial"/>
                <a:cs typeface="Arial"/>
              </a:rPr>
              <a:t> </a:t>
            </a:r>
            <a:r>
              <a:rPr sz="705">
                <a:solidFill>
                  <a:srgbClr val="FF0000"/>
                </a:solidFill>
                <a:latin typeface="Arial"/>
                <a:cs typeface="Arial"/>
              </a:rPr>
              <a:t>high</a:t>
            </a:r>
            <a:r>
              <a:rPr sz="705" spc="-19">
                <a:solidFill>
                  <a:srgbClr val="FF0000"/>
                </a:solidFill>
                <a:latin typeface="Arial"/>
                <a:cs typeface="Arial"/>
              </a:rPr>
              <a:t> </a:t>
            </a:r>
            <a:r>
              <a:rPr sz="705" dirty="0">
                <a:solidFill>
                  <a:srgbClr val="FF0000"/>
                </a:solidFill>
                <a:latin typeface="Arial"/>
                <a:cs typeface="Arial"/>
              </a:rPr>
              <a:t>school</a:t>
            </a:r>
            <a:r>
              <a:rPr sz="705" spc="-22" dirty="0">
                <a:solidFill>
                  <a:srgbClr val="FF0000"/>
                </a:solidFill>
                <a:latin typeface="Arial"/>
                <a:cs typeface="Arial"/>
              </a:rPr>
              <a:t> </a:t>
            </a:r>
            <a:r>
              <a:rPr sz="705" spc="-6" dirty="0">
                <a:solidFill>
                  <a:srgbClr val="FF0000"/>
                </a:solidFill>
                <a:latin typeface="Arial"/>
                <a:cs typeface="Arial"/>
              </a:rPr>
              <a:t>diploma</a:t>
            </a:r>
            <a:endParaRPr sz="705">
              <a:solidFill>
                <a:srgbClr val="FF0000"/>
              </a:solidFill>
              <a:latin typeface="Arial"/>
              <a:cs typeface="Arial"/>
            </a:endParaRPr>
          </a:p>
        </p:txBody>
      </p:sp>
      <p:sp>
        <p:nvSpPr>
          <p:cNvPr id="6" name="object 6"/>
          <p:cNvSpPr txBox="1"/>
          <p:nvPr/>
        </p:nvSpPr>
        <p:spPr>
          <a:xfrm>
            <a:off x="4238439" y="2376246"/>
            <a:ext cx="837042" cy="116711"/>
          </a:xfrm>
          <a:prstGeom prst="rect">
            <a:avLst/>
          </a:prstGeom>
        </p:spPr>
        <p:txBody>
          <a:bodyPr vert="horz" wrap="square" lIns="0" tIns="8140" rIns="0" bIns="0" rtlCol="0">
            <a:spAutoFit/>
          </a:bodyPr>
          <a:lstStyle/>
          <a:p>
            <a:pPr marL="8139">
              <a:spcBef>
                <a:spcPts val="64"/>
              </a:spcBef>
            </a:pPr>
            <a:r>
              <a:rPr lang="de-DE" sz="705">
                <a:latin typeface="Arial"/>
                <a:cs typeface="Arial"/>
              </a:rPr>
              <a:t>mm</a:t>
            </a:r>
            <a:r>
              <a:rPr sz="705">
                <a:latin typeface="Arial"/>
                <a:cs typeface="Arial"/>
              </a:rPr>
              <a:t>/20</a:t>
            </a:r>
            <a:r>
              <a:rPr lang="de-DE" sz="705">
                <a:latin typeface="Arial"/>
                <a:cs typeface="Arial"/>
              </a:rPr>
              <a:t>yy</a:t>
            </a:r>
            <a:r>
              <a:rPr sz="705" spc="-6">
                <a:latin typeface="Arial"/>
                <a:cs typeface="Arial"/>
              </a:rPr>
              <a:t> </a:t>
            </a:r>
            <a:r>
              <a:rPr sz="705">
                <a:latin typeface="Arial"/>
                <a:cs typeface="Arial"/>
              </a:rPr>
              <a:t>–</a:t>
            </a:r>
            <a:r>
              <a:rPr sz="705" spc="-16">
                <a:latin typeface="Arial"/>
                <a:cs typeface="Arial"/>
              </a:rPr>
              <a:t> </a:t>
            </a:r>
            <a:r>
              <a:rPr lang="de-DE" sz="705" spc="-6">
                <a:latin typeface="Arial"/>
                <a:cs typeface="Arial"/>
              </a:rPr>
              <a:t>mm</a:t>
            </a:r>
            <a:r>
              <a:rPr sz="705" spc="-6">
                <a:latin typeface="Arial"/>
                <a:cs typeface="Arial"/>
              </a:rPr>
              <a:t>/20</a:t>
            </a:r>
            <a:r>
              <a:rPr lang="de-DE" sz="705" spc="-6">
                <a:latin typeface="Arial"/>
                <a:cs typeface="Arial"/>
              </a:rPr>
              <a:t>yy</a:t>
            </a:r>
            <a:endParaRPr sz="705">
              <a:latin typeface="Arial"/>
              <a:cs typeface="Arial"/>
            </a:endParaRPr>
          </a:p>
        </p:txBody>
      </p:sp>
      <p:sp>
        <p:nvSpPr>
          <p:cNvPr id="7" name="object 7"/>
          <p:cNvSpPr txBox="1"/>
          <p:nvPr/>
        </p:nvSpPr>
        <p:spPr>
          <a:xfrm>
            <a:off x="4238438" y="2748409"/>
            <a:ext cx="494916" cy="117122"/>
          </a:xfrm>
          <a:prstGeom prst="rect">
            <a:avLst/>
          </a:prstGeom>
        </p:spPr>
        <p:txBody>
          <a:bodyPr vert="horz" wrap="square" lIns="0" tIns="8547" rIns="0" bIns="0" rtlCol="0">
            <a:spAutoFit/>
          </a:bodyPr>
          <a:lstStyle/>
          <a:p>
            <a:pPr marL="8139">
              <a:spcBef>
                <a:spcPts val="67"/>
              </a:spcBef>
            </a:pPr>
            <a:r>
              <a:rPr sz="705" b="1" u="sng" spc="-6" dirty="0">
                <a:uFill>
                  <a:solidFill>
                    <a:srgbClr val="000000"/>
                  </a:solidFill>
                </a:uFill>
                <a:latin typeface="Arial"/>
                <a:cs typeface="Arial"/>
              </a:rPr>
              <a:t>Experience</a:t>
            </a:r>
            <a:endParaRPr sz="705">
              <a:latin typeface="Arial"/>
              <a:cs typeface="Arial"/>
            </a:endParaRPr>
          </a:p>
        </p:txBody>
      </p:sp>
      <p:sp>
        <p:nvSpPr>
          <p:cNvPr id="8" name="object 8"/>
          <p:cNvSpPr txBox="1"/>
          <p:nvPr/>
        </p:nvSpPr>
        <p:spPr>
          <a:xfrm>
            <a:off x="4237473" y="2955477"/>
            <a:ext cx="845497" cy="117122"/>
          </a:xfrm>
          <a:prstGeom prst="rect">
            <a:avLst/>
          </a:prstGeom>
        </p:spPr>
        <p:txBody>
          <a:bodyPr vert="horz" wrap="square" lIns="0" tIns="8547" rIns="0" bIns="0" rtlCol="0">
            <a:spAutoFit/>
          </a:bodyPr>
          <a:lstStyle/>
          <a:p>
            <a:pPr marL="8139">
              <a:spcBef>
                <a:spcPts val="67"/>
              </a:spcBef>
            </a:pPr>
            <a:r>
              <a:rPr lang="de-DE" sz="705">
                <a:latin typeface="Arial"/>
                <a:cs typeface="Arial"/>
              </a:rPr>
              <a:t>mm</a:t>
            </a:r>
            <a:r>
              <a:rPr sz="705">
                <a:latin typeface="Arial"/>
                <a:cs typeface="Arial"/>
              </a:rPr>
              <a:t>/20</a:t>
            </a:r>
            <a:r>
              <a:rPr lang="de-DE" sz="705">
                <a:latin typeface="Arial"/>
                <a:cs typeface="Arial"/>
              </a:rPr>
              <a:t>yy</a:t>
            </a:r>
            <a:r>
              <a:rPr sz="705" spc="-10">
                <a:latin typeface="Arial"/>
                <a:cs typeface="Arial"/>
              </a:rPr>
              <a:t> </a:t>
            </a:r>
            <a:r>
              <a:rPr sz="705">
                <a:latin typeface="Arial"/>
                <a:cs typeface="Arial"/>
              </a:rPr>
              <a:t>- </a:t>
            </a:r>
            <a:r>
              <a:rPr lang="de-DE" sz="705" spc="-6">
                <a:latin typeface="Arial"/>
                <a:cs typeface="Arial"/>
              </a:rPr>
              <a:t>mm</a:t>
            </a:r>
            <a:r>
              <a:rPr sz="705" spc="-6">
                <a:latin typeface="Arial"/>
                <a:cs typeface="Arial"/>
              </a:rPr>
              <a:t>/20</a:t>
            </a:r>
            <a:r>
              <a:rPr lang="de-DE" sz="705" spc="-6">
                <a:latin typeface="Arial"/>
                <a:cs typeface="Arial"/>
              </a:rPr>
              <a:t>yy</a:t>
            </a:r>
            <a:endParaRPr sz="705">
              <a:latin typeface="Arial"/>
              <a:cs typeface="Arial"/>
            </a:endParaRPr>
          </a:p>
        </p:txBody>
      </p:sp>
      <p:sp>
        <p:nvSpPr>
          <p:cNvPr id="9" name="object 9"/>
          <p:cNvSpPr txBox="1"/>
          <p:nvPr/>
        </p:nvSpPr>
        <p:spPr>
          <a:xfrm>
            <a:off x="5363755" y="2955477"/>
            <a:ext cx="2731804" cy="1385121"/>
          </a:xfrm>
          <a:prstGeom prst="rect">
            <a:avLst/>
          </a:prstGeom>
        </p:spPr>
        <p:txBody>
          <a:bodyPr vert="horz" wrap="square" lIns="0" tIns="15873" rIns="0" bIns="0" rtlCol="0">
            <a:spAutoFit/>
          </a:bodyPr>
          <a:lstStyle/>
          <a:p>
            <a:pPr marL="8139" marR="1741431" indent="-407">
              <a:lnSpc>
                <a:spcPts val="808"/>
              </a:lnSpc>
              <a:spcBef>
                <a:spcPts val="125"/>
              </a:spcBef>
            </a:pPr>
            <a:r>
              <a:rPr sz="705">
                <a:solidFill>
                  <a:srgbClr val="FF0000"/>
                </a:solidFill>
                <a:latin typeface="Arial"/>
                <a:cs typeface="Arial"/>
              </a:rPr>
              <a:t>Organization</a:t>
            </a:r>
            <a:r>
              <a:rPr sz="705" spc="-29">
                <a:solidFill>
                  <a:srgbClr val="FF0000"/>
                </a:solidFill>
                <a:latin typeface="Arial"/>
                <a:cs typeface="Arial"/>
              </a:rPr>
              <a:t> </a:t>
            </a:r>
            <a:r>
              <a:rPr sz="705">
                <a:solidFill>
                  <a:srgbClr val="FF0000"/>
                </a:solidFill>
                <a:latin typeface="Arial"/>
                <a:cs typeface="Arial"/>
              </a:rPr>
              <a:t>Name,</a:t>
            </a:r>
            <a:r>
              <a:rPr sz="705" spc="-19">
                <a:solidFill>
                  <a:srgbClr val="FF0000"/>
                </a:solidFill>
                <a:latin typeface="Arial"/>
                <a:cs typeface="Arial"/>
              </a:rPr>
              <a:t> </a:t>
            </a:r>
            <a:r>
              <a:rPr sz="705" spc="-13">
                <a:solidFill>
                  <a:srgbClr val="FF0000"/>
                </a:solidFill>
                <a:latin typeface="Arial"/>
                <a:cs typeface="Arial"/>
              </a:rPr>
              <a:t>City </a:t>
            </a:r>
            <a:r>
              <a:rPr sz="705">
                <a:solidFill>
                  <a:srgbClr val="FF0000"/>
                </a:solidFill>
                <a:latin typeface="Arial"/>
                <a:cs typeface="Arial"/>
              </a:rPr>
              <a:t>position</a:t>
            </a:r>
            <a:r>
              <a:rPr sz="705" spc="-22">
                <a:solidFill>
                  <a:srgbClr val="FF0000"/>
                </a:solidFill>
                <a:latin typeface="Arial"/>
                <a:cs typeface="Arial"/>
              </a:rPr>
              <a:t> </a:t>
            </a:r>
            <a:r>
              <a:rPr sz="705" spc="-6">
                <a:solidFill>
                  <a:srgbClr val="FF0000"/>
                </a:solidFill>
                <a:latin typeface="Arial"/>
                <a:cs typeface="Arial"/>
              </a:rPr>
              <a:t>title</a:t>
            </a:r>
            <a:endParaRPr sz="705">
              <a:solidFill>
                <a:srgbClr val="FF0000"/>
              </a:solidFill>
              <a:latin typeface="Arial"/>
              <a:cs typeface="Arial"/>
            </a:endParaRPr>
          </a:p>
          <a:p>
            <a:pPr marL="12616">
              <a:lnSpc>
                <a:spcPts val="840"/>
              </a:lnSpc>
              <a:tabLst>
                <a:tab pos="159126" algn="l"/>
              </a:tabLst>
            </a:pPr>
            <a:r>
              <a:rPr lang="de-DE" sz="705" i="1">
                <a:latin typeface="Arial"/>
                <a:cs typeface="Arial"/>
              </a:rPr>
              <a:t>(List a few activities/resposibilities that are relevant to the job application, e.g.:)</a:t>
            </a:r>
            <a:endParaRPr sz="705" i="1">
              <a:latin typeface="Arial"/>
              <a:cs typeface="Arial"/>
            </a:endParaRPr>
          </a:p>
          <a:p>
            <a:pPr marL="158312" indent="-145289">
              <a:spcBef>
                <a:spcPts val="16"/>
              </a:spcBef>
              <a:buFont typeface="Symbol"/>
              <a:buChar char=""/>
              <a:tabLst>
                <a:tab pos="158312" algn="l"/>
              </a:tabLst>
            </a:pPr>
            <a:r>
              <a:rPr sz="705" spc="-6">
                <a:latin typeface="Arial"/>
                <a:cs typeface="Arial"/>
              </a:rPr>
              <a:t>independently</a:t>
            </a:r>
            <a:r>
              <a:rPr sz="705" spc="-13">
                <a:latin typeface="Arial"/>
                <a:cs typeface="Arial"/>
              </a:rPr>
              <a:t> </a:t>
            </a:r>
            <a:r>
              <a:rPr sz="705" dirty="0">
                <a:latin typeface="Arial"/>
                <a:cs typeface="Arial"/>
              </a:rPr>
              <a:t>developed</a:t>
            </a:r>
            <a:r>
              <a:rPr sz="705" spc="-10" dirty="0">
                <a:latin typeface="Arial"/>
                <a:cs typeface="Arial"/>
              </a:rPr>
              <a:t> </a:t>
            </a:r>
            <a:r>
              <a:rPr sz="705">
                <a:latin typeface="Arial"/>
                <a:cs typeface="Arial"/>
              </a:rPr>
              <a:t>a</a:t>
            </a:r>
            <a:r>
              <a:rPr sz="705" spc="-13">
                <a:latin typeface="Arial"/>
                <a:cs typeface="Arial"/>
              </a:rPr>
              <a:t> </a:t>
            </a:r>
            <a:r>
              <a:rPr lang="de-DE" sz="705" spc="-13">
                <a:latin typeface="Arial"/>
                <a:cs typeface="Arial"/>
              </a:rPr>
              <a:t>…</a:t>
            </a:r>
          </a:p>
          <a:p>
            <a:pPr marL="158312" indent="-145289">
              <a:spcBef>
                <a:spcPts val="16"/>
              </a:spcBef>
              <a:buFont typeface="Symbol"/>
              <a:buChar char=""/>
              <a:tabLst>
                <a:tab pos="158312" algn="l"/>
              </a:tabLst>
            </a:pPr>
            <a:r>
              <a:rPr lang="de-DE" sz="705" spc="-13">
                <a:latin typeface="Arial"/>
                <a:cs typeface="Arial"/>
              </a:rPr>
              <a:t>responsible for compilation of </a:t>
            </a:r>
            <a:r>
              <a:rPr sz="705">
                <a:latin typeface="Arial"/>
                <a:cs typeface="Arial"/>
              </a:rPr>
              <a:t>monthly</a:t>
            </a:r>
            <a:r>
              <a:rPr sz="705" spc="-16">
                <a:latin typeface="Arial"/>
                <a:cs typeface="Arial"/>
              </a:rPr>
              <a:t> </a:t>
            </a:r>
            <a:r>
              <a:rPr sz="705">
                <a:latin typeface="Arial"/>
                <a:cs typeface="Arial"/>
              </a:rPr>
              <a:t>performance</a:t>
            </a:r>
            <a:r>
              <a:rPr sz="705" spc="-6">
                <a:latin typeface="Arial"/>
                <a:cs typeface="Arial"/>
              </a:rPr>
              <a:t> </a:t>
            </a:r>
            <a:r>
              <a:rPr sz="705" spc="-6" dirty="0">
                <a:latin typeface="Arial"/>
                <a:cs typeface="Arial"/>
              </a:rPr>
              <a:t>report</a:t>
            </a:r>
            <a:endParaRPr sz="705">
              <a:latin typeface="Arial"/>
              <a:cs typeface="Arial"/>
            </a:endParaRPr>
          </a:p>
          <a:p>
            <a:pPr marL="8139">
              <a:spcBef>
                <a:spcPts val="330"/>
              </a:spcBef>
            </a:pPr>
            <a:r>
              <a:rPr lang="en-US" sz="705">
                <a:solidFill>
                  <a:srgbClr val="FF0000"/>
                </a:solidFill>
                <a:latin typeface="Arial"/>
                <a:cs typeface="Arial"/>
              </a:rPr>
              <a:t>Organization</a:t>
            </a:r>
            <a:r>
              <a:rPr lang="en-US" sz="705" spc="-29">
                <a:solidFill>
                  <a:srgbClr val="FF0000"/>
                </a:solidFill>
                <a:latin typeface="Arial"/>
                <a:cs typeface="Arial"/>
              </a:rPr>
              <a:t> </a:t>
            </a:r>
            <a:r>
              <a:rPr lang="en-US" sz="705">
                <a:solidFill>
                  <a:srgbClr val="FF0000"/>
                </a:solidFill>
                <a:latin typeface="Arial"/>
                <a:cs typeface="Arial"/>
              </a:rPr>
              <a:t>Name,</a:t>
            </a:r>
            <a:r>
              <a:rPr lang="en-US" sz="705" spc="-19">
                <a:solidFill>
                  <a:srgbClr val="FF0000"/>
                </a:solidFill>
                <a:latin typeface="Arial"/>
                <a:cs typeface="Arial"/>
              </a:rPr>
              <a:t> </a:t>
            </a:r>
            <a:r>
              <a:rPr lang="en-US" sz="705" spc="-13">
                <a:solidFill>
                  <a:srgbClr val="FF0000"/>
                </a:solidFill>
                <a:latin typeface="Arial"/>
                <a:cs typeface="Arial"/>
              </a:rPr>
              <a:t>City </a:t>
            </a:r>
          </a:p>
          <a:p>
            <a:pPr marL="8139"/>
            <a:r>
              <a:rPr lang="en-US" sz="705">
                <a:solidFill>
                  <a:srgbClr val="FF0000"/>
                </a:solidFill>
                <a:latin typeface="Arial"/>
                <a:cs typeface="Arial"/>
              </a:rPr>
              <a:t>position</a:t>
            </a:r>
            <a:r>
              <a:rPr lang="en-US" sz="705" spc="-22">
                <a:solidFill>
                  <a:srgbClr val="FF0000"/>
                </a:solidFill>
                <a:latin typeface="Arial"/>
                <a:cs typeface="Arial"/>
              </a:rPr>
              <a:t> </a:t>
            </a:r>
            <a:r>
              <a:rPr lang="en-US" sz="705" spc="-6">
                <a:solidFill>
                  <a:srgbClr val="FF0000"/>
                </a:solidFill>
                <a:latin typeface="Arial"/>
                <a:cs typeface="Arial"/>
              </a:rPr>
              <a:t>title</a:t>
            </a:r>
          </a:p>
          <a:p>
            <a:pPr marL="8139">
              <a:spcBef>
                <a:spcPts val="330"/>
              </a:spcBef>
            </a:pPr>
            <a:r>
              <a:rPr lang="en-US" sz="705" i="1">
                <a:latin typeface="Arial"/>
                <a:cs typeface="Arial"/>
              </a:rPr>
              <a:t>(List a few activities/resposibilities that are relevant to the job application, e.g.:)</a:t>
            </a:r>
          </a:p>
          <a:p>
            <a:pPr marL="159533" marR="3256" indent="-146917">
              <a:lnSpc>
                <a:spcPts val="808"/>
              </a:lnSpc>
              <a:spcBef>
                <a:spcPts val="73"/>
              </a:spcBef>
              <a:buFont typeface="Symbol"/>
              <a:buChar char=""/>
              <a:tabLst>
                <a:tab pos="159533" algn="l"/>
              </a:tabLst>
            </a:pPr>
            <a:r>
              <a:rPr sz="705">
                <a:latin typeface="Arial"/>
                <a:cs typeface="Arial"/>
              </a:rPr>
              <a:t>coordinated</a:t>
            </a:r>
            <a:r>
              <a:rPr sz="705" spc="-10">
                <a:latin typeface="Arial"/>
                <a:cs typeface="Arial"/>
              </a:rPr>
              <a:t> </a:t>
            </a:r>
            <a:r>
              <a:rPr sz="705" dirty="0">
                <a:latin typeface="Arial"/>
                <a:cs typeface="Arial"/>
              </a:rPr>
              <a:t>and</a:t>
            </a:r>
            <a:r>
              <a:rPr sz="705" spc="-26" dirty="0">
                <a:latin typeface="Arial"/>
                <a:cs typeface="Arial"/>
              </a:rPr>
              <a:t> </a:t>
            </a:r>
            <a:r>
              <a:rPr sz="705">
                <a:latin typeface="Arial"/>
                <a:cs typeface="Arial"/>
              </a:rPr>
              <a:t>facilitated</a:t>
            </a:r>
            <a:r>
              <a:rPr sz="705" spc="-10">
                <a:latin typeface="Arial"/>
                <a:cs typeface="Arial"/>
              </a:rPr>
              <a:t> </a:t>
            </a:r>
            <a:r>
              <a:rPr lang="de-DE" sz="705">
                <a:latin typeface="Arial"/>
                <a:cs typeface="Arial"/>
              </a:rPr>
              <a:t>…on a</a:t>
            </a:r>
            <a:r>
              <a:rPr lang="de-DE" sz="705" spc="-16">
                <a:latin typeface="Arial"/>
                <a:cs typeface="Arial"/>
              </a:rPr>
              <a:t> </a:t>
            </a:r>
            <a:r>
              <a:rPr lang="de-DE" sz="705">
                <a:latin typeface="Arial"/>
                <a:cs typeface="Arial"/>
              </a:rPr>
              <a:t>weekly</a:t>
            </a:r>
            <a:r>
              <a:rPr lang="de-DE" sz="705" spc="-19">
                <a:latin typeface="Arial"/>
                <a:cs typeface="Arial"/>
              </a:rPr>
              <a:t> </a:t>
            </a:r>
            <a:r>
              <a:rPr lang="de-DE" sz="705" spc="-13">
                <a:latin typeface="Arial"/>
                <a:cs typeface="Arial"/>
              </a:rPr>
              <a:t>basis</a:t>
            </a:r>
            <a:endParaRPr lang="de-DE" sz="705">
              <a:latin typeface="Arial"/>
              <a:cs typeface="Arial"/>
            </a:endParaRPr>
          </a:p>
          <a:p>
            <a:pPr marL="158312" marR="103778" indent="-145695">
              <a:lnSpc>
                <a:spcPts val="808"/>
              </a:lnSpc>
              <a:spcBef>
                <a:spcPts val="54"/>
              </a:spcBef>
              <a:buFont typeface="Symbol"/>
              <a:buChar char=""/>
              <a:tabLst>
                <a:tab pos="158312" algn="l"/>
              </a:tabLst>
            </a:pPr>
            <a:r>
              <a:rPr sz="705">
                <a:latin typeface="Arial"/>
                <a:cs typeface="Arial"/>
              </a:rPr>
              <a:t>supported</a:t>
            </a:r>
            <a:r>
              <a:rPr sz="705" spc="-22">
                <a:latin typeface="Arial"/>
                <a:cs typeface="Arial"/>
              </a:rPr>
              <a:t> </a:t>
            </a:r>
            <a:r>
              <a:rPr sz="705" dirty="0">
                <a:latin typeface="Arial"/>
                <a:cs typeface="Arial"/>
              </a:rPr>
              <a:t>and</a:t>
            </a:r>
            <a:r>
              <a:rPr sz="705" spc="-16" dirty="0">
                <a:latin typeface="Arial"/>
                <a:cs typeface="Arial"/>
              </a:rPr>
              <a:t> </a:t>
            </a:r>
            <a:r>
              <a:rPr sz="705">
                <a:latin typeface="Arial"/>
                <a:cs typeface="Arial"/>
              </a:rPr>
              <a:t>advised</a:t>
            </a:r>
            <a:r>
              <a:rPr sz="705" spc="-16">
                <a:latin typeface="Arial"/>
                <a:cs typeface="Arial"/>
              </a:rPr>
              <a:t> </a:t>
            </a:r>
            <a:r>
              <a:rPr lang="de-DE" sz="705">
                <a:latin typeface="Arial"/>
                <a:cs typeface="Arial"/>
              </a:rPr>
              <a:t>….</a:t>
            </a:r>
            <a:endParaRPr sz="705">
              <a:latin typeface="Arial"/>
              <a:cs typeface="Arial"/>
            </a:endParaRPr>
          </a:p>
        </p:txBody>
      </p:sp>
      <p:sp>
        <p:nvSpPr>
          <p:cNvPr id="10" name="object 10"/>
          <p:cNvSpPr txBox="1"/>
          <p:nvPr/>
        </p:nvSpPr>
        <p:spPr>
          <a:xfrm>
            <a:off x="4237461" y="3426313"/>
            <a:ext cx="838019" cy="117122"/>
          </a:xfrm>
          <a:prstGeom prst="rect">
            <a:avLst/>
          </a:prstGeom>
        </p:spPr>
        <p:txBody>
          <a:bodyPr vert="horz" wrap="square" lIns="0" tIns="8547" rIns="0" bIns="0" rtlCol="0">
            <a:spAutoFit/>
          </a:bodyPr>
          <a:lstStyle/>
          <a:p>
            <a:pPr marL="8139">
              <a:spcBef>
                <a:spcPts val="67"/>
              </a:spcBef>
            </a:pPr>
            <a:r>
              <a:rPr lang="de-DE" sz="705">
                <a:latin typeface="Arial"/>
                <a:cs typeface="Arial"/>
              </a:rPr>
              <a:t>mm</a:t>
            </a:r>
            <a:r>
              <a:rPr sz="705">
                <a:latin typeface="Arial"/>
                <a:cs typeface="Arial"/>
              </a:rPr>
              <a:t>/20</a:t>
            </a:r>
            <a:r>
              <a:rPr lang="de-DE" sz="705">
                <a:latin typeface="Arial"/>
                <a:cs typeface="Arial"/>
              </a:rPr>
              <a:t>yy</a:t>
            </a:r>
            <a:r>
              <a:rPr sz="705" spc="-13">
                <a:latin typeface="Arial"/>
                <a:cs typeface="Arial"/>
              </a:rPr>
              <a:t> </a:t>
            </a:r>
            <a:r>
              <a:rPr sz="705">
                <a:latin typeface="Arial"/>
                <a:cs typeface="Arial"/>
              </a:rPr>
              <a:t>- </a:t>
            </a:r>
            <a:r>
              <a:rPr lang="de-DE" sz="705" spc="-6">
                <a:latin typeface="Arial"/>
                <a:cs typeface="Arial"/>
              </a:rPr>
              <a:t>mm</a:t>
            </a:r>
            <a:r>
              <a:rPr sz="705" spc="-6">
                <a:latin typeface="Arial"/>
                <a:cs typeface="Arial"/>
              </a:rPr>
              <a:t>/20</a:t>
            </a:r>
            <a:r>
              <a:rPr lang="de-DE" sz="705" spc="-6">
                <a:latin typeface="Arial"/>
                <a:cs typeface="Arial"/>
              </a:rPr>
              <a:t>yy</a:t>
            </a:r>
            <a:endParaRPr sz="705">
              <a:latin typeface="Arial"/>
              <a:cs typeface="Arial"/>
            </a:endParaRPr>
          </a:p>
        </p:txBody>
      </p:sp>
      <p:sp>
        <p:nvSpPr>
          <p:cNvPr id="12" name="object 12"/>
          <p:cNvSpPr txBox="1"/>
          <p:nvPr/>
        </p:nvSpPr>
        <p:spPr>
          <a:xfrm>
            <a:off x="4238438" y="4382607"/>
            <a:ext cx="252342" cy="117122"/>
          </a:xfrm>
          <a:prstGeom prst="rect">
            <a:avLst/>
          </a:prstGeom>
        </p:spPr>
        <p:txBody>
          <a:bodyPr vert="horz" wrap="square" lIns="0" tIns="8547" rIns="0" bIns="0" rtlCol="0">
            <a:spAutoFit/>
          </a:bodyPr>
          <a:lstStyle/>
          <a:p>
            <a:pPr marL="8139">
              <a:spcBef>
                <a:spcPts val="67"/>
              </a:spcBef>
            </a:pPr>
            <a:r>
              <a:rPr sz="705" b="1" u="sng" spc="-6" dirty="0">
                <a:uFill>
                  <a:solidFill>
                    <a:srgbClr val="000000"/>
                  </a:solidFill>
                </a:uFill>
                <a:latin typeface="Arial"/>
                <a:cs typeface="Arial"/>
              </a:rPr>
              <a:t>Skills</a:t>
            </a:r>
            <a:endParaRPr sz="705">
              <a:latin typeface="Arial"/>
              <a:cs typeface="Arial"/>
            </a:endParaRPr>
          </a:p>
        </p:txBody>
      </p:sp>
      <p:sp>
        <p:nvSpPr>
          <p:cNvPr id="13" name="object 13"/>
          <p:cNvSpPr txBox="1"/>
          <p:nvPr/>
        </p:nvSpPr>
        <p:spPr>
          <a:xfrm>
            <a:off x="4237473" y="4590652"/>
            <a:ext cx="460727" cy="117122"/>
          </a:xfrm>
          <a:prstGeom prst="rect">
            <a:avLst/>
          </a:prstGeom>
        </p:spPr>
        <p:txBody>
          <a:bodyPr vert="horz" wrap="square" lIns="0" tIns="8547" rIns="0" bIns="0" rtlCol="0">
            <a:spAutoFit/>
          </a:bodyPr>
          <a:lstStyle/>
          <a:p>
            <a:pPr marL="8139">
              <a:spcBef>
                <a:spcPts val="67"/>
              </a:spcBef>
            </a:pPr>
            <a:r>
              <a:rPr sz="705" spc="-6" dirty="0">
                <a:latin typeface="Arial"/>
                <a:cs typeface="Arial"/>
              </a:rPr>
              <a:t>Languages</a:t>
            </a:r>
            <a:endParaRPr sz="705">
              <a:latin typeface="Arial"/>
              <a:cs typeface="Arial"/>
            </a:endParaRPr>
          </a:p>
        </p:txBody>
      </p:sp>
      <p:sp>
        <p:nvSpPr>
          <p:cNvPr id="14" name="object 14"/>
          <p:cNvSpPr txBox="1"/>
          <p:nvPr/>
        </p:nvSpPr>
        <p:spPr>
          <a:xfrm>
            <a:off x="5363744" y="4590653"/>
            <a:ext cx="2832391" cy="571862"/>
          </a:xfrm>
          <a:prstGeom prst="rect">
            <a:avLst/>
          </a:prstGeom>
        </p:spPr>
        <p:txBody>
          <a:bodyPr vert="horz" wrap="square" lIns="0" tIns="8547" rIns="0" bIns="0" rtlCol="0">
            <a:spAutoFit/>
          </a:bodyPr>
          <a:lstStyle/>
          <a:p>
            <a:pPr marL="8139">
              <a:lnSpc>
                <a:spcPts val="827"/>
              </a:lnSpc>
              <a:spcBef>
                <a:spcPts val="67"/>
              </a:spcBef>
            </a:pPr>
            <a:r>
              <a:rPr sz="705">
                <a:latin typeface="Arial"/>
                <a:cs typeface="Arial"/>
              </a:rPr>
              <a:t>English</a:t>
            </a:r>
            <a:r>
              <a:rPr sz="705" spc="-26">
                <a:latin typeface="Arial"/>
                <a:cs typeface="Arial"/>
              </a:rPr>
              <a:t> </a:t>
            </a:r>
            <a:r>
              <a:rPr sz="705" i="1" spc="-6">
                <a:latin typeface="Arial"/>
                <a:cs typeface="Arial"/>
              </a:rPr>
              <a:t>(</a:t>
            </a:r>
            <a:r>
              <a:rPr lang="de-DE" sz="705" i="1" spc="-6">
                <a:latin typeface="Arial"/>
                <a:cs typeface="Arial"/>
              </a:rPr>
              <a:t>add the level of mastery, e.g.:) </a:t>
            </a:r>
            <a:r>
              <a:rPr sz="705" spc="-6">
                <a:latin typeface="Arial"/>
                <a:cs typeface="Arial"/>
              </a:rPr>
              <a:t>fluent</a:t>
            </a:r>
            <a:r>
              <a:rPr lang="de-DE" sz="705" spc="-6">
                <a:latin typeface="Arial"/>
                <a:cs typeface="Arial"/>
              </a:rPr>
              <a:t> / good</a:t>
            </a:r>
            <a:r>
              <a:rPr lang="de-DE" sz="705" spc="-22">
                <a:latin typeface="Arial"/>
                <a:cs typeface="Arial"/>
              </a:rPr>
              <a:t> </a:t>
            </a:r>
            <a:r>
              <a:rPr lang="de-DE" sz="705" spc="-13">
                <a:latin typeface="Arial"/>
                <a:cs typeface="Arial"/>
              </a:rPr>
              <a:t>working</a:t>
            </a:r>
            <a:r>
              <a:rPr lang="de-DE" sz="705" spc="-19">
                <a:latin typeface="Arial"/>
                <a:cs typeface="Arial"/>
              </a:rPr>
              <a:t> </a:t>
            </a:r>
            <a:r>
              <a:rPr lang="de-DE" sz="705" spc="-6">
                <a:latin typeface="Arial"/>
                <a:cs typeface="Arial"/>
              </a:rPr>
              <a:t>knowledge</a:t>
            </a:r>
            <a:endParaRPr sz="705">
              <a:latin typeface="Arial"/>
              <a:cs typeface="Arial"/>
            </a:endParaRPr>
          </a:p>
          <a:p>
            <a:pPr marL="8139" marR="3256">
              <a:lnSpc>
                <a:spcPts val="814"/>
              </a:lnSpc>
              <a:spcBef>
                <a:spcPts val="32"/>
              </a:spcBef>
            </a:pPr>
            <a:r>
              <a:rPr lang="de-DE" sz="705" i="1" spc="-13">
                <a:latin typeface="Arial"/>
                <a:cs typeface="Arial"/>
              </a:rPr>
              <a:t>(Name other relevant languages you speek), e.g.:)</a:t>
            </a:r>
            <a:r>
              <a:rPr sz="705" i="1" spc="-29">
                <a:solidFill>
                  <a:srgbClr val="FF0000"/>
                </a:solidFill>
                <a:latin typeface="Arial"/>
                <a:cs typeface="Arial"/>
              </a:rPr>
              <a:t> </a:t>
            </a:r>
            <a:r>
              <a:rPr sz="705">
                <a:solidFill>
                  <a:srgbClr val="FF0000"/>
                </a:solidFill>
                <a:latin typeface="Arial"/>
                <a:cs typeface="Arial"/>
              </a:rPr>
              <a:t>French</a:t>
            </a:r>
            <a:r>
              <a:rPr sz="705" spc="-22">
                <a:solidFill>
                  <a:srgbClr val="FF0000"/>
                </a:solidFill>
                <a:latin typeface="Arial"/>
                <a:cs typeface="Arial"/>
              </a:rPr>
              <a:t> </a:t>
            </a:r>
            <a:r>
              <a:rPr sz="705" dirty="0">
                <a:latin typeface="Arial"/>
                <a:cs typeface="Arial"/>
              </a:rPr>
              <a:t>(basic</a:t>
            </a:r>
            <a:r>
              <a:rPr sz="705" spc="-10" dirty="0">
                <a:latin typeface="Arial"/>
                <a:cs typeface="Arial"/>
              </a:rPr>
              <a:t> </a:t>
            </a:r>
            <a:r>
              <a:rPr sz="705" spc="-6">
                <a:latin typeface="Arial"/>
                <a:cs typeface="Arial"/>
              </a:rPr>
              <a:t>skills</a:t>
            </a:r>
            <a:r>
              <a:rPr sz="705" spc="-6">
                <a:latin typeface="Arial"/>
                <a:cs typeface="Arial"/>
              </a:rPr>
              <a:t>)</a:t>
            </a:r>
            <a:endParaRPr sz="705">
              <a:latin typeface="Arial"/>
              <a:cs typeface="Arial"/>
            </a:endParaRPr>
          </a:p>
          <a:p>
            <a:pPr marL="8139">
              <a:spcBef>
                <a:spcPts val="769"/>
              </a:spcBef>
            </a:pPr>
            <a:r>
              <a:rPr lang="de-DE" sz="705" i="1">
                <a:latin typeface="Arial"/>
                <a:cs typeface="Arial"/>
              </a:rPr>
              <a:t>(Name any relevant software you are fa,miliar with, e.g.:) </a:t>
            </a:r>
            <a:r>
              <a:rPr sz="705">
                <a:solidFill>
                  <a:srgbClr val="FF0000"/>
                </a:solidFill>
                <a:latin typeface="Arial"/>
                <a:cs typeface="Arial"/>
              </a:rPr>
              <a:t>MS</a:t>
            </a:r>
            <a:r>
              <a:rPr sz="705" spc="-13">
                <a:solidFill>
                  <a:srgbClr val="FF0000"/>
                </a:solidFill>
                <a:latin typeface="Arial"/>
                <a:cs typeface="Arial"/>
              </a:rPr>
              <a:t> </a:t>
            </a:r>
            <a:r>
              <a:rPr sz="705" spc="-6" dirty="0">
                <a:solidFill>
                  <a:srgbClr val="FF0000"/>
                </a:solidFill>
                <a:latin typeface="Arial"/>
                <a:cs typeface="Arial"/>
              </a:rPr>
              <a:t>Office</a:t>
            </a:r>
            <a:endParaRPr sz="705">
              <a:solidFill>
                <a:srgbClr val="FF0000"/>
              </a:solidFill>
              <a:latin typeface="Arial"/>
              <a:cs typeface="Arial"/>
            </a:endParaRPr>
          </a:p>
          <a:p>
            <a:pPr marL="8139">
              <a:spcBef>
                <a:spcPts val="330"/>
              </a:spcBef>
            </a:pPr>
            <a:r>
              <a:rPr sz="705" dirty="0">
                <a:latin typeface="Arial"/>
                <a:cs typeface="Arial"/>
              </a:rPr>
              <a:t>full,</a:t>
            </a:r>
            <a:r>
              <a:rPr sz="705" spc="-10" dirty="0">
                <a:latin typeface="Arial"/>
                <a:cs typeface="Arial"/>
              </a:rPr>
              <a:t> </a:t>
            </a:r>
            <a:r>
              <a:rPr sz="705">
                <a:latin typeface="Arial"/>
                <a:cs typeface="Arial"/>
              </a:rPr>
              <a:t>clean</a:t>
            </a:r>
            <a:r>
              <a:rPr sz="705" spc="-10">
                <a:latin typeface="Arial"/>
                <a:cs typeface="Arial"/>
              </a:rPr>
              <a:t> </a:t>
            </a:r>
            <a:r>
              <a:rPr sz="705" spc="-6">
                <a:latin typeface="Arial"/>
                <a:cs typeface="Arial"/>
              </a:rPr>
              <a:t>license</a:t>
            </a:r>
            <a:endParaRPr sz="705">
              <a:latin typeface="Arial"/>
              <a:cs typeface="Arial"/>
            </a:endParaRPr>
          </a:p>
        </p:txBody>
      </p:sp>
      <p:sp>
        <p:nvSpPr>
          <p:cNvPr id="15" name="object 15"/>
          <p:cNvSpPr txBox="1"/>
          <p:nvPr/>
        </p:nvSpPr>
        <p:spPr>
          <a:xfrm>
            <a:off x="4237463" y="4904614"/>
            <a:ext cx="838019" cy="309841"/>
          </a:xfrm>
          <a:prstGeom prst="rect">
            <a:avLst/>
          </a:prstGeom>
        </p:spPr>
        <p:txBody>
          <a:bodyPr vert="horz" wrap="square" lIns="0" tIns="8140" rIns="0" bIns="0" rtlCol="0">
            <a:spAutoFit/>
          </a:bodyPr>
          <a:lstStyle/>
          <a:p>
            <a:pPr marL="8953" marR="3256" indent="-1221">
              <a:lnSpc>
                <a:spcPct val="139100"/>
              </a:lnSpc>
              <a:spcBef>
                <a:spcPts val="64"/>
              </a:spcBef>
            </a:pPr>
            <a:r>
              <a:rPr sz="705" dirty="0">
                <a:latin typeface="Arial"/>
                <a:cs typeface="Arial"/>
              </a:rPr>
              <a:t>Computer</a:t>
            </a:r>
            <a:r>
              <a:rPr sz="705" spc="-19" dirty="0">
                <a:latin typeface="Arial"/>
                <a:cs typeface="Arial"/>
              </a:rPr>
              <a:t> </a:t>
            </a:r>
            <a:r>
              <a:rPr sz="705" dirty="0">
                <a:latin typeface="Arial"/>
                <a:cs typeface="Arial"/>
              </a:rPr>
              <a:t>/</a:t>
            </a:r>
            <a:r>
              <a:rPr sz="705" spc="-3" dirty="0">
                <a:latin typeface="Arial"/>
                <a:cs typeface="Arial"/>
              </a:rPr>
              <a:t> </a:t>
            </a:r>
            <a:r>
              <a:rPr sz="705" spc="-6" dirty="0">
                <a:latin typeface="Arial"/>
                <a:cs typeface="Arial"/>
              </a:rPr>
              <a:t>Software </a:t>
            </a:r>
            <a:r>
              <a:rPr sz="705" dirty="0">
                <a:latin typeface="Arial"/>
                <a:cs typeface="Arial"/>
              </a:rPr>
              <a:t>Driver’s</a:t>
            </a:r>
            <a:r>
              <a:rPr sz="705" spc="-38" dirty="0">
                <a:latin typeface="Arial"/>
                <a:cs typeface="Arial"/>
              </a:rPr>
              <a:t> </a:t>
            </a:r>
            <a:r>
              <a:rPr sz="705" spc="-6" dirty="0">
                <a:latin typeface="Arial"/>
                <a:cs typeface="Arial"/>
              </a:rPr>
              <a:t>license</a:t>
            </a:r>
            <a:endParaRPr sz="705">
              <a:latin typeface="Arial"/>
              <a:cs typeface="Arial"/>
            </a:endParaRPr>
          </a:p>
        </p:txBody>
      </p:sp>
      <p:sp>
        <p:nvSpPr>
          <p:cNvPr id="16" name="object 16"/>
          <p:cNvSpPr txBox="1"/>
          <p:nvPr/>
        </p:nvSpPr>
        <p:spPr>
          <a:xfrm>
            <a:off x="4238438" y="5300807"/>
            <a:ext cx="1175831" cy="116711"/>
          </a:xfrm>
          <a:prstGeom prst="rect">
            <a:avLst/>
          </a:prstGeom>
        </p:spPr>
        <p:txBody>
          <a:bodyPr vert="horz" wrap="square" lIns="0" tIns="8140" rIns="0" bIns="0" rtlCol="0">
            <a:spAutoFit/>
          </a:bodyPr>
          <a:lstStyle/>
          <a:p>
            <a:pPr marL="8139">
              <a:spcBef>
                <a:spcPts val="64"/>
              </a:spcBef>
            </a:pPr>
            <a:r>
              <a:rPr sz="705" b="1" u="sng" dirty="0">
                <a:uFill>
                  <a:solidFill>
                    <a:srgbClr val="000000"/>
                  </a:solidFill>
                </a:uFill>
                <a:latin typeface="Arial"/>
                <a:cs typeface="Arial"/>
              </a:rPr>
              <a:t>Academic</a:t>
            </a:r>
            <a:r>
              <a:rPr sz="705" b="1" u="sng" spc="-13" dirty="0">
                <a:uFill>
                  <a:solidFill>
                    <a:srgbClr val="000000"/>
                  </a:solidFill>
                </a:uFill>
                <a:latin typeface="Arial"/>
                <a:cs typeface="Arial"/>
              </a:rPr>
              <a:t> </a:t>
            </a:r>
            <a:r>
              <a:rPr sz="705" b="1" u="sng" dirty="0">
                <a:uFill>
                  <a:solidFill>
                    <a:srgbClr val="000000"/>
                  </a:solidFill>
                </a:uFill>
                <a:latin typeface="Arial"/>
                <a:cs typeface="Arial"/>
              </a:rPr>
              <a:t>Honors</a:t>
            </a:r>
            <a:r>
              <a:rPr sz="705" b="1" u="sng" spc="-19" dirty="0">
                <a:uFill>
                  <a:solidFill>
                    <a:srgbClr val="000000"/>
                  </a:solidFill>
                </a:uFill>
                <a:latin typeface="Arial"/>
                <a:cs typeface="Arial"/>
              </a:rPr>
              <a:t> </a:t>
            </a:r>
            <a:r>
              <a:rPr sz="705" b="1" u="sng" dirty="0">
                <a:uFill>
                  <a:solidFill>
                    <a:srgbClr val="000000"/>
                  </a:solidFill>
                </a:uFill>
                <a:latin typeface="Arial"/>
                <a:cs typeface="Arial"/>
              </a:rPr>
              <a:t>/ </a:t>
            </a:r>
            <a:r>
              <a:rPr sz="705" b="1" u="sng" spc="-6" dirty="0">
                <a:uFill>
                  <a:solidFill>
                    <a:srgbClr val="000000"/>
                  </a:solidFill>
                </a:uFill>
                <a:latin typeface="Arial"/>
                <a:cs typeface="Arial"/>
              </a:rPr>
              <a:t>Awards</a:t>
            </a:r>
            <a:endParaRPr sz="705">
              <a:latin typeface="Arial"/>
              <a:cs typeface="Arial"/>
            </a:endParaRPr>
          </a:p>
        </p:txBody>
      </p:sp>
      <p:sp>
        <p:nvSpPr>
          <p:cNvPr id="17" name="object 17"/>
          <p:cNvSpPr txBox="1"/>
          <p:nvPr/>
        </p:nvSpPr>
        <p:spPr>
          <a:xfrm>
            <a:off x="4238438" y="5507875"/>
            <a:ext cx="215712" cy="116711"/>
          </a:xfrm>
          <a:prstGeom prst="rect">
            <a:avLst/>
          </a:prstGeom>
        </p:spPr>
        <p:txBody>
          <a:bodyPr vert="horz" wrap="square" lIns="0" tIns="8140" rIns="0" bIns="0" rtlCol="0">
            <a:spAutoFit/>
          </a:bodyPr>
          <a:lstStyle/>
          <a:p>
            <a:pPr marL="8139">
              <a:spcBef>
                <a:spcPts val="64"/>
              </a:spcBef>
            </a:pPr>
            <a:r>
              <a:rPr sz="705" spc="-13">
                <a:latin typeface="Arial"/>
                <a:cs typeface="Arial"/>
              </a:rPr>
              <a:t>20</a:t>
            </a:r>
            <a:r>
              <a:rPr lang="de-DE" sz="705" spc="-13">
                <a:latin typeface="Arial"/>
                <a:cs typeface="Arial"/>
              </a:rPr>
              <a:t>yy</a:t>
            </a:r>
            <a:endParaRPr sz="705">
              <a:latin typeface="Arial"/>
              <a:cs typeface="Arial"/>
            </a:endParaRPr>
          </a:p>
        </p:txBody>
      </p:sp>
      <p:sp>
        <p:nvSpPr>
          <p:cNvPr id="18" name="object 18"/>
          <p:cNvSpPr txBox="1"/>
          <p:nvPr/>
        </p:nvSpPr>
        <p:spPr>
          <a:xfrm>
            <a:off x="5363744" y="5507874"/>
            <a:ext cx="3088045" cy="221212"/>
          </a:xfrm>
          <a:prstGeom prst="rect">
            <a:avLst/>
          </a:prstGeom>
        </p:spPr>
        <p:txBody>
          <a:bodyPr vert="horz" wrap="square" lIns="0" tIns="15873" rIns="0" bIns="0" rtlCol="0">
            <a:spAutoFit/>
          </a:bodyPr>
          <a:lstStyle/>
          <a:p>
            <a:pPr marL="8139" marR="3256">
              <a:lnSpc>
                <a:spcPts val="808"/>
              </a:lnSpc>
              <a:spcBef>
                <a:spcPts val="125"/>
              </a:spcBef>
            </a:pPr>
            <a:r>
              <a:rPr lang="de-DE" sz="705" i="1">
                <a:latin typeface="Arial"/>
                <a:cs typeface="Arial"/>
              </a:rPr>
              <a:t>(List any other certificates or rewards, e.g.:) </a:t>
            </a:r>
            <a:r>
              <a:rPr sz="705">
                <a:solidFill>
                  <a:srgbClr val="FF0000"/>
                </a:solidFill>
                <a:latin typeface="Arial"/>
                <a:cs typeface="Arial"/>
              </a:rPr>
              <a:t>received</a:t>
            </a:r>
            <a:r>
              <a:rPr sz="705" spc="-10">
                <a:solidFill>
                  <a:srgbClr val="FF0000"/>
                </a:solidFill>
                <a:latin typeface="Arial"/>
                <a:cs typeface="Arial"/>
              </a:rPr>
              <a:t> </a:t>
            </a:r>
            <a:r>
              <a:rPr sz="705" dirty="0">
                <a:solidFill>
                  <a:srgbClr val="FF0000"/>
                </a:solidFill>
                <a:latin typeface="Arial"/>
                <a:cs typeface="Arial"/>
              </a:rPr>
              <a:t>research</a:t>
            </a:r>
            <a:r>
              <a:rPr sz="705" spc="-19" dirty="0">
                <a:solidFill>
                  <a:srgbClr val="FF0000"/>
                </a:solidFill>
                <a:latin typeface="Arial"/>
                <a:cs typeface="Arial"/>
              </a:rPr>
              <a:t> </a:t>
            </a:r>
            <a:r>
              <a:rPr sz="705" dirty="0">
                <a:solidFill>
                  <a:srgbClr val="FF0000"/>
                </a:solidFill>
                <a:latin typeface="Arial"/>
                <a:cs typeface="Arial"/>
              </a:rPr>
              <a:t>grant</a:t>
            </a:r>
            <a:r>
              <a:rPr sz="705" spc="-10" dirty="0">
                <a:solidFill>
                  <a:srgbClr val="FF0000"/>
                </a:solidFill>
                <a:latin typeface="Arial"/>
                <a:cs typeface="Arial"/>
              </a:rPr>
              <a:t> </a:t>
            </a:r>
            <a:r>
              <a:rPr sz="705" dirty="0">
                <a:solidFill>
                  <a:srgbClr val="FF0000"/>
                </a:solidFill>
                <a:latin typeface="Arial"/>
                <a:cs typeface="Arial"/>
              </a:rPr>
              <a:t>by</a:t>
            </a:r>
            <a:r>
              <a:rPr sz="705" spc="-13" dirty="0">
                <a:solidFill>
                  <a:srgbClr val="FF0000"/>
                </a:solidFill>
                <a:latin typeface="Arial"/>
                <a:cs typeface="Arial"/>
              </a:rPr>
              <a:t> </a:t>
            </a:r>
            <a:r>
              <a:rPr sz="705" dirty="0">
                <a:solidFill>
                  <a:srgbClr val="FF0000"/>
                </a:solidFill>
                <a:latin typeface="Arial"/>
                <a:cs typeface="Arial"/>
              </a:rPr>
              <a:t>the</a:t>
            </a:r>
            <a:r>
              <a:rPr sz="705" spc="-10" dirty="0">
                <a:solidFill>
                  <a:srgbClr val="FF0000"/>
                </a:solidFill>
                <a:latin typeface="Arial"/>
                <a:cs typeface="Arial"/>
              </a:rPr>
              <a:t> </a:t>
            </a:r>
            <a:r>
              <a:rPr sz="705" spc="-13" dirty="0">
                <a:solidFill>
                  <a:srgbClr val="FF0000"/>
                </a:solidFill>
                <a:latin typeface="Arial"/>
                <a:cs typeface="Arial"/>
              </a:rPr>
              <a:t>DAAD </a:t>
            </a:r>
            <a:r>
              <a:rPr sz="705" dirty="0">
                <a:solidFill>
                  <a:srgbClr val="FF0000"/>
                </a:solidFill>
                <a:latin typeface="Arial"/>
                <a:cs typeface="Arial"/>
              </a:rPr>
              <a:t>(German</a:t>
            </a:r>
            <a:r>
              <a:rPr sz="705" spc="-26" dirty="0">
                <a:solidFill>
                  <a:srgbClr val="FF0000"/>
                </a:solidFill>
                <a:latin typeface="Arial"/>
                <a:cs typeface="Arial"/>
              </a:rPr>
              <a:t> </a:t>
            </a:r>
            <a:r>
              <a:rPr sz="705" dirty="0">
                <a:solidFill>
                  <a:srgbClr val="FF0000"/>
                </a:solidFill>
                <a:latin typeface="Arial"/>
                <a:cs typeface="Arial"/>
              </a:rPr>
              <a:t>Academic</a:t>
            </a:r>
            <a:r>
              <a:rPr sz="705" spc="-16" dirty="0">
                <a:solidFill>
                  <a:srgbClr val="FF0000"/>
                </a:solidFill>
                <a:latin typeface="Arial"/>
                <a:cs typeface="Arial"/>
              </a:rPr>
              <a:t> </a:t>
            </a:r>
            <a:r>
              <a:rPr sz="705" dirty="0">
                <a:solidFill>
                  <a:srgbClr val="FF0000"/>
                </a:solidFill>
                <a:latin typeface="Arial"/>
                <a:cs typeface="Arial"/>
              </a:rPr>
              <a:t>Exchange</a:t>
            </a:r>
            <a:r>
              <a:rPr sz="705" spc="-22" dirty="0">
                <a:solidFill>
                  <a:srgbClr val="FF0000"/>
                </a:solidFill>
                <a:latin typeface="Arial"/>
                <a:cs typeface="Arial"/>
              </a:rPr>
              <a:t> </a:t>
            </a:r>
            <a:r>
              <a:rPr sz="705" spc="-6" dirty="0">
                <a:solidFill>
                  <a:srgbClr val="FF0000"/>
                </a:solidFill>
                <a:latin typeface="Arial"/>
                <a:cs typeface="Arial"/>
              </a:rPr>
              <a:t>Service)</a:t>
            </a:r>
            <a:endParaRPr sz="705">
              <a:solidFill>
                <a:srgbClr val="FF0000"/>
              </a:solidFill>
              <a:latin typeface="Arial"/>
              <a:cs typeface="Arial"/>
            </a:endParaRPr>
          </a:p>
        </p:txBody>
      </p:sp>
      <p:sp>
        <p:nvSpPr>
          <p:cNvPr id="19" name="object 19"/>
          <p:cNvSpPr txBox="1"/>
          <p:nvPr/>
        </p:nvSpPr>
        <p:spPr>
          <a:xfrm>
            <a:off x="4238440" y="5815584"/>
            <a:ext cx="5227545" cy="538878"/>
          </a:xfrm>
          <a:prstGeom prst="rect">
            <a:avLst/>
          </a:prstGeom>
        </p:spPr>
        <p:txBody>
          <a:bodyPr vert="horz" wrap="square" lIns="0" tIns="8140" rIns="0" bIns="0" rtlCol="0">
            <a:spAutoFit/>
          </a:bodyPr>
          <a:lstStyle/>
          <a:p>
            <a:pPr marL="8139">
              <a:spcBef>
                <a:spcPts val="64"/>
              </a:spcBef>
            </a:pPr>
            <a:r>
              <a:rPr sz="705" b="1" u="sng" dirty="0">
                <a:uFill>
                  <a:solidFill>
                    <a:srgbClr val="000000"/>
                  </a:solidFill>
                </a:uFill>
                <a:latin typeface="Arial"/>
                <a:cs typeface="Arial"/>
              </a:rPr>
              <a:t>Stays</a:t>
            </a:r>
            <a:r>
              <a:rPr sz="705" b="1" u="sng" spc="-10" dirty="0">
                <a:uFill>
                  <a:solidFill>
                    <a:srgbClr val="000000"/>
                  </a:solidFill>
                </a:uFill>
                <a:latin typeface="Arial"/>
                <a:cs typeface="Arial"/>
              </a:rPr>
              <a:t> </a:t>
            </a:r>
            <a:r>
              <a:rPr sz="705" b="1" u="sng" spc="-6" dirty="0">
                <a:uFill>
                  <a:solidFill>
                    <a:srgbClr val="000000"/>
                  </a:solidFill>
                </a:uFill>
                <a:latin typeface="Arial"/>
                <a:cs typeface="Arial"/>
              </a:rPr>
              <a:t>Abroad</a:t>
            </a:r>
            <a:endParaRPr sz="705">
              <a:latin typeface="Arial"/>
              <a:cs typeface="Arial"/>
            </a:endParaRPr>
          </a:p>
          <a:p>
            <a:pPr marL="8139">
              <a:spcBef>
                <a:spcPts val="785"/>
              </a:spcBef>
              <a:tabLst>
                <a:tab pos="1133008" algn="l"/>
              </a:tabLst>
            </a:pPr>
            <a:r>
              <a:rPr lang="de-DE" sz="705">
                <a:latin typeface="Arial"/>
                <a:cs typeface="Arial"/>
              </a:rPr>
              <a:t>mm</a:t>
            </a:r>
            <a:r>
              <a:rPr sz="705">
                <a:latin typeface="Arial"/>
                <a:cs typeface="Arial"/>
              </a:rPr>
              <a:t>/20</a:t>
            </a:r>
            <a:r>
              <a:rPr lang="de-DE" sz="705">
                <a:latin typeface="Arial"/>
                <a:cs typeface="Arial"/>
              </a:rPr>
              <a:t>yy</a:t>
            </a:r>
            <a:r>
              <a:rPr sz="705" spc="-13">
                <a:latin typeface="Arial"/>
                <a:cs typeface="Arial"/>
              </a:rPr>
              <a:t> </a:t>
            </a:r>
            <a:r>
              <a:rPr sz="705">
                <a:latin typeface="Arial"/>
                <a:cs typeface="Arial"/>
              </a:rPr>
              <a:t>- </a:t>
            </a:r>
            <a:r>
              <a:rPr lang="de-DE" sz="705" spc="-6">
                <a:latin typeface="Arial"/>
                <a:cs typeface="Arial"/>
              </a:rPr>
              <a:t>mm</a:t>
            </a:r>
            <a:r>
              <a:rPr sz="705" spc="-6">
                <a:latin typeface="Arial"/>
                <a:cs typeface="Arial"/>
              </a:rPr>
              <a:t>/20</a:t>
            </a:r>
            <a:r>
              <a:rPr lang="de-DE" sz="705" spc="-6">
                <a:latin typeface="Arial"/>
                <a:cs typeface="Arial"/>
              </a:rPr>
              <a:t>yy</a:t>
            </a:r>
            <a:r>
              <a:rPr sz="705">
                <a:latin typeface="Arial"/>
                <a:cs typeface="Arial"/>
              </a:rPr>
              <a:t>	</a:t>
            </a:r>
            <a:r>
              <a:rPr lang="de-DE" sz="705" i="1">
                <a:latin typeface="Arial"/>
                <a:cs typeface="Arial"/>
              </a:rPr>
              <a:t>(mention any stays abroad, e.g.:) </a:t>
            </a:r>
            <a:r>
              <a:rPr sz="705">
                <a:solidFill>
                  <a:srgbClr val="FF0000"/>
                </a:solidFill>
                <a:latin typeface="Arial"/>
                <a:cs typeface="Arial"/>
              </a:rPr>
              <a:t>work</a:t>
            </a:r>
            <a:r>
              <a:rPr sz="705" spc="-6">
                <a:solidFill>
                  <a:srgbClr val="FF0000"/>
                </a:solidFill>
                <a:latin typeface="Arial"/>
                <a:cs typeface="Arial"/>
              </a:rPr>
              <a:t> </a:t>
            </a:r>
            <a:r>
              <a:rPr sz="705" dirty="0">
                <a:solidFill>
                  <a:srgbClr val="FF0000"/>
                </a:solidFill>
                <a:latin typeface="Arial"/>
                <a:cs typeface="Arial"/>
              </a:rPr>
              <a:t>and</a:t>
            </a:r>
            <a:r>
              <a:rPr sz="705" spc="-22" dirty="0">
                <a:solidFill>
                  <a:srgbClr val="FF0000"/>
                </a:solidFill>
                <a:latin typeface="Arial"/>
                <a:cs typeface="Arial"/>
              </a:rPr>
              <a:t> </a:t>
            </a:r>
            <a:r>
              <a:rPr sz="705" dirty="0">
                <a:solidFill>
                  <a:srgbClr val="FF0000"/>
                </a:solidFill>
                <a:latin typeface="Arial"/>
                <a:cs typeface="Arial"/>
              </a:rPr>
              <a:t>travel</a:t>
            </a:r>
            <a:r>
              <a:rPr sz="705" spc="-13" dirty="0">
                <a:solidFill>
                  <a:srgbClr val="FF0000"/>
                </a:solidFill>
                <a:latin typeface="Arial"/>
                <a:cs typeface="Arial"/>
              </a:rPr>
              <a:t> </a:t>
            </a:r>
            <a:r>
              <a:rPr sz="705" dirty="0">
                <a:solidFill>
                  <a:srgbClr val="FF0000"/>
                </a:solidFill>
                <a:latin typeface="Arial"/>
                <a:cs typeface="Arial"/>
              </a:rPr>
              <a:t>in</a:t>
            </a:r>
            <a:r>
              <a:rPr sz="705" spc="-16" dirty="0">
                <a:solidFill>
                  <a:srgbClr val="FF0000"/>
                </a:solidFill>
                <a:latin typeface="Arial"/>
                <a:cs typeface="Arial"/>
              </a:rPr>
              <a:t> </a:t>
            </a:r>
            <a:r>
              <a:rPr sz="705" spc="-6" dirty="0">
                <a:solidFill>
                  <a:srgbClr val="FF0000"/>
                </a:solidFill>
                <a:latin typeface="Arial"/>
                <a:cs typeface="Arial"/>
              </a:rPr>
              <a:t>Canada</a:t>
            </a:r>
            <a:endParaRPr sz="705">
              <a:solidFill>
                <a:srgbClr val="FF0000"/>
              </a:solidFill>
              <a:latin typeface="Arial"/>
              <a:cs typeface="Arial"/>
            </a:endParaRPr>
          </a:p>
          <a:p>
            <a:pPr marL="8139">
              <a:spcBef>
                <a:spcPts val="769"/>
              </a:spcBef>
            </a:pPr>
            <a:r>
              <a:rPr sz="705" b="1" u="sng" dirty="0">
                <a:uFill>
                  <a:solidFill>
                    <a:srgbClr val="000000"/>
                  </a:solidFill>
                </a:uFill>
                <a:latin typeface="Arial"/>
                <a:cs typeface="Arial"/>
              </a:rPr>
              <a:t>Community</a:t>
            </a:r>
            <a:r>
              <a:rPr sz="705" b="1" u="sng" spc="-29" dirty="0">
                <a:uFill>
                  <a:solidFill>
                    <a:srgbClr val="000000"/>
                  </a:solidFill>
                </a:uFill>
                <a:latin typeface="Arial"/>
                <a:cs typeface="Arial"/>
              </a:rPr>
              <a:t> </a:t>
            </a:r>
            <a:r>
              <a:rPr sz="705" b="1" u="sng" dirty="0">
                <a:uFill>
                  <a:solidFill>
                    <a:srgbClr val="000000"/>
                  </a:solidFill>
                </a:uFill>
                <a:latin typeface="Arial"/>
                <a:cs typeface="Arial"/>
              </a:rPr>
              <a:t>Service</a:t>
            </a:r>
            <a:r>
              <a:rPr sz="705" b="1" u="sng" spc="-19" dirty="0">
                <a:uFill>
                  <a:solidFill>
                    <a:srgbClr val="000000"/>
                  </a:solidFill>
                </a:uFill>
                <a:latin typeface="Arial"/>
                <a:cs typeface="Arial"/>
              </a:rPr>
              <a:t> </a:t>
            </a:r>
            <a:r>
              <a:rPr sz="705" b="1" u="sng" dirty="0">
                <a:uFill>
                  <a:solidFill>
                    <a:srgbClr val="000000"/>
                  </a:solidFill>
                </a:uFill>
                <a:latin typeface="Arial"/>
                <a:cs typeface="Arial"/>
              </a:rPr>
              <a:t>/</a:t>
            </a:r>
            <a:r>
              <a:rPr sz="705" b="1" u="sng" spc="-10" dirty="0">
                <a:uFill>
                  <a:solidFill>
                    <a:srgbClr val="000000"/>
                  </a:solidFill>
                </a:uFill>
                <a:latin typeface="Arial"/>
                <a:cs typeface="Arial"/>
              </a:rPr>
              <a:t> </a:t>
            </a:r>
            <a:r>
              <a:rPr sz="705" b="1" u="sng" dirty="0">
                <a:uFill>
                  <a:solidFill>
                    <a:srgbClr val="000000"/>
                  </a:solidFill>
                </a:uFill>
                <a:latin typeface="Arial"/>
                <a:cs typeface="Arial"/>
              </a:rPr>
              <a:t>Volunteer</a:t>
            </a:r>
            <a:r>
              <a:rPr sz="705" b="1" u="sng" spc="-19" dirty="0">
                <a:uFill>
                  <a:solidFill>
                    <a:srgbClr val="000000"/>
                  </a:solidFill>
                </a:uFill>
                <a:latin typeface="Arial"/>
                <a:cs typeface="Arial"/>
              </a:rPr>
              <a:t> </a:t>
            </a:r>
            <a:r>
              <a:rPr sz="705" b="1" u="sng" spc="-13" dirty="0">
                <a:uFill>
                  <a:solidFill>
                    <a:srgbClr val="000000"/>
                  </a:solidFill>
                </a:uFill>
                <a:latin typeface="Arial"/>
                <a:cs typeface="Arial"/>
              </a:rPr>
              <a:t>Work</a:t>
            </a:r>
            <a:endParaRPr sz="705">
              <a:latin typeface="Arial"/>
              <a:cs typeface="Arial"/>
            </a:endParaRPr>
          </a:p>
        </p:txBody>
      </p:sp>
      <p:sp>
        <p:nvSpPr>
          <p:cNvPr id="20" name="object 20"/>
          <p:cNvSpPr txBox="1"/>
          <p:nvPr/>
        </p:nvSpPr>
        <p:spPr>
          <a:xfrm>
            <a:off x="4238439" y="6434865"/>
            <a:ext cx="844531" cy="116711"/>
          </a:xfrm>
          <a:prstGeom prst="rect">
            <a:avLst/>
          </a:prstGeom>
        </p:spPr>
        <p:txBody>
          <a:bodyPr vert="horz" wrap="square" lIns="0" tIns="8140" rIns="0" bIns="0" rtlCol="0">
            <a:spAutoFit/>
          </a:bodyPr>
          <a:lstStyle/>
          <a:p>
            <a:pPr marL="8139">
              <a:spcBef>
                <a:spcPts val="64"/>
              </a:spcBef>
            </a:pPr>
            <a:r>
              <a:rPr lang="de-DE" sz="705">
                <a:latin typeface="Arial"/>
                <a:cs typeface="Arial"/>
              </a:rPr>
              <a:t>mm</a:t>
            </a:r>
            <a:r>
              <a:rPr sz="705">
                <a:latin typeface="Arial"/>
                <a:cs typeface="Arial"/>
              </a:rPr>
              <a:t>/20</a:t>
            </a:r>
            <a:r>
              <a:rPr lang="de-DE" sz="705">
                <a:latin typeface="Arial"/>
                <a:cs typeface="Arial"/>
              </a:rPr>
              <a:t>yy</a:t>
            </a:r>
            <a:r>
              <a:rPr sz="705" spc="-13">
                <a:latin typeface="Arial"/>
                <a:cs typeface="Arial"/>
              </a:rPr>
              <a:t> </a:t>
            </a:r>
            <a:r>
              <a:rPr sz="705" dirty="0">
                <a:latin typeface="Arial"/>
                <a:cs typeface="Arial"/>
              </a:rPr>
              <a:t>- </a:t>
            </a:r>
            <a:r>
              <a:rPr sz="705" spc="-6" dirty="0">
                <a:latin typeface="Arial"/>
                <a:cs typeface="Arial"/>
              </a:rPr>
              <a:t>present</a:t>
            </a:r>
            <a:endParaRPr sz="705">
              <a:latin typeface="Arial"/>
              <a:cs typeface="Arial"/>
            </a:endParaRPr>
          </a:p>
        </p:txBody>
      </p:sp>
      <p:sp>
        <p:nvSpPr>
          <p:cNvPr id="21" name="object 21"/>
          <p:cNvSpPr txBox="1"/>
          <p:nvPr/>
        </p:nvSpPr>
        <p:spPr>
          <a:xfrm>
            <a:off x="5361767" y="6434865"/>
            <a:ext cx="2932049" cy="323805"/>
          </a:xfrm>
          <a:prstGeom prst="rect">
            <a:avLst/>
          </a:prstGeom>
        </p:spPr>
        <p:txBody>
          <a:bodyPr vert="horz" wrap="square" lIns="0" tIns="15873" rIns="0" bIns="0" rtlCol="0">
            <a:spAutoFit/>
          </a:bodyPr>
          <a:lstStyle/>
          <a:p>
            <a:pPr marL="8139" marR="3256" indent="1628">
              <a:lnSpc>
                <a:spcPts val="808"/>
              </a:lnSpc>
              <a:spcBef>
                <a:spcPts val="125"/>
              </a:spcBef>
            </a:pPr>
            <a:r>
              <a:rPr lang="de-DE" sz="705" i="1">
                <a:latin typeface="Arial"/>
                <a:cs typeface="Arial"/>
              </a:rPr>
              <a:t>Mention all relevant community work, that provides any form of work experience or shows your character, e.g.:) </a:t>
            </a:r>
            <a:r>
              <a:rPr sz="705">
                <a:latin typeface="Arial"/>
                <a:cs typeface="Arial"/>
              </a:rPr>
              <a:t>leading</a:t>
            </a:r>
            <a:r>
              <a:rPr sz="705" spc="-13">
                <a:latin typeface="Arial"/>
                <a:cs typeface="Arial"/>
              </a:rPr>
              <a:t> </a:t>
            </a:r>
            <a:r>
              <a:rPr sz="705" dirty="0">
                <a:latin typeface="Arial"/>
                <a:cs typeface="Arial"/>
              </a:rPr>
              <a:t>local</a:t>
            </a:r>
            <a:r>
              <a:rPr sz="705" spc="-22" dirty="0">
                <a:latin typeface="Arial"/>
                <a:cs typeface="Arial"/>
              </a:rPr>
              <a:t> </a:t>
            </a:r>
            <a:r>
              <a:rPr sz="705" dirty="0">
                <a:latin typeface="Arial"/>
                <a:cs typeface="Arial"/>
              </a:rPr>
              <a:t>youth</a:t>
            </a:r>
            <a:r>
              <a:rPr sz="705" spc="-26" dirty="0">
                <a:latin typeface="Arial"/>
                <a:cs typeface="Arial"/>
              </a:rPr>
              <a:t> </a:t>
            </a:r>
            <a:r>
              <a:rPr sz="705" dirty="0">
                <a:latin typeface="Arial"/>
                <a:cs typeface="Arial"/>
              </a:rPr>
              <a:t>group</a:t>
            </a:r>
            <a:r>
              <a:rPr sz="705" spc="-29" dirty="0">
                <a:latin typeface="Arial"/>
                <a:cs typeface="Arial"/>
              </a:rPr>
              <a:t> </a:t>
            </a:r>
            <a:r>
              <a:rPr sz="705" dirty="0">
                <a:latin typeface="Arial"/>
                <a:cs typeface="Arial"/>
              </a:rPr>
              <a:t>in</a:t>
            </a:r>
            <a:r>
              <a:rPr sz="705" spc="-19" dirty="0">
                <a:latin typeface="Arial"/>
                <a:cs typeface="Arial"/>
              </a:rPr>
              <a:t> </a:t>
            </a:r>
            <a:r>
              <a:rPr sz="705" dirty="0">
                <a:latin typeface="Arial"/>
                <a:cs typeface="Arial"/>
              </a:rPr>
              <a:t>nature</a:t>
            </a:r>
            <a:r>
              <a:rPr sz="705" spc="-22" dirty="0">
                <a:latin typeface="Arial"/>
                <a:cs typeface="Arial"/>
              </a:rPr>
              <a:t> </a:t>
            </a:r>
            <a:r>
              <a:rPr sz="705" dirty="0">
                <a:latin typeface="Arial"/>
                <a:cs typeface="Arial"/>
              </a:rPr>
              <a:t>conservancy</a:t>
            </a:r>
            <a:r>
              <a:rPr sz="705" spc="-26" dirty="0">
                <a:latin typeface="Arial"/>
                <a:cs typeface="Arial"/>
              </a:rPr>
              <a:t> </a:t>
            </a:r>
            <a:r>
              <a:rPr sz="705" dirty="0">
                <a:latin typeface="Arial"/>
                <a:cs typeface="Arial"/>
              </a:rPr>
              <a:t>association</a:t>
            </a:r>
            <a:r>
              <a:rPr sz="705" spc="-19" dirty="0">
                <a:latin typeface="Arial"/>
                <a:cs typeface="Arial"/>
              </a:rPr>
              <a:t> </a:t>
            </a:r>
            <a:r>
              <a:rPr sz="705" spc="-16" dirty="0">
                <a:latin typeface="Arial"/>
                <a:cs typeface="Arial"/>
              </a:rPr>
              <a:t>to </a:t>
            </a:r>
            <a:r>
              <a:rPr sz="705" dirty="0">
                <a:latin typeface="Arial"/>
                <a:cs typeface="Arial"/>
              </a:rPr>
              <a:t>conduct</a:t>
            </a:r>
            <a:r>
              <a:rPr sz="705" spc="-22" dirty="0">
                <a:latin typeface="Arial"/>
                <a:cs typeface="Arial"/>
              </a:rPr>
              <a:t> </a:t>
            </a:r>
            <a:r>
              <a:rPr sz="705" dirty="0">
                <a:latin typeface="Arial"/>
                <a:cs typeface="Arial"/>
              </a:rPr>
              <a:t>environmental</a:t>
            </a:r>
            <a:r>
              <a:rPr sz="705" spc="-26" dirty="0">
                <a:latin typeface="Arial"/>
                <a:cs typeface="Arial"/>
              </a:rPr>
              <a:t> </a:t>
            </a:r>
            <a:r>
              <a:rPr sz="705" spc="-6" dirty="0">
                <a:latin typeface="Arial"/>
                <a:cs typeface="Arial"/>
              </a:rPr>
              <a:t>projects</a:t>
            </a:r>
            <a:endParaRPr sz="705">
              <a:latin typeface="Arial"/>
              <a:cs typeface="Arial"/>
            </a:endParaRPr>
          </a:p>
        </p:txBody>
      </p:sp>
      <p:pic>
        <p:nvPicPr>
          <p:cNvPr id="22" name="object 22"/>
          <p:cNvPicPr/>
          <p:nvPr/>
        </p:nvPicPr>
        <p:blipFill>
          <a:blip r:embed="rId2" cstate="print"/>
          <a:stretch>
            <a:fillRect/>
          </a:stretch>
        </p:blipFill>
        <p:spPr>
          <a:xfrm>
            <a:off x="8451789" y="994464"/>
            <a:ext cx="132732" cy="158291"/>
          </a:xfrm>
          <a:prstGeom prst="rect">
            <a:avLst/>
          </a:prstGeom>
        </p:spPr>
      </p:pic>
      <p:pic>
        <p:nvPicPr>
          <p:cNvPr id="26" name="object 26"/>
          <p:cNvPicPr/>
          <p:nvPr/>
        </p:nvPicPr>
        <p:blipFill>
          <a:blip r:embed="rId2" cstate="print"/>
          <a:stretch>
            <a:fillRect/>
          </a:stretch>
        </p:blipFill>
        <p:spPr>
          <a:xfrm>
            <a:off x="8451789" y="2010406"/>
            <a:ext cx="132732" cy="158291"/>
          </a:xfrm>
          <a:prstGeom prst="rect">
            <a:avLst/>
          </a:prstGeom>
        </p:spPr>
      </p:pic>
      <p:pic>
        <p:nvPicPr>
          <p:cNvPr id="27" name="object 27"/>
          <p:cNvPicPr/>
          <p:nvPr/>
        </p:nvPicPr>
        <p:blipFill>
          <a:blip r:embed="rId3" cstate="print"/>
          <a:stretch>
            <a:fillRect/>
          </a:stretch>
        </p:blipFill>
        <p:spPr>
          <a:xfrm>
            <a:off x="8451789" y="4693803"/>
            <a:ext cx="132732" cy="158291"/>
          </a:xfrm>
          <a:prstGeom prst="rect">
            <a:avLst/>
          </a:prstGeom>
        </p:spPr>
      </p:pic>
      <p:pic>
        <p:nvPicPr>
          <p:cNvPr id="28" name="object 28"/>
          <p:cNvPicPr/>
          <p:nvPr/>
        </p:nvPicPr>
        <p:blipFill>
          <a:blip r:embed="rId3" cstate="print"/>
          <a:stretch>
            <a:fillRect/>
          </a:stretch>
        </p:blipFill>
        <p:spPr>
          <a:xfrm>
            <a:off x="8451789" y="3182776"/>
            <a:ext cx="132732" cy="158291"/>
          </a:xfrm>
          <a:prstGeom prst="rect">
            <a:avLst/>
          </a:prstGeom>
        </p:spPr>
      </p:pic>
      <p:pic>
        <p:nvPicPr>
          <p:cNvPr id="30" name="object 30"/>
          <p:cNvPicPr/>
          <p:nvPr/>
        </p:nvPicPr>
        <p:blipFill>
          <a:blip r:embed="rId2" cstate="print"/>
          <a:stretch>
            <a:fillRect/>
          </a:stretch>
        </p:blipFill>
        <p:spPr>
          <a:xfrm>
            <a:off x="3816468" y="5061750"/>
            <a:ext cx="132732" cy="158291"/>
          </a:xfrm>
          <a:prstGeom prst="rect">
            <a:avLst/>
          </a:prstGeom>
        </p:spPr>
      </p:pic>
      <p:sp>
        <p:nvSpPr>
          <p:cNvPr id="31" name="object 31"/>
          <p:cNvSpPr txBox="1"/>
          <p:nvPr/>
        </p:nvSpPr>
        <p:spPr>
          <a:xfrm>
            <a:off x="8684539" y="968015"/>
            <a:ext cx="1660572" cy="624578"/>
          </a:xfrm>
          <a:prstGeom prst="rect">
            <a:avLst/>
          </a:prstGeom>
          <a:ln w="12700">
            <a:solidFill>
              <a:srgbClr val="000000"/>
            </a:solidFill>
          </a:ln>
        </p:spPr>
        <p:txBody>
          <a:bodyPr vert="horz" wrap="square" lIns="0" tIns="32560" rIns="0" bIns="0" rtlCol="0">
            <a:spAutoFit/>
          </a:bodyPr>
          <a:lstStyle/>
          <a:p>
            <a:pPr marL="16279" marR="11395"/>
            <a:r>
              <a:rPr lang="en-US" sz="641">
                <a:latin typeface="Arial"/>
                <a:cs typeface="Arial"/>
              </a:rPr>
              <a:t>The personal statement is always written in the 3rd person! It can consist of: experience, job-specific skills &amp; a representation of what you want to contribute to the job you are aiming for. Please adapt individually to each point</a:t>
            </a:r>
            <a:r>
              <a:rPr sz="641" spc="-6">
                <a:latin typeface="Arial"/>
                <a:cs typeface="Arial"/>
              </a:rPr>
              <a:t>.</a:t>
            </a:r>
            <a:endParaRPr sz="641">
              <a:latin typeface="Arial"/>
              <a:cs typeface="Arial"/>
            </a:endParaRPr>
          </a:p>
        </p:txBody>
      </p:sp>
      <p:sp>
        <p:nvSpPr>
          <p:cNvPr id="36" name="object 36"/>
          <p:cNvSpPr txBox="1"/>
          <p:nvPr/>
        </p:nvSpPr>
        <p:spPr>
          <a:xfrm>
            <a:off x="8684539" y="4490434"/>
            <a:ext cx="1660572" cy="723195"/>
          </a:xfrm>
          <a:prstGeom prst="rect">
            <a:avLst/>
          </a:prstGeom>
          <a:ln w="12700">
            <a:solidFill>
              <a:srgbClr val="000000"/>
            </a:solidFill>
          </a:ln>
        </p:spPr>
        <p:txBody>
          <a:bodyPr vert="horz" wrap="square" lIns="0" tIns="32560" rIns="0" bIns="0" rtlCol="0">
            <a:spAutoFit/>
          </a:bodyPr>
          <a:lstStyle/>
          <a:p>
            <a:pPr marL="16279" marR="11395"/>
            <a:r>
              <a:rPr lang="en-US" sz="641">
                <a:latin typeface="Arial"/>
                <a:cs typeface="Arial"/>
              </a:rPr>
              <a:t>fluent: C1, good working knowledge: B2, working knowledge: B1, basic skills A1-2;  especially outside Europe, the Common European Framework of Reference for Languages from A1 to C2 is little known, which is why the description of language skills makes sense</a:t>
            </a:r>
            <a:endParaRPr sz="641">
              <a:latin typeface="Arial"/>
              <a:cs typeface="Arial"/>
            </a:endParaRPr>
          </a:p>
        </p:txBody>
      </p:sp>
      <p:sp>
        <p:nvSpPr>
          <p:cNvPr id="37" name="object 37"/>
          <p:cNvSpPr txBox="1"/>
          <p:nvPr/>
        </p:nvSpPr>
        <p:spPr>
          <a:xfrm>
            <a:off x="2088487" y="4954428"/>
            <a:ext cx="1660572" cy="328728"/>
          </a:xfrm>
          <a:prstGeom prst="rect">
            <a:avLst/>
          </a:prstGeom>
          <a:ln w="12700">
            <a:solidFill>
              <a:srgbClr val="000000"/>
            </a:solidFill>
          </a:ln>
        </p:spPr>
        <p:txBody>
          <a:bodyPr vert="horz" wrap="square" lIns="0" tIns="32560" rIns="0" bIns="0" rtlCol="0">
            <a:spAutoFit/>
          </a:bodyPr>
          <a:lstStyle/>
          <a:p>
            <a:pPr marL="16279" marR="11395"/>
            <a:r>
              <a:rPr lang="en-US" sz="641">
                <a:latin typeface="Arial"/>
                <a:cs typeface="Arial"/>
              </a:rPr>
              <a:t>this information is only necessary if the driver's license is advantageous because you need to use a vehicle or travel on the job </a:t>
            </a:r>
            <a:endParaRPr sz="641">
              <a:latin typeface="Arial"/>
              <a:cs typeface="Arial"/>
            </a:endParaRPr>
          </a:p>
        </p:txBody>
      </p:sp>
      <p:sp>
        <p:nvSpPr>
          <p:cNvPr id="38" name="object 32"/>
          <p:cNvSpPr txBox="1"/>
          <p:nvPr/>
        </p:nvSpPr>
        <p:spPr>
          <a:xfrm>
            <a:off x="2188772" y="247818"/>
            <a:ext cx="1660572" cy="525962"/>
          </a:xfrm>
          <a:prstGeom prst="rect">
            <a:avLst/>
          </a:prstGeom>
          <a:ln w="12700">
            <a:solidFill>
              <a:srgbClr val="000000"/>
            </a:solidFill>
          </a:ln>
        </p:spPr>
        <p:txBody>
          <a:bodyPr vert="horz" wrap="square" lIns="0" tIns="32560" rIns="0" bIns="0" rtlCol="0">
            <a:spAutoFit/>
          </a:bodyPr>
          <a:lstStyle/>
          <a:p>
            <a:pPr marL="16279" marR="11395"/>
            <a:r>
              <a:rPr lang="en-US" sz="641">
                <a:latin typeface="Arial"/>
                <a:cs typeface="Arial"/>
              </a:rPr>
              <a:t>the C.V. or resúmé should not exceed one page (or the number of pages specified in the job offer specifications); make sure that spacing and punctuation are even and consistent throughout the document</a:t>
            </a:r>
            <a:endParaRPr sz="641">
              <a:latin typeface="Arial"/>
              <a:cs typeface="Arial"/>
            </a:endParaRPr>
          </a:p>
        </p:txBody>
      </p:sp>
      <p:sp>
        <p:nvSpPr>
          <p:cNvPr id="39" name="object 33"/>
          <p:cNvSpPr txBox="1"/>
          <p:nvPr/>
        </p:nvSpPr>
        <p:spPr>
          <a:xfrm>
            <a:off x="8684539" y="1982022"/>
            <a:ext cx="1660572" cy="328728"/>
          </a:xfrm>
          <a:prstGeom prst="rect">
            <a:avLst/>
          </a:prstGeom>
          <a:ln w="12700">
            <a:solidFill>
              <a:srgbClr val="000000"/>
            </a:solidFill>
          </a:ln>
        </p:spPr>
        <p:txBody>
          <a:bodyPr vert="horz" wrap="square" lIns="0" tIns="32560" rIns="0" bIns="0" rtlCol="0">
            <a:spAutoFit/>
          </a:bodyPr>
          <a:lstStyle/>
          <a:p>
            <a:pPr marL="16279"/>
            <a:r>
              <a:rPr lang="de-DE" sz="641">
                <a:latin typeface="Arial"/>
                <a:cs typeface="Arial"/>
              </a:rPr>
              <a:t>Examples: MSc; MA; BSc; BA; MBA; </a:t>
            </a:r>
            <a:r>
              <a:rPr sz="641">
                <a:latin typeface="Arial"/>
                <a:cs typeface="Arial"/>
              </a:rPr>
              <a:t>A levels</a:t>
            </a:r>
            <a:r>
              <a:rPr lang="de-DE" sz="641">
                <a:latin typeface="Arial"/>
                <a:cs typeface="Arial"/>
              </a:rPr>
              <a:t>;</a:t>
            </a:r>
            <a:r>
              <a:rPr sz="641">
                <a:latin typeface="Arial"/>
                <a:cs typeface="Arial"/>
              </a:rPr>
              <a:t> </a:t>
            </a:r>
            <a:r>
              <a:rPr sz="641" dirty="0">
                <a:latin typeface="Arial"/>
                <a:cs typeface="Arial"/>
              </a:rPr>
              <a:t>BE; high </a:t>
            </a:r>
            <a:r>
              <a:rPr sz="641">
                <a:latin typeface="Arial"/>
                <a:cs typeface="Arial"/>
              </a:rPr>
              <a:t>school </a:t>
            </a:r>
            <a:r>
              <a:rPr sz="641">
                <a:latin typeface="Arial"/>
                <a:cs typeface="Arial"/>
              </a:rPr>
              <a:t>diploma</a:t>
            </a:r>
            <a:r>
              <a:rPr lang="de-DE" sz="641">
                <a:latin typeface="Arial"/>
                <a:cs typeface="Arial"/>
              </a:rPr>
              <a:t>; Vocational </a:t>
            </a:r>
            <a:r>
              <a:rPr lang="de-DE" sz="641" spc="-6">
                <a:latin typeface="Arial"/>
                <a:cs typeface="Arial"/>
              </a:rPr>
              <a:t>training; </a:t>
            </a:r>
            <a:r>
              <a:rPr sz="641">
                <a:latin typeface="Arial"/>
                <a:cs typeface="Arial"/>
              </a:rPr>
              <a:t>university </a:t>
            </a:r>
            <a:r>
              <a:rPr sz="641" spc="-6">
                <a:latin typeface="Arial"/>
                <a:cs typeface="Arial"/>
              </a:rPr>
              <a:t>entrance </a:t>
            </a:r>
            <a:r>
              <a:rPr sz="641" spc="-6">
                <a:latin typeface="Arial"/>
                <a:cs typeface="Arial"/>
              </a:rPr>
              <a:t>qualification</a:t>
            </a:r>
            <a:r>
              <a:rPr lang="de-DE" sz="641" spc="-6">
                <a:latin typeface="Arial"/>
                <a:cs typeface="Arial"/>
              </a:rPr>
              <a:t>; etc.</a:t>
            </a:r>
            <a:endParaRPr sz="641">
              <a:latin typeface="Arial"/>
              <a:cs typeface="Arial"/>
            </a:endParaRPr>
          </a:p>
        </p:txBody>
      </p:sp>
      <p:pic>
        <p:nvPicPr>
          <p:cNvPr id="40" name="object 26"/>
          <p:cNvPicPr/>
          <p:nvPr/>
        </p:nvPicPr>
        <p:blipFill>
          <a:blip r:embed="rId2" cstate="print"/>
          <a:stretch>
            <a:fillRect/>
          </a:stretch>
        </p:blipFill>
        <p:spPr>
          <a:xfrm>
            <a:off x="3949200" y="352553"/>
            <a:ext cx="132732" cy="158291"/>
          </a:xfrm>
          <a:prstGeom prst="rect">
            <a:avLst/>
          </a:prstGeom>
        </p:spPr>
      </p:pic>
      <p:sp>
        <p:nvSpPr>
          <p:cNvPr id="42" name="object 34"/>
          <p:cNvSpPr txBox="1"/>
          <p:nvPr/>
        </p:nvSpPr>
        <p:spPr>
          <a:xfrm>
            <a:off x="8684539" y="3097531"/>
            <a:ext cx="1660572" cy="328728"/>
          </a:xfrm>
          <a:prstGeom prst="rect">
            <a:avLst/>
          </a:prstGeom>
          <a:ln w="12700">
            <a:solidFill>
              <a:srgbClr val="000000"/>
            </a:solidFill>
          </a:ln>
        </p:spPr>
        <p:txBody>
          <a:bodyPr vert="horz" wrap="square" lIns="0" tIns="32560" rIns="0" bIns="0" rtlCol="0">
            <a:spAutoFit/>
          </a:bodyPr>
          <a:lstStyle/>
          <a:p>
            <a:pPr marL="16279" marR="11395"/>
            <a:r>
              <a:rPr lang="en-US" sz="641">
                <a:latin typeface="Arial"/>
                <a:cs typeface="Arial"/>
              </a:rPr>
              <a:t>start each activity with an "action verb“; use past tense for past activities and present tense for ongoing activities</a:t>
            </a:r>
            <a:endParaRPr sz="641">
              <a:latin typeface="Arial"/>
              <a:cs typeface="Arial"/>
            </a:endParaRPr>
          </a:p>
        </p:txBody>
      </p:sp>
    </p:spTree>
    <p:extLst>
      <p:ext uri="{BB962C8B-B14F-4D97-AF65-F5344CB8AC3E}">
        <p14:creationId xmlns:p14="http://schemas.microsoft.com/office/powerpoint/2010/main" val="2068042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441596" y="423084"/>
            <a:ext cx="1450559" cy="1004390"/>
          </a:xfrm>
          <a:prstGeom prst="rect">
            <a:avLst/>
          </a:prstGeom>
        </p:spPr>
        <p:txBody>
          <a:bodyPr vert="horz" wrap="square" lIns="0" tIns="8140" rIns="0" bIns="0" rtlCol="0">
            <a:spAutoFit/>
          </a:bodyPr>
          <a:lstStyle/>
          <a:p>
            <a:pPr marL="8139">
              <a:spcBef>
                <a:spcPts val="64"/>
              </a:spcBef>
            </a:pPr>
            <a:r>
              <a:rPr sz="705" b="1" dirty="0">
                <a:latin typeface="Arial"/>
                <a:cs typeface="Arial"/>
              </a:rPr>
              <a:t>Interests</a:t>
            </a:r>
            <a:r>
              <a:rPr sz="705" b="1" spc="-6" dirty="0">
                <a:latin typeface="Arial"/>
                <a:cs typeface="Arial"/>
              </a:rPr>
              <a:t> </a:t>
            </a:r>
            <a:r>
              <a:rPr sz="705" b="1" dirty="0">
                <a:latin typeface="Arial"/>
                <a:cs typeface="Arial"/>
              </a:rPr>
              <a:t>and</a:t>
            </a:r>
            <a:r>
              <a:rPr sz="705" b="1" spc="-10" dirty="0">
                <a:latin typeface="Arial"/>
                <a:cs typeface="Arial"/>
              </a:rPr>
              <a:t> </a:t>
            </a:r>
            <a:r>
              <a:rPr sz="705" b="1" spc="-6" dirty="0">
                <a:latin typeface="Arial"/>
                <a:cs typeface="Arial"/>
              </a:rPr>
              <a:t>Activities</a:t>
            </a:r>
            <a:endParaRPr sz="705">
              <a:latin typeface="Arial"/>
              <a:cs typeface="Arial"/>
            </a:endParaRPr>
          </a:p>
          <a:p>
            <a:pPr marL="8139">
              <a:spcBef>
                <a:spcPts val="785"/>
              </a:spcBef>
            </a:pPr>
            <a:r>
              <a:rPr lang="de-DE" sz="705" i="1">
                <a:latin typeface="Arial"/>
                <a:cs typeface="Arial"/>
              </a:rPr>
              <a:t>(e.g.:) </a:t>
            </a:r>
            <a:r>
              <a:rPr sz="705">
                <a:solidFill>
                  <a:srgbClr val="FF0000"/>
                </a:solidFill>
                <a:latin typeface="Arial"/>
                <a:cs typeface="Arial"/>
              </a:rPr>
              <a:t>Painting,</a:t>
            </a:r>
            <a:r>
              <a:rPr sz="705" spc="-35">
                <a:solidFill>
                  <a:srgbClr val="FF0000"/>
                </a:solidFill>
                <a:latin typeface="Arial"/>
                <a:cs typeface="Arial"/>
              </a:rPr>
              <a:t> </a:t>
            </a:r>
            <a:r>
              <a:rPr sz="705">
                <a:solidFill>
                  <a:srgbClr val="FF0000"/>
                </a:solidFill>
                <a:latin typeface="Arial"/>
                <a:cs typeface="Arial"/>
              </a:rPr>
              <a:t>Dancing,</a:t>
            </a:r>
            <a:r>
              <a:rPr sz="705" spc="-32">
                <a:solidFill>
                  <a:srgbClr val="FF0000"/>
                </a:solidFill>
                <a:latin typeface="Arial"/>
                <a:cs typeface="Arial"/>
              </a:rPr>
              <a:t> </a:t>
            </a:r>
            <a:r>
              <a:rPr sz="705" spc="-6">
                <a:solidFill>
                  <a:srgbClr val="FF0000"/>
                </a:solidFill>
                <a:latin typeface="Arial"/>
                <a:cs typeface="Arial"/>
              </a:rPr>
              <a:t>Traveling</a:t>
            </a:r>
            <a:endParaRPr sz="705">
              <a:solidFill>
                <a:srgbClr val="FF0000"/>
              </a:solidFill>
              <a:latin typeface="Arial"/>
              <a:cs typeface="Arial"/>
            </a:endParaRPr>
          </a:p>
          <a:p>
            <a:pPr>
              <a:spcBef>
                <a:spcPts val="173"/>
              </a:spcBef>
            </a:pPr>
            <a:endParaRPr sz="705">
              <a:latin typeface="Arial"/>
              <a:cs typeface="Arial"/>
            </a:endParaRPr>
          </a:p>
          <a:p>
            <a:pPr marL="8139"/>
            <a:r>
              <a:rPr sz="705" b="1">
                <a:latin typeface="Arial"/>
                <a:cs typeface="Arial"/>
              </a:rPr>
              <a:t>References</a:t>
            </a:r>
            <a:r>
              <a:rPr lang="de-DE" sz="705" spc="-6">
                <a:latin typeface="Arial"/>
                <a:cs typeface="Arial"/>
              </a:rPr>
              <a:t> </a:t>
            </a:r>
            <a:r>
              <a:rPr lang="de-DE" sz="705" i="1" spc="-6">
                <a:latin typeface="Arial"/>
                <a:cs typeface="Arial"/>
              </a:rPr>
              <a:t>(Names and contact information of i</a:t>
            </a:r>
            <a:r>
              <a:rPr lang="en-US" sz="705" i="1">
                <a:latin typeface="Arial"/>
                <a:cs typeface="Arial"/>
              </a:rPr>
              <a:t>deally one or two professors or employers who can give positive witness about your personality and work ethics.) </a:t>
            </a:r>
            <a:endParaRPr sz="705" i="1">
              <a:latin typeface="Arial"/>
              <a:cs typeface="Arial"/>
            </a:endParaRPr>
          </a:p>
        </p:txBody>
      </p:sp>
      <p:pic>
        <p:nvPicPr>
          <p:cNvPr id="5" name="object 5"/>
          <p:cNvPicPr/>
          <p:nvPr/>
        </p:nvPicPr>
        <p:blipFill>
          <a:blip r:embed="rId2" cstate="print"/>
          <a:stretch>
            <a:fillRect/>
          </a:stretch>
        </p:blipFill>
        <p:spPr>
          <a:xfrm>
            <a:off x="6730924" y="541126"/>
            <a:ext cx="132732" cy="158291"/>
          </a:xfrm>
          <a:prstGeom prst="rect">
            <a:avLst/>
          </a:prstGeom>
        </p:spPr>
      </p:pic>
      <p:pic>
        <p:nvPicPr>
          <p:cNvPr id="6" name="object 6"/>
          <p:cNvPicPr/>
          <p:nvPr/>
        </p:nvPicPr>
        <p:blipFill>
          <a:blip r:embed="rId2" cstate="print"/>
          <a:stretch>
            <a:fillRect/>
          </a:stretch>
        </p:blipFill>
        <p:spPr>
          <a:xfrm>
            <a:off x="3912740" y="541126"/>
            <a:ext cx="132732" cy="158291"/>
          </a:xfrm>
          <a:prstGeom prst="rect">
            <a:avLst/>
          </a:prstGeom>
        </p:spPr>
      </p:pic>
      <p:sp>
        <p:nvSpPr>
          <p:cNvPr id="7" name="object 7"/>
          <p:cNvSpPr txBox="1"/>
          <p:nvPr/>
        </p:nvSpPr>
        <p:spPr>
          <a:xfrm>
            <a:off x="7018512" y="455881"/>
            <a:ext cx="1660572" cy="328728"/>
          </a:xfrm>
          <a:prstGeom prst="rect">
            <a:avLst/>
          </a:prstGeom>
          <a:ln w="12700">
            <a:solidFill>
              <a:srgbClr val="000000"/>
            </a:solidFill>
          </a:ln>
        </p:spPr>
        <p:txBody>
          <a:bodyPr vert="horz" wrap="square" lIns="0" tIns="32560" rIns="0" bIns="0" rtlCol="0">
            <a:spAutoFit/>
          </a:bodyPr>
          <a:lstStyle/>
          <a:p>
            <a:pPr marL="16279" marR="11395"/>
            <a:r>
              <a:rPr lang="en-US" sz="641">
                <a:latin typeface="Arial"/>
                <a:cs typeface="Arial"/>
              </a:rPr>
              <a:t>Listing interests is optional, but can be a good way to start a conversation or share your hobbies</a:t>
            </a:r>
            <a:endParaRPr sz="641">
              <a:latin typeface="Arial"/>
              <a:cs typeface="Arial"/>
            </a:endParaRPr>
          </a:p>
        </p:txBody>
      </p:sp>
      <p:sp>
        <p:nvSpPr>
          <p:cNvPr id="8" name="object 8"/>
          <p:cNvSpPr txBox="1"/>
          <p:nvPr/>
        </p:nvSpPr>
        <p:spPr>
          <a:xfrm>
            <a:off x="2075384" y="455881"/>
            <a:ext cx="1660572" cy="624578"/>
          </a:xfrm>
          <a:prstGeom prst="rect">
            <a:avLst/>
          </a:prstGeom>
          <a:ln w="12700">
            <a:solidFill>
              <a:srgbClr val="000000"/>
            </a:solidFill>
          </a:ln>
        </p:spPr>
        <p:txBody>
          <a:bodyPr vert="horz" wrap="square" lIns="0" tIns="32560" rIns="0" bIns="0" rtlCol="0">
            <a:spAutoFit/>
          </a:bodyPr>
          <a:lstStyle/>
          <a:p>
            <a:pPr marL="16279" marR="11395"/>
            <a:r>
              <a:rPr lang="en-US" sz="641">
                <a:latin typeface="Arial"/>
                <a:cs typeface="Arial"/>
              </a:rPr>
              <a:t>the English CV is not dated and not signed! think in advance about who you could give as a reference and contact them beforehand to ask for their permission to be used as a reference. Alternatively you van write: </a:t>
            </a:r>
            <a:r>
              <a:rPr lang="de-DE" sz="641" spc="-6">
                <a:latin typeface="Arial"/>
                <a:cs typeface="Arial"/>
              </a:rPr>
              <a:t>available</a:t>
            </a:r>
            <a:r>
              <a:rPr lang="de-DE" sz="641" spc="-13">
                <a:latin typeface="Arial"/>
                <a:cs typeface="Arial"/>
              </a:rPr>
              <a:t> </a:t>
            </a:r>
            <a:r>
              <a:rPr lang="de-DE" sz="641">
                <a:latin typeface="Arial"/>
                <a:cs typeface="Arial"/>
              </a:rPr>
              <a:t>upon</a:t>
            </a:r>
            <a:r>
              <a:rPr lang="de-DE" sz="641" spc="-16">
                <a:latin typeface="Arial"/>
                <a:cs typeface="Arial"/>
              </a:rPr>
              <a:t> </a:t>
            </a:r>
            <a:r>
              <a:rPr lang="de-DE" sz="641" spc="-6">
                <a:latin typeface="Arial"/>
                <a:cs typeface="Arial"/>
              </a:rPr>
              <a:t>request</a:t>
            </a:r>
            <a:endParaRPr sz="641">
              <a:latin typeface="Arial"/>
              <a:cs typeface="Arial"/>
            </a:endParaRPr>
          </a:p>
        </p:txBody>
      </p:sp>
      <p:sp>
        <p:nvSpPr>
          <p:cNvPr id="13" name="Rectangle 12"/>
          <p:cNvSpPr/>
          <p:nvPr/>
        </p:nvSpPr>
        <p:spPr>
          <a:xfrm>
            <a:off x="2134302" y="1760800"/>
            <a:ext cx="7666510" cy="1360885"/>
          </a:xfrm>
          <a:prstGeom prst="rect">
            <a:avLst/>
          </a:prstGeom>
        </p:spPr>
        <p:txBody>
          <a:bodyPr wrap="square">
            <a:spAutoFit/>
          </a:bodyPr>
          <a:lstStyle/>
          <a:p>
            <a:pPr>
              <a:lnSpc>
                <a:spcPct val="107000"/>
              </a:lnSpc>
              <a:spcAft>
                <a:spcPts val="513"/>
              </a:spcAft>
            </a:pPr>
            <a:r>
              <a:rPr lang="en-US" sz="1154" b="1">
                <a:ea typeface="Times New Roman" panose="02020603050405020304" pitchFamily="18" charset="0"/>
                <a:cs typeface="Times New Roman" panose="02020603050405020304" pitchFamily="18" charset="0"/>
              </a:rPr>
              <a:t>Tip: </a:t>
            </a:r>
            <a:r>
              <a:rPr lang="en-US" sz="1154">
                <a:ea typeface="Times New Roman" panose="02020603050405020304" pitchFamily="18" charset="0"/>
                <a:cs typeface="Times New Roman" panose="02020603050405020304" pitchFamily="18" charset="0"/>
              </a:rPr>
              <a:t>Have your finished cover letter improved by </a:t>
            </a:r>
            <a:r>
              <a:rPr lang="en-US" sz="1154" u="sng">
                <a:solidFill>
                  <a:srgbClr val="0000FF"/>
                </a:solidFill>
                <a:ea typeface="Times New Roman" panose="02020603050405020304" pitchFamily="18" charset="0"/>
                <a:cs typeface="Times New Roman" panose="02020603050405020304" pitchFamily="18" charset="0"/>
                <a:hlinkClick r:id="rId3"/>
              </a:rPr>
              <a:t>DeepL Write</a:t>
            </a:r>
            <a:r>
              <a:rPr lang="de-DE" sz="1154">
                <a:ea typeface="Times New Roman" panose="02020603050405020304" pitchFamily="18" charset="0"/>
                <a:cs typeface="Times New Roman" panose="02020603050405020304" pitchFamily="18" charset="0"/>
                <a:hlinkClick r:id="rId3"/>
              </a:rPr>
              <a:t> </a:t>
            </a:r>
            <a:r>
              <a:rPr lang="en-US" sz="1154">
                <a:ea typeface="Times New Roman" panose="02020603050405020304" pitchFamily="18" charset="0"/>
                <a:cs typeface="Times New Roman" panose="02020603050405020304" pitchFamily="18" charset="0"/>
              </a:rPr>
              <a:t>– for better spelling and expression or let the free AI writing </a:t>
            </a:r>
          </a:p>
          <a:p>
            <a:pPr>
              <a:lnSpc>
                <a:spcPct val="107000"/>
              </a:lnSpc>
              <a:spcAft>
                <a:spcPts val="513"/>
              </a:spcAft>
            </a:pPr>
            <a:r>
              <a:rPr lang="en-US" sz="1154">
                <a:ea typeface="Times New Roman" panose="02020603050405020304" pitchFamily="18" charset="0"/>
                <a:cs typeface="Times New Roman" panose="02020603050405020304" pitchFamily="18" charset="0"/>
              </a:rPr>
              <a:t>        assistant</a:t>
            </a:r>
            <a:r>
              <a:rPr lang="en-US" sz="1154">
                <a:ea typeface="Times New Roman" panose="02020603050405020304" pitchFamily="18" charset="0"/>
                <a:cs typeface="Times New Roman" panose="02020603050405020304" pitchFamily="18" charset="0"/>
                <a:hlinkClick r:id="rId4"/>
              </a:rPr>
              <a:t> </a:t>
            </a:r>
            <a:r>
              <a:rPr lang="en-US" sz="1154" u="sng">
                <a:solidFill>
                  <a:srgbClr val="0000FF"/>
                </a:solidFill>
                <a:ea typeface="Times New Roman" panose="02020603050405020304" pitchFamily="18" charset="0"/>
                <a:cs typeface="Times New Roman" panose="02020603050405020304" pitchFamily="18" charset="0"/>
                <a:hlinkClick r:id="rId4"/>
              </a:rPr>
              <a:t>Grammarly</a:t>
            </a:r>
            <a:r>
              <a:rPr lang="en-US" sz="1154">
                <a:ea typeface="Times New Roman" panose="02020603050405020304" pitchFamily="18" charset="0"/>
                <a:cs typeface="Times New Roman" panose="02020603050405020304" pitchFamily="18" charset="0"/>
                <a:hlinkClick r:id="rId4"/>
              </a:rPr>
              <a:t> </a:t>
            </a:r>
            <a:r>
              <a:rPr lang="en-US" sz="1154">
                <a:ea typeface="Times New Roman" panose="02020603050405020304" pitchFamily="18" charset="0"/>
                <a:cs typeface="Times New Roman" panose="02020603050405020304" pitchFamily="18" charset="0"/>
              </a:rPr>
              <a:t>help you.</a:t>
            </a:r>
          </a:p>
          <a:p>
            <a:pPr>
              <a:lnSpc>
                <a:spcPct val="107000"/>
              </a:lnSpc>
              <a:spcAft>
                <a:spcPts val="513"/>
              </a:spcAft>
            </a:pPr>
            <a:r>
              <a:rPr lang="en-US" sz="1154">
                <a:ea typeface="Malgun Gothic" panose="020B0503020000020004" pitchFamily="34" charset="-127"/>
                <a:cs typeface="Times New Roman" panose="02020603050405020304" pitchFamily="18" charset="0"/>
              </a:rPr>
              <a:t>You can also use </a:t>
            </a:r>
            <a:r>
              <a:rPr lang="de-DE" altLang="de-DE" sz="1154">
                <a:hlinkClick r:id="rId5"/>
              </a:rPr>
              <a:t>ChatGPT</a:t>
            </a:r>
            <a:r>
              <a:rPr lang="de-DE" altLang="de-DE" sz="1154"/>
              <a:t> to customize your existing CV or cover letter to a certain job description. Upload the job description in the chat as well as your CV or cover letter (you can also </a:t>
            </a:r>
            <a:r>
              <a:rPr lang="en-US" sz="1154"/>
              <a:t>activate "Browse with Bing" or the WebPilot plugin so that ChatGPT can read the web pages and directly refer to the website where the job offer is posted). Then use the following prompts:</a:t>
            </a:r>
            <a:endParaRPr lang="de-DE" sz="1154">
              <a:ea typeface="Malgun Gothic" panose="020B0503020000020004" pitchFamily="34" charset="-127"/>
              <a:cs typeface="Times New Roman" panose="02020603050405020304" pitchFamily="18" charset="0"/>
            </a:endParaRPr>
          </a:p>
        </p:txBody>
      </p:sp>
      <p:sp>
        <p:nvSpPr>
          <p:cNvPr id="16" name="Rectangle 3"/>
          <p:cNvSpPr>
            <a:spLocks noChangeArrowheads="1"/>
          </p:cNvSpPr>
          <p:nvPr/>
        </p:nvSpPr>
        <p:spPr bwMode="auto">
          <a:xfrm>
            <a:off x="2134302" y="3128794"/>
            <a:ext cx="5558953" cy="414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8608" tIns="29304" rIns="58608" bIns="29304" numCol="1" anchor="ctr" anchorCtr="0" compatLnSpc="1">
            <a:prstTxWarp prst="textNoShape">
              <a:avLst/>
            </a:prstTxWarp>
            <a:spAutoFit/>
          </a:bodyPr>
          <a:lstStyle/>
          <a:p>
            <a:pPr defTabSz="586039" eaLnBrk="0" fontAlgn="base" hangingPunct="0">
              <a:spcBef>
                <a:spcPct val="0"/>
              </a:spcBef>
              <a:spcAft>
                <a:spcPct val="0"/>
              </a:spcAft>
            </a:pPr>
            <a:r>
              <a:rPr lang="en-US" altLang="de-DE" sz="1154" i="1"/>
              <a:t>Make suggestions on how I can improve my resume to get this job: [LINK TO JOB POSTING] </a:t>
            </a:r>
          </a:p>
          <a:p>
            <a:pPr defTabSz="586039" eaLnBrk="0" fontAlgn="base" hangingPunct="0">
              <a:spcBef>
                <a:spcPct val="0"/>
              </a:spcBef>
              <a:spcAft>
                <a:spcPct val="0"/>
              </a:spcAft>
            </a:pPr>
            <a:r>
              <a:rPr lang="en-US" altLang="de-DE" sz="1154" i="1"/>
              <a:t>Resume: [COPY/PASTE YOUR CURRENT RESUME]</a:t>
            </a:r>
            <a:endParaRPr lang="de-DE" altLang="de-DE" sz="1154"/>
          </a:p>
        </p:txBody>
      </p:sp>
      <p:sp>
        <p:nvSpPr>
          <p:cNvPr id="18" name="Rectangle 5"/>
          <p:cNvSpPr>
            <a:spLocks noChangeArrowheads="1"/>
          </p:cNvSpPr>
          <p:nvPr/>
        </p:nvSpPr>
        <p:spPr bwMode="auto">
          <a:xfrm>
            <a:off x="2141457" y="3610945"/>
            <a:ext cx="6831737" cy="769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8608" tIns="29304" rIns="58608" bIns="29304" numCol="1" anchor="ctr" anchorCtr="0" compatLnSpc="1">
            <a:prstTxWarp prst="textNoShape">
              <a:avLst/>
            </a:prstTxWarp>
            <a:spAutoFit/>
          </a:bodyPr>
          <a:lstStyle/>
          <a:p>
            <a:pPr defTabSz="586039" eaLnBrk="0" fontAlgn="base" hangingPunct="0">
              <a:spcBef>
                <a:spcPct val="0"/>
              </a:spcBef>
              <a:spcAft>
                <a:spcPct val="0"/>
              </a:spcAft>
            </a:pPr>
            <a:endParaRPr lang="de-DE" altLang="de-DE" sz="1154">
              <a:latin typeface="Arial" panose="020B0604020202020204" pitchFamily="34" charset="0"/>
            </a:endParaRPr>
          </a:p>
          <a:p>
            <a:pPr defTabSz="586039" eaLnBrk="0" fontAlgn="base" hangingPunct="0">
              <a:spcBef>
                <a:spcPct val="0"/>
              </a:spcBef>
              <a:spcAft>
                <a:spcPct val="0"/>
              </a:spcAft>
            </a:pPr>
            <a:r>
              <a:rPr lang="de-DE" altLang="de-DE" sz="1154">
                <a:latin typeface="Arial" panose="020B0604020202020204" pitchFamily="34" charset="0"/>
              </a:rPr>
              <a:t/>
            </a:r>
            <a:br>
              <a:rPr lang="de-DE" altLang="de-DE" sz="1154">
                <a:latin typeface="Arial" panose="020B0604020202020204" pitchFamily="34" charset="0"/>
              </a:rPr>
            </a:br>
            <a:endParaRPr lang="de-DE" altLang="de-DE" sz="1154">
              <a:latin typeface="Arial" panose="020B0604020202020204" pitchFamily="34" charset="0"/>
            </a:endParaRPr>
          </a:p>
          <a:p>
            <a:pPr defTabSz="586039" eaLnBrk="0" fontAlgn="base" hangingPunct="0">
              <a:spcBef>
                <a:spcPct val="0"/>
              </a:spcBef>
              <a:spcAft>
                <a:spcPct val="0"/>
              </a:spcAft>
            </a:pPr>
            <a:r>
              <a:rPr lang="en-US" altLang="de-DE" sz="1154"/>
              <a:t>Now customize your resume section by section and create your new resume with the texts written by ChatGPT.</a:t>
            </a:r>
            <a:endParaRPr lang="de-DE" altLang="de-DE" sz="1154"/>
          </a:p>
        </p:txBody>
      </p:sp>
      <p:sp>
        <p:nvSpPr>
          <p:cNvPr id="20" name="Rectangle 8"/>
          <p:cNvSpPr>
            <a:spLocks noChangeArrowheads="1"/>
          </p:cNvSpPr>
          <p:nvPr/>
        </p:nvSpPr>
        <p:spPr bwMode="auto">
          <a:xfrm>
            <a:off x="2141457" y="3581425"/>
            <a:ext cx="5177438" cy="414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8608" tIns="29304" rIns="58608" bIns="29304" numCol="1" anchor="ctr" anchorCtr="0" compatLnSpc="1">
            <a:prstTxWarp prst="textNoShape">
              <a:avLst/>
            </a:prstTxWarp>
            <a:spAutoFit/>
          </a:bodyPr>
          <a:lstStyle/>
          <a:p>
            <a:pPr defTabSz="586039" eaLnBrk="0" fontAlgn="base" hangingPunct="0">
              <a:spcBef>
                <a:spcPct val="0"/>
              </a:spcBef>
              <a:spcAft>
                <a:spcPct val="0"/>
              </a:spcAft>
            </a:pPr>
            <a:r>
              <a:rPr lang="de-DE" altLang="de-DE" sz="1154" b="1"/>
              <a:t>Prompt:</a:t>
            </a:r>
            <a:endParaRPr lang="de-DE" altLang="de-DE" sz="1154"/>
          </a:p>
          <a:p>
            <a:pPr defTabSz="586039" eaLnBrk="0" fontAlgn="base" hangingPunct="0">
              <a:spcBef>
                <a:spcPct val="0"/>
              </a:spcBef>
              <a:spcAft>
                <a:spcPct val="0"/>
              </a:spcAft>
            </a:pPr>
            <a:r>
              <a:rPr lang="en-US" altLang="de-DE" sz="1154" i="1"/>
              <a:t>Rewrite the [SECTION TITLE] section on my resume based on your suggestions above.</a:t>
            </a:r>
            <a:endParaRPr lang="de-DE" altLang="de-DE" sz="1154"/>
          </a:p>
        </p:txBody>
      </p:sp>
      <p:pic>
        <p:nvPicPr>
          <p:cNvPr id="1030" name="Picture 6" desc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9316" y="1776473"/>
            <a:ext cx="195361" cy="19536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141457" y="2906936"/>
            <a:ext cx="688009" cy="269946"/>
          </a:xfrm>
          <a:prstGeom prst="rect">
            <a:avLst/>
          </a:prstGeom>
        </p:spPr>
        <p:txBody>
          <a:bodyPr wrap="none">
            <a:spAutoFit/>
          </a:bodyPr>
          <a:lstStyle/>
          <a:p>
            <a:pPr defTabSz="586039" eaLnBrk="0" fontAlgn="base" hangingPunct="0">
              <a:spcBef>
                <a:spcPct val="0"/>
              </a:spcBef>
              <a:spcAft>
                <a:spcPct val="0"/>
              </a:spcAft>
            </a:pPr>
            <a:r>
              <a:rPr lang="de-DE" altLang="de-DE" sz="1154" b="1"/>
              <a:t>Prompt:</a:t>
            </a:r>
            <a:endParaRPr lang="de-DE" altLang="de-DE" sz="1154"/>
          </a:p>
        </p:txBody>
      </p:sp>
    </p:spTree>
    <p:extLst>
      <p:ext uri="{BB962C8B-B14F-4D97-AF65-F5344CB8AC3E}">
        <p14:creationId xmlns:p14="http://schemas.microsoft.com/office/powerpoint/2010/main" val="26093913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13751" y="395142"/>
            <a:ext cx="3069423" cy="1084847"/>
          </a:xfrm>
          <a:prstGeom prst="rect">
            <a:avLst/>
          </a:prstGeom>
        </p:spPr>
        <p:txBody>
          <a:bodyPr vert="horz" wrap="square" lIns="0" tIns="41083" rIns="0" bIns="0" rtlCol="0">
            <a:spAutoFit/>
          </a:bodyPr>
          <a:lstStyle/>
          <a:p>
            <a:pPr marL="910663" algn="ctr">
              <a:spcBef>
                <a:spcPts val="324"/>
              </a:spcBef>
            </a:pPr>
            <a:r>
              <a:rPr sz="768" b="1" dirty="0">
                <a:latin typeface="Calibri"/>
                <a:cs typeface="Calibri"/>
              </a:rPr>
              <a:t>Diana</a:t>
            </a:r>
            <a:r>
              <a:rPr sz="768" b="1" spc="-22" dirty="0">
                <a:latin typeface="Calibri"/>
                <a:cs typeface="Calibri"/>
              </a:rPr>
              <a:t> </a:t>
            </a:r>
            <a:r>
              <a:rPr sz="768" b="1" spc="-6" dirty="0">
                <a:latin typeface="Calibri"/>
                <a:cs typeface="Calibri"/>
              </a:rPr>
              <a:t>Meyer</a:t>
            </a:r>
            <a:endParaRPr sz="768">
              <a:latin typeface="Calibri"/>
              <a:cs typeface="Calibri"/>
            </a:endParaRPr>
          </a:p>
          <a:p>
            <a:pPr marL="990381" algn="ctr">
              <a:spcBef>
                <a:spcPts val="262"/>
              </a:spcBef>
            </a:pPr>
            <a:r>
              <a:rPr sz="768" dirty="0">
                <a:latin typeface="Calibri"/>
                <a:cs typeface="Calibri"/>
              </a:rPr>
              <a:t>Weihenstephaner</a:t>
            </a:r>
            <a:r>
              <a:rPr sz="768" spc="-13" dirty="0">
                <a:latin typeface="Calibri"/>
                <a:cs typeface="Calibri"/>
              </a:rPr>
              <a:t> </a:t>
            </a:r>
            <a:r>
              <a:rPr sz="768" dirty="0">
                <a:latin typeface="Calibri"/>
                <a:cs typeface="Calibri"/>
              </a:rPr>
              <a:t>Berg</a:t>
            </a:r>
            <a:r>
              <a:rPr sz="768" spc="-19" dirty="0">
                <a:latin typeface="Calibri"/>
                <a:cs typeface="Calibri"/>
              </a:rPr>
              <a:t> </a:t>
            </a:r>
            <a:r>
              <a:rPr sz="768" dirty="0">
                <a:latin typeface="Calibri"/>
                <a:cs typeface="Calibri"/>
              </a:rPr>
              <a:t>5</a:t>
            </a:r>
            <a:r>
              <a:rPr sz="768" spc="-19" dirty="0">
                <a:latin typeface="Calibri"/>
                <a:cs typeface="Calibri"/>
              </a:rPr>
              <a:t> </a:t>
            </a:r>
            <a:r>
              <a:rPr sz="768" dirty="0">
                <a:latin typeface="Calibri"/>
                <a:cs typeface="Calibri"/>
              </a:rPr>
              <a:t>•</a:t>
            </a:r>
            <a:r>
              <a:rPr sz="768" spc="-10" dirty="0">
                <a:latin typeface="Calibri"/>
                <a:cs typeface="Calibri"/>
              </a:rPr>
              <a:t> </a:t>
            </a:r>
            <a:r>
              <a:rPr sz="768" dirty="0">
                <a:latin typeface="Calibri"/>
                <a:cs typeface="Calibri"/>
              </a:rPr>
              <a:t>86354</a:t>
            </a:r>
            <a:r>
              <a:rPr sz="768" spc="-13" dirty="0">
                <a:latin typeface="Calibri"/>
                <a:cs typeface="Calibri"/>
              </a:rPr>
              <a:t> </a:t>
            </a:r>
            <a:r>
              <a:rPr sz="768" dirty="0">
                <a:latin typeface="Calibri"/>
                <a:cs typeface="Calibri"/>
              </a:rPr>
              <a:t>Munich,</a:t>
            </a:r>
            <a:r>
              <a:rPr sz="768" spc="-10" dirty="0">
                <a:latin typeface="Calibri"/>
                <a:cs typeface="Calibri"/>
              </a:rPr>
              <a:t> </a:t>
            </a:r>
            <a:r>
              <a:rPr sz="768" spc="-6" dirty="0">
                <a:latin typeface="Calibri"/>
                <a:cs typeface="Calibri"/>
              </a:rPr>
              <a:t>Germany</a:t>
            </a:r>
            <a:endParaRPr sz="768">
              <a:latin typeface="Calibri"/>
              <a:cs typeface="Calibri"/>
            </a:endParaRPr>
          </a:p>
          <a:p>
            <a:pPr marL="1018038" algn="ctr">
              <a:spcBef>
                <a:spcPts val="32"/>
              </a:spcBef>
            </a:pPr>
            <a:r>
              <a:rPr sz="768" dirty="0">
                <a:latin typeface="Calibri"/>
                <a:cs typeface="Calibri"/>
              </a:rPr>
              <a:t>+49</a:t>
            </a:r>
            <a:r>
              <a:rPr sz="768" spc="-16" dirty="0">
                <a:latin typeface="Calibri"/>
                <a:cs typeface="Calibri"/>
              </a:rPr>
              <a:t> </a:t>
            </a:r>
            <a:r>
              <a:rPr sz="768" dirty="0">
                <a:latin typeface="Calibri"/>
                <a:cs typeface="Calibri"/>
              </a:rPr>
              <a:t>178</a:t>
            </a:r>
            <a:r>
              <a:rPr sz="768" spc="-13" dirty="0">
                <a:latin typeface="Calibri"/>
                <a:cs typeface="Calibri"/>
              </a:rPr>
              <a:t> </a:t>
            </a:r>
            <a:r>
              <a:rPr sz="768" dirty="0">
                <a:latin typeface="Calibri"/>
                <a:cs typeface="Calibri"/>
              </a:rPr>
              <a:t>1234</a:t>
            </a:r>
            <a:r>
              <a:rPr sz="768" spc="-13" dirty="0">
                <a:latin typeface="Calibri"/>
                <a:cs typeface="Calibri"/>
              </a:rPr>
              <a:t> </a:t>
            </a:r>
            <a:r>
              <a:rPr sz="768" dirty="0">
                <a:latin typeface="Calibri"/>
                <a:cs typeface="Calibri"/>
              </a:rPr>
              <a:t>56</a:t>
            </a:r>
            <a:r>
              <a:rPr sz="768" spc="-16" dirty="0">
                <a:latin typeface="Calibri"/>
                <a:cs typeface="Calibri"/>
              </a:rPr>
              <a:t> </a:t>
            </a:r>
            <a:r>
              <a:rPr sz="768" dirty="0">
                <a:latin typeface="Calibri"/>
                <a:cs typeface="Calibri"/>
              </a:rPr>
              <a:t>•</a:t>
            </a:r>
            <a:r>
              <a:rPr sz="768" spc="-16" dirty="0">
                <a:latin typeface="Calibri"/>
                <a:cs typeface="Calibri"/>
              </a:rPr>
              <a:t> </a:t>
            </a:r>
            <a:r>
              <a:rPr sz="768" spc="-6" dirty="0">
                <a:latin typeface="Calibri"/>
                <a:cs typeface="Calibri"/>
                <a:hlinkClick r:id="rId2"/>
              </a:rPr>
              <a:t>diana.meyer@freenet.de</a:t>
            </a:r>
            <a:endParaRPr sz="768">
              <a:latin typeface="Calibri"/>
              <a:cs typeface="Calibri"/>
            </a:endParaRPr>
          </a:p>
          <a:p>
            <a:pPr>
              <a:spcBef>
                <a:spcPts val="604"/>
              </a:spcBef>
            </a:pPr>
            <a:endParaRPr sz="768">
              <a:latin typeface="Calibri"/>
              <a:cs typeface="Calibri"/>
            </a:endParaRPr>
          </a:p>
          <a:p>
            <a:pPr marL="8134" marR="2273606" indent="-407">
              <a:lnSpc>
                <a:spcPct val="104900"/>
              </a:lnSpc>
            </a:pPr>
            <a:r>
              <a:rPr sz="704" dirty="0">
                <a:latin typeface="Arial"/>
                <a:cs typeface="Arial"/>
              </a:rPr>
              <a:t>Contact</a:t>
            </a:r>
            <a:r>
              <a:rPr sz="704" spc="-16" dirty="0">
                <a:latin typeface="Arial"/>
                <a:cs typeface="Arial"/>
              </a:rPr>
              <a:t> </a:t>
            </a:r>
            <a:r>
              <a:rPr sz="704" spc="-6" dirty="0">
                <a:latin typeface="Arial"/>
                <a:cs typeface="Arial"/>
              </a:rPr>
              <a:t>Person </a:t>
            </a:r>
            <a:r>
              <a:rPr sz="704" dirty="0">
                <a:latin typeface="Arial"/>
                <a:cs typeface="Arial"/>
              </a:rPr>
              <a:t>Company</a:t>
            </a:r>
            <a:r>
              <a:rPr sz="704" spc="-32" dirty="0">
                <a:latin typeface="Arial"/>
                <a:cs typeface="Arial"/>
              </a:rPr>
              <a:t> </a:t>
            </a:r>
            <a:r>
              <a:rPr sz="704" spc="-13" dirty="0">
                <a:latin typeface="Arial"/>
                <a:cs typeface="Arial"/>
              </a:rPr>
              <a:t>Name </a:t>
            </a:r>
            <a:r>
              <a:rPr sz="704" dirty="0">
                <a:latin typeface="Arial"/>
                <a:cs typeface="Arial"/>
              </a:rPr>
              <a:t>Street</a:t>
            </a:r>
            <a:r>
              <a:rPr sz="704" spc="-6" dirty="0">
                <a:latin typeface="Arial"/>
                <a:cs typeface="Arial"/>
              </a:rPr>
              <a:t> Address</a:t>
            </a:r>
            <a:r>
              <a:rPr sz="704" spc="320" dirty="0">
                <a:latin typeface="Arial"/>
                <a:cs typeface="Arial"/>
              </a:rPr>
              <a:t> </a:t>
            </a:r>
            <a:r>
              <a:rPr sz="704" dirty="0">
                <a:latin typeface="Arial"/>
                <a:cs typeface="Arial"/>
              </a:rPr>
              <a:t>City,</a:t>
            </a:r>
            <a:r>
              <a:rPr sz="704" spc="-6" dirty="0">
                <a:latin typeface="Arial"/>
                <a:cs typeface="Arial"/>
              </a:rPr>
              <a:t> </a:t>
            </a:r>
            <a:r>
              <a:rPr sz="704" dirty="0">
                <a:latin typeface="Arial"/>
                <a:cs typeface="Arial"/>
              </a:rPr>
              <a:t>State</a:t>
            </a:r>
            <a:r>
              <a:rPr sz="704" spc="-19" dirty="0">
                <a:latin typeface="Arial"/>
                <a:cs typeface="Arial"/>
              </a:rPr>
              <a:t> </a:t>
            </a:r>
            <a:r>
              <a:rPr sz="704" dirty="0">
                <a:latin typeface="Arial"/>
                <a:cs typeface="Arial"/>
              </a:rPr>
              <a:t>Zip</a:t>
            </a:r>
            <a:r>
              <a:rPr sz="704" spc="-13" dirty="0">
                <a:latin typeface="Arial"/>
                <a:cs typeface="Arial"/>
              </a:rPr>
              <a:t> code</a:t>
            </a:r>
            <a:endParaRPr sz="704">
              <a:latin typeface="Arial"/>
              <a:cs typeface="Arial"/>
            </a:endParaRPr>
          </a:p>
        </p:txBody>
      </p:sp>
      <p:sp>
        <p:nvSpPr>
          <p:cNvPr id="3" name="object 3"/>
          <p:cNvSpPr txBox="1"/>
          <p:nvPr/>
        </p:nvSpPr>
        <p:spPr>
          <a:xfrm>
            <a:off x="3313752" y="1639791"/>
            <a:ext cx="4138799" cy="5167191"/>
          </a:xfrm>
          <a:prstGeom prst="rect">
            <a:avLst/>
          </a:prstGeom>
        </p:spPr>
        <p:txBody>
          <a:bodyPr vert="horz" wrap="square" lIns="0" tIns="8135" rIns="0" bIns="0" rtlCol="0">
            <a:spAutoFit/>
          </a:bodyPr>
          <a:lstStyle/>
          <a:p>
            <a:pPr marR="34978" algn="r">
              <a:spcBef>
                <a:spcPts val="64"/>
              </a:spcBef>
            </a:pPr>
            <a:r>
              <a:rPr sz="704" dirty="0">
                <a:latin typeface="Arial"/>
                <a:cs typeface="Arial"/>
              </a:rPr>
              <a:t>March</a:t>
            </a:r>
            <a:r>
              <a:rPr sz="704" spc="-13" dirty="0">
                <a:latin typeface="Arial"/>
                <a:cs typeface="Arial"/>
              </a:rPr>
              <a:t> </a:t>
            </a:r>
            <a:r>
              <a:rPr sz="704" dirty="0">
                <a:latin typeface="Arial"/>
                <a:cs typeface="Arial"/>
              </a:rPr>
              <a:t>27,</a:t>
            </a:r>
            <a:r>
              <a:rPr sz="704" spc="-3" dirty="0">
                <a:latin typeface="Arial"/>
                <a:cs typeface="Arial"/>
              </a:rPr>
              <a:t> </a:t>
            </a:r>
            <a:r>
              <a:rPr sz="704" spc="-13" dirty="0">
                <a:latin typeface="Arial"/>
                <a:cs typeface="Arial"/>
              </a:rPr>
              <a:t>2010</a:t>
            </a:r>
            <a:endParaRPr sz="704">
              <a:latin typeface="Arial"/>
              <a:cs typeface="Arial"/>
            </a:endParaRPr>
          </a:p>
          <a:p>
            <a:pPr>
              <a:lnSpc>
                <a:spcPct val="100000"/>
              </a:lnSpc>
            </a:pPr>
            <a:endParaRPr sz="704">
              <a:latin typeface="Arial"/>
              <a:cs typeface="Arial"/>
            </a:endParaRPr>
          </a:p>
          <a:p>
            <a:pPr>
              <a:spcBef>
                <a:spcPts val="310"/>
              </a:spcBef>
            </a:pPr>
            <a:endParaRPr sz="704">
              <a:latin typeface="Arial"/>
              <a:cs typeface="Arial"/>
            </a:endParaRPr>
          </a:p>
          <a:p>
            <a:pPr marL="8134"/>
            <a:r>
              <a:rPr sz="704" b="1" dirty="0">
                <a:latin typeface="Arial"/>
                <a:cs typeface="Arial"/>
              </a:rPr>
              <a:t>Application</a:t>
            </a:r>
            <a:r>
              <a:rPr sz="704" b="1" spc="-16" dirty="0">
                <a:latin typeface="Arial"/>
                <a:cs typeface="Arial"/>
              </a:rPr>
              <a:t> </a:t>
            </a:r>
            <a:r>
              <a:rPr sz="704" b="1" dirty="0">
                <a:latin typeface="Arial"/>
                <a:cs typeface="Arial"/>
              </a:rPr>
              <a:t>for</a:t>
            </a:r>
            <a:r>
              <a:rPr sz="704" b="1" spc="-16" dirty="0">
                <a:latin typeface="Arial"/>
                <a:cs typeface="Arial"/>
              </a:rPr>
              <a:t> </a:t>
            </a:r>
            <a:r>
              <a:rPr sz="704" b="1" dirty="0">
                <a:latin typeface="Arial"/>
                <a:cs typeface="Arial"/>
              </a:rPr>
              <a:t>an</a:t>
            </a:r>
            <a:r>
              <a:rPr sz="704" b="1" spc="-16" dirty="0">
                <a:latin typeface="Arial"/>
                <a:cs typeface="Arial"/>
              </a:rPr>
              <a:t> </a:t>
            </a:r>
            <a:r>
              <a:rPr sz="704" b="1" dirty="0">
                <a:latin typeface="Arial"/>
                <a:cs typeface="Arial"/>
              </a:rPr>
              <a:t>internship</a:t>
            </a:r>
            <a:r>
              <a:rPr sz="704" b="1" spc="-16" dirty="0">
                <a:latin typeface="Arial"/>
                <a:cs typeface="Arial"/>
              </a:rPr>
              <a:t> </a:t>
            </a:r>
            <a:r>
              <a:rPr sz="704" b="1" dirty="0">
                <a:latin typeface="Arial"/>
                <a:cs typeface="Arial"/>
              </a:rPr>
              <a:t>for</a:t>
            </a:r>
            <a:r>
              <a:rPr sz="704" b="1" spc="-6" dirty="0">
                <a:latin typeface="Arial"/>
                <a:cs typeface="Arial"/>
              </a:rPr>
              <a:t> </a:t>
            </a:r>
            <a:r>
              <a:rPr sz="704" b="1" dirty="0">
                <a:latin typeface="Arial"/>
                <a:cs typeface="Arial"/>
              </a:rPr>
              <a:t>22</a:t>
            </a:r>
            <a:r>
              <a:rPr sz="704" b="1" spc="-29" dirty="0">
                <a:latin typeface="Arial"/>
                <a:cs typeface="Arial"/>
              </a:rPr>
              <a:t> </a:t>
            </a:r>
            <a:r>
              <a:rPr sz="704" b="1" dirty="0">
                <a:latin typeface="Arial"/>
                <a:cs typeface="Arial"/>
              </a:rPr>
              <a:t>weeks</a:t>
            </a:r>
            <a:r>
              <a:rPr sz="704" b="1" spc="-13" dirty="0">
                <a:latin typeface="Arial"/>
                <a:cs typeface="Arial"/>
              </a:rPr>
              <a:t> </a:t>
            </a:r>
            <a:r>
              <a:rPr sz="704" b="1" dirty="0">
                <a:latin typeface="Arial"/>
                <a:cs typeface="Arial"/>
              </a:rPr>
              <a:t>starting</a:t>
            </a:r>
            <a:r>
              <a:rPr sz="704" b="1" spc="-16" dirty="0">
                <a:latin typeface="Arial"/>
                <a:cs typeface="Arial"/>
              </a:rPr>
              <a:t> </a:t>
            </a:r>
            <a:r>
              <a:rPr sz="704" b="1" dirty="0">
                <a:latin typeface="Arial"/>
                <a:cs typeface="Arial"/>
              </a:rPr>
              <a:t>in</a:t>
            </a:r>
            <a:r>
              <a:rPr sz="704" b="1" spc="-16" dirty="0">
                <a:latin typeface="Arial"/>
                <a:cs typeface="Arial"/>
              </a:rPr>
              <a:t> </a:t>
            </a:r>
            <a:r>
              <a:rPr sz="704" b="1" dirty="0">
                <a:latin typeface="Arial"/>
                <a:cs typeface="Arial"/>
              </a:rPr>
              <a:t>September</a:t>
            </a:r>
            <a:r>
              <a:rPr sz="704" b="1" spc="-6" dirty="0">
                <a:latin typeface="Arial"/>
                <a:cs typeface="Arial"/>
              </a:rPr>
              <a:t> </a:t>
            </a:r>
            <a:r>
              <a:rPr sz="704" b="1" spc="-13" dirty="0">
                <a:latin typeface="Arial"/>
                <a:cs typeface="Arial"/>
              </a:rPr>
              <a:t>2020</a:t>
            </a:r>
            <a:endParaRPr sz="704">
              <a:latin typeface="Arial"/>
              <a:cs typeface="Arial"/>
            </a:endParaRPr>
          </a:p>
          <a:p>
            <a:pPr>
              <a:spcBef>
                <a:spcPts val="794"/>
              </a:spcBef>
            </a:pPr>
            <a:endParaRPr sz="704">
              <a:latin typeface="Arial"/>
              <a:cs typeface="Arial"/>
            </a:endParaRPr>
          </a:p>
          <a:p>
            <a:pPr marL="8134"/>
            <a:r>
              <a:rPr sz="704" dirty="0">
                <a:latin typeface="Arial"/>
                <a:cs typeface="Arial"/>
              </a:rPr>
              <a:t>Dear</a:t>
            </a:r>
            <a:r>
              <a:rPr sz="704" spc="-6" dirty="0">
                <a:latin typeface="Arial"/>
                <a:cs typeface="Arial"/>
              </a:rPr>
              <a:t> </a:t>
            </a:r>
            <a:r>
              <a:rPr sz="704" dirty="0">
                <a:latin typeface="Arial"/>
                <a:cs typeface="Arial"/>
              </a:rPr>
              <a:t>Mr./Ms./Dr.</a:t>
            </a:r>
            <a:r>
              <a:rPr sz="704" spc="-6" dirty="0">
                <a:latin typeface="Arial"/>
                <a:cs typeface="Arial"/>
              </a:rPr>
              <a:t> </a:t>
            </a:r>
            <a:r>
              <a:rPr sz="704" dirty="0">
                <a:latin typeface="Arial"/>
                <a:cs typeface="Arial"/>
              </a:rPr>
              <a:t>Last</a:t>
            </a:r>
            <a:r>
              <a:rPr sz="704" spc="-6" dirty="0">
                <a:latin typeface="Arial"/>
                <a:cs typeface="Arial"/>
              </a:rPr>
              <a:t> </a:t>
            </a:r>
            <a:r>
              <a:rPr sz="704" dirty="0">
                <a:latin typeface="Arial"/>
                <a:cs typeface="Arial"/>
              </a:rPr>
              <a:t>Name</a:t>
            </a:r>
            <a:r>
              <a:rPr sz="704" spc="-13" dirty="0">
                <a:latin typeface="Arial"/>
                <a:cs typeface="Arial"/>
              </a:rPr>
              <a:t> </a:t>
            </a:r>
            <a:r>
              <a:rPr sz="704" dirty="0">
                <a:latin typeface="Arial"/>
                <a:cs typeface="Arial"/>
              </a:rPr>
              <a:t>of</a:t>
            </a:r>
            <a:r>
              <a:rPr sz="704" spc="-6" dirty="0">
                <a:latin typeface="Arial"/>
                <a:cs typeface="Arial"/>
              </a:rPr>
              <a:t> Addressee,</a:t>
            </a:r>
            <a:endParaRPr sz="704">
              <a:latin typeface="Arial"/>
              <a:cs typeface="Arial"/>
            </a:endParaRPr>
          </a:p>
          <a:p>
            <a:pPr>
              <a:spcBef>
                <a:spcPts val="420"/>
              </a:spcBef>
            </a:pPr>
            <a:endParaRPr sz="704">
              <a:latin typeface="Arial"/>
              <a:cs typeface="Arial"/>
            </a:endParaRPr>
          </a:p>
          <a:p>
            <a:pPr marL="13015">
              <a:spcBef>
                <a:spcPts val="3"/>
              </a:spcBef>
            </a:pPr>
            <a:r>
              <a:rPr sz="704" b="1" dirty="0">
                <a:latin typeface="Arial"/>
                <a:cs typeface="Arial"/>
              </a:rPr>
              <a:t>Opening</a:t>
            </a:r>
            <a:r>
              <a:rPr sz="704" b="1" spc="-16" dirty="0">
                <a:latin typeface="Arial"/>
                <a:cs typeface="Arial"/>
              </a:rPr>
              <a:t> </a:t>
            </a:r>
            <a:r>
              <a:rPr sz="704" b="1" spc="-6" dirty="0">
                <a:latin typeface="Arial"/>
                <a:cs typeface="Arial"/>
              </a:rPr>
              <a:t>Paragraph</a:t>
            </a:r>
            <a:endParaRPr sz="704">
              <a:latin typeface="Arial"/>
              <a:cs typeface="Arial"/>
            </a:endParaRPr>
          </a:p>
          <a:p>
            <a:pPr marL="12608" marR="3254">
              <a:lnSpc>
                <a:spcPct val="95900"/>
              </a:lnSpc>
              <a:spcBef>
                <a:spcPts val="234"/>
              </a:spcBef>
            </a:pPr>
            <a:r>
              <a:rPr sz="704" dirty="0">
                <a:latin typeface="Arial"/>
                <a:cs typeface="Arial"/>
              </a:rPr>
              <a:t>Open</a:t>
            </a:r>
            <a:r>
              <a:rPr sz="704" spc="-10" dirty="0">
                <a:latin typeface="Arial"/>
                <a:cs typeface="Arial"/>
              </a:rPr>
              <a:t> </a:t>
            </a:r>
            <a:r>
              <a:rPr sz="704" dirty="0">
                <a:latin typeface="Arial"/>
                <a:cs typeface="Arial"/>
              </a:rPr>
              <a:t>with</a:t>
            </a:r>
            <a:r>
              <a:rPr sz="704" spc="-6" dirty="0">
                <a:latin typeface="Arial"/>
                <a:cs typeface="Arial"/>
              </a:rPr>
              <a:t> </a:t>
            </a:r>
            <a:r>
              <a:rPr sz="704" dirty="0">
                <a:latin typeface="Arial"/>
                <a:cs typeface="Arial"/>
              </a:rPr>
              <a:t>a</a:t>
            </a:r>
            <a:r>
              <a:rPr sz="704" spc="-10" dirty="0">
                <a:latin typeface="Arial"/>
                <a:cs typeface="Arial"/>
              </a:rPr>
              <a:t> </a:t>
            </a:r>
            <a:r>
              <a:rPr sz="704" spc="-6" dirty="0">
                <a:latin typeface="Arial"/>
                <a:cs typeface="Arial"/>
              </a:rPr>
              <a:t>compelling</a:t>
            </a:r>
            <a:r>
              <a:rPr sz="704" spc="-13" dirty="0">
                <a:latin typeface="Arial"/>
                <a:cs typeface="Arial"/>
              </a:rPr>
              <a:t> </a:t>
            </a:r>
            <a:r>
              <a:rPr sz="704" dirty="0">
                <a:latin typeface="Arial"/>
                <a:cs typeface="Arial"/>
              </a:rPr>
              <a:t>paragraph</a:t>
            </a:r>
            <a:r>
              <a:rPr sz="704" spc="-13" dirty="0">
                <a:latin typeface="Arial"/>
                <a:cs typeface="Arial"/>
              </a:rPr>
              <a:t> </a:t>
            </a:r>
            <a:r>
              <a:rPr sz="704" dirty="0">
                <a:latin typeface="Arial"/>
                <a:cs typeface="Arial"/>
              </a:rPr>
              <a:t>that</a:t>
            </a:r>
            <a:r>
              <a:rPr sz="704" spc="-13" dirty="0">
                <a:latin typeface="Arial"/>
                <a:cs typeface="Arial"/>
              </a:rPr>
              <a:t> </a:t>
            </a:r>
            <a:r>
              <a:rPr sz="704" dirty="0">
                <a:latin typeface="Arial"/>
                <a:cs typeface="Arial"/>
              </a:rPr>
              <a:t>tells</a:t>
            </a:r>
            <a:r>
              <a:rPr sz="704" spc="-3" dirty="0">
                <a:latin typeface="Arial"/>
                <a:cs typeface="Arial"/>
              </a:rPr>
              <a:t> </a:t>
            </a:r>
            <a:r>
              <a:rPr sz="704" dirty="0">
                <a:latin typeface="Arial"/>
                <a:cs typeface="Arial"/>
              </a:rPr>
              <a:t>a</a:t>
            </a:r>
            <a:r>
              <a:rPr sz="704" spc="-6" dirty="0">
                <a:latin typeface="Arial"/>
                <a:cs typeface="Arial"/>
              </a:rPr>
              <a:t> </a:t>
            </a:r>
            <a:r>
              <a:rPr sz="704" dirty="0">
                <a:latin typeface="Arial"/>
                <a:cs typeface="Arial"/>
              </a:rPr>
              <a:t>story</a:t>
            </a:r>
            <a:r>
              <a:rPr sz="704" spc="-16" dirty="0">
                <a:latin typeface="Arial"/>
                <a:cs typeface="Arial"/>
              </a:rPr>
              <a:t> </a:t>
            </a:r>
            <a:r>
              <a:rPr sz="704" dirty="0">
                <a:latin typeface="Arial"/>
                <a:cs typeface="Arial"/>
              </a:rPr>
              <a:t>and</a:t>
            </a:r>
            <a:r>
              <a:rPr sz="704" spc="-6" dirty="0">
                <a:latin typeface="Arial"/>
                <a:cs typeface="Arial"/>
              </a:rPr>
              <a:t> </a:t>
            </a:r>
            <a:r>
              <a:rPr sz="704" dirty="0">
                <a:latin typeface="Arial"/>
                <a:cs typeface="Arial"/>
              </a:rPr>
              <a:t>catches</a:t>
            </a:r>
            <a:r>
              <a:rPr sz="704" spc="-13" dirty="0">
                <a:latin typeface="Arial"/>
                <a:cs typeface="Arial"/>
              </a:rPr>
              <a:t> </a:t>
            </a:r>
            <a:r>
              <a:rPr sz="704" dirty="0">
                <a:latin typeface="Arial"/>
                <a:cs typeface="Arial"/>
              </a:rPr>
              <a:t>the</a:t>
            </a:r>
            <a:r>
              <a:rPr sz="704" spc="-16" dirty="0">
                <a:latin typeface="Arial"/>
                <a:cs typeface="Arial"/>
              </a:rPr>
              <a:t> </a:t>
            </a:r>
            <a:r>
              <a:rPr sz="704" dirty="0">
                <a:latin typeface="Arial"/>
                <a:cs typeface="Arial"/>
              </a:rPr>
              <a:t>reader's</a:t>
            </a:r>
            <a:r>
              <a:rPr sz="704" spc="-13" dirty="0">
                <a:latin typeface="Arial"/>
                <a:cs typeface="Arial"/>
              </a:rPr>
              <a:t> </a:t>
            </a:r>
            <a:r>
              <a:rPr sz="704" dirty="0">
                <a:latin typeface="Arial"/>
                <a:cs typeface="Arial"/>
              </a:rPr>
              <a:t>attention.</a:t>
            </a:r>
            <a:r>
              <a:rPr sz="704" spc="-13" dirty="0">
                <a:latin typeface="Arial"/>
                <a:cs typeface="Arial"/>
              </a:rPr>
              <a:t> </a:t>
            </a:r>
            <a:r>
              <a:rPr sz="704" spc="-6" dirty="0">
                <a:latin typeface="Arial"/>
                <a:cs typeface="Arial"/>
              </a:rPr>
              <a:t>Therefore, </a:t>
            </a:r>
            <a:r>
              <a:rPr sz="704" dirty="0">
                <a:latin typeface="Arial"/>
                <a:cs typeface="Arial"/>
              </a:rPr>
              <a:t>communicate</a:t>
            </a:r>
            <a:r>
              <a:rPr sz="704" spc="-10" dirty="0">
                <a:latin typeface="Arial"/>
                <a:cs typeface="Arial"/>
              </a:rPr>
              <a:t> </a:t>
            </a:r>
            <a:r>
              <a:rPr sz="704" dirty="0">
                <a:latin typeface="Arial"/>
                <a:cs typeface="Arial"/>
              </a:rPr>
              <a:t>your</a:t>
            </a:r>
            <a:r>
              <a:rPr sz="704" spc="-13" dirty="0">
                <a:latin typeface="Arial"/>
                <a:cs typeface="Arial"/>
              </a:rPr>
              <a:t> </a:t>
            </a:r>
            <a:r>
              <a:rPr sz="704" dirty="0">
                <a:latin typeface="Arial"/>
                <a:cs typeface="Arial"/>
              </a:rPr>
              <a:t>passion</a:t>
            </a:r>
            <a:r>
              <a:rPr sz="704" spc="-13" dirty="0">
                <a:latin typeface="Arial"/>
                <a:cs typeface="Arial"/>
              </a:rPr>
              <a:t> </a:t>
            </a:r>
            <a:r>
              <a:rPr sz="704" dirty="0">
                <a:latin typeface="Arial"/>
                <a:cs typeface="Arial"/>
              </a:rPr>
              <a:t>and</a:t>
            </a:r>
            <a:r>
              <a:rPr sz="704" spc="-10" dirty="0">
                <a:latin typeface="Arial"/>
                <a:cs typeface="Arial"/>
              </a:rPr>
              <a:t> </a:t>
            </a:r>
            <a:r>
              <a:rPr sz="704" dirty="0">
                <a:latin typeface="Arial"/>
                <a:cs typeface="Arial"/>
              </a:rPr>
              <a:t>why</a:t>
            </a:r>
            <a:r>
              <a:rPr sz="704" spc="-19" dirty="0">
                <a:latin typeface="Arial"/>
                <a:cs typeface="Arial"/>
              </a:rPr>
              <a:t> </a:t>
            </a:r>
            <a:r>
              <a:rPr sz="704" dirty="0">
                <a:latin typeface="Arial"/>
                <a:cs typeface="Arial"/>
              </a:rPr>
              <a:t>you</a:t>
            </a:r>
            <a:r>
              <a:rPr sz="704" spc="-10" dirty="0">
                <a:latin typeface="Arial"/>
                <a:cs typeface="Arial"/>
              </a:rPr>
              <a:t> </a:t>
            </a:r>
            <a:r>
              <a:rPr sz="704" dirty="0">
                <a:latin typeface="Arial"/>
                <a:cs typeface="Arial"/>
              </a:rPr>
              <a:t>are</a:t>
            </a:r>
            <a:r>
              <a:rPr sz="704" spc="-13" dirty="0">
                <a:latin typeface="Arial"/>
                <a:cs typeface="Arial"/>
              </a:rPr>
              <a:t> </a:t>
            </a:r>
            <a:r>
              <a:rPr sz="704" spc="-6" dirty="0">
                <a:latin typeface="Arial"/>
                <a:cs typeface="Arial"/>
              </a:rPr>
              <a:t>applying</a:t>
            </a:r>
            <a:r>
              <a:rPr sz="704" spc="-10" dirty="0">
                <a:latin typeface="Arial"/>
                <a:cs typeface="Arial"/>
              </a:rPr>
              <a:t> </a:t>
            </a:r>
            <a:r>
              <a:rPr sz="704" dirty="0">
                <a:latin typeface="Arial"/>
                <a:cs typeface="Arial"/>
              </a:rPr>
              <a:t>for</a:t>
            </a:r>
            <a:r>
              <a:rPr sz="704" spc="-16" dirty="0">
                <a:latin typeface="Arial"/>
                <a:cs typeface="Arial"/>
              </a:rPr>
              <a:t> </a:t>
            </a:r>
            <a:r>
              <a:rPr sz="704" dirty="0">
                <a:latin typeface="Arial"/>
                <a:cs typeface="Arial"/>
              </a:rPr>
              <a:t>this</a:t>
            </a:r>
            <a:r>
              <a:rPr sz="704" spc="-16" dirty="0">
                <a:latin typeface="Arial"/>
                <a:cs typeface="Arial"/>
              </a:rPr>
              <a:t> </a:t>
            </a:r>
            <a:r>
              <a:rPr sz="704" dirty="0">
                <a:latin typeface="Arial"/>
                <a:cs typeface="Arial"/>
              </a:rPr>
              <a:t>job/to</a:t>
            </a:r>
            <a:r>
              <a:rPr sz="704" spc="-19" dirty="0">
                <a:latin typeface="Arial"/>
                <a:cs typeface="Arial"/>
              </a:rPr>
              <a:t> </a:t>
            </a:r>
            <a:r>
              <a:rPr sz="704" dirty="0">
                <a:latin typeface="Arial"/>
                <a:cs typeface="Arial"/>
              </a:rPr>
              <a:t>this</a:t>
            </a:r>
            <a:r>
              <a:rPr sz="704" spc="-6" dirty="0">
                <a:latin typeface="Arial"/>
                <a:cs typeface="Arial"/>
              </a:rPr>
              <a:t> </a:t>
            </a:r>
            <a:r>
              <a:rPr sz="704" dirty="0">
                <a:latin typeface="Arial"/>
                <a:cs typeface="Arial"/>
              </a:rPr>
              <a:t>company.</a:t>
            </a:r>
            <a:r>
              <a:rPr sz="704" spc="-6" dirty="0">
                <a:latin typeface="Arial"/>
                <a:cs typeface="Arial"/>
              </a:rPr>
              <a:t> </a:t>
            </a:r>
            <a:r>
              <a:rPr sz="704" dirty="0">
                <a:latin typeface="Arial"/>
                <a:cs typeface="Arial"/>
              </a:rPr>
              <a:t>You</a:t>
            </a:r>
            <a:r>
              <a:rPr sz="704" spc="-16" dirty="0">
                <a:latin typeface="Arial"/>
                <a:cs typeface="Arial"/>
              </a:rPr>
              <a:t> </a:t>
            </a:r>
            <a:r>
              <a:rPr sz="704" dirty="0">
                <a:latin typeface="Arial"/>
                <a:cs typeface="Arial"/>
              </a:rPr>
              <a:t>may</a:t>
            </a:r>
            <a:r>
              <a:rPr sz="704" spc="-16" dirty="0">
                <a:latin typeface="Arial"/>
                <a:cs typeface="Arial"/>
              </a:rPr>
              <a:t> </a:t>
            </a:r>
            <a:r>
              <a:rPr sz="704" dirty="0">
                <a:latin typeface="Arial"/>
                <a:cs typeface="Arial"/>
              </a:rPr>
              <a:t>say</a:t>
            </a:r>
            <a:r>
              <a:rPr sz="704" spc="-19" dirty="0">
                <a:latin typeface="Arial"/>
                <a:cs typeface="Arial"/>
              </a:rPr>
              <a:t> </a:t>
            </a:r>
            <a:r>
              <a:rPr sz="704" dirty="0">
                <a:latin typeface="Arial"/>
                <a:cs typeface="Arial"/>
              </a:rPr>
              <a:t>how</a:t>
            </a:r>
            <a:r>
              <a:rPr sz="704" spc="-10" dirty="0">
                <a:latin typeface="Arial"/>
                <a:cs typeface="Arial"/>
              </a:rPr>
              <a:t> </a:t>
            </a:r>
            <a:r>
              <a:rPr sz="704" spc="-16" dirty="0">
                <a:latin typeface="Arial"/>
                <a:cs typeface="Arial"/>
              </a:rPr>
              <a:t>you </a:t>
            </a:r>
            <a:r>
              <a:rPr sz="704" dirty="0">
                <a:latin typeface="Arial"/>
                <a:cs typeface="Arial"/>
              </a:rPr>
              <a:t>found</a:t>
            </a:r>
            <a:r>
              <a:rPr sz="704" spc="-16" dirty="0">
                <a:latin typeface="Arial"/>
                <a:cs typeface="Arial"/>
              </a:rPr>
              <a:t> </a:t>
            </a:r>
            <a:r>
              <a:rPr sz="704" dirty="0">
                <a:latin typeface="Arial"/>
                <a:cs typeface="Arial"/>
              </a:rPr>
              <a:t>out</a:t>
            </a:r>
            <a:r>
              <a:rPr sz="704" spc="-10" dirty="0">
                <a:latin typeface="Arial"/>
                <a:cs typeface="Arial"/>
              </a:rPr>
              <a:t> </a:t>
            </a:r>
            <a:r>
              <a:rPr sz="704" dirty="0">
                <a:latin typeface="Arial"/>
                <a:cs typeface="Arial"/>
              </a:rPr>
              <a:t>about</a:t>
            </a:r>
            <a:r>
              <a:rPr sz="704" spc="-6" dirty="0">
                <a:latin typeface="Arial"/>
                <a:cs typeface="Arial"/>
              </a:rPr>
              <a:t> </a:t>
            </a:r>
            <a:r>
              <a:rPr sz="704" dirty="0">
                <a:latin typeface="Arial"/>
                <a:cs typeface="Arial"/>
              </a:rPr>
              <a:t>it,</a:t>
            </a:r>
            <a:r>
              <a:rPr sz="704" spc="-16" dirty="0">
                <a:latin typeface="Arial"/>
                <a:cs typeface="Arial"/>
              </a:rPr>
              <a:t> </a:t>
            </a:r>
            <a:r>
              <a:rPr sz="704" dirty="0">
                <a:latin typeface="Arial"/>
                <a:cs typeface="Arial"/>
              </a:rPr>
              <a:t>and</a:t>
            </a:r>
            <a:r>
              <a:rPr sz="704" spc="-13" dirty="0">
                <a:latin typeface="Arial"/>
                <a:cs typeface="Arial"/>
              </a:rPr>
              <a:t> </a:t>
            </a:r>
            <a:r>
              <a:rPr sz="704" dirty="0">
                <a:latin typeface="Arial"/>
                <a:cs typeface="Arial"/>
              </a:rPr>
              <a:t>ask</a:t>
            </a:r>
            <a:r>
              <a:rPr sz="704" spc="-22" dirty="0">
                <a:latin typeface="Arial"/>
                <a:cs typeface="Arial"/>
              </a:rPr>
              <a:t> </a:t>
            </a:r>
            <a:r>
              <a:rPr sz="704" dirty="0">
                <a:latin typeface="Arial"/>
                <a:cs typeface="Arial"/>
              </a:rPr>
              <a:t>for</a:t>
            </a:r>
            <a:r>
              <a:rPr sz="704" spc="-13" dirty="0">
                <a:latin typeface="Arial"/>
                <a:cs typeface="Arial"/>
              </a:rPr>
              <a:t> </a:t>
            </a:r>
            <a:r>
              <a:rPr sz="704" dirty="0">
                <a:latin typeface="Arial"/>
                <a:cs typeface="Arial"/>
              </a:rPr>
              <a:t>consideration</a:t>
            </a:r>
            <a:r>
              <a:rPr sz="704" spc="-22" dirty="0">
                <a:latin typeface="Arial"/>
                <a:cs typeface="Arial"/>
              </a:rPr>
              <a:t> </a:t>
            </a:r>
            <a:r>
              <a:rPr sz="704" dirty="0">
                <a:latin typeface="Arial"/>
                <a:cs typeface="Arial"/>
              </a:rPr>
              <a:t>based</a:t>
            </a:r>
            <a:r>
              <a:rPr sz="704" spc="-13" dirty="0">
                <a:latin typeface="Arial"/>
                <a:cs typeface="Arial"/>
              </a:rPr>
              <a:t> </a:t>
            </a:r>
            <a:r>
              <a:rPr sz="704" dirty="0">
                <a:latin typeface="Arial"/>
                <a:cs typeface="Arial"/>
              </a:rPr>
              <a:t>on</a:t>
            </a:r>
            <a:r>
              <a:rPr sz="704" spc="-16" dirty="0">
                <a:latin typeface="Arial"/>
                <a:cs typeface="Arial"/>
              </a:rPr>
              <a:t> </a:t>
            </a:r>
            <a:r>
              <a:rPr sz="704" dirty="0">
                <a:latin typeface="Arial"/>
                <a:cs typeface="Arial"/>
              </a:rPr>
              <a:t>your</a:t>
            </a:r>
            <a:r>
              <a:rPr sz="704" spc="-6" dirty="0">
                <a:latin typeface="Arial"/>
                <a:cs typeface="Arial"/>
              </a:rPr>
              <a:t> </a:t>
            </a:r>
            <a:r>
              <a:rPr sz="704" dirty="0">
                <a:latin typeface="Arial"/>
                <a:cs typeface="Arial"/>
              </a:rPr>
              <a:t>unique</a:t>
            </a:r>
            <a:r>
              <a:rPr sz="704" spc="-19" dirty="0">
                <a:latin typeface="Arial"/>
                <a:cs typeface="Arial"/>
              </a:rPr>
              <a:t> </a:t>
            </a:r>
            <a:r>
              <a:rPr sz="704" dirty="0">
                <a:latin typeface="Arial"/>
                <a:cs typeface="Arial"/>
              </a:rPr>
              <a:t>skills</a:t>
            </a:r>
            <a:r>
              <a:rPr sz="704" spc="-10" dirty="0">
                <a:latin typeface="Arial"/>
                <a:cs typeface="Arial"/>
              </a:rPr>
              <a:t> </a:t>
            </a:r>
            <a:r>
              <a:rPr sz="704" dirty="0">
                <a:latin typeface="Arial"/>
                <a:cs typeface="Arial"/>
              </a:rPr>
              <a:t>and</a:t>
            </a:r>
            <a:r>
              <a:rPr sz="704" spc="-16" dirty="0">
                <a:latin typeface="Arial"/>
                <a:cs typeface="Arial"/>
              </a:rPr>
              <a:t> </a:t>
            </a:r>
            <a:r>
              <a:rPr sz="704" dirty="0">
                <a:latin typeface="Arial"/>
                <a:cs typeface="Arial"/>
              </a:rPr>
              <a:t>experiences</a:t>
            </a:r>
            <a:r>
              <a:rPr sz="704" spc="-10" dirty="0">
                <a:latin typeface="Arial"/>
                <a:cs typeface="Arial"/>
              </a:rPr>
              <a:t> </a:t>
            </a:r>
            <a:r>
              <a:rPr sz="704" dirty="0">
                <a:latin typeface="Arial"/>
                <a:cs typeface="Arial"/>
              </a:rPr>
              <a:t>you</a:t>
            </a:r>
            <a:r>
              <a:rPr sz="704" spc="-16" dirty="0">
                <a:latin typeface="Arial"/>
                <a:cs typeface="Arial"/>
              </a:rPr>
              <a:t> </a:t>
            </a:r>
            <a:r>
              <a:rPr sz="704" dirty="0">
                <a:latin typeface="Arial"/>
                <a:cs typeface="Arial"/>
              </a:rPr>
              <a:t>have</a:t>
            </a:r>
            <a:r>
              <a:rPr sz="704" spc="-16" dirty="0">
                <a:latin typeface="Arial"/>
                <a:cs typeface="Arial"/>
              </a:rPr>
              <a:t> to </a:t>
            </a:r>
            <a:r>
              <a:rPr sz="704" dirty="0">
                <a:latin typeface="Arial"/>
                <a:cs typeface="Arial"/>
              </a:rPr>
              <a:t>offer.</a:t>
            </a:r>
            <a:r>
              <a:rPr sz="704" spc="-13" dirty="0">
                <a:latin typeface="Arial"/>
                <a:cs typeface="Arial"/>
              </a:rPr>
              <a:t> </a:t>
            </a:r>
            <a:r>
              <a:rPr sz="704" dirty="0">
                <a:latin typeface="Arial"/>
                <a:cs typeface="Arial"/>
              </a:rPr>
              <a:t>If</a:t>
            </a:r>
            <a:r>
              <a:rPr sz="704" spc="-3" dirty="0">
                <a:latin typeface="Arial"/>
                <a:cs typeface="Arial"/>
              </a:rPr>
              <a:t> </a:t>
            </a:r>
            <a:r>
              <a:rPr sz="704" dirty="0">
                <a:latin typeface="Arial"/>
                <a:cs typeface="Arial"/>
              </a:rPr>
              <a:t>you</a:t>
            </a:r>
            <a:r>
              <a:rPr sz="704" spc="-13" dirty="0">
                <a:latin typeface="Arial"/>
                <a:cs typeface="Arial"/>
              </a:rPr>
              <a:t> </a:t>
            </a:r>
            <a:r>
              <a:rPr sz="704" dirty="0">
                <a:latin typeface="Arial"/>
                <a:cs typeface="Arial"/>
              </a:rPr>
              <a:t>were</a:t>
            </a:r>
            <a:r>
              <a:rPr sz="704" spc="-10" dirty="0">
                <a:latin typeface="Arial"/>
                <a:cs typeface="Arial"/>
              </a:rPr>
              <a:t> </a:t>
            </a:r>
            <a:r>
              <a:rPr sz="704" dirty="0">
                <a:latin typeface="Arial"/>
                <a:cs typeface="Arial"/>
              </a:rPr>
              <a:t>referred</a:t>
            </a:r>
            <a:r>
              <a:rPr sz="704" spc="-10" dirty="0">
                <a:latin typeface="Arial"/>
                <a:cs typeface="Arial"/>
              </a:rPr>
              <a:t> </a:t>
            </a:r>
            <a:r>
              <a:rPr sz="704" dirty="0">
                <a:latin typeface="Arial"/>
                <a:cs typeface="Arial"/>
              </a:rPr>
              <a:t>by</a:t>
            </a:r>
            <a:r>
              <a:rPr sz="704" spc="-16" dirty="0">
                <a:latin typeface="Arial"/>
                <a:cs typeface="Arial"/>
              </a:rPr>
              <a:t> </a:t>
            </a:r>
            <a:r>
              <a:rPr sz="704" dirty="0">
                <a:latin typeface="Arial"/>
                <a:cs typeface="Arial"/>
              </a:rPr>
              <a:t>someone</a:t>
            </a:r>
            <a:r>
              <a:rPr sz="704" spc="-19" dirty="0">
                <a:latin typeface="Arial"/>
                <a:cs typeface="Arial"/>
              </a:rPr>
              <a:t> </a:t>
            </a:r>
            <a:r>
              <a:rPr sz="704" dirty="0">
                <a:latin typeface="Arial"/>
                <a:cs typeface="Arial"/>
              </a:rPr>
              <a:t>state</a:t>
            </a:r>
            <a:r>
              <a:rPr sz="704" spc="-16" dirty="0">
                <a:latin typeface="Arial"/>
                <a:cs typeface="Arial"/>
              </a:rPr>
              <a:t> </a:t>
            </a:r>
            <a:r>
              <a:rPr sz="704" dirty="0">
                <a:latin typeface="Arial"/>
                <a:cs typeface="Arial"/>
              </a:rPr>
              <a:t>that</a:t>
            </a:r>
            <a:r>
              <a:rPr sz="704" spc="-13" dirty="0">
                <a:latin typeface="Arial"/>
                <a:cs typeface="Arial"/>
              </a:rPr>
              <a:t> </a:t>
            </a:r>
            <a:r>
              <a:rPr sz="704" dirty="0">
                <a:latin typeface="Arial"/>
                <a:cs typeface="Arial"/>
              </a:rPr>
              <a:t>here.</a:t>
            </a:r>
            <a:r>
              <a:rPr sz="704" spc="-10" dirty="0">
                <a:latin typeface="Arial"/>
                <a:cs typeface="Arial"/>
              </a:rPr>
              <a:t> </a:t>
            </a:r>
            <a:r>
              <a:rPr sz="704" dirty="0">
                <a:latin typeface="Arial"/>
                <a:cs typeface="Arial"/>
              </a:rPr>
              <a:t>Make</a:t>
            </a:r>
            <a:r>
              <a:rPr sz="704" spc="-13" dirty="0">
                <a:latin typeface="Arial"/>
                <a:cs typeface="Arial"/>
              </a:rPr>
              <a:t> </a:t>
            </a:r>
            <a:r>
              <a:rPr sz="704" dirty="0">
                <a:latin typeface="Arial"/>
                <a:cs typeface="Arial"/>
              </a:rPr>
              <a:t>a</a:t>
            </a:r>
            <a:r>
              <a:rPr sz="704" spc="-16" dirty="0">
                <a:latin typeface="Arial"/>
                <a:cs typeface="Arial"/>
              </a:rPr>
              <a:t> </a:t>
            </a:r>
            <a:r>
              <a:rPr sz="704" dirty="0">
                <a:latin typeface="Arial"/>
                <a:cs typeface="Arial"/>
              </a:rPr>
              <a:t>general</a:t>
            </a:r>
            <a:r>
              <a:rPr sz="704" spc="-10" dirty="0">
                <a:latin typeface="Arial"/>
                <a:cs typeface="Arial"/>
              </a:rPr>
              <a:t> </a:t>
            </a:r>
            <a:r>
              <a:rPr sz="704" dirty="0">
                <a:latin typeface="Arial"/>
                <a:cs typeface="Arial"/>
              </a:rPr>
              <a:t>statement</a:t>
            </a:r>
            <a:r>
              <a:rPr sz="704" spc="-6" dirty="0">
                <a:latin typeface="Arial"/>
                <a:cs typeface="Arial"/>
              </a:rPr>
              <a:t> </a:t>
            </a:r>
            <a:r>
              <a:rPr sz="704" dirty="0">
                <a:latin typeface="Arial"/>
                <a:cs typeface="Arial"/>
              </a:rPr>
              <a:t>what</a:t>
            </a:r>
            <a:r>
              <a:rPr sz="704" spc="-13" dirty="0">
                <a:latin typeface="Arial"/>
                <a:cs typeface="Arial"/>
              </a:rPr>
              <a:t> </a:t>
            </a:r>
            <a:r>
              <a:rPr sz="704" dirty="0">
                <a:latin typeface="Arial"/>
                <a:cs typeface="Arial"/>
              </a:rPr>
              <a:t>qualifies</a:t>
            </a:r>
            <a:r>
              <a:rPr sz="704" spc="-6" dirty="0">
                <a:latin typeface="Arial"/>
                <a:cs typeface="Arial"/>
              </a:rPr>
              <a:t> </a:t>
            </a:r>
            <a:r>
              <a:rPr sz="704" spc="-16" dirty="0">
                <a:latin typeface="Arial"/>
                <a:cs typeface="Arial"/>
              </a:rPr>
              <a:t>you</a:t>
            </a:r>
            <a:r>
              <a:rPr sz="704" spc="320" dirty="0">
                <a:latin typeface="Arial"/>
                <a:cs typeface="Arial"/>
              </a:rPr>
              <a:t> </a:t>
            </a:r>
            <a:r>
              <a:rPr sz="704" dirty="0">
                <a:latin typeface="Arial"/>
                <a:cs typeface="Arial"/>
              </a:rPr>
              <a:t>most</a:t>
            </a:r>
            <a:r>
              <a:rPr sz="704" spc="-22" dirty="0">
                <a:latin typeface="Arial"/>
                <a:cs typeface="Arial"/>
              </a:rPr>
              <a:t> </a:t>
            </a:r>
            <a:r>
              <a:rPr sz="704" dirty="0">
                <a:latin typeface="Arial"/>
                <a:cs typeface="Arial"/>
              </a:rPr>
              <a:t>for</a:t>
            </a:r>
            <a:r>
              <a:rPr sz="704" spc="-16" dirty="0">
                <a:latin typeface="Arial"/>
                <a:cs typeface="Arial"/>
              </a:rPr>
              <a:t> </a:t>
            </a:r>
            <a:r>
              <a:rPr sz="704" dirty="0">
                <a:latin typeface="Arial"/>
                <a:cs typeface="Arial"/>
              </a:rPr>
              <a:t>the</a:t>
            </a:r>
            <a:r>
              <a:rPr sz="704" spc="-19" dirty="0">
                <a:latin typeface="Arial"/>
                <a:cs typeface="Arial"/>
              </a:rPr>
              <a:t> </a:t>
            </a:r>
            <a:r>
              <a:rPr sz="704" dirty="0">
                <a:latin typeface="Arial"/>
                <a:cs typeface="Arial"/>
              </a:rPr>
              <a:t>job</a:t>
            </a:r>
            <a:r>
              <a:rPr sz="704" spc="-19" dirty="0">
                <a:latin typeface="Arial"/>
                <a:cs typeface="Arial"/>
              </a:rPr>
              <a:t> </a:t>
            </a:r>
            <a:r>
              <a:rPr sz="704" dirty="0">
                <a:latin typeface="Arial"/>
                <a:cs typeface="Arial"/>
              </a:rPr>
              <a:t>and</a:t>
            </a:r>
            <a:r>
              <a:rPr sz="704" spc="-13" dirty="0">
                <a:latin typeface="Arial"/>
                <a:cs typeface="Arial"/>
              </a:rPr>
              <a:t> </a:t>
            </a:r>
            <a:r>
              <a:rPr sz="704" dirty="0">
                <a:latin typeface="Arial"/>
                <a:cs typeface="Arial"/>
              </a:rPr>
              <a:t>if</a:t>
            </a:r>
            <a:r>
              <a:rPr sz="704" spc="-6" dirty="0">
                <a:latin typeface="Arial"/>
                <a:cs typeface="Arial"/>
              </a:rPr>
              <a:t> </a:t>
            </a:r>
            <a:r>
              <a:rPr sz="704" dirty="0">
                <a:latin typeface="Arial"/>
                <a:cs typeface="Arial"/>
              </a:rPr>
              <a:t>possible</a:t>
            </a:r>
            <a:r>
              <a:rPr sz="704" spc="-13" dirty="0">
                <a:latin typeface="Arial"/>
                <a:cs typeface="Arial"/>
              </a:rPr>
              <a:t> </a:t>
            </a:r>
            <a:r>
              <a:rPr sz="704" dirty="0">
                <a:latin typeface="Arial"/>
                <a:cs typeface="Arial"/>
              </a:rPr>
              <a:t>how</a:t>
            </a:r>
            <a:r>
              <a:rPr sz="704" spc="-22" dirty="0">
                <a:latin typeface="Arial"/>
                <a:cs typeface="Arial"/>
              </a:rPr>
              <a:t> </a:t>
            </a:r>
            <a:r>
              <a:rPr sz="704" dirty="0">
                <a:latin typeface="Arial"/>
                <a:cs typeface="Arial"/>
              </a:rPr>
              <a:t>you</a:t>
            </a:r>
            <a:r>
              <a:rPr sz="704" spc="-3" dirty="0">
                <a:latin typeface="Arial"/>
                <a:cs typeface="Arial"/>
              </a:rPr>
              <a:t> </a:t>
            </a:r>
            <a:r>
              <a:rPr sz="704" dirty="0">
                <a:latin typeface="Arial"/>
                <a:cs typeface="Arial"/>
              </a:rPr>
              <a:t>will</a:t>
            </a:r>
            <a:r>
              <a:rPr sz="704" spc="-16" dirty="0">
                <a:latin typeface="Arial"/>
                <a:cs typeface="Arial"/>
              </a:rPr>
              <a:t> </a:t>
            </a:r>
            <a:r>
              <a:rPr sz="704" dirty="0">
                <a:latin typeface="Arial"/>
                <a:cs typeface="Arial"/>
              </a:rPr>
              <a:t>be</a:t>
            </a:r>
            <a:r>
              <a:rPr sz="704" spc="-13" dirty="0">
                <a:latin typeface="Arial"/>
                <a:cs typeface="Arial"/>
              </a:rPr>
              <a:t> </a:t>
            </a:r>
            <a:r>
              <a:rPr sz="704" dirty="0">
                <a:latin typeface="Arial"/>
                <a:cs typeface="Arial"/>
              </a:rPr>
              <a:t>able</a:t>
            </a:r>
            <a:r>
              <a:rPr sz="704" spc="-13" dirty="0">
                <a:latin typeface="Arial"/>
                <a:cs typeface="Arial"/>
              </a:rPr>
              <a:t> </a:t>
            </a:r>
            <a:r>
              <a:rPr sz="704" dirty="0">
                <a:latin typeface="Arial"/>
                <a:cs typeface="Arial"/>
              </a:rPr>
              <a:t>to</a:t>
            </a:r>
            <a:r>
              <a:rPr sz="704" spc="-13" dirty="0">
                <a:latin typeface="Arial"/>
                <a:cs typeface="Arial"/>
              </a:rPr>
              <a:t> </a:t>
            </a:r>
            <a:r>
              <a:rPr sz="704" dirty="0">
                <a:latin typeface="Arial"/>
                <a:cs typeface="Arial"/>
              </a:rPr>
              <a:t>contribute.</a:t>
            </a:r>
            <a:r>
              <a:rPr sz="704" spc="-13" dirty="0">
                <a:latin typeface="Arial"/>
                <a:cs typeface="Arial"/>
              </a:rPr>
              <a:t> </a:t>
            </a:r>
            <a:r>
              <a:rPr sz="704" dirty="0">
                <a:latin typeface="Arial"/>
                <a:cs typeface="Arial"/>
              </a:rPr>
              <a:t>Please</a:t>
            </a:r>
            <a:r>
              <a:rPr sz="704" spc="-13" dirty="0">
                <a:latin typeface="Arial"/>
                <a:cs typeface="Arial"/>
              </a:rPr>
              <a:t> </a:t>
            </a:r>
            <a:r>
              <a:rPr sz="704" dirty="0">
                <a:latin typeface="Arial"/>
                <a:cs typeface="Arial"/>
              </a:rPr>
              <a:t>avoid</a:t>
            </a:r>
            <a:r>
              <a:rPr sz="704" spc="-13" dirty="0">
                <a:latin typeface="Arial"/>
                <a:cs typeface="Arial"/>
              </a:rPr>
              <a:t> </a:t>
            </a:r>
            <a:r>
              <a:rPr sz="704" dirty="0">
                <a:latin typeface="Arial"/>
                <a:cs typeface="Arial"/>
              </a:rPr>
              <a:t>talking</a:t>
            </a:r>
            <a:r>
              <a:rPr sz="704" spc="-13" dirty="0">
                <a:latin typeface="Arial"/>
                <a:cs typeface="Arial"/>
              </a:rPr>
              <a:t> </a:t>
            </a:r>
            <a:r>
              <a:rPr sz="704" dirty="0">
                <a:latin typeface="Arial"/>
                <a:cs typeface="Arial"/>
              </a:rPr>
              <a:t>about</a:t>
            </a:r>
            <a:r>
              <a:rPr sz="704" spc="-13" dirty="0">
                <a:latin typeface="Arial"/>
                <a:cs typeface="Arial"/>
              </a:rPr>
              <a:t> </a:t>
            </a:r>
            <a:r>
              <a:rPr sz="704" dirty="0">
                <a:latin typeface="Arial"/>
                <a:cs typeface="Arial"/>
              </a:rPr>
              <a:t>what</a:t>
            </a:r>
            <a:r>
              <a:rPr sz="704" spc="-6" dirty="0">
                <a:latin typeface="Arial"/>
                <a:cs typeface="Arial"/>
              </a:rPr>
              <a:t> </a:t>
            </a:r>
            <a:r>
              <a:rPr sz="704" spc="-16" dirty="0">
                <a:latin typeface="Arial"/>
                <a:cs typeface="Arial"/>
              </a:rPr>
              <a:t>you </a:t>
            </a:r>
            <a:r>
              <a:rPr sz="704" dirty="0">
                <a:latin typeface="Arial"/>
                <a:cs typeface="Arial"/>
              </a:rPr>
              <a:t>want</a:t>
            </a:r>
            <a:r>
              <a:rPr sz="704" spc="-6" dirty="0">
                <a:latin typeface="Arial"/>
                <a:cs typeface="Arial"/>
              </a:rPr>
              <a:t> </a:t>
            </a:r>
            <a:r>
              <a:rPr sz="704" dirty="0">
                <a:latin typeface="Arial"/>
                <a:cs typeface="Arial"/>
              </a:rPr>
              <a:t>from</a:t>
            </a:r>
            <a:r>
              <a:rPr sz="704" spc="-16" dirty="0">
                <a:latin typeface="Arial"/>
                <a:cs typeface="Arial"/>
              </a:rPr>
              <a:t> </a:t>
            </a:r>
            <a:r>
              <a:rPr sz="704" dirty="0">
                <a:latin typeface="Arial"/>
                <a:cs typeface="Arial"/>
              </a:rPr>
              <a:t>them</a:t>
            </a:r>
            <a:r>
              <a:rPr sz="704" spc="-16" dirty="0">
                <a:latin typeface="Arial"/>
                <a:cs typeface="Arial"/>
              </a:rPr>
              <a:t> </a:t>
            </a:r>
            <a:r>
              <a:rPr sz="704" dirty="0">
                <a:latin typeface="Arial"/>
                <a:cs typeface="Arial"/>
              </a:rPr>
              <a:t>or</a:t>
            </a:r>
            <a:r>
              <a:rPr sz="704" spc="-13" dirty="0">
                <a:latin typeface="Arial"/>
                <a:cs typeface="Arial"/>
              </a:rPr>
              <a:t> </a:t>
            </a:r>
            <a:r>
              <a:rPr sz="704" dirty="0">
                <a:latin typeface="Arial"/>
                <a:cs typeface="Arial"/>
              </a:rPr>
              <a:t>what</a:t>
            </a:r>
            <a:r>
              <a:rPr sz="704" spc="-16" dirty="0">
                <a:latin typeface="Arial"/>
                <a:cs typeface="Arial"/>
              </a:rPr>
              <a:t> </a:t>
            </a:r>
            <a:r>
              <a:rPr sz="704" dirty="0">
                <a:latin typeface="Arial"/>
                <a:cs typeface="Arial"/>
              </a:rPr>
              <a:t>you</a:t>
            </a:r>
            <a:r>
              <a:rPr sz="704" spc="-13" dirty="0">
                <a:latin typeface="Arial"/>
                <a:cs typeface="Arial"/>
              </a:rPr>
              <a:t> </a:t>
            </a:r>
            <a:r>
              <a:rPr sz="704" dirty="0">
                <a:latin typeface="Arial"/>
                <a:cs typeface="Arial"/>
              </a:rPr>
              <a:t>want</a:t>
            </a:r>
            <a:r>
              <a:rPr sz="704" spc="-3" dirty="0">
                <a:latin typeface="Arial"/>
                <a:cs typeface="Arial"/>
              </a:rPr>
              <a:t> </a:t>
            </a:r>
            <a:r>
              <a:rPr sz="704" dirty="0">
                <a:latin typeface="Arial"/>
                <a:cs typeface="Arial"/>
              </a:rPr>
              <a:t>to</a:t>
            </a:r>
            <a:r>
              <a:rPr sz="704" spc="-19" dirty="0">
                <a:latin typeface="Arial"/>
                <a:cs typeface="Arial"/>
              </a:rPr>
              <a:t> </a:t>
            </a:r>
            <a:r>
              <a:rPr sz="704" dirty="0">
                <a:latin typeface="Arial"/>
                <a:cs typeface="Arial"/>
              </a:rPr>
              <a:t>gain</a:t>
            </a:r>
            <a:r>
              <a:rPr sz="704" spc="-19" dirty="0">
                <a:latin typeface="Arial"/>
                <a:cs typeface="Arial"/>
              </a:rPr>
              <a:t> </a:t>
            </a:r>
            <a:r>
              <a:rPr sz="704" dirty="0">
                <a:latin typeface="Arial"/>
                <a:cs typeface="Arial"/>
              </a:rPr>
              <a:t>from</a:t>
            </a:r>
            <a:r>
              <a:rPr sz="704" spc="-13" dirty="0">
                <a:latin typeface="Arial"/>
                <a:cs typeface="Arial"/>
              </a:rPr>
              <a:t> </a:t>
            </a:r>
            <a:r>
              <a:rPr sz="704" dirty="0">
                <a:latin typeface="Arial"/>
                <a:cs typeface="Arial"/>
              </a:rPr>
              <a:t>this</a:t>
            </a:r>
            <a:r>
              <a:rPr sz="704" spc="-10" dirty="0">
                <a:latin typeface="Arial"/>
                <a:cs typeface="Arial"/>
              </a:rPr>
              <a:t> </a:t>
            </a:r>
            <a:r>
              <a:rPr sz="704" dirty="0">
                <a:latin typeface="Arial"/>
                <a:cs typeface="Arial"/>
              </a:rPr>
              <a:t>position.</a:t>
            </a:r>
            <a:r>
              <a:rPr sz="704" spc="-13" dirty="0">
                <a:latin typeface="Arial"/>
                <a:cs typeface="Arial"/>
              </a:rPr>
              <a:t> </a:t>
            </a:r>
            <a:r>
              <a:rPr sz="704" dirty="0">
                <a:latin typeface="Arial"/>
                <a:cs typeface="Arial"/>
              </a:rPr>
              <a:t>Keep</a:t>
            </a:r>
            <a:r>
              <a:rPr sz="704" spc="-10" dirty="0">
                <a:latin typeface="Arial"/>
                <a:cs typeface="Arial"/>
              </a:rPr>
              <a:t> </a:t>
            </a:r>
            <a:r>
              <a:rPr sz="704" dirty="0">
                <a:latin typeface="Arial"/>
                <a:cs typeface="Arial"/>
              </a:rPr>
              <a:t>in</a:t>
            </a:r>
            <a:r>
              <a:rPr sz="704" spc="-19" dirty="0">
                <a:latin typeface="Arial"/>
                <a:cs typeface="Arial"/>
              </a:rPr>
              <a:t> </a:t>
            </a:r>
            <a:r>
              <a:rPr sz="704" dirty="0">
                <a:latin typeface="Arial"/>
                <a:cs typeface="Arial"/>
              </a:rPr>
              <a:t>mind</a:t>
            </a:r>
            <a:r>
              <a:rPr sz="704" spc="-19" dirty="0">
                <a:latin typeface="Arial"/>
                <a:cs typeface="Arial"/>
              </a:rPr>
              <a:t> </a:t>
            </a:r>
            <a:r>
              <a:rPr sz="704" dirty="0">
                <a:latin typeface="Arial"/>
                <a:cs typeface="Arial"/>
              </a:rPr>
              <a:t>that</a:t>
            </a:r>
            <a:r>
              <a:rPr sz="704" spc="-10" dirty="0">
                <a:latin typeface="Arial"/>
                <a:cs typeface="Arial"/>
              </a:rPr>
              <a:t> </a:t>
            </a:r>
            <a:r>
              <a:rPr sz="704" dirty="0">
                <a:latin typeface="Arial"/>
                <a:cs typeface="Arial"/>
              </a:rPr>
              <a:t>it</a:t>
            </a:r>
            <a:r>
              <a:rPr sz="704" spc="-6" dirty="0">
                <a:latin typeface="Arial"/>
                <a:cs typeface="Arial"/>
              </a:rPr>
              <a:t> </a:t>
            </a:r>
            <a:r>
              <a:rPr sz="704" dirty="0">
                <a:latin typeface="Arial"/>
                <a:cs typeface="Arial"/>
              </a:rPr>
              <a:t>should</a:t>
            </a:r>
            <a:r>
              <a:rPr sz="704" spc="-13" dirty="0">
                <a:latin typeface="Arial"/>
                <a:cs typeface="Arial"/>
              </a:rPr>
              <a:t> </a:t>
            </a:r>
            <a:r>
              <a:rPr sz="704" dirty="0">
                <a:latin typeface="Arial"/>
                <a:cs typeface="Arial"/>
              </a:rPr>
              <a:t>be</a:t>
            </a:r>
            <a:r>
              <a:rPr sz="704" spc="-13" dirty="0">
                <a:latin typeface="Arial"/>
                <a:cs typeface="Arial"/>
              </a:rPr>
              <a:t> </a:t>
            </a:r>
            <a:r>
              <a:rPr sz="704" dirty="0">
                <a:latin typeface="Arial"/>
                <a:cs typeface="Arial"/>
              </a:rPr>
              <a:t>interesting</a:t>
            </a:r>
            <a:r>
              <a:rPr sz="704" spc="-16" dirty="0">
                <a:latin typeface="Arial"/>
                <a:cs typeface="Arial"/>
              </a:rPr>
              <a:t> for </a:t>
            </a:r>
            <a:r>
              <a:rPr sz="704" dirty="0">
                <a:latin typeface="Arial"/>
                <a:cs typeface="Arial"/>
              </a:rPr>
              <a:t>the</a:t>
            </a:r>
            <a:r>
              <a:rPr sz="704" spc="-3" dirty="0">
                <a:latin typeface="Arial"/>
                <a:cs typeface="Arial"/>
              </a:rPr>
              <a:t> </a:t>
            </a:r>
            <a:r>
              <a:rPr sz="704" spc="-6" dirty="0">
                <a:latin typeface="Arial"/>
                <a:cs typeface="Arial"/>
              </a:rPr>
              <a:t>reader.</a:t>
            </a:r>
            <a:endParaRPr sz="704">
              <a:latin typeface="Arial"/>
              <a:cs typeface="Arial"/>
            </a:endParaRPr>
          </a:p>
          <a:p>
            <a:pPr>
              <a:spcBef>
                <a:spcPts val="417"/>
              </a:spcBef>
            </a:pPr>
            <a:endParaRPr sz="704">
              <a:latin typeface="Arial"/>
              <a:cs typeface="Arial"/>
            </a:endParaRPr>
          </a:p>
          <a:p>
            <a:pPr marL="13015">
              <a:spcBef>
                <a:spcPts val="3"/>
              </a:spcBef>
            </a:pPr>
            <a:r>
              <a:rPr sz="704" b="1" dirty="0">
                <a:latin typeface="Arial"/>
                <a:cs typeface="Arial"/>
              </a:rPr>
              <a:t>2nd</a:t>
            </a:r>
            <a:r>
              <a:rPr sz="704" b="1" spc="-6" dirty="0">
                <a:latin typeface="Arial"/>
                <a:cs typeface="Arial"/>
              </a:rPr>
              <a:t> Paragraph</a:t>
            </a:r>
            <a:endParaRPr sz="704">
              <a:latin typeface="Arial"/>
              <a:cs typeface="Arial"/>
            </a:endParaRPr>
          </a:p>
          <a:p>
            <a:pPr marL="13015" marR="35792">
              <a:lnSpc>
                <a:spcPct val="95900"/>
              </a:lnSpc>
              <a:spcBef>
                <a:spcPts val="234"/>
              </a:spcBef>
            </a:pPr>
            <a:r>
              <a:rPr sz="704" dirty="0">
                <a:latin typeface="Arial"/>
                <a:cs typeface="Arial"/>
              </a:rPr>
              <a:t>Begin</a:t>
            </a:r>
            <a:r>
              <a:rPr sz="704" spc="-19" dirty="0">
                <a:latin typeface="Arial"/>
                <a:cs typeface="Arial"/>
              </a:rPr>
              <a:t> </a:t>
            </a:r>
            <a:r>
              <a:rPr sz="704" dirty="0">
                <a:latin typeface="Arial"/>
                <a:cs typeface="Arial"/>
              </a:rPr>
              <a:t>by</a:t>
            </a:r>
            <a:r>
              <a:rPr sz="704" spc="-26" dirty="0">
                <a:latin typeface="Arial"/>
                <a:cs typeface="Arial"/>
              </a:rPr>
              <a:t> </a:t>
            </a:r>
            <a:r>
              <a:rPr sz="704" dirty="0">
                <a:latin typeface="Arial"/>
                <a:cs typeface="Arial"/>
              </a:rPr>
              <a:t>stating</a:t>
            </a:r>
            <a:r>
              <a:rPr sz="704" spc="-10" dirty="0">
                <a:latin typeface="Arial"/>
                <a:cs typeface="Arial"/>
              </a:rPr>
              <a:t> </a:t>
            </a:r>
            <a:r>
              <a:rPr sz="704" dirty="0">
                <a:latin typeface="Arial"/>
                <a:cs typeface="Arial"/>
              </a:rPr>
              <a:t>your</a:t>
            </a:r>
            <a:r>
              <a:rPr sz="704" spc="-16" dirty="0">
                <a:latin typeface="Arial"/>
                <a:cs typeface="Arial"/>
              </a:rPr>
              <a:t> </a:t>
            </a:r>
            <a:r>
              <a:rPr sz="704" dirty="0">
                <a:latin typeface="Arial"/>
                <a:cs typeface="Arial"/>
              </a:rPr>
              <a:t>degree</a:t>
            </a:r>
            <a:r>
              <a:rPr sz="704" spc="-16" dirty="0">
                <a:latin typeface="Arial"/>
                <a:cs typeface="Arial"/>
              </a:rPr>
              <a:t> </a:t>
            </a:r>
            <a:r>
              <a:rPr sz="704" dirty="0">
                <a:latin typeface="Arial"/>
                <a:cs typeface="Arial"/>
              </a:rPr>
              <a:t>programme,</a:t>
            </a:r>
            <a:r>
              <a:rPr sz="704" spc="-16" dirty="0">
                <a:latin typeface="Arial"/>
                <a:cs typeface="Arial"/>
              </a:rPr>
              <a:t> </a:t>
            </a:r>
            <a:r>
              <a:rPr sz="704" dirty="0">
                <a:latin typeface="Arial"/>
                <a:cs typeface="Arial"/>
              </a:rPr>
              <a:t>name</a:t>
            </a:r>
            <a:r>
              <a:rPr sz="704" spc="-29" dirty="0">
                <a:latin typeface="Arial"/>
                <a:cs typeface="Arial"/>
              </a:rPr>
              <a:t> </a:t>
            </a:r>
            <a:r>
              <a:rPr sz="704" dirty="0">
                <a:latin typeface="Arial"/>
                <a:cs typeface="Arial"/>
              </a:rPr>
              <a:t>of</a:t>
            </a:r>
            <a:r>
              <a:rPr sz="704" spc="-6" dirty="0">
                <a:latin typeface="Arial"/>
                <a:cs typeface="Arial"/>
              </a:rPr>
              <a:t> </a:t>
            </a:r>
            <a:r>
              <a:rPr sz="704">
                <a:latin typeface="Arial"/>
                <a:cs typeface="Arial"/>
              </a:rPr>
              <a:t>your</a:t>
            </a:r>
            <a:r>
              <a:rPr sz="704" spc="-16">
                <a:latin typeface="Arial"/>
                <a:cs typeface="Arial"/>
              </a:rPr>
              <a:t> </a:t>
            </a:r>
            <a:r>
              <a:rPr sz="704">
                <a:latin typeface="Arial"/>
                <a:cs typeface="Arial"/>
              </a:rPr>
              <a:t>university</a:t>
            </a:r>
            <a:r>
              <a:rPr sz="704" spc="-22">
                <a:latin typeface="Arial"/>
                <a:cs typeface="Arial"/>
              </a:rPr>
              <a:t> </a:t>
            </a:r>
            <a:r>
              <a:rPr sz="704">
                <a:latin typeface="Arial"/>
                <a:cs typeface="Arial"/>
              </a:rPr>
              <a:t>and</a:t>
            </a:r>
            <a:r>
              <a:rPr sz="704" spc="-10">
                <a:latin typeface="Arial"/>
                <a:cs typeface="Arial"/>
              </a:rPr>
              <a:t> </a:t>
            </a:r>
            <a:r>
              <a:rPr sz="704" dirty="0">
                <a:latin typeface="Arial"/>
                <a:cs typeface="Arial"/>
              </a:rPr>
              <a:t>what</a:t>
            </a:r>
            <a:r>
              <a:rPr sz="704" spc="-3" dirty="0">
                <a:latin typeface="Arial"/>
                <a:cs typeface="Arial"/>
              </a:rPr>
              <a:t> </a:t>
            </a:r>
            <a:r>
              <a:rPr sz="704" dirty="0">
                <a:latin typeface="Arial"/>
                <a:cs typeface="Arial"/>
              </a:rPr>
              <a:t>year</a:t>
            </a:r>
            <a:r>
              <a:rPr sz="704" spc="-6" dirty="0">
                <a:latin typeface="Arial"/>
                <a:cs typeface="Arial"/>
              </a:rPr>
              <a:t> </a:t>
            </a:r>
            <a:r>
              <a:rPr sz="704" dirty="0">
                <a:latin typeface="Arial"/>
                <a:cs typeface="Arial"/>
              </a:rPr>
              <a:t>of</a:t>
            </a:r>
            <a:r>
              <a:rPr sz="704" spc="-3" dirty="0">
                <a:latin typeface="Arial"/>
                <a:cs typeface="Arial"/>
              </a:rPr>
              <a:t> </a:t>
            </a:r>
            <a:r>
              <a:rPr sz="704" dirty="0">
                <a:latin typeface="Arial"/>
                <a:cs typeface="Arial"/>
              </a:rPr>
              <a:t>study</a:t>
            </a:r>
            <a:r>
              <a:rPr sz="704" spc="-16" dirty="0">
                <a:latin typeface="Arial"/>
                <a:cs typeface="Arial"/>
              </a:rPr>
              <a:t> </a:t>
            </a:r>
            <a:r>
              <a:rPr sz="704" dirty="0">
                <a:latin typeface="Arial"/>
                <a:cs typeface="Arial"/>
              </a:rPr>
              <a:t>you</a:t>
            </a:r>
            <a:r>
              <a:rPr sz="704" spc="-13" dirty="0">
                <a:latin typeface="Arial"/>
                <a:cs typeface="Arial"/>
              </a:rPr>
              <a:t> </a:t>
            </a:r>
            <a:r>
              <a:rPr sz="704" dirty="0">
                <a:latin typeface="Arial"/>
                <a:cs typeface="Arial"/>
              </a:rPr>
              <a:t>are</a:t>
            </a:r>
            <a:r>
              <a:rPr sz="704" spc="-10" dirty="0">
                <a:latin typeface="Arial"/>
                <a:cs typeface="Arial"/>
              </a:rPr>
              <a:t> </a:t>
            </a:r>
            <a:r>
              <a:rPr sz="704" dirty="0">
                <a:latin typeface="Arial"/>
                <a:cs typeface="Arial"/>
              </a:rPr>
              <a:t>currently</a:t>
            </a:r>
            <a:r>
              <a:rPr sz="704" spc="-16" dirty="0">
                <a:latin typeface="Arial"/>
                <a:cs typeface="Arial"/>
              </a:rPr>
              <a:t> </a:t>
            </a:r>
            <a:r>
              <a:rPr sz="704" dirty="0">
                <a:latin typeface="Arial"/>
                <a:cs typeface="Arial"/>
              </a:rPr>
              <a:t>in.</a:t>
            </a:r>
            <a:r>
              <a:rPr sz="704" spc="-3" dirty="0">
                <a:latin typeface="Arial"/>
                <a:cs typeface="Arial"/>
              </a:rPr>
              <a:t> </a:t>
            </a:r>
            <a:r>
              <a:rPr sz="704" dirty="0">
                <a:latin typeface="Arial"/>
                <a:cs typeface="Arial"/>
              </a:rPr>
              <a:t>You</a:t>
            </a:r>
            <a:r>
              <a:rPr sz="704" spc="-19" dirty="0">
                <a:latin typeface="Arial"/>
                <a:cs typeface="Arial"/>
              </a:rPr>
              <a:t> </a:t>
            </a:r>
            <a:r>
              <a:rPr sz="704" dirty="0">
                <a:latin typeface="Arial"/>
                <a:cs typeface="Arial"/>
              </a:rPr>
              <a:t>may</a:t>
            </a:r>
            <a:r>
              <a:rPr sz="704" spc="-16" dirty="0">
                <a:latin typeface="Arial"/>
                <a:cs typeface="Arial"/>
              </a:rPr>
              <a:t> </a:t>
            </a:r>
            <a:r>
              <a:rPr sz="704" dirty="0">
                <a:latin typeface="Arial"/>
                <a:cs typeface="Arial"/>
              </a:rPr>
              <a:t>also</a:t>
            </a:r>
            <a:r>
              <a:rPr sz="704" spc="-10" dirty="0">
                <a:latin typeface="Arial"/>
                <a:cs typeface="Arial"/>
              </a:rPr>
              <a:t> </a:t>
            </a:r>
            <a:r>
              <a:rPr sz="704" dirty="0">
                <a:latin typeface="Arial"/>
                <a:cs typeface="Arial"/>
              </a:rPr>
              <a:t>explain</a:t>
            </a:r>
            <a:r>
              <a:rPr sz="704" spc="-10" dirty="0">
                <a:latin typeface="Arial"/>
                <a:cs typeface="Arial"/>
              </a:rPr>
              <a:t> </a:t>
            </a:r>
            <a:r>
              <a:rPr sz="704" dirty="0">
                <a:latin typeface="Arial"/>
                <a:cs typeface="Arial"/>
              </a:rPr>
              <a:t>your</a:t>
            </a:r>
            <a:r>
              <a:rPr sz="704" spc="-6" dirty="0">
                <a:latin typeface="Arial"/>
                <a:cs typeface="Arial"/>
              </a:rPr>
              <a:t> study </a:t>
            </a:r>
            <a:r>
              <a:rPr sz="704" dirty="0">
                <a:latin typeface="Arial"/>
                <a:cs typeface="Arial"/>
              </a:rPr>
              <a:t>programme</a:t>
            </a:r>
            <a:r>
              <a:rPr sz="704" spc="-29" dirty="0">
                <a:latin typeface="Arial"/>
                <a:cs typeface="Arial"/>
              </a:rPr>
              <a:t> </a:t>
            </a:r>
            <a:r>
              <a:rPr sz="704" dirty="0">
                <a:latin typeface="Arial"/>
                <a:cs typeface="Arial"/>
              </a:rPr>
              <a:t>and</a:t>
            </a:r>
            <a:r>
              <a:rPr sz="704" spc="-19" dirty="0">
                <a:latin typeface="Arial"/>
                <a:cs typeface="Arial"/>
              </a:rPr>
              <a:t> </a:t>
            </a:r>
            <a:r>
              <a:rPr sz="704" dirty="0">
                <a:latin typeface="Arial"/>
                <a:cs typeface="Arial"/>
              </a:rPr>
              <a:t>tell</a:t>
            </a:r>
            <a:r>
              <a:rPr sz="704" spc="-16" dirty="0">
                <a:latin typeface="Arial"/>
                <a:cs typeface="Arial"/>
              </a:rPr>
              <a:t> </a:t>
            </a:r>
            <a:r>
              <a:rPr sz="704" dirty="0">
                <a:latin typeface="Arial"/>
                <a:cs typeface="Arial"/>
              </a:rPr>
              <a:t>the</a:t>
            </a:r>
            <a:r>
              <a:rPr sz="704" spc="-19" dirty="0">
                <a:latin typeface="Arial"/>
                <a:cs typeface="Arial"/>
              </a:rPr>
              <a:t> </a:t>
            </a:r>
            <a:r>
              <a:rPr sz="704" dirty="0">
                <a:latin typeface="Arial"/>
                <a:cs typeface="Arial"/>
              </a:rPr>
              <a:t>reader</a:t>
            </a:r>
            <a:r>
              <a:rPr sz="704" spc="-10" dirty="0">
                <a:latin typeface="Arial"/>
                <a:cs typeface="Arial"/>
              </a:rPr>
              <a:t> </a:t>
            </a:r>
            <a:r>
              <a:rPr sz="704" dirty="0">
                <a:latin typeface="Arial"/>
                <a:cs typeface="Arial"/>
              </a:rPr>
              <a:t>it</a:t>
            </a:r>
            <a:r>
              <a:rPr sz="704" spc="-16" dirty="0">
                <a:latin typeface="Arial"/>
                <a:cs typeface="Arial"/>
              </a:rPr>
              <a:t> </a:t>
            </a:r>
            <a:r>
              <a:rPr sz="704" dirty="0">
                <a:latin typeface="Arial"/>
                <a:cs typeface="Arial"/>
              </a:rPr>
              <a:t>includes</a:t>
            </a:r>
            <a:r>
              <a:rPr sz="704" spc="-10" dirty="0">
                <a:latin typeface="Arial"/>
                <a:cs typeface="Arial"/>
              </a:rPr>
              <a:t> </a:t>
            </a:r>
            <a:r>
              <a:rPr sz="704" dirty="0">
                <a:latin typeface="Arial"/>
                <a:cs typeface="Arial"/>
              </a:rPr>
              <a:t>plenty</a:t>
            </a:r>
            <a:r>
              <a:rPr sz="704" spc="-22" dirty="0">
                <a:latin typeface="Arial"/>
                <a:cs typeface="Arial"/>
              </a:rPr>
              <a:t> </a:t>
            </a:r>
            <a:r>
              <a:rPr sz="704" dirty="0">
                <a:latin typeface="Arial"/>
                <a:cs typeface="Arial"/>
              </a:rPr>
              <a:t>of</a:t>
            </a:r>
            <a:r>
              <a:rPr sz="704" spc="-10" dirty="0">
                <a:latin typeface="Arial"/>
                <a:cs typeface="Arial"/>
              </a:rPr>
              <a:t> </a:t>
            </a:r>
            <a:r>
              <a:rPr sz="704" dirty="0">
                <a:latin typeface="Arial"/>
                <a:cs typeface="Arial"/>
              </a:rPr>
              <a:t>practical</a:t>
            </a:r>
            <a:r>
              <a:rPr sz="704" spc="-13" dirty="0">
                <a:latin typeface="Arial"/>
                <a:cs typeface="Arial"/>
              </a:rPr>
              <a:t> </a:t>
            </a:r>
            <a:r>
              <a:rPr sz="704" dirty="0">
                <a:latin typeface="Arial"/>
                <a:cs typeface="Arial"/>
              </a:rPr>
              <a:t>experience</a:t>
            </a:r>
            <a:r>
              <a:rPr sz="704" spc="-16" dirty="0">
                <a:latin typeface="Arial"/>
                <a:cs typeface="Arial"/>
              </a:rPr>
              <a:t> </a:t>
            </a:r>
            <a:r>
              <a:rPr sz="704" dirty="0">
                <a:latin typeface="Arial"/>
                <a:cs typeface="Arial"/>
              </a:rPr>
              <a:t>and</a:t>
            </a:r>
            <a:r>
              <a:rPr sz="704" spc="-13" dirty="0">
                <a:latin typeface="Arial"/>
                <a:cs typeface="Arial"/>
              </a:rPr>
              <a:t> </a:t>
            </a:r>
            <a:r>
              <a:rPr sz="704" spc="-6" dirty="0">
                <a:latin typeface="Arial"/>
                <a:cs typeface="Arial"/>
              </a:rPr>
              <a:t>exercises.</a:t>
            </a:r>
            <a:endParaRPr sz="704">
              <a:latin typeface="Arial"/>
              <a:cs typeface="Arial"/>
            </a:endParaRPr>
          </a:p>
          <a:p>
            <a:pPr marL="13015" marR="55315">
              <a:lnSpc>
                <a:spcPct val="95900"/>
              </a:lnSpc>
              <a:spcBef>
                <a:spcPts val="224"/>
              </a:spcBef>
            </a:pPr>
            <a:r>
              <a:rPr sz="704" dirty="0">
                <a:latin typeface="Arial"/>
                <a:cs typeface="Arial"/>
              </a:rPr>
              <a:t>In</a:t>
            </a:r>
            <a:r>
              <a:rPr sz="704" spc="-22" dirty="0">
                <a:latin typeface="Arial"/>
                <a:cs typeface="Arial"/>
              </a:rPr>
              <a:t> </a:t>
            </a:r>
            <a:r>
              <a:rPr sz="704" dirty="0">
                <a:latin typeface="Arial"/>
                <a:cs typeface="Arial"/>
              </a:rPr>
              <a:t>this</a:t>
            </a:r>
            <a:r>
              <a:rPr sz="704" spc="-10" dirty="0">
                <a:latin typeface="Arial"/>
                <a:cs typeface="Arial"/>
              </a:rPr>
              <a:t> </a:t>
            </a:r>
            <a:r>
              <a:rPr sz="704" dirty="0">
                <a:latin typeface="Arial"/>
                <a:cs typeface="Arial"/>
              </a:rPr>
              <a:t>section,</a:t>
            </a:r>
            <a:r>
              <a:rPr sz="704" spc="-13" dirty="0">
                <a:latin typeface="Arial"/>
                <a:cs typeface="Arial"/>
              </a:rPr>
              <a:t> </a:t>
            </a:r>
            <a:r>
              <a:rPr sz="704" dirty="0">
                <a:latin typeface="Arial"/>
                <a:cs typeface="Arial"/>
              </a:rPr>
              <a:t>you</a:t>
            </a:r>
            <a:r>
              <a:rPr sz="704" spc="-13" dirty="0">
                <a:latin typeface="Arial"/>
                <a:cs typeface="Arial"/>
              </a:rPr>
              <a:t> </a:t>
            </a:r>
            <a:r>
              <a:rPr sz="704" dirty="0">
                <a:latin typeface="Arial"/>
                <a:cs typeface="Arial"/>
              </a:rPr>
              <a:t>want</a:t>
            </a:r>
            <a:r>
              <a:rPr sz="704" spc="-10" dirty="0">
                <a:latin typeface="Arial"/>
                <a:cs typeface="Arial"/>
              </a:rPr>
              <a:t> </a:t>
            </a:r>
            <a:r>
              <a:rPr sz="704" dirty="0">
                <a:latin typeface="Arial"/>
                <a:cs typeface="Arial"/>
              </a:rPr>
              <a:t>to</a:t>
            </a:r>
            <a:r>
              <a:rPr sz="704" spc="-13" dirty="0">
                <a:latin typeface="Arial"/>
                <a:cs typeface="Arial"/>
              </a:rPr>
              <a:t> </a:t>
            </a:r>
            <a:r>
              <a:rPr sz="704" dirty="0">
                <a:latin typeface="Arial"/>
                <a:cs typeface="Arial"/>
              </a:rPr>
              <a:t>build</a:t>
            </a:r>
            <a:r>
              <a:rPr sz="704" spc="-13" dirty="0">
                <a:latin typeface="Arial"/>
                <a:cs typeface="Arial"/>
              </a:rPr>
              <a:t> </a:t>
            </a:r>
            <a:r>
              <a:rPr sz="704" dirty="0">
                <a:latin typeface="Arial"/>
                <a:cs typeface="Arial"/>
              </a:rPr>
              <a:t>a</a:t>
            </a:r>
            <a:r>
              <a:rPr sz="704" spc="-13" dirty="0">
                <a:latin typeface="Arial"/>
                <a:cs typeface="Arial"/>
              </a:rPr>
              <a:t> </a:t>
            </a:r>
            <a:r>
              <a:rPr sz="704" dirty="0">
                <a:latin typeface="Arial"/>
                <a:cs typeface="Arial"/>
              </a:rPr>
              <a:t>direct</a:t>
            </a:r>
            <a:r>
              <a:rPr sz="704" spc="-16" dirty="0">
                <a:latin typeface="Arial"/>
                <a:cs typeface="Arial"/>
              </a:rPr>
              <a:t> </a:t>
            </a:r>
            <a:r>
              <a:rPr sz="704" dirty="0">
                <a:latin typeface="Arial"/>
                <a:cs typeface="Arial"/>
              </a:rPr>
              <a:t>connection</a:t>
            </a:r>
            <a:r>
              <a:rPr sz="704" spc="-16" dirty="0">
                <a:latin typeface="Arial"/>
                <a:cs typeface="Arial"/>
              </a:rPr>
              <a:t> </a:t>
            </a:r>
            <a:r>
              <a:rPr sz="704" dirty="0">
                <a:latin typeface="Arial"/>
                <a:cs typeface="Arial"/>
              </a:rPr>
              <a:t>between</a:t>
            </a:r>
            <a:r>
              <a:rPr sz="704" spc="-13" dirty="0">
                <a:latin typeface="Arial"/>
                <a:cs typeface="Arial"/>
              </a:rPr>
              <a:t> </a:t>
            </a:r>
            <a:r>
              <a:rPr sz="704" dirty="0">
                <a:latin typeface="Arial"/>
                <a:cs typeface="Arial"/>
              </a:rPr>
              <a:t>the</a:t>
            </a:r>
            <a:r>
              <a:rPr sz="704" spc="-19" dirty="0">
                <a:latin typeface="Arial"/>
                <a:cs typeface="Arial"/>
              </a:rPr>
              <a:t> </a:t>
            </a:r>
            <a:r>
              <a:rPr sz="704" dirty="0">
                <a:latin typeface="Arial"/>
                <a:cs typeface="Arial"/>
              </a:rPr>
              <a:t>company's</a:t>
            </a:r>
            <a:r>
              <a:rPr sz="704" spc="-10" dirty="0">
                <a:latin typeface="Arial"/>
                <a:cs typeface="Arial"/>
              </a:rPr>
              <a:t> </a:t>
            </a:r>
            <a:r>
              <a:rPr sz="704" dirty="0">
                <a:latin typeface="Arial"/>
                <a:cs typeface="Arial"/>
              </a:rPr>
              <a:t>needs</a:t>
            </a:r>
            <a:r>
              <a:rPr sz="704" spc="-10" dirty="0">
                <a:latin typeface="Arial"/>
                <a:cs typeface="Arial"/>
              </a:rPr>
              <a:t> </a:t>
            </a:r>
            <a:r>
              <a:rPr sz="704" dirty="0">
                <a:latin typeface="Arial"/>
                <a:cs typeface="Arial"/>
              </a:rPr>
              <a:t>and</a:t>
            </a:r>
            <a:r>
              <a:rPr sz="704" spc="-19" dirty="0">
                <a:latin typeface="Arial"/>
                <a:cs typeface="Arial"/>
              </a:rPr>
              <a:t> </a:t>
            </a:r>
            <a:r>
              <a:rPr sz="704" spc="-13" dirty="0">
                <a:latin typeface="Arial"/>
                <a:cs typeface="Arial"/>
              </a:rPr>
              <a:t>your </a:t>
            </a:r>
            <a:r>
              <a:rPr sz="704" dirty="0">
                <a:latin typeface="Arial"/>
                <a:cs typeface="Arial"/>
              </a:rPr>
              <a:t>background</a:t>
            </a:r>
            <a:r>
              <a:rPr sz="704" spc="-13" dirty="0">
                <a:latin typeface="Arial"/>
                <a:cs typeface="Arial"/>
              </a:rPr>
              <a:t> </a:t>
            </a:r>
            <a:r>
              <a:rPr sz="704" dirty="0">
                <a:latin typeface="Arial"/>
                <a:cs typeface="Arial"/>
              </a:rPr>
              <a:t>and</a:t>
            </a:r>
            <a:r>
              <a:rPr sz="704" spc="-19" dirty="0">
                <a:latin typeface="Arial"/>
                <a:cs typeface="Arial"/>
              </a:rPr>
              <a:t> </a:t>
            </a:r>
            <a:r>
              <a:rPr sz="704" dirty="0">
                <a:latin typeface="Arial"/>
                <a:cs typeface="Arial"/>
              </a:rPr>
              <a:t>skills.</a:t>
            </a:r>
            <a:r>
              <a:rPr sz="704" spc="-6" dirty="0">
                <a:latin typeface="Arial"/>
                <a:cs typeface="Arial"/>
              </a:rPr>
              <a:t> </a:t>
            </a:r>
            <a:r>
              <a:rPr sz="704" dirty="0">
                <a:latin typeface="Arial"/>
                <a:cs typeface="Arial"/>
              </a:rPr>
              <a:t>Stress</a:t>
            </a:r>
            <a:r>
              <a:rPr sz="704" spc="-13" dirty="0">
                <a:latin typeface="Arial"/>
                <a:cs typeface="Arial"/>
              </a:rPr>
              <a:t> </a:t>
            </a:r>
            <a:r>
              <a:rPr sz="704" dirty="0">
                <a:latin typeface="Arial"/>
                <a:cs typeface="Arial"/>
              </a:rPr>
              <a:t>what</a:t>
            </a:r>
            <a:r>
              <a:rPr sz="704" spc="-6" dirty="0">
                <a:latin typeface="Arial"/>
                <a:cs typeface="Arial"/>
              </a:rPr>
              <a:t> </a:t>
            </a:r>
            <a:r>
              <a:rPr sz="704" dirty="0">
                <a:latin typeface="Arial"/>
                <a:cs typeface="Arial"/>
              </a:rPr>
              <a:t>you</a:t>
            </a:r>
            <a:r>
              <a:rPr sz="704" spc="-13" dirty="0">
                <a:latin typeface="Arial"/>
                <a:cs typeface="Arial"/>
              </a:rPr>
              <a:t> </a:t>
            </a:r>
            <a:r>
              <a:rPr sz="704" dirty="0">
                <a:latin typeface="Arial"/>
                <a:cs typeface="Arial"/>
              </a:rPr>
              <a:t>have</a:t>
            </a:r>
            <a:r>
              <a:rPr sz="704" spc="-13" dirty="0">
                <a:latin typeface="Arial"/>
                <a:cs typeface="Arial"/>
              </a:rPr>
              <a:t> </a:t>
            </a:r>
            <a:r>
              <a:rPr sz="704" dirty="0">
                <a:latin typeface="Arial"/>
                <a:cs typeface="Arial"/>
              </a:rPr>
              <a:t>to</a:t>
            </a:r>
            <a:r>
              <a:rPr sz="704" spc="-19" dirty="0">
                <a:latin typeface="Arial"/>
                <a:cs typeface="Arial"/>
              </a:rPr>
              <a:t> </a:t>
            </a:r>
            <a:r>
              <a:rPr sz="704" dirty="0">
                <a:latin typeface="Arial"/>
                <a:cs typeface="Arial"/>
              </a:rPr>
              <a:t>offer.</a:t>
            </a:r>
            <a:r>
              <a:rPr sz="704" spc="-16" dirty="0">
                <a:latin typeface="Arial"/>
                <a:cs typeface="Arial"/>
              </a:rPr>
              <a:t> </a:t>
            </a:r>
            <a:r>
              <a:rPr sz="704" dirty="0">
                <a:latin typeface="Arial"/>
                <a:cs typeface="Arial"/>
              </a:rPr>
              <a:t>Identify</a:t>
            </a:r>
            <a:r>
              <a:rPr sz="704" spc="-16" dirty="0">
                <a:latin typeface="Arial"/>
                <a:cs typeface="Arial"/>
              </a:rPr>
              <a:t> </a:t>
            </a:r>
            <a:r>
              <a:rPr sz="704" dirty="0">
                <a:latin typeface="Arial"/>
                <a:cs typeface="Arial"/>
              </a:rPr>
              <a:t>those</a:t>
            </a:r>
            <a:r>
              <a:rPr sz="704" spc="-19" dirty="0">
                <a:latin typeface="Arial"/>
                <a:cs typeface="Arial"/>
              </a:rPr>
              <a:t> </a:t>
            </a:r>
            <a:r>
              <a:rPr sz="704" dirty="0">
                <a:latin typeface="Arial"/>
                <a:cs typeface="Arial"/>
              </a:rPr>
              <a:t>parts</a:t>
            </a:r>
            <a:r>
              <a:rPr sz="704" spc="-19" dirty="0">
                <a:latin typeface="Arial"/>
                <a:cs typeface="Arial"/>
              </a:rPr>
              <a:t> </a:t>
            </a:r>
            <a:r>
              <a:rPr sz="704" dirty="0">
                <a:latin typeface="Arial"/>
                <a:cs typeface="Arial"/>
              </a:rPr>
              <a:t>of</a:t>
            </a:r>
            <a:r>
              <a:rPr sz="704" spc="-6" dirty="0">
                <a:latin typeface="Arial"/>
                <a:cs typeface="Arial"/>
              </a:rPr>
              <a:t> </a:t>
            </a:r>
            <a:r>
              <a:rPr sz="704" dirty="0">
                <a:latin typeface="Arial"/>
                <a:cs typeface="Arial"/>
              </a:rPr>
              <a:t>your</a:t>
            </a:r>
            <a:r>
              <a:rPr sz="704" spc="-6" dirty="0">
                <a:latin typeface="Arial"/>
                <a:cs typeface="Arial"/>
              </a:rPr>
              <a:t> </a:t>
            </a:r>
            <a:r>
              <a:rPr sz="704" dirty="0">
                <a:latin typeface="Arial"/>
                <a:cs typeface="Arial"/>
              </a:rPr>
              <a:t>experience</a:t>
            </a:r>
            <a:r>
              <a:rPr sz="704" spc="-10" dirty="0">
                <a:latin typeface="Arial"/>
                <a:cs typeface="Arial"/>
              </a:rPr>
              <a:t> </a:t>
            </a:r>
            <a:r>
              <a:rPr sz="704" spc="-16" dirty="0">
                <a:latin typeface="Arial"/>
                <a:cs typeface="Arial"/>
              </a:rPr>
              <a:t>and </a:t>
            </a:r>
            <a:r>
              <a:rPr sz="704" dirty="0">
                <a:latin typeface="Arial"/>
                <a:cs typeface="Arial"/>
              </a:rPr>
              <a:t>expertise</a:t>
            </a:r>
            <a:r>
              <a:rPr sz="704" spc="-16" dirty="0">
                <a:latin typeface="Arial"/>
                <a:cs typeface="Arial"/>
              </a:rPr>
              <a:t> </a:t>
            </a:r>
            <a:r>
              <a:rPr sz="704" dirty="0">
                <a:latin typeface="Arial"/>
                <a:cs typeface="Arial"/>
              </a:rPr>
              <a:t>that</a:t>
            </a:r>
            <a:r>
              <a:rPr sz="704" spc="-10" dirty="0">
                <a:latin typeface="Arial"/>
                <a:cs typeface="Arial"/>
              </a:rPr>
              <a:t> </a:t>
            </a:r>
            <a:r>
              <a:rPr sz="704" dirty="0">
                <a:latin typeface="Arial"/>
                <a:cs typeface="Arial"/>
              </a:rPr>
              <a:t>will</a:t>
            </a:r>
            <a:r>
              <a:rPr sz="704" spc="-13" dirty="0">
                <a:latin typeface="Arial"/>
                <a:cs typeface="Arial"/>
              </a:rPr>
              <a:t> </a:t>
            </a:r>
            <a:r>
              <a:rPr sz="704" dirty="0">
                <a:latin typeface="Arial"/>
                <a:cs typeface="Arial"/>
              </a:rPr>
              <a:t>interest</a:t>
            </a:r>
            <a:r>
              <a:rPr sz="704" spc="-19" dirty="0">
                <a:latin typeface="Arial"/>
                <a:cs typeface="Arial"/>
              </a:rPr>
              <a:t> </a:t>
            </a:r>
            <a:r>
              <a:rPr sz="704">
                <a:latin typeface="Arial"/>
                <a:cs typeface="Arial"/>
              </a:rPr>
              <a:t>THIS</a:t>
            </a:r>
            <a:r>
              <a:rPr sz="704" spc="-19">
                <a:latin typeface="Arial"/>
                <a:cs typeface="Arial"/>
              </a:rPr>
              <a:t> </a:t>
            </a:r>
            <a:r>
              <a:rPr lang="de-DE" sz="704" spc="-19">
                <a:latin typeface="Arial"/>
                <a:cs typeface="Arial"/>
              </a:rPr>
              <a:t>particular </a:t>
            </a:r>
            <a:r>
              <a:rPr sz="704">
                <a:latin typeface="Arial"/>
                <a:cs typeface="Arial"/>
              </a:rPr>
              <a:t>employer</a:t>
            </a:r>
            <a:r>
              <a:rPr sz="704" spc="-19">
                <a:latin typeface="Arial"/>
                <a:cs typeface="Arial"/>
              </a:rPr>
              <a:t> </a:t>
            </a:r>
            <a:r>
              <a:rPr sz="704" dirty="0">
                <a:latin typeface="Arial"/>
                <a:cs typeface="Arial"/>
              </a:rPr>
              <a:t>(refer</a:t>
            </a:r>
            <a:r>
              <a:rPr sz="704" spc="-16" dirty="0">
                <a:latin typeface="Arial"/>
                <a:cs typeface="Arial"/>
              </a:rPr>
              <a:t> </a:t>
            </a:r>
            <a:r>
              <a:rPr sz="704" dirty="0">
                <a:latin typeface="Arial"/>
                <a:cs typeface="Arial"/>
              </a:rPr>
              <a:t>to</a:t>
            </a:r>
            <a:r>
              <a:rPr sz="704" spc="-22" dirty="0">
                <a:latin typeface="Arial"/>
                <a:cs typeface="Arial"/>
              </a:rPr>
              <a:t> </a:t>
            </a:r>
            <a:r>
              <a:rPr sz="704" dirty="0">
                <a:latin typeface="Arial"/>
                <a:cs typeface="Arial"/>
              </a:rPr>
              <a:t>the</a:t>
            </a:r>
            <a:r>
              <a:rPr sz="704" spc="-19" dirty="0">
                <a:latin typeface="Arial"/>
                <a:cs typeface="Arial"/>
              </a:rPr>
              <a:t> </a:t>
            </a:r>
            <a:r>
              <a:rPr sz="704" dirty="0">
                <a:latin typeface="Arial"/>
                <a:cs typeface="Arial"/>
              </a:rPr>
              <a:t>job</a:t>
            </a:r>
            <a:r>
              <a:rPr sz="704" spc="-19" dirty="0">
                <a:latin typeface="Arial"/>
                <a:cs typeface="Arial"/>
              </a:rPr>
              <a:t> </a:t>
            </a:r>
            <a:r>
              <a:rPr sz="704" dirty="0">
                <a:latin typeface="Arial"/>
                <a:cs typeface="Arial"/>
              </a:rPr>
              <a:t>description</a:t>
            </a:r>
            <a:r>
              <a:rPr sz="704" spc="-16" dirty="0">
                <a:latin typeface="Arial"/>
                <a:cs typeface="Arial"/>
              </a:rPr>
              <a:t> </a:t>
            </a:r>
            <a:r>
              <a:rPr sz="704" dirty="0">
                <a:latin typeface="Arial"/>
                <a:cs typeface="Arial"/>
              </a:rPr>
              <a:t>if</a:t>
            </a:r>
            <a:r>
              <a:rPr sz="704" spc="-10" dirty="0">
                <a:latin typeface="Arial"/>
                <a:cs typeface="Arial"/>
              </a:rPr>
              <a:t> </a:t>
            </a:r>
            <a:r>
              <a:rPr sz="704" dirty="0">
                <a:latin typeface="Arial"/>
                <a:cs typeface="Arial"/>
              </a:rPr>
              <a:t>possible).</a:t>
            </a:r>
            <a:r>
              <a:rPr sz="704" spc="-6" dirty="0">
                <a:latin typeface="Arial"/>
                <a:cs typeface="Arial"/>
              </a:rPr>
              <a:t> </a:t>
            </a:r>
            <a:r>
              <a:rPr sz="704" dirty="0">
                <a:latin typeface="Arial"/>
                <a:cs typeface="Arial"/>
              </a:rPr>
              <a:t>You</a:t>
            </a:r>
            <a:r>
              <a:rPr sz="704" spc="-22" dirty="0">
                <a:latin typeface="Arial"/>
                <a:cs typeface="Arial"/>
              </a:rPr>
              <a:t> </a:t>
            </a:r>
            <a:r>
              <a:rPr sz="704" dirty="0">
                <a:latin typeface="Arial"/>
                <a:cs typeface="Arial"/>
              </a:rPr>
              <a:t>can</a:t>
            </a:r>
            <a:r>
              <a:rPr sz="704" spc="-13" dirty="0">
                <a:latin typeface="Arial"/>
                <a:cs typeface="Arial"/>
              </a:rPr>
              <a:t> draw </a:t>
            </a:r>
            <a:r>
              <a:rPr sz="704" dirty="0">
                <a:latin typeface="Arial"/>
                <a:cs typeface="Arial"/>
              </a:rPr>
              <a:t>attention</a:t>
            </a:r>
            <a:r>
              <a:rPr sz="704" spc="-16" dirty="0">
                <a:latin typeface="Arial"/>
                <a:cs typeface="Arial"/>
              </a:rPr>
              <a:t> </a:t>
            </a:r>
            <a:r>
              <a:rPr sz="704" dirty="0">
                <a:latin typeface="Arial"/>
                <a:cs typeface="Arial"/>
              </a:rPr>
              <a:t>to</a:t>
            </a:r>
            <a:r>
              <a:rPr sz="704" spc="-19" dirty="0">
                <a:latin typeface="Arial"/>
                <a:cs typeface="Arial"/>
              </a:rPr>
              <a:t> </a:t>
            </a:r>
            <a:r>
              <a:rPr sz="704" dirty="0">
                <a:latin typeface="Arial"/>
                <a:cs typeface="Arial"/>
              </a:rPr>
              <a:t>relevant</a:t>
            </a:r>
            <a:r>
              <a:rPr sz="704" spc="-10" dirty="0">
                <a:latin typeface="Arial"/>
                <a:cs typeface="Arial"/>
              </a:rPr>
              <a:t> </a:t>
            </a:r>
            <a:r>
              <a:rPr sz="704" dirty="0">
                <a:latin typeface="Arial"/>
                <a:cs typeface="Arial"/>
              </a:rPr>
              <a:t>course</a:t>
            </a:r>
            <a:r>
              <a:rPr sz="704" spc="-13" dirty="0">
                <a:latin typeface="Arial"/>
                <a:cs typeface="Arial"/>
              </a:rPr>
              <a:t> </a:t>
            </a:r>
            <a:r>
              <a:rPr sz="704" dirty="0">
                <a:latin typeface="Arial"/>
                <a:cs typeface="Arial"/>
              </a:rPr>
              <a:t>work,</a:t>
            </a:r>
            <a:r>
              <a:rPr sz="704" spc="-6" dirty="0">
                <a:latin typeface="Arial"/>
                <a:cs typeface="Arial"/>
              </a:rPr>
              <a:t> </a:t>
            </a:r>
            <a:r>
              <a:rPr sz="704" dirty="0">
                <a:latin typeface="Arial"/>
                <a:cs typeface="Arial"/>
              </a:rPr>
              <a:t>special</a:t>
            </a:r>
            <a:r>
              <a:rPr sz="704" spc="-16" dirty="0">
                <a:latin typeface="Arial"/>
                <a:cs typeface="Arial"/>
              </a:rPr>
              <a:t> </a:t>
            </a:r>
            <a:r>
              <a:rPr sz="704" dirty="0">
                <a:latin typeface="Arial"/>
                <a:cs typeface="Arial"/>
              </a:rPr>
              <a:t>projects</a:t>
            </a:r>
            <a:r>
              <a:rPr sz="704" spc="-19" dirty="0">
                <a:latin typeface="Arial"/>
                <a:cs typeface="Arial"/>
              </a:rPr>
              <a:t> </a:t>
            </a:r>
            <a:r>
              <a:rPr sz="704" dirty="0">
                <a:latin typeface="Arial"/>
                <a:cs typeface="Arial"/>
              </a:rPr>
              <a:t>and</a:t>
            </a:r>
            <a:r>
              <a:rPr sz="704" spc="-13" dirty="0">
                <a:latin typeface="Arial"/>
                <a:cs typeface="Arial"/>
              </a:rPr>
              <a:t> </a:t>
            </a:r>
            <a:r>
              <a:rPr sz="704" dirty="0">
                <a:latin typeface="Arial"/>
                <a:cs typeface="Arial"/>
              </a:rPr>
              <a:t>campus</a:t>
            </a:r>
            <a:r>
              <a:rPr sz="704" spc="-22" dirty="0">
                <a:latin typeface="Arial"/>
                <a:cs typeface="Arial"/>
              </a:rPr>
              <a:t> </a:t>
            </a:r>
            <a:r>
              <a:rPr sz="704" dirty="0">
                <a:latin typeface="Arial"/>
                <a:cs typeface="Arial"/>
              </a:rPr>
              <a:t>activities</a:t>
            </a:r>
            <a:r>
              <a:rPr sz="704" spc="-10" dirty="0">
                <a:latin typeface="Arial"/>
                <a:cs typeface="Arial"/>
              </a:rPr>
              <a:t> </a:t>
            </a:r>
            <a:r>
              <a:rPr sz="704" dirty="0">
                <a:latin typeface="Arial"/>
                <a:cs typeface="Arial"/>
              </a:rPr>
              <a:t>if</a:t>
            </a:r>
            <a:r>
              <a:rPr sz="704" spc="-6" dirty="0">
                <a:latin typeface="Arial"/>
                <a:cs typeface="Arial"/>
              </a:rPr>
              <a:t> </a:t>
            </a:r>
            <a:r>
              <a:rPr sz="704" dirty="0">
                <a:latin typeface="Arial"/>
                <a:cs typeface="Arial"/>
              </a:rPr>
              <a:t>they</a:t>
            </a:r>
            <a:r>
              <a:rPr sz="704" spc="-22" dirty="0">
                <a:latin typeface="Arial"/>
                <a:cs typeface="Arial"/>
              </a:rPr>
              <a:t> </a:t>
            </a:r>
            <a:r>
              <a:rPr sz="704" dirty="0">
                <a:latin typeface="Arial"/>
                <a:cs typeface="Arial"/>
              </a:rPr>
              <a:t>show</a:t>
            </a:r>
            <a:r>
              <a:rPr sz="704" spc="-22" dirty="0">
                <a:latin typeface="Arial"/>
                <a:cs typeface="Arial"/>
              </a:rPr>
              <a:t> </a:t>
            </a:r>
            <a:r>
              <a:rPr sz="704" dirty="0">
                <a:latin typeface="Arial"/>
                <a:cs typeface="Arial"/>
              </a:rPr>
              <a:t>direct</a:t>
            </a:r>
            <a:r>
              <a:rPr sz="704" spc="-16" dirty="0">
                <a:latin typeface="Arial"/>
                <a:cs typeface="Arial"/>
              </a:rPr>
              <a:t> </a:t>
            </a:r>
            <a:r>
              <a:rPr sz="704" spc="-6" dirty="0">
                <a:latin typeface="Arial"/>
                <a:cs typeface="Arial"/>
              </a:rPr>
              <a:t>relationship </a:t>
            </a:r>
            <a:r>
              <a:rPr sz="704" dirty="0">
                <a:latin typeface="Arial"/>
                <a:cs typeface="Arial"/>
              </a:rPr>
              <a:t>to</a:t>
            </a:r>
            <a:r>
              <a:rPr sz="704" spc="-22" dirty="0">
                <a:latin typeface="Arial"/>
                <a:cs typeface="Arial"/>
              </a:rPr>
              <a:t> </a:t>
            </a:r>
            <a:r>
              <a:rPr sz="704" dirty="0">
                <a:latin typeface="Arial"/>
                <a:cs typeface="Arial"/>
              </a:rPr>
              <a:t>this</a:t>
            </a:r>
            <a:r>
              <a:rPr sz="704" spc="-13" dirty="0">
                <a:latin typeface="Arial"/>
                <a:cs typeface="Arial"/>
              </a:rPr>
              <a:t> </a:t>
            </a:r>
            <a:r>
              <a:rPr sz="704" dirty="0">
                <a:latin typeface="Arial"/>
                <a:cs typeface="Arial"/>
              </a:rPr>
              <a:t>position.</a:t>
            </a:r>
            <a:r>
              <a:rPr sz="704" spc="-16" dirty="0">
                <a:latin typeface="Arial"/>
                <a:cs typeface="Arial"/>
              </a:rPr>
              <a:t> </a:t>
            </a:r>
            <a:r>
              <a:rPr sz="704" dirty="0">
                <a:latin typeface="Arial"/>
                <a:cs typeface="Arial"/>
              </a:rPr>
              <a:t>You</a:t>
            </a:r>
            <a:r>
              <a:rPr sz="704" spc="-19" dirty="0">
                <a:latin typeface="Arial"/>
                <a:cs typeface="Arial"/>
              </a:rPr>
              <a:t> </a:t>
            </a:r>
            <a:r>
              <a:rPr sz="704" dirty="0">
                <a:latin typeface="Arial"/>
                <a:cs typeface="Arial"/>
              </a:rPr>
              <a:t>may</a:t>
            </a:r>
            <a:r>
              <a:rPr sz="704" spc="-22" dirty="0">
                <a:latin typeface="Arial"/>
                <a:cs typeface="Arial"/>
              </a:rPr>
              <a:t> </a:t>
            </a:r>
            <a:r>
              <a:rPr sz="704" dirty="0">
                <a:latin typeface="Arial"/>
                <a:cs typeface="Arial"/>
              </a:rPr>
              <a:t>also</a:t>
            </a:r>
            <a:r>
              <a:rPr sz="704" spc="-22" dirty="0">
                <a:latin typeface="Arial"/>
                <a:cs typeface="Arial"/>
              </a:rPr>
              <a:t> </a:t>
            </a:r>
            <a:r>
              <a:rPr sz="704" dirty="0">
                <a:latin typeface="Arial"/>
                <a:cs typeface="Arial"/>
              </a:rPr>
              <a:t>mention</a:t>
            </a:r>
            <a:r>
              <a:rPr sz="704" spc="-16" dirty="0">
                <a:latin typeface="Arial"/>
                <a:cs typeface="Arial"/>
              </a:rPr>
              <a:t> </a:t>
            </a:r>
            <a:r>
              <a:rPr sz="704" dirty="0">
                <a:latin typeface="Arial"/>
                <a:cs typeface="Arial"/>
              </a:rPr>
              <a:t>experience</a:t>
            </a:r>
            <a:r>
              <a:rPr sz="704" spc="-26" dirty="0">
                <a:latin typeface="Arial"/>
                <a:cs typeface="Arial"/>
              </a:rPr>
              <a:t> </a:t>
            </a:r>
            <a:r>
              <a:rPr sz="704" dirty="0">
                <a:latin typeface="Arial"/>
                <a:cs typeface="Arial"/>
              </a:rPr>
              <a:t>from</a:t>
            </a:r>
            <a:r>
              <a:rPr sz="704" spc="-19" dirty="0">
                <a:latin typeface="Arial"/>
                <a:cs typeface="Arial"/>
              </a:rPr>
              <a:t> </a:t>
            </a:r>
            <a:r>
              <a:rPr sz="704" dirty="0">
                <a:latin typeface="Arial"/>
                <a:cs typeface="Arial"/>
              </a:rPr>
              <a:t>previous</a:t>
            </a:r>
            <a:r>
              <a:rPr sz="704" spc="-10" dirty="0">
                <a:latin typeface="Arial"/>
                <a:cs typeface="Arial"/>
              </a:rPr>
              <a:t> </a:t>
            </a:r>
            <a:r>
              <a:rPr sz="704" dirty="0">
                <a:latin typeface="Arial"/>
                <a:cs typeface="Arial"/>
              </a:rPr>
              <a:t>employments</a:t>
            </a:r>
            <a:r>
              <a:rPr sz="704" spc="-13" dirty="0">
                <a:latin typeface="Arial"/>
                <a:cs typeface="Arial"/>
              </a:rPr>
              <a:t> </a:t>
            </a:r>
            <a:r>
              <a:rPr sz="704" dirty="0">
                <a:latin typeface="Arial"/>
                <a:cs typeface="Arial"/>
              </a:rPr>
              <a:t>or</a:t>
            </a:r>
            <a:r>
              <a:rPr sz="704" spc="-10" dirty="0">
                <a:latin typeface="Arial"/>
                <a:cs typeface="Arial"/>
              </a:rPr>
              <a:t> </a:t>
            </a:r>
            <a:r>
              <a:rPr sz="704" spc="-6" dirty="0">
                <a:latin typeface="Arial"/>
                <a:cs typeface="Arial"/>
              </a:rPr>
              <a:t>apprenticeships.</a:t>
            </a:r>
            <a:endParaRPr sz="704">
              <a:latin typeface="Arial"/>
              <a:cs typeface="Arial"/>
            </a:endParaRPr>
          </a:p>
          <a:p>
            <a:pPr marL="13015">
              <a:spcBef>
                <a:spcPts val="192"/>
              </a:spcBef>
            </a:pPr>
            <a:r>
              <a:rPr sz="704" dirty="0">
                <a:latin typeface="Arial"/>
                <a:cs typeface="Arial"/>
              </a:rPr>
              <a:t>Do</a:t>
            </a:r>
            <a:r>
              <a:rPr sz="704" spc="-13" dirty="0">
                <a:latin typeface="Arial"/>
                <a:cs typeface="Arial"/>
              </a:rPr>
              <a:t> </a:t>
            </a:r>
            <a:r>
              <a:rPr sz="704" dirty="0">
                <a:latin typeface="Arial"/>
                <a:cs typeface="Arial"/>
              </a:rPr>
              <a:t>not</a:t>
            </a:r>
            <a:r>
              <a:rPr sz="704" spc="-16" dirty="0">
                <a:latin typeface="Arial"/>
                <a:cs typeface="Arial"/>
              </a:rPr>
              <a:t> </a:t>
            </a:r>
            <a:r>
              <a:rPr sz="704" dirty="0">
                <a:latin typeface="Arial"/>
                <a:cs typeface="Arial"/>
              </a:rPr>
              <a:t>restate</a:t>
            </a:r>
            <a:r>
              <a:rPr sz="704" spc="-19" dirty="0">
                <a:latin typeface="Arial"/>
                <a:cs typeface="Arial"/>
              </a:rPr>
              <a:t> </a:t>
            </a:r>
            <a:r>
              <a:rPr sz="704" dirty="0">
                <a:latin typeface="Arial"/>
                <a:cs typeface="Arial"/>
              </a:rPr>
              <a:t>what's</a:t>
            </a:r>
            <a:r>
              <a:rPr sz="704" spc="-6" dirty="0">
                <a:latin typeface="Arial"/>
                <a:cs typeface="Arial"/>
              </a:rPr>
              <a:t> </a:t>
            </a:r>
            <a:r>
              <a:rPr sz="704" dirty="0">
                <a:latin typeface="Arial"/>
                <a:cs typeface="Arial"/>
              </a:rPr>
              <a:t>in</a:t>
            </a:r>
            <a:r>
              <a:rPr sz="704" spc="-19" dirty="0">
                <a:latin typeface="Arial"/>
                <a:cs typeface="Arial"/>
              </a:rPr>
              <a:t> </a:t>
            </a:r>
            <a:r>
              <a:rPr sz="704" dirty="0">
                <a:latin typeface="Arial"/>
                <a:cs typeface="Arial"/>
              </a:rPr>
              <a:t>your</a:t>
            </a:r>
            <a:r>
              <a:rPr sz="704" spc="-6" dirty="0">
                <a:latin typeface="Arial"/>
                <a:cs typeface="Arial"/>
              </a:rPr>
              <a:t> </a:t>
            </a:r>
            <a:r>
              <a:rPr sz="704" dirty="0">
                <a:latin typeface="Arial"/>
                <a:cs typeface="Arial"/>
              </a:rPr>
              <a:t>resume/C.V.,</a:t>
            </a:r>
            <a:r>
              <a:rPr sz="704" spc="-13" dirty="0">
                <a:latin typeface="Arial"/>
                <a:cs typeface="Arial"/>
              </a:rPr>
              <a:t> </a:t>
            </a:r>
            <a:r>
              <a:rPr sz="704" dirty="0">
                <a:latin typeface="Arial"/>
                <a:cs typeface="Arial"/>
              </a:rPr>
              <a:t>rather</a:t>
            </a:r>
            <a:r>
              <a:rPr sz="704" spc="-13" dirty="0">
                <a:latin typeface="Arial"/>
                <a:cs typeface="Arial"/>
              </a:rPr>
              <a:t> </a:t>
            </a:r>
            <a:r>
              <a:rPr sz="704" dirty="0">
                <a:latin typeface="Arial"/>
                <a:cs typeface="Arial"/>
              </a:rPr>
              <a:t>expand</a:t>
            </a:r>
            <a:r>
              <a:rPr sz="704" spc="-13" dirty="0">
                <a:latin typeface="Arial"/>
                <a:cs typeface="Arial"/>
              </a:rPr>
              <a:t> </a:t>
            </a:r>
            <a:r>
              <a:rPr sz="704" dirty="0">
                <a:latin typeface="Arial"/>
                <a:cs typeface="Arial"/>
              </a:rPr>
              <a:t>upon</a:t>
            </a:r>
            <a:r>
              <a:rPr sz="704" spc="-13" dirty="0">
                <a:latin typeface="Arial"/>
                <a:cs typeface="Arial"/>
              </a:rPr>
              <a:t> </a:t>
            </a:r>
            <a:r>
              <a:rPr sz="704" dirty="0">
                <a:latin typeface="Arial"/>
                <a:cs typeface="Arial"/>
              </a:rPr>
              <a:t>a</a:t>
            </a:r>
            <a:r>
              <a:rPr sz="704" spc="-16" dirty="0">
                <a:latin typeface="Arial"/>
                <a:cs typeface="Arial"/>
              </a:rPr>
              <a:t> </a:t>
            </a:r>
            <a:r>
              <a:rPr sz="704" dirty="0">
                <a:latin typeface="Arial"/>
                <a:cs typeface="Arial"/>
              </a:rPr>
              <a:t>specific</a:t>
            </a:r>
            <a:r>
              <a:rPr sz="704" spc="-19" dirty="0">
                <a:latin typeface="Arial"/>
                <a:cs typeface="Arial"/>
              </a:rPr>
              <a:t> </a:t>
            </a:r>
            <a:r>
              <a:rPr sz="704" dirty="0">
                <a:latin typeface="Arial"/>
                <a:cs typeface="Arial"/>
              </a:rPr>
              <a:t>project</a:t>
            </a:r>
            <a:r>
              <a:rPr sz="704" spc="-6" dirty="0">
                <a:latin typeface="Arial"/>
                <a:cs typeface="Arial"/>
              </a:rPr>
              <a:t> </a:t>
            </a:r>
            <a:r>
              <a:rPr sz="704" dirty="0">
                <a:latin typeface="Arial"/>
                <a:cs typeface="Arial"/>
              </a:rPr>
              <a:t>or</a:t>
            </a:r>
            <a:r>
              <a:rPr sz="704" spc="-6" dirty="0">
                <a:latin typeface="Arial"/>
                <a:cs typeface="Arial"/>
              </a:rPr>
              <a:t> accomplishment.</a:t>
            </a:r>
            <a:endParaRPr sz="704">
              <a:latin typeface="Arial"/>
              <a:cs typeface="Arial"/>
            </a:endParaRPr>
          </a:p>
          <a:p>
            <a:pPr>
              <a:spcBef>
                <a:spcPts val="420"/>
              </a:spcBef>
            </a:pPr>
            <a:endParaRPr sz="704">
              <a:latin typeface="Arial"/>
              <a:cs typeface="Arial"/>
            </a:endParaRPr>
          </a:p>
          <a:p>
            <a:pPr marL="13422"/>
            <a:r>
              <a:rPr sz="704" b="1" dirty="0">
                <a:latin typeface="Arial"/>
                <a:cs typeface="Arial"/>
              </a:rPr>
              <a:t>3rd</a:t>
            </a:r>
            <a:r>
              <a:rPr sz="704" b="1" spc="-10" dirty="0">
                <a:latin typeface="Arial"/>
                <a:cs typeface="Arial"/>
              </a:rPr>
              <a:t> </a:t>
            </a:r>
            <a:r>
              <a:rPr sz="704" b="1" spc="-6" dirty="0">
                <a:latin typeface="Arial"/>
                <a:cs typeface="Arial"/>
              </a:rPr>
              <a:t>Paragraph</a:t>
            </a:r>
            <a:endParaRPr sz="704">
              <a:latin typeface="Arial"/>
              <a:cs typeface="Arial"/>
            </a:endParaRPr>
          </a:p>
          <a:p>
            <a:pPr marL="13422" marR="10575">
              <a:lnSpc>
                <a:spcPct val="95700"/>
              </a:lnSpc>
              <a:spcBef>
                <a:spcPts val="246"/>
              </a:spcBef>
            </a:pPr>
            <a:r>
              <a:rPr sz="704" dirty="0">
                <a:latin typeface="Arial"/>
                <a:cs typeface="Arial"/>
              </a:rPr>
              <a:t>Highlight</a:t>
            </a:r>
            <a:r>
              <a:rPr sz="704" spc="-22" dirty="0">
                <a:latin typeface="Arial"/>
                <a:cs typeface="Arial"/>
              </a:rPr>
              <a:t> </a:t>
            </a:r>
            <a:r>
              <a:rPr sz="704" dirty="0">
                <a:latin typeface="Arial"/>
                <a:cs typeface="Arial"/>
              </a:rPr>
              <a:t>your</a:t>
            </a:r>
            <a:r>
              <a:rPr sz="704" spc="-13" dirty="0">
                <a:latin typeface="Arial"/>
                <a:cs typeface="Arial"/>
              </a:rPr>
              <a:t> </a:t>
            </a:r>
            <a:r>
              <a:rPr sz="704" dirty="0">
                <a:latin typeface="Arial"/>
                <a:cs typeface="Arial"/>
              </a:rPr>
              <a:t>personal</a:t>
            </a:r>
            <a:r>
              <a:rPr sz="704" spc="-29" dirty="0">
                <a:latin typeface="Arial"/>
                <a:cs typeface="Arial"/>
              </a:rPr>
              <a:t> </a:t>
            </a:r>
            <a:r>
              <a:rPr sz="704" dirty="0">
                <a:latin typeface="Arial"/>
                <a:cs typeface="Arial"/>
              </a:rPr>
              <a:t>qualities</a:t>
            </a:r>
            <a:r>
              <a:rPr sz="704" spc="-16" dirty="0">
                <a:latin typeface="Arial"/>
                <a:cs typeface="Arial"/>
              </a:rPr>
              <a:t> </a:t>
            </a:r>
            <a:r>
              <a:rPr sz="704" dirty="0">
                <a:latin typeface="Arial"/>
                <a:cs typeface="Arial"/>
              </a:rPr>
              <a:t>and</a:t>
            </a:r>
            <a:r>
              <a:rPr sz="704" spc="-19" dirty="0">
                <a:latin typeface="Arial"/>
                <a:cs typeface="Arial"/>
              </a:rPr>
              <a:t> </a:t>
            </a:r>
            <a:r>
              <a:rPr sz="704" dirty="0">
                <a:latin typeface="Arial"/>
                <a:cs typeface="Arial"/>
              </a:rPr>
              <a:t>social</a:t>
            </a:r>
            <a:r>
              <a:rPr sz="704" spc="-19" dirty="0">
                <a:latin typeface="Arial"/>
                <a:cs typeface="Arial"/>
              </a:rPr>
              <a:t> </a:t>
            </a:r>
            <a:r>
              <a:rPr sz="704" dirty="0">
                <a:latin typeface="Arial"/>
                <a:cs typeface="Arial"/>
              </a:rPr>
              <a:t>skills</a:t>
            </a:r>
            <a:r>
              <a:rPr sz="704" spc="-26" dirty="0">
                <a:latin typeface="Arial"/>
                <a:cs typeface="Arial"/>
              </a:rPr>
              <a:t> </a:t>
            </a:r>
            <a:r>
              <a:rPr sz="704" dirty="0">
                <a:latin typeface="Arial"/>
                <a:cs typeface="Arial"/>
              </a:rPr>
              <a:t>and</a:t>
            </a:r>
            <a:r>
              <a:rPr sz="704" spc="-19" dirty="0">
                <a:latin typeface="Arial"/>
                <a:cs typeface="Arial"/>
              </a:rPr>
              <a:t> </a:t>
            </a:r>
            <a:r>
              <a:rPr sz="704" dirty="0">
                <a:latin typeface="Arial"/>
                <a:cs typeface="Arial"/>
              </a:rPr>
              <a:t>convince</a:t>
            </a:r>
            <a:r>
              <a:rPr sz="704" spc="-19" dirty="0">
                <a:latin typeface="Arial"/>
                <a:cs typeface="Arial"/>
              </a:rPr>
              <a:t> </a:t>
            </a:r>
            <a:r>
              <a:rPr sz="704" dirty="0">
                <a:latin typeface="Arial"/>
                <a:cs typeface="Arial"/>
              </a:rPr>
              <a:t>the</a:t>
            </a:r>
            <a:r>
              <a:rPr sz="704" spc="-19" dirty="0">
                <a:latin typeface="Arial"/>
                <a:cs typeface="Arial"/>
              </a:rPr>
              <a:t> </a:t>
            </a:r>
            <a:r>
              <a:rPr sz="704" dirty="0">
                <a:latin typeface="Arial"/>
                <a:cs typeface="Arial"/>
              </a:rPr>
              <a:t>employer</a:t>
            </a:r>
            <a:r>
              <a:rPr sz="704" spc="-22" dirty="0">
                <a:latin typeface="Arial"/>
                <a:cs typeface="Arial"/>
              </a:rPr>
              <a:t> </a:t>
            </a:r>
            <a:r>
              <a:rPr sz="704" dirty="0">
                <a:latin typeface="Arial"/>
                <a:cs typeface="Arial"/>
              </a:rPr>
              <a:t>that</a:t>
            </a:r>
            <a:r>
              <a:rPr sz="704" spc="-19" dirty="0">
                <a:latin typeface="Arial"/>
                <a:cs typeface="Arial"/>
              </a:rPr>
              <a:t> </a:t>
            </a:r>
            <a:r>
              <a:rPr sz="704" dirty="0">
                <a:latin typeface="Arial"/>
                <a:cs typeface="Arial"/>
              </a:rPr>
              <a:t>you</a:t>
            </a:r>
            <a:r>
              <a:rPr sz="704" spc="-19" dirty="0">
                <a:latin typeface="Arial"/>
                <a:cs typeface="Arial"/>
              </a:rPr>
              <a:t> </a:t>
            </a:r>
            <a:r>
              <a:rPr sz="704" dirty="0">
                <a:latin typeface="Arial"/>
                <a:cs typeface="Arial"/>
              </a:rPr>
              <a:t>have</a:t>
            </a:r>
            <a:r>
              <a:rPr sz="704" spc="-19" dirty="0">
                <a:latin typeface="Arial"/>
                <a:cs typeface="Arial"/>
              </a:rPr>
              <a:t> </a:t>
            </a:r>
            <a:r>
              <a:rPr sz="704" dirty="0">
                <a:latin typeface="Arial"/>
                <a:cs typeface="Arial"/>
              </a:rPr>
              <a:t>the</a:t>
            </a:r>
            <a:r>
              <a:rPr sz="704" spc="-26" dirty="0">
                <a:latin typeface="Arial"/>
                <a:cs typeface="Arial"/>
              </a:rPr>
              <a:t> </a:t>
            </a:r>
            <a:r>
              <a:rPr sz="704" spc="-6" dirty="0">
                <a:latin typeface="Arial"/>
                <a:cs typeface="Arial"/>
              </a:rPr>
              <a:t>qualities </a:t>
            </a:r>
            <a:r>
              <a:rPr sz="704" dirty="0">
                <a:latin typeface="Arial"/>
                <a:cs typeface="Arial"/>
              </a:rPr>
              <a:t>and</a:t>
            </a:r>
            <a:r>
              <a:rPr sz="704" spc="-13" dirty="0">
                <a:latin typeface="Arial"/>
                <a:cs typeface="Arial"/>
              </a:rPr>
              <a:t> </a:t>
            </a:r>
            <a:r>
              <a:rPr sz="704" dirty="0">
                <a:latin typeface="Arial"/>
                <a:cs typeface="Arial"/>
              </a:rPr>
              <a:t>skills</a:t>
            </a:r>
            <a:r>
              <a:rPr sz="704" spc="-13" dirty="0">
                <a:latin typeface="Arial"/>
                <a:cs typeface="Arial"/>
              </a:rPr>
              <a:t> </a:t>
            </a:r>
            <a:r>
              <a:rPr sz="704" dirty="0">
                <a:latin typeface="Arial"/>
                <a:cs typeface="Arial"/>
              </a:rPr>
              <a:t>to</a:t>
            </a:r>
            <a:r>
              <a:rPr sz="704" spc="-22" dirty="0">
                <a:latin typeface="Arial"/>
                <a:cs typeface="Arial"/>
              </a:rPr>
              <a:t> </a:t>
            </a:r>
            <a:r>
              <a:rPr sz="704" dirty="0">
                <a:latin typeface="Arial"/>
                <a:cs typeface="Arial"/>
              </a:rPr>
              <a:t>succeed</a:t>
            </a:r>
            <a:r>
              <a:rPr sz="704" spc="-19" dirty="0">
                <a:latin typeface="Arial"/>
                <a:cs typeface="Arial"/>
              </a:rPr>
              <a:t> </a:t>
            </a:r>
            <a:r>
              <a:rPr sz="704" dirty="0">
                <a:latin typeface="Arial"/>
                <a:cs typeface="Arial"/>
              </a:rPr>
              <a:t>at</a:t>
            </a:r>
            <a:r>
              <a:rPr sz="704" spc="-16" dirty="0">
                <a:latin typeface="Arial"/>
                <a:cs typeface="Arial"/>
              </a:rPr>
              <a:t> </a:t>
            </a:r>
            <a:r>
              <a:rPr sz="704" dirty="0">
                <a:latin typeface="Arial"/>
                <a:cs typeface="Arial"/>
              </a:rPr>
              <a:t>this</a:t>
            </a:r>
            <a:r>
              <a:rPr sz="704" spc="-13" dirty="0">
                <a:latin typeface="Arial"/>
                <a:cs typeface="Arial"/>
              </a:rPr>
              <a:t> </a:t>
            </a:r>
            <a:r>
              <a:rPr sz="704" dirty="0">
                <a:latin typeface="Arial"/>
                <a:cs typeface="Arial"/>
              </a:rPr>
              <a:t>specific</a:t>
            </a:r>
            <a:r>
              <a:rPr sz="704" spc="-13" dirty="0">
                <a:latin typeface="Arial"/>
                <a:cs typeface="Arial"/>
              </a:rPr>
              <a:t> </a:t>
            </a:r>
            <a:r>
              <a:rPr sz="704" dirty="0">
                <a:latin typeface="Arial"/>
                <a:cs typeface="Arial"/>
              </a:rPr>
              <a:t>company.</a:t>
            </a:r>
            <a:r>
              <a:rPr sz="704" spc="-10" dirty="0">
                <a:latin typeface="Arial"/>
                <a:cs typeface="Arial"/>
              </a:rPr>
              <a:t> </a:t>
            </a:r>
            <a:r>
              <a:rPr sz="704" dirty="0">
                <a:latin typeface="Arial"/>
                <a:cs typeface="Arial"/>
              </a:rPr>
              <a:t>Relate</a:t>
            </a:r>
            <a:r>
              <a:rPr sz="704" spc="-13" dirty="0">
                <a:latin typeface="Arial"/>
                <a:cs typeface="Arial"/>
              </a:rPr>
              <a:t> </a:t>
            </a:r>
            <a:r>
              <a:rPr sz="704" dirty="0">
                <a:latin typeface="Arial"/>
                <a:cs typeface="Arial"/>
              </a:rPr>
              <a:t>your</a:t>
            </a:r>
            <a:r>
              <a:rPr sz="704" spc="-10" dirty="0">
                <a:latin typeface="Arial"/>
                <a:cs typeface="Arial"/>
              </a:rPr>
              <a:t> </a:t>
            </a:r>
            <a:r>
              <a:rPr sz="704" dirty="0">
                <a:latin typeface="Arial"/>
                <a:cs typeface="Arial"/>
              </a:rPr>
              <a:t>interests/social</a:t>
            </a:r>
            <a:r>
              <a:rPr sz="704" spc="-26" dirty="0">
                <a:latin typeface="Arial"/>
                <a:cs typeface="Arial"/>
              </a:rPr>
              <a:t> </a:t>
            </a:r>
            <a:r>
              <a:rPr sz="704" dirty="0">
                <a:latin typeface="Arial"/>
                <a:cs typeface="Arial"/>
              </a:rPr>
              <a:t>skills</a:t>
            </a:r>
            <a:r>
              <a:rPr sz="704" spc="-10" dirty="0">
                <a:latin typeface="Arial"/>
                <a:cs typeface="Arial"/>
              </a:rPr>
              <a:t> </a:t>
            </a:r>
            <a:r>
              <a:rPr sz="704" dirty="0">
                <a:latin typeface="Arial"/>
                <a:cs typeface="Arial"/>
              </a:rPr>
              <a:t>to</a:t>
            </a:r>
            <a:r>
              <a:rPr sz="704" spc="-22" dirty="0">
                <a:latin typeface="Arial"/>
                <a:cs typeface="Arial"/>
              </a:rPr>
              <a:t> </a:t>
            </a:r>
            <a:r>
              <a:rPr sz="704" dirty="0">
                <a:latin typeface="Arial"/>
                <a:cs typeface="Arial"/>
              </a:rPr>
              <a:t>what</a:t>
            </a:r>
            <a:r>
              <a:rPr sz="704" spc="-10" dirty="0">
                <a:latin typeface="Arial"/>
                <a:cs typeface="Arial"/>
              </a:rPr>
              <a:t> </a:t>
            </a:r>
            <a:r>
              <a:rPr sz="704" dirty="0">
                <a:latin typeface="Arial"/>
                <a:cs typeface="Arial"/>
              </a:rPr>
              <a:t>you</a:t>
            </a:r>
            <a:r>
              <a:rPr sz="704" spc="-22" dirty="0">
                <a:latin typeface="Arial"/>
                <a:cs typeface="Arial"/>
              </a:rPr>
              <a:t> </a:t>
            </a:r>
            <a:r>
              <a:rPr sz="704" dirty="0">
                <a:latin typeface="Arial"/>
                <a:cs typeface="Arial"/>
              </a:rPr>
              <a:t>know</a:t>
            </a:r>
            <a:r>
              <a:rPr sz="704" spc="-22" dirty="0">
                <a:latin typeface="Arial"/>
                <a:cs typeface="Arial"/>
              </a:rPr>
              <a:t> </a:t>
            </a:r>
            <a:r>
              <a:rPr sz="704" spc="-6" dirty="0">
                <a:latin typeface="Arial"/>
                <a:cs typeface="Arial"/>
              </a:rPr>
              <a:t>about </a:t>
            </a:r>
            <a:r>
              <a:rPr sz="704" dirty="0">
                <a:latin typeface="Arial"/>
                <a:cs typeface="Arial"/>
              </a:rPr>
              <a:t>the</a:t>
            </a:r>
            <a:r>
              <a:rPr sz="704" spc="-16" dirty="0">
                <a:latin typeface="Arial"/>
                <a:cs typeface="Arial"/>
              </a:rPr>
              <a:t> </a:t>
            </a:r>
            <a:r>
              <a:rPr sz="704" dirty="0">
                <a:latin typeface="Arial"/>
                <a:cs typeface="Arial"/>
              </a:rPr>
              <a:t>company.</a:t>
            </a:r>
            <a:r>
              <a:rPr sz="704" spc="-6" dirty="0">
                <a:latin typeface="Arial"/>
                <a:cs typeface="Arial"/>
              </a:rPr>
              <a:t> </a:t>
            </a:r>
            <a:r>
              <a:rPr sz="704" dirty="0">
                <a:latin typeface="Arial"/>
                <a:cs typeface="Arial"/>
              </a:rPr>
              <a:t>You</a:t>
            </a:r>
            <a:r>
              <a:rPr sz="704" spc="-19" dirty="0">
                <a:latin typeface="Arial"/>
                <a:cs typeface="Arial"/>
              </a:rPr>
              <a:t> </a:t>
            </a:r>
            <a:r>
              <a:rPr sz="704" dirty="0">
                <a:latin typeface="Arial"/>
                <a:cs typeface="Arial"/>
              </a:rPr>
              <a:t>may</a:t>
            </a:r>
            <a:r>
              <a:rPr sz="704" spc="-19" dirty="0">
                <a:latin typeface="Arial"/>
                <a:cs typeface="Arial"/>
              </a:rPr>
              <a:t> </a:t>
            </a:r>
            <a:r>
              <a:rPr sz="704" dirty="0">
                <a:latin typeface="Arial"/>
                <a:cs typeface="Arial"/>
              </a:rPr>
              <a:t>also</a:t>
            </a:r>
            <a:r>
              <a:rPr sz="704" spc="-13" dirty="0">
                <a:latin typeface="Arial"/>
                <a:cs typeface="Arial"/>
              </a:rPr>
              <a:t> </a:t>
            </a:r>
            <a:r>
              <a:rPr sz="704" dirty="0">
                <a:latin typeface="Arial"/>
                <a:cs typeface="Arial"/>
              </a:rPr>
              <a:t>explain</a:t>
            </a:r>
            <a:r>
              <a:rPr sz="704" spc="-13" dirty="0">
                <a:latin typeface="Arial"/>
                <a:cs typeface="Arial"/>
              </a:rPr>
              <a:t> </a:t>
            </a:r>
            <a:r>
              <a:rPr sz="704" dirty="0">
                <a:latin typeface="Arial"/>
                <a:cs typeface="Arial"/>
              </a:rPr>
              <a:t>how</a:t>
            </a:r>
            <a:r>
              <a:rPr sz="704" spc="-22" dirty="0">
                <a:latin typeface="Arial"/>
                <a:cs typeface="Arial"/>
              </a:rPr>
              <a:t> </a:t>
            </a:r>
            <a:r>
              <a:rPr sz="704" dirty="0">
                <a:latin typeface="Arial"/>
                <a:cs typeface="Arial"/>
              </a:rPr>
              <a:t>you</a:t>
            </a:r>
            <a:r>
              <a:rPr sz="704" spc="-13" dirty="0">
                <a:latin typeface="Arial"/>
                <a:cs typeface="Arial"/>
              </a:rPr>
              <a:t> </a:t>
            </a:r>
            <a:r>
              <a:rPr sz="704" dirty="0">
                <a:latin typeface="Arial"/>
                <a:cs typeface="Arial"/>
              </a:rPr>
              <a:t>gained</a:t>
            </a:r>
            <a:r>
              <a:rPr sz="704" spc="-13" dirty="0">
                <a:latin typeface="Arial"/>
                <a:cs typeface="Arial"/>
              </a:rPr>
              <a:t> </a:t>
            </a:r>
            <a:r>
              <a:rPr sz="704" dirty="0">
                <a:latin typeface="Arial"/>
                <a:cs typeface="Arial"/>
              </a:rPr>
              <a:t>those</a:t>
            </a:r>
            <a:r>
              <a:rPr sz="704" spc="-19" dirty="0">
                <a:latin typeface="Arial"/>
                <a:cs typeface="Arial"/>
              </a:rPr>
              <a:t> </a:t>
            </a:r>
            <a:r>
              <a:rPr sz="704" dirty="0">
                <a:latin typeface="Arial"/>
                <a:cs typeface="Arial"/>
              </a:rPr>
              <a:t>skills</a:t>
            </a:r>
            <a:r>
              <a:rPr sz="704" spc="-10" dirty="0">
                <a:latin typeface="Arial"/>
                <a:cs typeface="Arial"/>
              </a:rPr>
              <a:t> </a:t>
            </a:r>
            <a:r>
              <a:rPr sz="704" dirty="0">
                <a:latin typeface="Arial"/>
                <a:cs typeface="Arial"/>
              </a:rPr>
              <a:t>(e.g.</a:t>
            </a:r>
            <a:r>
              <a:rPr sz="704" spc="-13" dirty="0">
                <a:latin typeface="Arial"/>
                <a:cs typeface="Arial"/>
              </a:rPr>
              <a:t> </a:t>
            </a:r>
            <a:r>
              <a:rPr sz="704" dirty="0">
                <a:latin typeface="Arial"/>
                <a:cs typeface="Arial"/>
              </a:rPr>
              <a:t>on</a:t>
            </a:r>
            <a:r>
              <a:rPr sz="704" spc="-13" dirty="0">
                <a:latin typeface="Arial"/>
                <a:cs typeface="Arial"/>
              </a:rPr>
              <a:t> </a:t>
            </a:r>
            <a:r>
              <a:rPr sz="704" dirty="0">
                <a:latin typeface="Arial"/>
                <a:cs typeface="Arial"/>
              </a:rPr>
              <a:t>a</a:t>
            </a:r>
            <a:r>
              <a:rPr sz="704" spc="-26" dirty="0">
                <a:latin typeface="Arial"/>
                <a:cs typeface="Arial"/>
              </a:rPr>
              <a:t> </a:t>
            </a:r>
            <a:r>
              <a:rPr sz="704" dirty="0">
                <a:latin typeface="Arial"/>
                <a:cs typeface="Arial"/>
              </a:rPr>
              <a:t>side</a:t>
            </a:r>
            <a:r>
              <a:rPr sz="704" spc="-13" dirty="0">
                <a:latin typeface="Arial"/>
                <a:cs typeface="Arial"/>
              </a:rPr>
              <a:t> </a:t>
            </a:r>
            <a:r>
              <a:rPr sz="704" dirty="0">
                <a:latin typeface="Arial"/>
                <a:cs typeface="Arial"/>
              </a:rPr>
              <a:t>job</a:t>
            </a:r>
            <a:r>
              <a:rPr sz="704" spc="-19" dirty="0">
                <a:latin typeface="Arial"/>
                <a:cs typeface="Arial"/>
              </a:rPr>
              <a:t> </a:t>
            </a:r>
            <a:r>
              <a:rPr sz="704" dirty="0">
                <a:latin typeface="Arial"/>
                <a:cs typeface="Arial"/>
              </a:rPr>
              <a:t>while</a:t>
            </a:r>
            <a:r>
              <a:rPr sz="704" spc="-3" dirty="0">
                <a:latin typeface="Arial"/>
                <a:cs typeface="Arial"/>
              </a:rPr>
              <a:t> </a:t>
            </a:r>
            <a:r>
              <a:rPr sz="704" spc="-6" dirty="0">
                <a:latin typeface="Arial"/>
                <a:cs typeface="Arial"/>
              </a:rPr>
              <a:t>waitressing</a:t>
            </a:r>
            <a:r>
              <a:rPr sz="704" spc="320" dirty="0">
                <a:latin typeface="Arial"/>
                <a:cs typeface="Arial"/>
              </a:rPr>
              <a:t> </a:t>
            </a:r>
            <a:r>
              <a:rPr sz="704" dirty="0">
                <a:latin typeface="Arial"/>
                <a:cs typeface="Arial"/>
              </a:rPr>
              <a:t>you</a:t>
            </a:r>
            <a:r>
              <a:rPr sz="704" spc="-22" dirty="0">
                <a:latin typeface="Arial"/>
                <a:cs typeface="Arial"/>
              </a:rPr>
              <a:t> </a:t>
            </a:r>
            <a:r>
              <a:rPr sz="704" dirty="0">
                <a:latin typeface="Arial"/>
                <a:cs typeface="Arial"/>
              </a:rPr>
              <a:t>proved</a:t>
            </a:r>
            <a:r>
              <a:rPr sz="704" spc="-22" dirty="0">
                <a:latin typeface="Arial"/>
                <a:cs typeface="Arial"/>
              </a:rPr>
              <a:t> </a:t>
            </a:r>
            <a:r>
              <a:rPr sz="704" dirty="0">
                <a:latin typeface="Arial"/>
                <a:cs typeface="Arial"/>
              </a:rPr>
              <a:t>to</a:t>
            </a:r>
            <a:r>
              <a:rPr sz="704" spc="-19" dirty="0">
                <a:latin typeface="Arial"/>
                <a:cs typeface="Arial"/>
              </a:rPr>
              <a:t> </a:t>
            </a:r>
            <a:r>
              <a:rPr sz="704" dirty="0">
                <a:latin typeface="Arial"/>
                <a:cs typeface="Arial"/>
              </a:rPr>
              <a:t>work</a:t>
            </a:r>
            <a:r>
              <a:rPr sz="704" spc="-19" dirty="0">
                <a:latin typeface="Arial"/>
                <a:cs typeface="Arial"/>
              </a:rPr>
              <a:t> </a:t>
            </a:r>
            <a:r>
              <a:rPr sz="704" dirty="0">
                <a:latin typeface="Arial"/>
                <a:cs typeface="Arial"/>
              </a:rPr>
              <a:t>well</a:t>
            </a:r>
            <a:r>
              <a:rPr sz="704" spc="-22" dirty="0">
                <a:latin typeface="Arial"/>
                <a:cs typeface="Arial"/>
              </a:rPr>
              <a:t> </a:t>
            </a:r>
            <a:r>
              <a:rPr sz="704" dirty="0">
                <a:latin typeface="Arial"/>
                <a:cs typeface="Arial"/>
              </a:rPr>
              <a:t>under</a:t>
            </a:r>
            <a:r>
              <a:rPr sz="704" spc="-16" dirty="0">
                <a:latin typeface="Arial"/>
                <a:cs typeface="Arial"/>
              </a:rPr>
              <a:t> </a:t>
            </a:r>
            <a:r>
              <a:rPr sz="704" dirty="0">
                <a:latin typeface="Arial"/>
                <a:cs typeface="Arial"/>
              </a:rPr>
              <a:t>pressure</a:t>
            </a:r>
            <a:r>
              <a:rPr sz="704" spc="-26" dirty="0">
                <a:latin typeface="Arial"/>
                <a:cs typeface="Arial"/>
              </a:rPr>
              <a:t> </a:t>
            </a:r>
            <a:r>
              <a:rPr sz="704" dirty="0">
                <a:latin typeface="Arial"/>
                <a:cs typeface="Arial"/>
              </a:rPr>
              <a:t>etc.).</a:t>
            </a:r>
            <a:r>
              <a:rPr sz="704" spc="-22" dirty="0">
                <a:latin typeface="Arial"/>
                <a:cs typeface="Arial"/>
              </a:rPr>
              <a:t> </a:t>
            </a:r>
            <a:r>
              <a:rPr sz="704" dirty="0">
                <a:latin typeface="Arial"/>
                <a:cs typeface="Arial"/>
              </a:rPr>
              <a:t>Experience</a:t>
            </a:r>
            <a:r>
              <a:rPr sz="704" spc="-19" dirty="0">
                <a:latin typeface="Arial"/>
                <a:cs typeface="Arial"/>
              </a:rPr>
              <a:t> </a:t>
            </a:r>
            <a:r>
              <a:rPr sz="704" dirty="0">
                <a:latin typeface="Arial"/>
                <a:cs typeface="Arial"/>
              </a:rPr>
              <a:t>through</a:t>
            </a:r>
            <a:r>
              <a:rPr sz="704" spc="-22" dirty="0">
                <a:latin typeface="Arial"/>
                <a:cs typeface="Arial"/>
              </a:rPr>
              <a:t> </a:t>
            </a:r>
            <a:r>
              <a:rPr sz="704" dirty="0">
                <a:latin typeface="Arial"/>
                <a:cs typeface="Arial"/>
              </a:rPr>
              <a:t>extracurricular</a:t>
            </a:r>
            <a:r>
              <a:rPr sz="704" spc="-16" dirty="0">
                <a:latin typeface="Arial"/>
                <a:cs typeface="Arial"/>
              </a:rPr>
              <a:t> </a:t>
            </a:r>
            <a:r>
              <a:rPr sz="704" dirty="0">
                <a:latin typeface="Arial"/>
                <a:cs typeface="Arial"/>
              </a:rPr>
              <a:t>involvement,</a:t>
            </a:r>
            <a:r>
              <a:rPr sz="704" spc="-16" dirty="0">
                <a:latin typeface="Arial"/>
                <a:cs typeface="Arial"/>
              </a:rPr>
              <a:t> </a:t>
            </a:r>
            <a:r>
              <a:rPr sz="704" spc="-6" dirty="0">
                <a:latin typeface="Arial"/>
                <a:cs typeface="Arial"/>
              </a:rPr>
              <a:t>summer </a:t>
            </a:r>
            <a:r>
              <a:rPr sz="704" dirty="0">
                <a:latin typeface="Arial"/>
                <a:cs typeface="Arial"/>
              </a:rPr>
              <a:t>jobs,</a:t>
            </a:r>
            <a:r>
              <a:rPr sz="704" spc="-16" dirty="0">
                <a:latin typeface="Arial"/>
                <a:cs typeface="Arial"/>
              </a:rPr>
              <a:t> </a:t>
            </a:r>
            <a:r>
              <a:rPr sz="704" dirty="0">
                <a:latin typeface="Arial"/>
                <a:cs typeface="Arial"/>
              </a:rPr>
              <a:t>volunteering</a:t>
            </a:r>
            <a:r>
              <a:rPr sz="704" spc="-16" dirty="0">
                <a:latin typeface="Arial"/>
                <a:cs typeface="Arial"/>
              </a:rPr>
              <a:t> </a:t>
            </a:r>
            <a:r>
              <a:rPr sz="704" dirty="0">
                <a:latin typeface="Arial"/>
                <a:cs typeface="Arial"/>
              </a:rPr>
              <a:t>or</a:t>
            </a:r>
            <a:r>
              <a:rPr sz="704" spc="-22" dirty="0">
                <a:latin typeface="Arial"/>
                <a:cs typeface="Arial"/>
              </a:rPr>
              <a:t> </a:t>
            </a:r>
            <a:r>
              <a:rPr sz="704" dirty="0">
                <a:latin typeface="Arial"/>
                <a:cs typeface="Arial"/>
              </a:rPr>
              <a:t>travel</a:t>
            </a:r>
            <a:r>
              <a:rPr sz="704" spc="-16" dirty="0">
                <a:latin typeface="Arial"/>
                <a:cs typeface="Arial"/>
              </a:rPr>
              <a:t> </a:t>
            </a:r>
            <a:r>
              <a:rPr sz="704" dirty="0">
                <a:latin typeface="Arial"/>
                <a:cs typeface="Arial"/>
              </a:rPr>
              <a:t>may</a:t>
            </a:r>
            <a:r>
              <a:rPr sz="704" spc="-19" dirty="0">
                <a:latin typeface="Arial"/>
                <a:cs typeface="Arial"/>
              </a:rPr>
              <a:t> </a:t>
            </a:r>
            <a:r>
              <a:rPr sz="704" dirty="0">
                <a:latin typeface="Arial"/>
                <a:cs typeface="Arial"/>
              </a:rPr>
              <a:t>also</a:t>
            </a:r>
            <a:r>
              <a:rPr sz="704" spc="-16" dirty="0">
                <a:latin typeface="Arial"/>
                <a:cs typeface="Arial"/>
              </a:rPr>
              <a:t> </a:t>
            </a:r>
            <a:r>
              <a:rPr sz="704" dirty="0">
                <a:latin typeface="Arial"/>
                <a:cs typeface="Arial"/>
              </a:rPr>
              <a:t>be</a:t>
            </a:r>
            <a:r>
              <a:rPr sz="704" spc="-13" dirty="0">
                <a:latin typeface="Arial"/>
                <a:cs typeface="Arial"/>
              </a:rPr>
              <a:t> </a:t>
            </a:r>
            <a:r>
              <a:rPr sz="704" dirty="0">
                <a:latin typeface="Arial"/>
                <a:cs typeface="Arial"/>
              </a:rPr>
              <a:t>included</a:t>
            </a:r>
            <a:r>
              <a:rPr sz="704" spc="-16" dirty="0">
                <a:latin typeface="Arial"/>
                <a:cs typeface="Arial"/>
              </a:rPr>
              <a:t> </a:t>
            </a:r>
            <a:r>
              <a:rPr sz="704" dirty="0">
                <a:latin typeface="Arial"/>
                <a:cs typeface="Arial"/>
              </a:rPr>
              <a:t>in</a:t>
            </a:r>
            <a:r>
              <a:rPr sz="704" spc="-13" dirty="0">
                <a:latin typeface="Arial"/>
                <a:cs typeface="Arial"/>
              </a:rPr>
              <a:t> </a:t>
            </a:r>
            <a:r>
              <a:rPr sz="704" dirty="0">
                <a:latin typeface="Arial"/>
                <a:cs typeface="Arial"/>
              </a:rPr>
              <a:t>this</a:t>
            </a:r>
            <a:r>
              <a:rPr sz="704" spc="-13" dirty="0">
                <a:latin typeface="Arial"/>
                <a:cs typeface="Arial"/>
              </a:rPr>
              <a:t> </a:t>
            </a:r>
            <a:r>
              <a:rPr sz="704" spc="-6" dirty="0">
                <a:latin typeface="Arial"/>
                <a:cs typeface="Arial"/>
              </a:rPr>
              <a:t>paragraph.</a:t>
            </a:r>
            <a:endParaRPr sz="704">
              <a:latin typeface="Arial"/>
              <a:cs typeface="Arial"/>
            </a:endParaRPr>
          </a:p>
          <a:p>
            <a:pPr>
              <a:spcBef>
                <a:spcPts val="417"/>
              </a:spcBef>
            </a:pPr>
            <a:endParaRPr sz="704">
              <a:latin typeface="Arial"/>
              <a:cs typeface="Arial"/>
            </a:endParaRPr>
          </a:p>
          <a:p>
            <a:pPr marL="13422">
              <a:spcBef>
                <a:spcPts val="3"/>
              </a:spcBef>
            </a:pPr>
            <a:r>
              <a:rPr sz="704" b="1" dirty="0">
                <a:latin typeface="Arial"/>
                <a:cs typeface="Arial"/>
              </a:rPr>
              <a:t>Closing</a:t>
            </a:r>
            <a:r>
              <a:rPr sz="704" b="1" spc="-22" dirty="0">
                <a:latin typeface="Arial"/>
                <a:cs typeface="Arial"/>
              </a:rPr>
              <a:t> </a:t>
            </a:r>
            <a:r>
              <a:rPr sz="704" b="1" spc="-6" dirty="0">
                <a:latin typeface="Arial"/>
                <a:cs typeface="Arial"/>
              </a:rPr>
              <a:t>Paragraph</a:t>
            </a:r>
            <a:endParaRPr sz="704">
              <a:latin typeface="Arial"/>
              <a:cs typeface="Arial"/>
            </a:endParaRPr>
          </a:p>
          <a:p>
            <a:pPr marL="13422" marR="169605">
              <a:lnSpc>
                <a:spcPct val="95900"/>
              </a:lnSpc>
              <a:spcBef>
                <a:spcPts val="234"/>
              </a:spcBef>
            </a:pPr>
            <a:r>
              <a:rPr sz="704" dirty="0">
                <a:latin typeface="Arial"/>
                <a:cs typeface="Arial"/>
              </a:rPr>
              <a:t>Request</a:t>
            </a:r>
            <a:r>
              <a:rPr sz="704" spc="-3" dirty="0">
                <a:latin typeface="Arial"/>
                <a:cs typeface="Arial"/>
              </a:rPr>
              <a:t> </a:t>
            </a:r>
            <a:r>
              <a:rPr sz="704" dirty="0">
                <a:latin typeface="Arial"/>
                <a:cs typeface="Arial"/>
              </a:rPr>
              <a:t>an</a:t>
            </a:r>
            <a:r>
              <a:rPr sz="704" spc="-16" dirty="0">
                <a:latin typeface="Arial"/>
                <a:cs typeface="Arial"/>
              </a:rPr>
              <a:t> </a:t>
            </a:r>
            <a:r>
              <a:rPr sz="704" spc="-6" dirty="0">
                <a:latin typeface="Arial"/>
                <a:cs typeface="Arial"/>
              </a:rPr>
              <a:t>interview</a:t>
            </a:r>
            <a:r>
              <a:rPr sz="704" spc="-19" dirty="0">
                <a:latin typeface="Arial"/>
                <a:cs typeface="Arial"/>
              </a:rPr>
              <a:t> </a:t>
            </a:r>
            <a:r>
              <a:rPr sz="704" dirty="0">
                <a:latin typeface="Arial"/>
                <a:cs typeface="Arial"/>
              </a:rPr>
              <a:t>(through</a:t>
            </a:r>
            <a:r>
              <a:rPr sz="704" spc="-13" dirty="0">
                <a:latin typeface="Arial"/>
                <a:cs typeface="Arial"/>
              </a:rPr>
              <a:t> </a:t>
            </a:r>
            <a:r>
              <a:rPr sz="704" dirty="0">
                <a:latin typeface="Arial"/>
                <a:cs typeface="Arial"/>
              </a:rPr>
              <a:t>video</a:t>
            </a:r>
            <a:r>
              <a:rPr sz="704" spc="-10" dirty="0">
                <a:latin typeface="Arial"/>
                <a:cs typeface="Arial"/>
              </a:rPr>
              <a:t> </a:t>
            </a:r>
            <a:r>
              <a:rPr sz="704" dirty="0">
                <a:latin typeface="Arial"/>
                <a:cs typeface="Arial"/>
              </a:rPr>
              <a:t>conference</a:t>
            </a:r>
            <a:r>
              <a:rPr sz="704" spc="-16" dirty="0">
                <a:latin typeface="Arial"/>
                <a:cs typeface="Arial"/>
              </a:rPr>
              <a:t> </a:t>
            </a:r>
            <a:r>
              <a:rPr sz="704" dirty="0">
                <a:latin typeface="Arial"/>
                <a:cs typeface="Arial"/>
              </a:rPr>
              <a:t>or</a:t>
            </a:r>
            <a:r>
              <a:rPr sz="704" spc="-3" dirty="0">
                <a:latin typeface="Arial"/>
                <a:cs typeface="Arial"/>
              </a:rPr>
              <a:t> </a:t>
            </a:r>
            <a:r>
              <a:rPr sz="704" dirty="0">
                <a:latin typeface="Arial"/>
                <a:cs typeface="Arial"/>
              </a:rPr>
              <a:t>phone</a:t>
            </a:r>
            <a:r>
              <a:rPr sz="704" spc="-13" dirty="0">
                <a:latin typeface="Arial"/>
                <a:cs typeface="Arial"/>
              </a:rPr>
              <a:t> </a:t>
            </a:r>
            <a:r>
              <a:rPr sz="704" dirty="0">
                <a:latin typeface="Arial"/>
                <a:cs typeface="Arial"/>
              </a:rPr>
              <a:t>if</a:t>
            </a:r>
            <a:r>
              <a:rPr sz="704" spc="3" dirty="0">
                <a:latin typeface="Arial"/>
                <a:cs typeface="Arial"/>
              </a:rPr>
              <a:t> </a:t>
            </a:r>
            <a:r>
              <a:rPr sz="704" dirty="0">
                <a:latin typeface="Arial"/>
                <a:cs typeface="Arial"/>
              </a:rPr>
              <a:t>abroad),</a:t>
            </a:r>
            <a:r>
              <a:rPr sz="704" spc="-3" dirty="0">
                <a:latin typeface="Arial"/>
                <a:cs typeface="Arial"/>
              </a:rPr>
              <a:t> </a:t>
            </a:r>
            <a:r>
              <a:rPr sz="704" dirty="0">
                <a:latin typeface="Arial"/>
                <a:cs typeface="Arial"/>
              </a:rPr>
              <a:t>or</a:t>
            </a:r>
            <a:r>
              <a:rPr sz="704" spc="-13" dirty="0">
                <a:latin typeface="Arial"/>
                <a:cs typeface="Arial"/>
              </a:rPr>
              <a:t> </a:t>
            </a:r>
            <a:r>
              <a:rPr sz="704" dirty="0">
                <a:latin typeface="Arial"/>
                <a:cs typeface="Arial"/>
              </a:rPr>
              <a:t>tell</a:t>
            </a:r>
            <a:r>
              <a:rPr sz="704" spc="-10" dirty="0">
                <a:latin typeface="Arial"/>
                <a:cs typeface="Arial"/>
              </a:rPr>
              <a:t> </a:t>
            </a:r>
            <a:r>
              <a:rPr sz="704" dirty="0">
                <a:latin typeface="Arial"/>
                <a:cs typeface="Arial"/>
              </a:rPr>
              <a:t>the</a:t>
            </a:r>
            <a:r>
              <a:rPr sz="704" spc="-13" dirty="0">
                <a:latin typeface="Arial"/>
                <a:cs typeface="Arial"/>
              </a:rPr>
              <a:t> </a:t>
            </a:r>
            <a:r>
              <a:rPr sz="704" dirty="0">
                <a:latin typeface="Arial"/>
                <a:cs typeface="Arial"/>
              </a:rPr>
              <a:t>reader</a:t>
            </a:r>
            <a:r>
              <a:rPr sz="704" spc="-13" dirty="0">
                <a:latin typeface="Arial"/>
                <a:cs typeface="Arial"/>
              </a:rPr>
              <a:t> </a:t>
            </a:r>
            <a:r>
              <a:rPr sz="704" dirty="0">
                <a:latin typeface="Arial"/>
                <a:cs typeface="Arial"/>
              </a:rPr>
              <a:t>that</a:t>
            </a:r>
            <a:r>
              <a:rPr sz="704" spc="-13" dirty="0">
                <a:latin typeface="Arial"/>
                <a:cs typeface="Arial"/>
              </a:rPr>
              <a:t> </a:t>
            </a:r>
            <a:r>
              <a:rPr sz="704" dirty="0">
                <a:latin typeface="Arial"/>
                <a:cs typeface="Arial"/>
              </a:rPr>
              <a:t>you</a:t>
            </a:r>
            <a:r>
              <a:rPr sz="704" spc="-10" dirty="0">
                <a:latin typeface="Arial"/>
                <a:cs typeface="Arial"/>
              </a:rPr>
              <a:t> </a:t>
            </a:r>
            <a:r>
              <a:rPr sz="704" spc="-13" dirty="0">
                <a:latin typeface="Arial"/>
                <a:cs typeface="Arial"/>
              </a:rPr>
              <a:t>will </a:t>
            </a:r>
            <a:r>
              <a:rPr sz="704" dirty="0">
                <a:latin typeface="Arial"/>
                <a:cs typeface="Arial"/>
              </a:rPr>
              <a:t>contact</a:t>
            </a:r>
            <a:r>
              <a:rPr sz="704" spc="-10" dirty="0">
                <a:latin typeface="Arial"/>
                <a:cs typeface="Arial"/>
              </a:rPr>
              <a:t> </a:t>
            </a:r>
            <a:r>
              <a:rPr sz="704" dirty="0">
                <a:latin typeface="Arial"/>
                <a:cs typeface="Arial"/>
              </a:rPr>
              <a:t>them</a:t>
            </a:r>
            <a:r>
              <a:rPr sz="704" spc="-13" dirty="0">
                <a:latin typeface="Arial"/>
                <a:cs typeface="Arial"/>
              </a:rPr>
              <a:t> </a:t>
            </a:r>
            <a:r>
              <a:rPr sz="704" dirty="0">
                <a:latin typeface="Arial"/>
                <a:cs typeface="Arial"/>
              </a:rPr>
              <a:t>soon</a:t>
            </a:r>
            <a:r>
              <a:rPr sz="704" spc="-10" dirty="0">
                <a:latin typeface="Arial"/>
                <a:cs typeface="Arial"/>
              </a:rPr>
              <a:t> </a:t>
            </a:r>
            <a:r>
              <a:rPr sz="704" dirty="0">
                <a:latin typeface="Arial"/>
                <a:cs typeface="Arial"/>
              </a:rPr>
              <a:t>in</a:t>
            </a:r>
            <a:r>
              <a:rPr sz="704" spc="-16" dirty="0">
                <a:latin typeface="Arial"/>
                <a:cs typeface="Arial"/>
              </a:rPr>
              <a:t> </a:t>
            </a:r>
            <a:r>
              <a:rPr sz="704" dirty="0">
                <a:latin typeface="Arial"/>
                <a:cs typeface="Arial"/>
              </a:rPr>
              <a:t>order</a:t>
            </a:r>
            <a:r>
              <a:rPr sz="704" spc="-13" dirty="0">
                <a:latin typeface="Arial"/>
                <a:cs typeface="Arial"/>
              </a:rPr>
              <a:t> </a:t>
            </a:r>
            <a:r>
              <a:rPr sz="704" dirty="0">
                <a:latin typeface="Arial"/>
                <a:cs typeface="Arial"/>
              </a:rPr>
              <a:t>to</a:t>
            </a:r>
            <a:r>
              <a:rPr sz="704" spc="-10" dirty="0">
                <a:latin typeface="Arial"/>
                <a:cs typeface="Arial"/>
              </a:rPr>
              <a:t> </a:t>
            </a:r>
            <a:r>
              <a:rPr sz="704" dirty="0">
                <a:latin typeface="Arial"/>
                <a:cs typeface="Arial"/>
              </a:rPr>
              <a:t>schedule</a:t>
            </a:r>
            <a:r>
              <a:rPr sz="704" spc="-16" dirty="0">
                <a:latin typeface="Arial"/>
                <a:cs typeface="Arial"/>
              </a:rPr>
              <a:t> </a:t>
            </a:r>
            <a:r>
              <a:rPr sz="704" dirty="0">
                <a:latin typeface="Arial"/>
                <a:cs typeface="Arial"/>
              </a:rPr>
              <a:t>a</a:t>
            </a:r>
            <a:r>
              <a:rPr sz="704" spc="-13" dirty="0">
                <a:latin typeface="Arial"/>
                <a:cs typeface="Arial"/>
              </a:rPr>
              <a:t> </a:t>
            </a:r>
            <a:r>
              <a:rPr sz="704" dirty="0">
                <a:latin typeface="Arial"/>
                <a:cs typeface="Arial"/>
              </a:rPr>
              <a:t>mutually</a:t>
            </a:r>
            <a:r>
              <a:rPr sz="704" spc="-16" dirty="0">
                <a:latin typeface="Arial"/>
                <a:cs typeface="Arial"/>
              </a:rPr>
              <a:t> </a:t>
            </a:r>
            <a:r>
              <a:rPr sz="704" dirty="0">
                <a:latin typeface="Arial"/>
                <a:cs typeface="Arial"/>
              </a:rPr>
              <a:t>convenient</a:t>
            </a:r>
            <a:r>
              <a:rPr sz="704" spc="-3" dirty="0">
                <a:latin typeface="Arial"/>
                <a:cs typeface="Arial"/>
              </a:rPr>
              <a:t> </a:t>
            </a:r>
            <a:r>
              <a:rPr sz="704" dirty="0">
                <a:latin typeface="Arial"/>
                <a:cs typeface="Arial"/>
              </a:rPr>
              <a:t>time</a:t>
            </a:r>
            <a:r>
              <a:rPr sz="704" spc="-22" dirty="0">
                <a:latin typeface="Arial"/>
                <a:cs typeface="Arial"/>
              </a:rPr>
              <a:t> </a:t>
            </a:r>
            <a:r>
              <a:rPr sz="704" dirty="0">
                <a:latin typeface="Arial"/>
                <a:cs typeface="Arial"/>
              </a:rPr>
              <a:t>to</a:t>
            </a:r>
            <a:r>
              <a:rPr sz="704" spc="-16" dirty="0">
                <a:latin typeface="Arial"/>
                <a:cs typeface="Arial"/>
              </a:rPr>
              <a:t> </a:t>
            </a:r>
            <a:r>
              <a:rPr sz="704" dirty="0">
                <a:latin typeface="Arial"/>
                <a:cs typeface="Arial"/>
              </a:rPr>
              <a:t>talk.</a:t>
            </a:r>
            <a:r>
              <a:rPr sz="704" spc="-13" dirty="0">
                <a:latin typeface="Arial"/>
                <a:cs typeface="Arial"/>
              </a:rPr>
              <a:t> </a:t>
            </a:r>
            <a:r>
              <a:rPr sz="704" dirty="0">
                <a:latin typeface="Arial"/>
                <a:cs typeface="Arial"/>
              </a:rPr>
              <a:t>Thank</a:t>
            </a:r>
            <a:r>
              <a:rPr sz="704" spc="-6" dirty="0">
                <a:latin typeface="Arial"/>
                <a:cs typeface="Arial"/>
              </a:rPr>
              <a:t> </a:t>
            </a:r>
            <a:r>
              <a:rPr sz="704" dirty="0">
                <a:latin typeface="Arial"/>
                <a:cs typeface="Arial"/>
              </a:rPr>
              <a:t>the</a:t>
            </a:r>
            <a:r>
              <a:rPr sz="704" spc="-13" dirty="0">
                <a:latin typeface="Arial"/>
                <a:cs typeface="Arial"/>
              </a:rPr>
              <a:t> </a:t>
            </a:r>
            <a:r>
              <a:rPr sz="704" dirty="0">
                <a:latin typeface="Arial"/>
                <a:cs typeface="Arial"/>
              </a:rPr>
              <a:t>reader</a:t>
            </a:r>
            <a:r>
              <a:rPr sz="704" spc="-13" dirty="0">
                <a:latin typeface="Arial"/>
                <a:cs typeface="Arial"/>
              </a:rPr>
              <a:t> </a:t>
            </a:r>
            <a:r>
              <a:rPr sz="704" dirty="0">
                <a:latin typeface="Arial"/>
                <a:cs typeface="Arial"/>
              </a:rPr>
              <a:t>for</a:t>
            </a:r>
            <a:r>
              <a:rPr sz="704" spc="-13" dirty="0">
                <a:latin typeface="Arial"/>
                <a:cs typeface="Arial"/>
              </a:rPr>
              <a:t> </a:t>
            </a:r>
            <a:r>
              <a:rPr sz="704" spc="-6" dirty="0">
                <a:latin typeface="Arial"/>
                <a:cs typeface="Arial"/>
              </a:rPr>
              <a:t>their </a:t>
            </a:r>
            <a:r>
              <a:rPr sz="704" dirty="0">
                <a:latin typeface="Arial"/>
                <a:cs typeface="Arial"/>
              </a:rPr>
              <a:t>time</a:t>
            </a:r>
            <a:r>
              <a:rPr sz="704" spc="-6" dirty="0">
                <a:latin typeface="Arial"/>
                <a:cs typeface="Arial"/>
              </a:rPr>
              <a:t> </a:t>
            </a:r>
            <a:r>
              <a:rPr sz="704" dirty="0">
                <a:latin typeface="Arial"/>
                <a:cs typeface="Arial"/>
              </a:rPr>
              <a:t>and</a:t>
            </a:r>
            <a:r>
              <a:rPr sz="704" spc="-10" dirty="0">
                <a:latin typeface="Arial"/>
                <a:cs typeface="Arial"/>
              </a:rPr>
              <a:t> </a:t>
            </a:r>
            <a:r>
              <a:rPr sz="704" spc="-6" dirty="0">
                <a:latin typeface="Arial"/>
                <a:cs typeface="Arial"/>
              </a:rPr>
              <a:t>consideration.</a:t>
            </a:r>
            <a:endParaRPr sz="704">
              <a:latin typeface="Arial"/>
              <a:cs typeface="Arial"/>
            </a:endParaRPr>
          </a:p>
          <a:p>
            <a:pPr>
              <a:spcBef>
                <a:spcPts val="426"/>
              </a:spcBef>
            </a:pPr>
            <a:endParaRPr sz="704">
              <a:latin typeface="Arial"/>
              <a:cs typeface="Arial"/>
            </a:endParaRPr>
          </a:p>
          <a:p>
            <a:pPr marL="13422"/>
            <a:r>
              <a:rPr sz="704" spc="-6" dirty="0">
                <a:latin typeface="Arial"/>
                <a:cs typeface="Arial"/>
              </a:rPr>
              <a:t>Sincerely,</a:t>
            </a:r>
            <a:endParaRPr sz="704">
              <a:latin typeface="Arial"/>
              <a:cs typeface="Arial"/>
            </a:endParaRPr>
          </a:p>
          <a:p>
            <a:pPr marL="13422" marR="3100076">
              <a:lnSpc>
                <a:spcPts val="1044"/>
              </a:lnSpc>
              <a:spcBef>
                <a:spcPts val="61"/>
              </a:spcBef>
            </a:pPr>
            <a:r>
              <a:rPr sz="704" dirty="0">
                <a:latin typeface="Arial"/>
                <a:cs typeface="Arial"/>
              </a:rPr>
              <a:t>Your</a:t>
            </a:r>
            <a:r>
              <a:rPr sz="704" spc="-13" dirty="0">
                <a:latin typeface="Arial"/>
                <a:cs typeface="Arial"/>
              </a:rPr>
              <a:t> </a:t>
            </a:r>
            <a:r>
              <a:rPr sz="704" dirty="0">
                <a:latin typeface="Arial"/>
                <a:cs typeface="Arial"/>
              </a:rPr>
              <a:t>Signature</a:t>
            </a:r>
            <a:r>
              <a:rPr sz="704" spc="-22" dirty="0">
                <a:latin typeface="Arial"/>
                <a:cs typeface="Arial"/>
              </a:rPr>
              <a:t> </a:t>
            </a:r>
            <a:r>
              <a:rPr sz="704" spc="-6" dirty="0">
                <a:latin typeface="Arial"/>
                <a:cs typeface="Arial"/>
              </a:rPr>
              <a:t>(scanned) </a:t>
            </a:r>
            <a:r>
              <a:rPr sz="704" dirty="0">
                <a:latin typeface="Arial"/>
                <a:cs typeface="Arial"/>
              </a:rPr>
              <a:t>Type</a:t>
            </a:r>
            <a:r>
              <a:rPr sz="704" spc="-16" dirty="0">
                <a:latin typeface="Arial"/>
                <a:cs typeface="Arial"/>
              </a:rPr>
              <a:t> </a:t>
            </a:r>
            <a:r>
              <a:rPr sz="704" dirty="0">
                <a:latin typeface="Arial"/>
                <a:cs typeface="Arial"/>
              </a:rPr>
              <a:t>Your</a:t>
            </a:r>
            <a:r>
              <a:rPr sz="704" spc="-16" dirty="0">
                <a:latin typeface="Arial"/>
                <a:cs typeface="Arial"/>
              </a:rPr>
              <a:t> </a:t>
            </a:r>
            <a:r>
              <a:rPr sz="704" spc="-13" dirty="0">
                <a:latin typeface="Arial"/>
                <a:cs typeface="Arial"/>
              </a:rPr>
              <a:t>Name</a:t>
            </a:r>
            <a:endParaRPr sz="704">
              <a:latin typeface="Arial"/>
              <a:cs typeface="Arial"/>
            </a:endParaRPr>
          </a:p>
        </p:txBody>
      </p:sp>
      <p:pic>
        <p:nvPicPr>
          <p:cNvPr id="4" name="object 4"/>
          <p:cNvPicPr/>
          <p:nvPr/>
        </p:nvPicPr>
        <p:blipFill>
          <a:blip r:embed="rId3" cstate="print"/>
          <a:stretch>
            <a:fillRect/>
          </a:stretch>
        </p:blipFill>
        <p:spPr>
          <a:xfrm>
            <a:off x="8234793" y="316043"/>
            <a:ext cx="132653" cy="158198"/>
          </a:xfrm>
          <a:prstGeom prst="rect">
            <a:avLst/>
          </a:prstGeom>
        </p:spPr>
      </p:pic>
      <p:pic>
        <p:nvPicPr>
          <p:cNvPr id="5" name="object 5"/>
          <p:cNvPicPr/>
          <p:nvPr/>
        </p:nvPicPr>
        <p:blipFill>
          <a:blip r:embed="rId4" cstate="print"/>
          <a:stretch>
            <a:fillRect/>
          </a:stretch>
        </p:blipFill>
        <p:spPr>
          <a:xfrm>
            <a:off x="8234793" y="2403961"/>
            <a:ext cx="132653" cy="158198"/>
          </a:xfrm>
          <a:prstGeom prst="rect">
            <a:avLst/>
          </a:prstGeom>
        </p:spPr>
      </p:pic>
      <p:pic>
        <p:nvPicPr>
          <p:cNvPr id="6" name="object 6"/>
          <p:cNvPicPr/>
          <p:nvPr/>
        </p:nvPicPr>
        <p:blipFill>
          <a:blip r:embed="rId3" cstate="print"/>
          <a:stretch>
            <a:fillRect/>
          </a:stretch>
        </p:blipFill>
        <p:spPr>
          <a:xfrm>
            <a:off x="8234793" y="3819491"/>
            <a:ext cx="132653" cy="158198"/>
          </a:xfrm>
          <a:prstGeom prst="rect">
            <a:avLst/>
          </a:prstGeom>
        </p:spPr>
      </p:pic>
      <p:pic>
        <p:nvPicPr>
          <p:cNvPr id="7" name="object 7"/>
          <p:cNvPicPr/>
          <p:nvPr/>
        </p:nvPicPr>
        <p:blipFill>
          <a:blip r:embed="rId4" cstate="print"/>
          <a:stretch>
            <a:fillRect/>
          </a:stretch>
        </p:blipFill>
        <p:spPr>
          <a:xfrm>
            <a:off x="8234793" y="5102180"/>
            <a:ext cx="132653" cy="158198"/>
          </a:xfrm>
          <a:prstGeom prst="rect">
            <a:avLst/>
          </a:prstGeom>
        </p:spPr>
      </p:pic>
      <p:sp>
        <p:nvSpPr>
          <p:cNvPr id="8" name="object 8"/>
          <p:cNvSpPr txBox="1"/>
          <p:nvPr/>
        </p:nvSpPr>
        <p:spPr>
          <a:xfrm>
            <a:off x="8495731" y="280136"/>
            <a:ext cx="1659587" cy="229836"/>
          </a:xfrm>
          <a:prstGeom prst="rect">
            <a:avLst/>
          </a:prstGeom>
          <a:ln w="12700">
            <a:solidFill>
              <a:srgbClr val="000000"/>
            </a:solidFill>
          </a:ln>
        </p:spPr>
        <p:txBody>
          <a:bodyPr vert="horz" wrap="square" lIns="0" tIns="32541" rIns="0" bIns="0" rtlCol="0">
            <a:spAutoFit/>
          </a:bodyPr>
          <a:lstStyle/>
          <a:p>
            <a:pPr marL="16269" marR="11388"/>
            <a:r>
              <a:rPr sz="640">
                <a:latin typeface="Arial"/>
                <a:cs typeface="Arial"/>
              </a:rPr>
              <a:t>Please </a:t>
            </a:r>
            <a:r>
              <a:rPr sz="640" dirty="0">
                <a:latin typeface="Arial"/>
                <a:cs typeface="Arial"/>
              </a:rPr>
              <a:t>use the same letter head in </a:t>
            </a:r>
            <a:r>
              <a:rPr sz="640" spc="-13" dirty="0">
                <a:latin typeface="Arial"/>
                <a:cs typeface="Arial"/>
              </a:rPr>
              <a:t>your</a:t>
            </a:r>
            <a:r>
              <a:rPr sz="640" spc="320" dirty="0">
                <a:latin typeface="Arial"/>
                <a:cs typeface="Arial"/>
              </a:rPr>
              <a:t> </a:t>
            </a:r>
            <a:r>
              <a:rPr sz="640" dirty="0">
                <a:latin typeface="Arial"/>
                <a:cs typeface="Arial"/>
              </a:rPr>
              <a:t>cover letter and </a:t>
            </a:r>
            <a:r>
              <a:rPr sz="640" spc="-6" dirty="0">
                <a:latin typeface="Arial"/>
                <a:cs typeface="Arial"/>
              </a:rPr>
              <a:t>C.V/resume</a:t>
            </a:r>
            <a:endParaRPr sz="640">
              <a:latin typeface="Arial"/>
              <a:cs typeface="Arial"/>
            </a:endParaRPr>
          </a:p>
        </p:txBody>
      </p:sp>
      <p:sp>
        <p:nvSpPr>
          <p:cNvPr id="9" name="object 9"/>
          <p:cNvSpPr txBox="1"/>
          <p:nvPr/>
        </p:nvSpPr>
        <p:spPr>
          <a:xfrm>
            <a:off x="8495731" y="2321605"/>
            <a:ext cx="1659587" cy="722278"/>
          </a:xfrm>
          <a:prstGeom prst="rect">
            <a:avLst/>
          </a:prstGeom>
          <a:ln w="12700">
            <a:solidFill>
              <a:srgbClr val="000000"/>
            </a:solidFill>
          </a:ln>
        </p:spPr>
        <p:txBody>
          <a:bodyPr vert="horz" wrap="square" lIns="0" tIns="32541" rIns="0" bIns="0" rtlCol="0">
            <a:spAutoFit/>
          </a:bodyPr>
          <a:lstStyle/>
          <a:p>
            <a:pPr marL="16269" marR="11388"/>
            <a:r>
              <a:rPr sz="640">
                <a:latin typeface="Arial"/>
                <a:cs typeface="Arial"/>
              </a:rPr>
              <a:t>If you do not know the contact's gender </a:t>
            </a:r>
            <a:r>
              <a:rPr sz="640" spc="-16">
                <a:latin typeface="Arial"/>
                <a:cs typeface="Arial"/>
              </a:rPr>
              <a:t>you </a:t>
            </a:r>
            <a:r>
              <a:rPr sz="640">
                <a:latin typeface="Arial"/>
                <a:cs typeface="Arial"/>
              </a:rPr>
              <a:t>may use the person's full name. Always </a:t>
            </a:r>
            <a:r>
              <a:rPr sz="640" spc="-16">
                <a:latin typeface="Arial"/>
                <a:cs typeface="Arial"/>
              </a:rPr>
              <a:t>try</a:t>
            </a:r>
            <a:r>
              <a:rPr sz="640" spc="320">
                <a:latin typeface="Arial"/>
                <a:cs typeface="Arial"/>
              </a:rPr>
              <a:t> </a:t>
            </a:r>
            <a:r>
              <a:rPr sz="640">
                <a:latin typeface="Arial"/>
                <a:cs typeface="Arial"/>
              </a:rPr>
              <a:t>to find the name of a specific contact </a:t>
            </a:r>
            <a:r>
              <a:rPr sz="640" spc="-6">
                <a:latin typeface="Arial"/>
                <a:cs typeface="Arial"/>
              </a:rPr>
              <a:t>person. </a:t>
            </a:r>
            <a:r>
              <a:rPr sz="640">
                <a:latin typeface="Arial"/>
                <a:cs typeface="Arial"/>
              </a:rPr>
              <a:t>Ensure that you have the correct spelling </a:t>
            </a:r>
            <a:r>
              <a:rPr sz="640" spc="-16">
                <a:latin typeface="Arial"/>
                <a:cs typeface="Arial"/>
              </a:rPr>
              <a:t>of </a:t>
            </a:r>
            <a:r>
              <a:rPr sz="640">
                <a:latin typeface="Arial"/>
                <a:cs typeface="Arial"/>
              </a:rPr>
              <a:t>the individual's name. If your research </a:t>
            </a:r>
            <a:r>
              <a:rPr sz="640" spc="-16">
                <a:latin typeface="Arial"/>
                <a:cs typeface="Arial"/>
              </a:rPr>
              <a:t>is </a:t>
            </a:r>
            <a:r>
              <a:rPr sz="640">
                <a:latin typeface="Arial"/>
                <a:cs typeface="Arial"/>
              </a:rPr>
              <a:t>unsuccessful substitute one of the </a:t>
            </a:r>
            <a:r>
              <a:rPr sz="640" spc="-6">
                <a:latin typeface="Arial"/>
                <a:cs typeface="Arial"/>
              </a:rPr>
              <a:t>following: </a:t>
            </a:r>
            <a:r>
              <a:rPr sz="640">
                <a:latin typeface="Arial"/>
                <a:cs typeface="Arial"/>
              </a:rPr>
              <a:t>Dear Sir or Madam, Dear Hiring </a:t>
            </a:r>
            <a:r>
              <a:rPr sz="640" spc="-6">
                <a:latin typeface="Arial"/>
                <a:cs typeface="Arial"/>
              </a:rPr>
              <a:t>Manager</a:t>
            </a:r>
            <a:endParaRPr sz="640">
              <a:latin typeface="Arial"/>
              <a:cs typeface="Arial"/>
            </a:endParaRPr>
          </a:p>
        </p:txBody>
      </p:sp>
      <p:sp>
        <p:nvSpPr>
          <p:cNvPr id="10" name="object 10"/>
          <p:cNvSpPr txBox="1"/>
          <p:nvPr/>
        </p:nvSpPr>
        <p:spPr>
          <a:xfrm>
            <a:off x="8493697" y="3778936"/>
            <a:ext cx="1659587" cy="426813"/>
          </a:xfrm>
          <a:prstGeom prst="rect">
            <a:avLst/>
          </a:prstGeom>
          <a:ln w="12700">
            <a:solidFill>
              <a:srgbClr val="000000"/>
            </a:solidFill>
          </a:ln>
        </p:spPr>
        <p:txBody>
          <a:bodyPr vert="horz" wrap="square" lIns="0" tIns="32541" rIns="0" bIns="0" rtlCol="0">
            <a:spAutoFit/>
          </a:bodyPr>
          <a:lstStyle/>
          <a:p>
            <a:pPr marL="16269" marR="11388"/>
            <a:r>
              <a:rPr sz="640">
                <a:latin typeface="Arial"/>
                <a:cs typeface="Arial"/>
              </a:rPr>
              <a:t>Why </a:t>
            </a:r>
            <a:r>
              <a:rPr sz="640" dirty="0">
                <a:latin typeface="Arial"/>
                <a:cs typeface="Arial"/>
              </a:rPr>
              <a:t>year? Because we cannot </a:t>
            </a:r>
            <a:r>
              <a:rPr sz="640" spc="-6" dirty="0">
                <a:latin typeface="Arial"/>
                <a:cs typeface="Arial"/>
              </a:rPr>
              <a:t>assume </a:t>
            </a:r>
            <a:r>
              <a:rPr sz="640" dirty="0">
                <a:latin typeface="Arial"/>
                <a:cs typeface="Arial"/>
              </a:rPr>
              <a:t>everyone is familiar with semesters, </a:t>
            </a:r>
            <a:r>
              <a:rPr sz="640" spc="-13" dirty="0">
                <a:latin typeface="Arial"/>
                <a:cs typeface="Arial"/>
              </a:rPr>
              <a:t>some </a:t>
            </a:r>
            <a:r>
              <a:rPr sz="640" dirty="0">
                <a:latin typeface="Arial"/>
                <a:cs typeface="Arial"/>
              </a:rPr>
              <a:t>countries have trimesters; therefore </a:t>
            </a:r>
            <a:r>
              <a:rPr sz="640" spc="-13" dirty="0">
                <a:latin typeface="Arial"/>
                <a:cs typeface="Arial"/>
              </a:rPr>
              <a:t>it's</a:t>
            </a:r>
            <a:r>
              <a:rPr sz="640" spc="320" dirty="0">
                <a:latin typeface="Arial"/>
                <a:cs typeface="Arial"/>
              </a:rPr>
              <a:t> </a:t>
            </a:r>
            <a:r>
              <a:rPr sz="640" dirty="0">
                <a:latin typeface="Arial"/>
                <a:cs typeface="Arial"/>
              </a:rPr>
              <a:t>better if you state the </a:t>
            </a:r>
            <a:r>
              <a:rPr sz="640" spc="-6" dirty="0">
                <a:latin typeface="Arial"/>
                <a:cs typeface="Arial"/>
              </a:rPr>
              <a:t>year.</a:t>
            </a:r>
            <a:endParaRPr sz="640">
              <a:latin typeface="Arial"/>
              <a:cs typeface="Arial"/>
            </a:endParaRPr>
          </a:p>
        </p:txBody>
      </p:sp>
      <p:sp>
        <p:nvSpPr>
          <p:cNvPr id="11" name="object 11"/>
          <p:cNvSpPr txBox="1"/>
          <p:nvPr/>
        </p:nvSpPr>
        <p:spPr>
          <a:xfrm>
            <a:off x="8493697" y="5070674"/>
            <a:ext cx="1661621" cy="1116232"/>
          </a:xfrm>
          <a:prstGeom prst="rect">
            <a:avLst/>
          </a:prstGeom>
          <a:ln w="12700">
            <a:solidFill>
              <a:srgbClr val="000000"/>
            </a:solidFill>
          </a:ln>
        </p:spPr>
        <p:txBody>
          <a:bodyPr vert="horz" wrap="square" lIns="0" tIns="32541" rIns="0" bIns="0" rtlCol="0">
            <a:spAutoFit/>
          </a:bodyPr>
          <a:lstStyle/>
          <a:p>
            <a:pPr marL="16269"/>
            <a:r>
              <a:rPr sz="640">
                <a:latin typeface="Arial"/>
                <a:cs typeface="Arial"/>
              </a:rPr>
              <a:t>Before </a:t>
            </a:r>
            <a:r>
              <a:rPr sz="640" dirty="0">
                <a:latin typeface="Arial"/>
                <a:cs typeface="Arial"/>
              </a:rPr>
              <a:t>you're done, make </a:t>
            </a:r>
            <a:r>
              <a:rPr sz="640" spc="-6" dirty="0">
                <a:latin typeface="Arial"/>
                <a:cs typeface="Arial"/>
              </a:rPr>
              <a:t>sure...</a:t>
            </a:r>
            <a:endParaRPr sz="640">
              <a:latin typeface="Arial"/>
              <a:cs typeface="Arial"/>
            </a:endParaRPr>
          </a:p>
          <a:p>
            <a:pPr marL="16269"/>
            <a:r>
              <a:rPr sz="640" dirty="0">
                <a:latin typeface="Arial"/>
                <a:cs typeface="Arial"/>
              </a:rPr>
              <a:t>- to proofread for typos and run spell </a:t>
            </a:r>
            <a:r>
              <a:rPr sz="640" spc="-6" dirty="0">
                <a:latin typeface="Arial"/>
                <a:cs typeface="Arial"/>
              </a:rPr>
              <a:t>check</a:t>
            </a:r>
            <a:endParaRPr sz="640">
              <a:latin typeface="Arial"/>
              <a:cs typeface="Arial"/>
            </a:endParaRPr>
          </a:p>
          <a:p>
            <a:pPr marL="16269" marR="11388"/>
            <a:r>
              <a:rPr sz="640" dirty="0">
                <a:latin typeface="Arial"/>
                <a:cs typeface="Arial"/>
              </a:rPr>
              <a:t>- not to explain what the employer can do </a:t>
            </a:r>
            <a:r>
              <a:rPr sz="640" spc="-16" dirty="0">
                <a:latin typeface="Arial"/>
                <a:cs typeface="Arial"/>
              </a:rPr>
              <a:t>for </a:t>
            </a:r>
            <a:r>
              <a:rPr sz="640" dirty="0">
                <a:latin typeface="Arial"/>
                <a:cs typeface="Arial"/>
              </a:rPr>
              <a:t>you, instead what you can do for </a:t>
            </a:r>
            <a:r>
              <a:rPr sz="640" spc="-13" dirty="0">
                <a:latin typeface="Arial"/>
                <a:cs typeface="Arial"/>
              </a:rPr>
              <a:t>them</a:t>
            </a:r>
            <a:endParaRPr sz="640">
              <a:latin typeface="Arial"/>
              <a:cs typeface="Arial"/>
            </a:endParaRPr>
          </a:p>
          <a:p>
            <a:pPr marL="16269" marR="11388"/>
            <a:r>
              <a:rPr sz="640" dirty="0">
                <a:latin typeface="Arial"/>
                <a:cs typeface="Arial"/>
              </a:rPr>
              <a:t>- to avoid lengthy paragraphs of more than </a:t>
            </a:r>
            <a:r>
              <a:rPr sz="640" spc="-32" dirty="0">
                <a:latin typeface="Arial"/>
                <a:cs typeface="Arial"/>
              </a:rPr>
              <a:t>5 </a:t>
            </a:r>
            <a:r>
              <a:rPr sz="640" dirty="0">
                <a:latin typeface="Arial"/>
                <a:cs typeface="Arial"/>
              </a:rPr>
              <a:t>to 7 lines. Keep your sentences simple </a:t>
            </a:r>
            <a:r>
              <a:rPr sz="640" spc="-16" dirty="0">
                <a:latin typeface="Arial"/>
                <a:cs typeface="Arial"/>
              </a:rPr>
              <a:t>and</a:t>
            </a:r>
            <a:r>
              <a:rPr sz="640" spc="320" dirty="0">
                <a:latin typeface="Arial"/>
                <a:cs typeface="Arial"/>
              </a:rPr>
              <a:t> </a:t>
            </a:r>
            <a:r>
              <a:rPr sz="640" dirty="0">
                <a:latin typeface="Arial"/>
                <a:cs typeface="Arial"/>
              </a:rPr>
              <a:t>to the </a:t>
            </a:r>
            <a:r>
              <a:rPr sz="640" spc="-6" dirty="0">
                <a:latin typeface="Arial"/>
                <a:cs typeface="Arial"/>
              </a:rPr>
              <a:t>point.</a:t>
            </a:r>
            <a:endParaRPr sz="640">
              <a:latin typeface="Arial"/>
              <a:cs typeface="Arial"/>
            </a:endParaRPr>
          </a:p>
          <a:p>
            <a:pPr marL="16269" marR="11388"/>
            <a:r>
              <a:rPr sz="640" dirty="0">
                <a:latin typeface="Arial"/>
                <a:cs typeface="Arial"/>
              </a:rPr>
              <a:t>- to check that it says clearly what you want </a:t>
            </a:r>
            <a:r>
              <a:rPr sz="640" spc="-16" dirty="0">
                <a:latin typeface="Arial"/>
                <a:cs typeface="Arial"/>
              </a:rPr>
              <a:t>it </a:t>
            </a:r>
            <a:r>
              <a:rPr sz="640" dirty="0">
                <a:latin typeface="Arial"/>
                <a:cs typeface="Arial"/>
              </a:rPr>
              <a:t>to say. Are there any sections that are </a:t>
            </a:r>
            <a:r>
              <a:rPr sz="640" spc="-13" dirty="0">
                <a:latin typeface="Arial"/>
                <a:cs typeface="Arial"/>
              </a:rPr>
              <a:t>hard</a:t>
            </a:r>
            <a:r>
              <a:rPr sz="640" spc="320" dirty="0">
                <a:latin typeface="Arial"/>
                <a:cs typeface="Arial"/>
              </a:rPr>
              <a:t> </a:t>
            </a:r>
            <a:r>
              <a:rPr sz="640" dirty="0">
                <a:latin typeface="Arial"/>
                <a:cs typeface="Arial"/>
              </a:rPr>
              <a:t>to read or follow? If yes, try to simplify </a:t>
            </a:r>
            <a:r>
              <a:rPr sz="640" spc="-16" dirty="0">
                <a:latin typeface="Arial"/>
                <a:cs typeface="Arial"/>
              </a:rPr>
              <a:t>the </a:t>
            </a:r>
            <a:r>
              <a:rPr sz="640" dirty="0">
                <a:latin typeface="Arial"/>
                <a:cs typeface="Arial"/>
              </a:rPr>
              <a:t>language, use shorter </a:t>
            </a:r>
            <a:r>
              <a:rPr sz="640" spc="-6" dirty="0">
                <a:latin typeface="Arial"/>
                <a:cs typeface="Arial"/>
              </a:rPr>
              <a:t>sentences.</a:t>
            </a:r>
            <a:endParaRPr sz="640">
              <a:latin typeface="Arial"/>
              <a:cs typeface="Arial"/>
            </a:endParaRPr>
          </a:p>
        </p:txBody>
      </p:sp>
    </p:spTree>
    <p:extLst>
      <p:ext uri="{BB962C8B-B14F-4D97-AF65-F5344CB8AC3E}">
        <p14:creationId xmlns:p14="http://schemas.microsoft.com/office/powerpoint/2010/main" val="18503517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4"/>
          <p:cNvGraphicFramePr>
            <a:graphicFrameLocks noGrp="1"/>
          </p:cNvGraphicFramePr>
          <p:nvPr>
            <p:extLst>
              <p:ext uri="{D42A27DB-BD31-4B8C-83A1-F6EECF244321}">
                <p14:modId xmlns:p14="http://schemas.microsoft.com/office/powerpoint/2010/main" val="669669258"/>
              </p:ext>
            </p:extLst>
          </p:nvPr>
        </p:nvGraphicFramePr>
        <p:xfrm>
          <a:off x="340469" y="824997"/>
          <a:ext cx="11400816" cy="5974894"/>
        </p:xfrm>
        <a:graphic>
          <a:graphicData uri="http://schemas.openxmlformats.org/drawingml/2006/table">
            <a:tbl>
              <a:tblPr firstRow="1" bandRow="1">
                <a:tableStyleId>{2D5ABB26-0587-4C30-8999-92F81FD0307C}</a:tableStyleId>
              </a:tblPr>
              <a:tblGrid>
                <a:gridCol w="2714016">
                  <a:extLst>
                    <a:ext uri="{9D8B030D-6E8A-4147-A177-3AD203B41FA5}">
                      <a16:colId xmlns:a16="http://schemas.microsoft.com/office/drawing/2014/main" val="20000"/>
                    </a:ext>
                  </a:extLst>
                </a:gridCol>
                <a:gridCol w="2305455">
                  <a:extLst>
                    <a:ext uri="{9D8B030D-6E8A-4147-A177-3AD203B41FA5}">
                      <a16:colId xmlns:a16="http://schemas.microsoft.com/office/drawing/2014/main" val="20001"/>
                    </a:ext>
                  </a:extLst>
                </a:gridCol>
                <a:gridCol w="2334639">
                  <a:extLst>
                    <a:ext uri="{9D8B030D-6E8A-4147-A177-3AD203B41FA5}">
                      <a16:colId xmlns:a16="http://schemas.microsoft.com/office/drawing/2014/main" val="20002"/>
                    </a:ext>
                  </a:extLst>
                </a:gridCol>
                <a:gridCol w="2091447">
                  <a:extLst>
                    <a:ext uri="{9D8B030D-6E8A-4147-A177-3AD203B41FA5}">
                      <a16:colId xmlns:a16="http://schemas.microsoft.com/office/drawing/2014/main" val="20003"/>
                    </a:ext>
                  </a:extLst>
                </a:gridCol>
                <a:gridCol w="1955259">
                  <a:extLst>
                    <a:ext uri="{9D8B030D-6E8A-4147-A177-3AD203B41FA5}">
                      <a16:colId xmlns:a16="http://schemas.microsoft.com/office/drawing/2014/main" val="20004"/>
                    </a:ext>
                  </a:extLst>
                </a:gridCol>
              </a:tblGrid>
              <a:tr h="1622721">
                <a:tc>
                  <a:txBody>
                    <a:bodyPr/>
                    <a:lstStyle/>
                    <a:p>
                      <a:pPr marL="69850">
                        <a:lnSpc>
                          <a:spcPct val="100000"/>
                        </a:lnSpc>
                        <a:spcBef>
                          <a:spcPts val="0"/>
                        </a:spcBef>
                      </a:pPr>
                      <a:r>
                        <a:rPr sz="1400" b="1" dirty="0">
                          <a:solidFill>
                            <a:srgbClr val="92D050"/>
                          </a:solidFill>
                          <a:latin typeface="+mn-lt"/>
                          <a:cs typeface="Calibri"/>
                        </a:rPr>
                        <a:t>More</a:t>
                      </a:r>
                      <a:r>
                        <a:rPr sz="1400" b="1" spc="-10" dirty="0">
                          <a:solidFill>
                            <a:srgbClr val="92D050"/>
                          </a:solidFill>
                          <a:latin typeface="+mn-lt"/>
                          <a:cs typeface="Calibri"/>
                        </a:rPr>
                        <a:t> </a:t>
                      </a:r>
                      <a:r>
                        <a:rPr sz="1400" b="1" dirty="0">
                          <a:solidFill>
                            <a:srgbClr val="92D050"/>
                          </a:solidFill>
                          <a:latin typeface="+mn-lt"/>
                          <a:cs typeface="Calibri"/>
                        </a:rPr>
                        <a:t>Verbs </a:t>
                      </a:r>
                      <a:r>
                        <a:rPr sz="1400" b="1" spc="-25" dirty="0">
                          <a:solidFill>
                            <a:srgbClr val="92D050"/>
                          </a:solidFill>
                          <a:latin typeface="+mn-lt"/>
                          <a:cs typeface="Calibri"/>
                        </a:rPr>
                        <a:t>for</a:t>
                      </a:r>
                      <a:endParaRPr sz="1400">
                        <a:latin typeface="+mn-lt"/>
                        <a:cs typeface="Calibri"/>
                      </a:endParaRPr>
                    </a:p>
                    <a:p>
                      <a:pPr marL="69850">
                        <a:lnSpc>
                          <a:spcPct val="100000"/>
                        </a:lnSpc>
                        <a:spcBef>
                          <a:spcPts val="0"/>
                        </a:spcBef>
                      </a:pPr>
                      <a:r>
                        <a:rPr sz="1400" b="1" spc="-10" dirty="0">
                          <a:solidFill>
                            <a:srgbClr val="92D050"/>
                          </a:solidFill>
                          <a:latin typeface="+mn-lt"/>
                          <a:cs typeface="Calibri"/>
                        </a:rPr>
                        <a:t>Accomplishments</a:t>
                      </a:r>
                      <a:endParaRPr sz="1400">
                        <a:latin typeface="+mn-lt"/>
                        <a:cs typeface="Calibri"/>
                      </a:endParaRPr>
                    </a:p>
                    <a:p>
                      <a:pPr>
                        <a:lnSpc>
                          <a:spcPct val="100000"/>
                        </a:lnSpc>
                        <a:spcBef>
                          <a:spcPts val="0"/>
                        </a:spcBef>
                      </a:pPr>
                      <a:endParaRPr sz="1400">
                        <a:latin typeface="+mn-lt"/>
                        <a:cs typeface="Times New Roman"/>
                      </a:endParaRPr>
                    </a:p>
                    <a:p>
                      <a:pPr marL="69850" marR="247015">
                        <a:lnSpc>
                          <a:spcPct val="100000"/>
                        </a:lnSpc>
                        <a:spcBef>
                          <a:spcPts val="0"/>
                        </a:spcBef>
                      </a:pPr>
                      <a:r>
                        <a:rPr sz="1400" b="1" spc="-10" dirty="0">
                          <a:latin typeface="+mn-lt"/>
                          <a:cs typeface="Calibri"/>
                        </a:rPr>
                        <a:t>achieved expanded improved pioneered </a:t>
                      </a:r>
                      <a:r>
                        <a:rPr sz="1400" b="1" dirty="0">
                          <a:latin typeface="+mn-lt"/>
                          <a:cs typeface="Calibri"/>
                        </a:rPr>
                        <a:t>reduced</a:t>
                      </a:r>
                      <a:r>
                        <a:rPr sz="1400" b="1" spc="-5" dirty="0">
                          <a:latin typeface="+mn-lt"/>
                          <a:cs typeface="Calibri"/>
                        </a:rPr>
                        <a:t> </a:t>
                      </a:r>
                      <a:r>
                        <a:rPr sz="1400" spc="-10" dirty="0">
                          <a:latin typeface="+mn-lt"/>
                          <a:cs typeface="Calibri"/>
                        </a:rPr>
                        <a:t>(losses)</a:t>
                      </a:r>
                      <a:endParaRPr sz="1400">
                        <a:latin typeface="+mn-lt"/>
                        <a:cs typeface="Calibri"/>
                      </a:endParaRPr>
                    </a:p>
                    <a:p>
                      <a:pPr marL="69850" marR="57785">
                        <a:lnSpc>
                          <a:spcPct val="100000"/>
                        </a:lnSpc>
                        <a:spcBef>
                          <a:spcPts val="0"/>
                        </a:spcBef>
                      </a:pPr>
                      <a:r>
                        <a:rPr lang="de-DE" sz="1400" b="1" spc="-10" smtClean="0">
                          <a:latin typeface="+mn-lt"/>
                          <a:cs typeface="Calibri"/>
                        </a:rPr>
                        <a:t>R</a:t>
                      </a:r>
                      <a:r>
                        <a:rPr sz="1400" b="1" spc="-10" smtClean="0">
                          <a:latin typeface="+mn-lt"/>
                          <a:cs typeface="Calibri"/>
                        </a:rPr>
                        <a:t>esolved</a:t>
                      </a:r>
                      <a:r>
                        <a:rPr lang="de-DE" sz="1400" b="1" spc="-10" smtClean="0">
                          <a:latin typeface="+mn-lt"/>
                          <a:cs typeface="Calibri"/>
                        </a:rPr>
                        <a:t> </a:t>
                      </a:r>
                      <a:r>
                        <a:rPr sz="1400" spc="-10" smtClean="0">
                          <a:latin typeface="+mn-lt"/>
                          <a:cs typeface="Calibri"/>
                        </a:rPr>
                        <a:t>(</a:t>
                      </a:r>
                      <a:r>
                        <a:rPr sz="1400" spc="-10" dirty="0">
                          <a:latin typeface="+mn-lt"/>
                          <a:cs typeface="Calibri"/>
                        </a:rPr>
                        <a:t>problems) </a:t>
                      </a:r>
                      <a:r>
                        <a:rPr sz="1400" b="1" spc="-10" dirty="0">
                          <a:latin typeface="+mn-lt"/>
                          <a:cs typeface="Calibri"/>
                        </a:rPr>
                        <a:t>restored spearheaded transformed operationalized</a:t>
                      </a:r>
                      <a:endParaRPr sz="1400">
                        <a:latin typeface="+mn-lt"/>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9050">
                      <a:solidFill>
                        <a:srgbClr val="000000"/>
                      </a:solidFill>
                      <a:prstDash val="solid"/>
                    </a:lnB>
                  </a:tcPr>
                </a:tc>
                <a:tc rowSpan="3">
                  <a:txBody>
                    <a:bodyPr/>
                    <a:lstStyle/>
                    <a:p>
                      <a:pPr marL="69850">
                        <a:lnSpc>
                          <a:spcPct val="100000"/>
                        </a:lnSpc>
                        <a:spcBef>
                          <a:spcPts val="0"/>
                        </a:spcBef>
                      </a:pPr>
                      <a:r>
                        <a:rPr sz="1400" b="1" spc="-10" dirty="0">
                          <a:solidFill>
                            <a:srgbClr val="92D050"/>
                          </a:solidFill>
                          <a:latin typeface="+mn-lt"/>
                          <a:cs typeface="Calibri"/>
                        </a:rPr>
                        <a:t>Communication</a:t>
                      </a:r>
                      <a:endParaRPr sz="1400">
                        <a:latin typeface="+mn-lt"/>
                        <a:cs typeface="Calibri"/>
                      </a:endParaRPr>
                    </a:p>
                    <a:p>
                      <a:pPr>
                        <a:lnSpc>
                          <a:spcPct val="100000"/>
                        </a:lnSpc>
                        <a:spcBef>
                          <a:spcPts val="0"/>
                        </a:spcBef>
                      </a:pPr>
                      <a:endParaRPr sz="1400">
                        <a:latin typeface="+mn-lt"/>
                        <a:cs typeface="Times New Roman"/>
                      </a:endParaRPr>
                    </a:p>
                    <a:p>
                      <a:pPr marL="69850" marR="264160">
                        <a:lnSpc>
                          <a:spcPct val="100000"/>
                        </a:lnSpc>
                        <a:spcBef>
                          <a:spcPts val="0"/>
                        </a:spcBef>
                      </a:pPr>
                      <a:r>
                        <a:rPr sz="1400" spc="-10" dirty="0">
                          <a:latin typeface="+mn-lt"/>
                          <a:cs typeface="Calibri"/>
                        </a:rPr>
                        <a:t>addressed arbitrated arranged authored collaborated </a:t>
                      </a:r>
                      <a:r>
                        <a:rPr sz="1400" b="1" spc="-10" dirty="0">
                          <a:latin typeface="+mn-lt"/>
                          <a:cs typeface="Calibri"/>
                        </a:rPr>
                        <a:t>convinced </a:t>
                      </a:r>
                      <a:r>
                        <a:rPr sz="1400" spc="-10" dirty="0">
                          <a:latin typeface="+mn-lt"/>
                          <a:cs typeface="Calibri"/>
                        </a:rPr>
                        <a:t>corresponded developed directed drafted</a:t>
                      </a:r>
                      <a:r>
                        <a:rPr sz="1400" spc="500" dirty="0">
                          <a:latin typeface="+mn-lt"/>
                          <a:cs typeface="Calibri"/>
                        </a:rPr>
                        <a:t> </a:t>
                      </a:r>
                      <a:r>
                        <a:rPr sz="1400" spc="-10" dirty="0">
                          <a:latin typeface="+mn-lt"/>
                          <a:cs typeface="Calibri"/>
                        </a:rPr>
                        <a:t>edited enlisted formulated influenced interpreted lectured mediated moderated negotiated persuaded promoted publicized reconciled recruited spoke translated </a:t>
                      </a:r>
                      <a:r>
                        <a:rPr sz="1400" spc="-20" dirty="0">
                          <a:latin typeface="+mn-lt"/>
                          <a:cs typeface="Calibri"/>
                        </a:rPr>
                        <a:t>wrote</a:t>
                      </a:r>
                      <a:endParaRPr sz="1400">
                        <a:latin typeface="+mn-lt"/>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marL="68580">
                        <a:lnSpc>
                          <a:spcPct val="100000"/>
                        </a:lnSpc>
                        <a:spcBef>
                          <a:spcPts val="0"/>
                        </a:spcBef>
                      </a:pPr>
                      <a:r>
                        <a:rPr sz="1400" b="1" spc="-10" dirty="0">
                          <a:solidFill>
                            <a:srgbClr val="92D050"/>
                          </a:solidFill>
                          <a:latin typeface="+mn-lt"/>
                          <a:cs typeface="Calibri"/>
                        </a:rPr>
                        <a:t>Technical</a:t>
                      </a:r>
                      <a:endParaRPr sz="1400">
                        <a:latin typeface="+mn-lt"/>
                        <a:cs typeface="Calibri"/>
                      </a:endParaRPr>
                    </a:p>
                    <a:p>
                      <a:pPr>
                        <a:lnSpc>
                          <a:spcPct val="100000"/>
                        </a:lnSpc>
                        <a:spcBef>
                          <a:spcPts val="0"/>
                        </a:spcBef>
                      </a:pPr>
                      <a:endParaRPr sz="1400">
                        <a:latin typeface="+mn-lt"/>
                        <a:cs typeface="Times New Roman"/>
                      </a:endParaRPr>
                    </a:p>
                    <a:p>
                      <a:pPr marL="68580" marR="300990">
                        <a:lnSpc>
                          <a:spcPct val="100000"/>
                        </a:lnSpc>
                        <a:spcBef>
                          <a:spcPts val="0"/>
                        </a:spcBef>
                      </a:pPr>
                      <a:r>
                        <a:rPr sz="1400" spc="-10" dirty="0">
                          <a:latin typeface="+mn-lt"/>
                          <a:cs typeface="Calibri"/>
                        </a:rPr>
                        <a:t>assembled built calculated computed designed devised engineered fabricated maintained </a:t>
                      </a:r>
                      <a:r>
                        <a:rPr sz="1400" b="1" spc="-10" dirty="0">
                          <a:latin typeface="+mn-lt"/>
                          <a:cs typeface="Calibri"/>
                        </a:rPr>
                        <a:t>operated </a:t>
                      </a:r>
                      <a:r>
                        <a:rPr sz="1400" spc="-10" dirty="0">
                          <a:latin typeface="+mn-lt"/>
                          <a:cs typeface="Calibri"/>
                        </a:rPr>
                        <a:t>overhauled programmed remodeled repaired solved </a:t>
                      </a:r>
                      <a:r>
                        <a:rPr sz="1400" b="1" spc="-10" dirty="0">
                          <a:latin typeface="+mn-lt"/>
                          <a:cs typeface="Calibri"/>
                        </a:rPr>
                        <a:t>upgraded</a:t>
                      </a:r>
                      <a:endParaRPr sz="1400">
                        <a:latin typeface="+mn-lt"/>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marL="67945">
                        <a:lnSpc>
                          <a:spcPct val="100000"/>
                        </a:lnSpc>
                        <a:spcBef>
                          <a:spcPts val="0"/>
                        </a:spcBef>
                      </a:pPr>
                      <a:r>
                        <a:rPr sz="1400" b="1" spc="-10" dirty="0">
                          <a:solidFill>
                            <a:srgbClr val="92D050"/>
                          </a:solidFill>
                          <a:latin typeface="+mn-lt"/>
                          <a:cs typeface="Calibri"/>
                        </a:rPr>
                        <a:t>Financial</a:t>
                      </a:r>
                      <a:endParaRPr sz="1400">
                        <a:latin typeface="+mn-lt"/>
                        <a:cs typeface="Calibri"/>
                      </a:endParaRPr>
                    </a:p>
                    <a:p>
                      <a:pPr>
                        <a:lnSpc>
                          <a:spcPct val="100000"/>
                        </a:lnSpc>
                        <a:spcBef>
                          <a:spcPts val="0"/>
                        </a:spcBef>
                      </a:pPr>
                      <a:endParaRPr sz="1400">
                        <a:latin typeface="+mn-lt"/>
                        <a:cs typeface="Times New Roman"/>
                      </a:endParaRPr>
                    </a:p>
                    <a:p>
                      <a:pPr marL="67945" marR="293370">
                        <a:lnSpc>
                          <a:spcPct val="100000"/>
                        </a:lnSpc>
                        <a:spcBef>
                          <a:spcPts val="0"/>
                        </a:spcBef>
                      </a:pPr>
                      <a:r>
                        <a:rPr sz="1400" spc="-10" dirty="0">
                          <a:latin typeface="+mn-lt"/>
                          <a:cs typeface="Calibri"/>
                        </a:rPr>
                        <a:t>administered allocated analyzed appraised audited balanced budgeted calculated computed developed forecasted managed marketed planned projected researched</a:t>
                      </a:r>
                      <a:endParaRPr sz="1400">
                        <a:latin typeface="+mn-lt"/>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marL="69850">
                        <a:lnSpc>
                          <a:spcPct val="100000"/>
                        </a:lnSpc>
                        <a:spcBef>
                          <a:spcPts val="0"/>
                        </a:spcBef>
                      </a:pPr>
                      <a:r>
                        <a:rPr sz="1400" b="1" spc="-10" dirty="0">
                          <a:solidFill>
                            <a:srgbClr val="92D050"/>
                          </a:solidFill>
                          <a:latin typeface="+mn-lt"/>
                          <a:cs typeface="Calibri"/>
                        </a:rPr>
                        <a:t>Helping</a:t>
                      </a:r>
                      <a:endParaRPr sz="1400">
                        <a:latin typeface="+mn-lt"/>
                        <a:cs typeface="Calibri"/>
                      </a:endParaRPr>
                    </a:p>
                    <a:p>
                      <a:pPr>
                        <a:lnSpc>
                          <a:spcPct val="100000"/>
                        </a:lnSpc>
                        <a:spcBef>
                          <a:spcPts val="0"/>
                        </a:spcBef>
                      </a:pPr>
                      <a:endParaRPr sz="1400">
                        <a:latin typeface="+mn-lt"/>
                        <a:cs typeface="Times New Roman"/>
                      </a:endParaRPr>
                    </a:p>
                    <a:p>
                      <a:pPr marL="69850" marR="229235">
                        <a:lnSpc>
                          <a:spcPct val="100000"/>
                        </a:lnSpc>
                        <a:spcBef>
                          <a:spcPts val="0"/>
                        </a:spcBef>
                      </a:pPr>
                      <a:r>
                        <a:rPr sz="1400" spc="-10" dirty="0">
                          <a:latin typeface="+mn-lt"/>
                          <a:cs typeface="Calibri"/>
                        </a:rPr>
                        <a:t>assessed assisted clarified coached counseled demonstrated diagnosed educated </a:t>
                      </a:r>
                      <a:r>
                        <a:rPr sz="1400" b="1" spc="-10" dirty="0">
                          <a:latin typeface="+mn-lt"/>
                          <a:cs typeface="Calibri"/>
                        </a:rPr>
                        <a:t>expedited </a:t>
                      </a:r>
                      <a:r>
                        <a:rPr sz="1400" spc="-10" dirty="0">
                          <a:latin typeface="+mn-lt"/>
                          <a:cs typeface="Calibri"/>
                        </a:rPr>
                        <a:t>facilitated familiarized guided motivated referred rehabilitated represented</a:t>
                      </a:r>
                      <a:endParaRPr sz="1400">
                        <a:latin typeface="+mn-lt"/>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560850">
                <a:tc rowSpan="3">
                  <a:txBody>
                    <a:bodyPr/>
                    <a:lstStyle/>
                    <a:p>
                      <a:pPr marL="69850">
                        <a:lnSpc>
                          <a:spcPct val="100000"/>
                        </a:lnSpc>
                        <a:spcBef>
                          <a:spcPts val="0"/>
                        </a:spcBef>
                      </a:pPr>
                      <a:r>
                        <a:rPr sz="1400" b="1" spc="-10" dirty="0">
                          <a:solidFill>
                            <a:srgbClr val="92D050"/>
                          </a:solidFill>
                          <a:latin typeface="+mn-lt"/>
                          <a:cs typeface="Calibri"/>
                        </a:rPr>
                        <a:t>Management</a:t>
                      </a:r>
                      <a:endParaRPr sz="1400">
                        <a:latin typeface="+mn-lt"/>
                        <a:cs typeface="Calibri"/>
                      </a:endParaRPr>
                    </a:p>
                    <a:p>
                      <a:pPr>
                        <a:lnSpc>
                          <a:spcPct val="100000"/>
                        </a:lnSpc>
                        <a:spcBef>
                          <a:spcPts val="0"/>
                        </a:spcBef>
                      </a:pPr>
                      <a:endParaRPr sz="1400">
                        <a:latin typeface="+mn-lt"/>
                        <a:cs typeface="Times New Roman"/>
                      </a:endParaRPr>
                    </a:p>
                    <a:p>
                      <a:pPr marL="69850" marR="311785">
                        <a:lnSpc>
                          <a:spcPct val="100000"/>
                        </a:lnSpc>
                        <a:spcBef>
                          <a:spcPts val="0"/>
                        </a:spcBef>
                      </a:pPr>
                      <a:r>
                        <a:rPr sz="1400" spc="-10" dirty="0">
                          <a:latin typeface="+mn-lt"/>
                          <a:cs typeface="Calibri"/>
                        </a:rPr>
                        <a:t>administered analyzed assigned attained chaired consolidated contracted coordinated delegated developed directed evaluated executed </a:t>
                      </a:r>
                      <a:r>
                        <a:rPr sz="1400" b="1" spc="-10" dirty="0">
                          <a:latin typeface="+mn-lt"/>
                          <a:cs typeface="Calibri"/>
                        </a:rPr>
                        <a:t>improved increased </a:t>
                      </a:r>
                      <a:r>
                        <a:rPr sz="1400" spc="-10" dirty="0">
                          <a:latin typeface="+mn-lt"/>
                          <a:cs typeface="Calibri"/>
                        </a:rPr>
                        <a:t>organized oversaw planned prioritized produced recommended reviewed scheduled </a:t>
                      </a:r>
                      <a:r>
                        <a:rPr sz="1400" b="1" spc="-10" dirty="0">
                          <a:latin typeface="+mn-lt"/>
                          <a:cs typeface="Calibri"/>
                        </a:rPr>
                        <a:t>strengthened </a:t>
                      </a:r>
                      <a:r>
                        <a:rPr sz="1400" spc="-10" dirty="0">
                          <a:latin typeface="+mn-lt"/>
                          <a:cs typeface="Calibri"/>
                        </a:rPr>
                        <a:t>supervised</a:t>
                      </a:r>
                      <a:endParaRPr sz="1400">
                        <a:latin typeface="+mn-lt"/>
                        <a:cs typeface="Calibri"/>
                      </a:endParaRPr>
                    </a:p>
                    <a:p>
                      <a:pPr>
                        <a:lnSpc>
                          <a:spcPct val="100000"/>
                        </a:lnSpc>
                        <a:spcBef>
                          <a:spcPts val="0"/>
                        </a:spcBef>
                      </a:pPr>
                      <a:endParaRPr sz="1400">
                        <a:latin typeface="+mn-lt"/>
                        <a:cs typeface="Times New Roman"/>
                      </a:endParaRPr>
                    </a:p>
                    <a:p>
                      <a:pPr>
                        <a:lnSpc>
                          <a:spcPct val="100000"/>
                        </a:lnSpc>
                        <a:spcBef>
                          <a:spcPts val="0"/>
                        </a:spcBef>
                      </a:pPr>
                      <a:endParaRPr sz="1400">
                        <a:latin typeface="+mn-lt"/>
                        <a:cs typeface="Times New Roman"/>
                      </a:endParaRPr>
                    </a:p>
                    <a:p>
                      <a:pPr marL="69850" marR="119380" algn="ctr">
                        <a:lnSpc>
                          <a:spcPct val="100000"/>
                        </a:lnSpc>
                        <a:spcBef>
                          <a:spcPts val="0"/>
                        </a:spcBef>
                      </a:pPr>
                      <a:endParaRPr lang="de-DE" sz="1400" b="1" smtClean="0">
                        <a:latin typeface="+mn-lt"/>
                        <a:cs typeface="Calibri"/>
                      </a:endParaRPr>
                    </a:p>
                  </a:txBody>
                  <a:tcPr marL="0" marR="0" marT="13024" marB="0">
                    <a:lnL w="6350">
                      <a:solidFill>
                        <a:srgbClr val="000000"/>
                      </a:solidFill>
                      <a:prstDash val="solid"/>
                    </a:lnL>
                    <a:lnR w="6350">
                      <a:solidFill>
                        <a:srgbClr val="000000"/>
                      </a:solidFill>
                      <a:prstDash val="solid"/>
                    </a:lnR>
                    <a:lnT w="190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797577">
                <a:tc vMerge="1">
                  <a:txBody>
                    <a:bodyPr/>
                    <a:lstStyle/>
                    <a:p>
                      <a:endParaRPr/>
                    </a:p>
                  </a:txBody>
                  <a:tcPr marL="0" marR="0" marT="20320" marB="0">
                    <a:lnL w="6350">
                      <a:solidFill>
                        <a:srgbClr val="000000"/>
                      </a:solidFill>
                      <a:prstDash val="solid"/>
                    </a:lnL>
                    <a:lnR w="6350">
                      <a:solidFill>
                        <a:srgbClr val="000000"/>
                      </a:solidFill>
                      <a:prstDash val="solid"/>
                    </a:lnR>
                    <a:lnT w="190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marL="68580">
                        <a:lnSpc>
                          <a:spcPct val="100000"/>
                        </a:lnSpc>
                        <a:spcBef>
                          <a:spcPts val="0"/>
                        </a:spcBef>
                      </a:pPr>
                      <a:r>
                        <a:rPr sz="1400" b="1" spc="-10" dirty="0">
                          <a:solidFill>
                            <a:srgbClr val="92D050"/>
                          </a:solidFill>
                          <a:latin typeface="+mn-lt"/>
                          <a:cs typeface="Calibri"/>
                        </a:rPr>
                        <a:t>Teaching</a:t>
                      </a:r>
                      <a:endParaRPr sz="1400">
                        <a:latin typeface="+mn-lt"/>
                        <a:cs typeface="Calibri"/>
                      </a:endParaRPr>
                    </a:p>
                    <a:p>
                      <a:pPr>
                        <a:lnSpc>
                          <a:spcPct val="100000"/>
                        </a:lnSpc>
                        <a:spcBef>
                          <a:spcPts val="0"/>
                        </a:spcBef>
                      </a:pPr>
                      <a:endParaRPr sz="1400">
                        <a:latin typeface="+mn-lt"/>
                        <a:cs typeface="Times New Roman"/>
                      </a:endParaRPr>
                    </a:p>
                    <a:p>
                      <a:pPr marL="68580" marR="194310">
                        <a:lnSpc>
                          <a:spcPct val="100000"/>
                        </a:lnSpc>
                        <a:spcBef>
                          <a:spcPts val="0"/>
                        </a:spcBef>
                      </a:pPr>
                      <a:r>
                        <a:rPr sz="1400" spc="-10" dirty="0">
                          <a:latin typeface="+mn-lt"/>
                          <a:cs typeface="Calibri"/>
                        </a:rPr>
                        <a:t>adapted advised clarified coached communicated coordinated demystified developed enabled encouraged evaluated explained facilitated</a:t>
                      </a:r>
                      <a:endParaRPr sz="1400">
                        <a:latin typeface="+mn-lt"/>
                        <a:cs typeface="Calibri"/>
                      </a:endParaRPr>
                    </a:p>
                    <a:p>
                      <a:pPr marL="68580" marR="101600">
                        <a:lnSpc>
                          <a:spcPct val="100000"/>
                        </a:lnSpc>
                        <a:spcBef>
                          <a:spcPts val="0"/>
                        </a:spcBef>
                      </a:pPr>
                      <a:r>
                        <a:rPr sz="1400" dirty="0">
                          <a:latin typeface="+mn-lt"/>
                          <a:cs typeface="Calibri"/>
                        </a:rPr>
                        <a:t>guided</a:t>
                      </a:r>
                      <a:r>
                        <a:rPr sz="1400" spc="-20" dirty="0">
                          <a:latin typeface="+mn-lt"/>
                          <a:cs typeface="Calibri"/>
                        </a:rPr>
                        <a:t> </a:t>
                      </a:r>
                      <a:r>
                        <a:rPr sz="1400" spc="-10" dirty="0">
                          <a:latin typeface="+mn-lt"/>
                          <a:cs typeface="Calibri"/>
                        </a:rPr>
                        <a:t>informed instructed persuaded</a:t>
                      </a:r>
                      <a:endParaRPr sz="1400">
                        <a:latin typeface="+mn-lt"/>
                        <a:cs typeface="Calibri"/>
                      </a:endParaRPr>
                    </a:p>
                    <a:p>
                      <a:pPr marL="68580" marR="752475">
                        <a:lnSpc>
                          <a:spcPct val="100000"/>
                        </a:lnSpc>
                        <a:spcBef>
                          <a:spcPts val="0"/>
                        </a:spcBef>
                      </a:pPr>
                      <a:r>
                        <a:rPr sz="1400" spc="-25" dirty="0">
                          <a:latin typeface="+mn-lt"/>
                          <a:cs typeface="Calibri"/>
                        </a:rPr>
                        <a:t>set </a:t>
                      </a:r>
                      <a:r>
                        <a:rPr sz="1400" spc="-10" dirty="0">
                          <a:latin typeface="+mn-lt"/>
                          <a:cs typeface="Calibri"/>
                        </a:rPr>
                        <a:t>goals</a:t>
                      </a:r>
                      <a:endParaRPr sz="1400">
                        <a:latin typeface="+mn-lt"/>
                        <a:cs typeface="Calibri"/>
                      </a:endParaRPr>
                    </a:p>
                    <a:p>
                      <a:pPr marL="68580" marR="438150">
                        <a:lnSpc>
                          <a:spcPct val="100000"/>
                        </a:lnSpc>
                        <a:spcBef>
                          <a:spcPts val="0"/>
                        </a:spcBef>
                      </a:pPr>
                      <a:r>
                        <a:rPr sz="1400" spc="-10" dirty="0">
                          <a:latin typeface="+mn-lt"/>
                          <a:cs typeface="Calibri"/>
                        </a:rPr>
                        <a:t>stimulated trained</a:t>
                      </a:r>
                      <a:endParaRPr sz="1400">
                        <a:latin typeface="+mn-lt"/>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marL="67945">
                        <a:lnSpc>
                          <a:spcPct val="100000"/>
                        </a:lnSpc>
                        <a:spcBef>
                          <a:spcPts val="0"/>
                        </a:spcBef>
                      </a:pPr>
                      <a:r>
                        <a:rPr sz="1400" b="1" spc="-10" dirty="0">
                          <a:solidFill>
                            <a:srgbClr val="92D050"/>
                          </a:solidFill>
                          <a:latin typeface="+mn-lt"/>
                          <a:cs typeface="Calibri"/>
                        </a:rPr>
                        <a:t>Creative</a:t>
                      </a:r>
                      <a:endParaRPr sz="1400">
                        <a:latin typeface="+mn-lt"/>
                        <a:cs typeface="Calibri"/>
                      </a:endParaRPr>
                    </a:p>
                    <a:p>
                      <a:pPr>
                        <a:lnSpc>
                          <a:spcPct val="100000"/>
                        </a:lnSpc>
                        <a:spcBef>
                          <a:spcPts val="0"/>
                        </a:spcBef>
                      </a:pPr>
                      <a:endParaRPr sz="1400">
                        <a:latin typeface="+mn-lt"/>
                        <a:cs typeface="Times New Roman"/>
                      </a:endParaRPr>
                    </a:p>
                    <a:p>
                      <a:pPr marL="67945" marR="186690">
                        <a:lnSpc>
                          <a:spcPct val="100000"/>
                        </a:lnSpc>
                        <a:spcBef>
                          <a:spcPts val="0"/>
                        </a:spcBef>
                      </a:pPr>
                      <a:r>
                        <a:rPr sz="1400" spc="-10" dirty="0">
                          <a:latin typeface="+mn-lt"/>
                          <a:cs typeface="Calibri"/>
                        </a:rPr>
                        <a:t>acted conceptualized created customized designed developed directed established fashioned </a:t>
                      </a:r>
                      <a:r>
                        <a:rPr sz="1400" b="1" spc="-10" dirty="0">
                          <a:latin typeface="+mn-lt"/>
                          <a:cs typeface="Calibri"/>
                        </a:rPr>
                        <a:t>founded </a:t>
                      </a:r>
                      <a:r>
                        <a:rPr sz="1400" spc="-10" dirty="0">
                          <a:latin typeface="+mn-lt"/>
                          <a:cs typeface="Calibri"/>
                        </a:rPr>
                        <a:t>illustrated </a:t>
                      </a:r>
                      <a:r>
                        <a:rPr sz="1400" b="1" spc="-10" dirty="0">
                          <a:latin typeface="+mn-lt"/>
                          <a:cs typeface="Calibri"/>
                        </a:rPr>
                        <a:t>initiated </a:t>
                      </a:r>
                      <a:r>
                        <a:rPr sz="1400" spc="-10" dirty="0">
                          <a:latin typeface="+mn-lt"/>
                          <a:cs typeface="Calibri"/>
                        </a:rPr>
                        <a:t>instituted integrated </a:t>
                      </a:r>
                      <a:r>
                        <a:rPr sz="1400" b="1" spc="-10" dirty="0">
                          <a:latin typeface="+mn-lt"/>
                          <a:cs typeface="Calibri"/>
                        </a:rPr>
                        <a:t>introduced invented originated </a:t>
                      </a:r>
                      <a:r>
                        <a:rPr sz="1400" spc="-10" dirty="0">
                          <a:latin typeface="+mn-lt"/>
                          <a:cs typeface="Calibri"/>
                        </a:rPr>
                        <a:t>performed planned </a:t>
                      </a:r>
                      <a:r>
                        <a:rPr sz="1400" b="1" spc="-10" dirty="0">
                          <a:latin typeface="+mn-lt"/>
                          <a:cs typeface="Calibri"/>
                        </a:rPr>
                        <a:t>revitalized </a:t>
                      </a:r>
                      <a:r>
                        <a:rPr sz="1400" spc="-10" dirty="0">
                          <a:latin typeface="+mn-lt"/>
                          <a:cs typeface="Calibri"/>
                        </a:rPr>
                        <a:t>shaped</a:t>
                      </a:r>
                      <a:endParaRPr sz="1400">
                        <a:latin typeface="+mn-lt"/>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marL="69850" marR="80645">
                        <a:lnSpc>
                          <a:spcPct val="100000"/>
                        </a:lnSpc>
                        <a:spcBef>
                          <a:spcPts val="0"/>
                        </a:spcBef>
                      </a:pPr>
                      <a:r>
                        <a:rPr sz="1400" b="1" dirty="0">
                          <a:solidFill>
                            <a:srgbClr val="92D050"/>
                          </a:solidFill>
                          <a:latin typeface="+mn-lt"/>
                          <a:cs typeface="Calibri"/>
                        </a:rPr>
                        <a:t>Clerical</a:t>
                      </a:r>
                      <a:r>
                        <a:rPr sz="1400" b="1" spc="-20" dirty="0">
                          <a:solidFill>
                            <a:srgbClr val="92D050"/>
                          </a:solidFill>
                          <a:latin typeface="+mn-lt"/>
                          <a:cs typeface="Calibri"/>
                        </a:rPr>
                        <a:t> </a:t>
                      </a:r>
                      <a:r>
                        <a:rPr sz="1400" b="1" dirty="0">
                          <a:solidFill>
                            <a:srgbClr val="92D050"/>
                          </a:solidFill>
                          <a:latin typeface="+mn-lt"/>
                          <a:cs typeface="Calibri"/>
                        </a:rPr>
                        <a:t>or</a:t>
                      </a:r>
                      <a:r>
                        <a:rPr sz="1400" b="1" spc="-20" dirty="0">
                          <a:solidFill>
                            <a:srgbClr val="92D050"/>
                          </a:solidFill>
                          <a:latin typeface="+mn-lt"/>
                          <a:cs typeface="Calibri"/>
                        </a:rPr>
                        <a:t> </a:t>
                      </a:r>
                      <a:r>
                        <a:rPr sz="1400" b="1" spc="-10" dirty="0">
                          <a:solidFill>
                            <a:srgbClr val="92D050"/>
                          </a:solidFill>
                          <a:latin typeface="+mn-lt"/>
                          <a:cs typeface="Calibri"/>
                        </a:rPr>
                        <a:t>Detail Oriented</a:t>
                      </a:r>
                      <a:endParaRPr sz="1400">
                        <a:latin typeface="+mn-lt"/>
                        <a:cs typeface="Calibri"/>
                      </a:endParaRPr>
                    </a:p>
                    <a:p>
                      <a:pPr>
                        <a:lnSpc>
                          <a:spcPct val="100000"/>
                        </a:lnSpc>
                        <a:spcBef>
                          <a:spcPts val="0"/>
                        </a:spcBef>
                      </a:pPr>
                      <a:endParaRPr sz="1400">
                        <a:latin typeface="+mn-lt"/>
                        <a:cs typeface="Times New Roman"/>
                      </a:endParaRPr>
                    </a:p>
                    <a:p>
                      <a:pPr marL="69850" marR="274955">
                        <a:lnSpc>
                          <a:spcPct val="100000"/>
                        </a:lnSpc>
                        <a:spcBef>
                          <a:spcPts val="0"/>
                        </a:spcBef>
                      </a:pPr>
                      <a:r>
                        <a:rPr sz="1400" spc="-10" dirty="0">
                          <a:latin typeface="+mn-lt"/>
                          <a:cs typeface="Calibri"/>
                        </a:rPr>
                        <a:t>approved arranged catalogued classified collected compiled dispatched executed generated implemented inspected monitored operated organized prepared processed purchased recorded retrieved screened specified systematized tabulated validated</a:t>
                      </a:r>
                      <a:endParaRPr sz="1400">
                        <a:latin typeface="+mn-lt"/>
                        <a:cs typeface="Calibri"/>
                      </a:endParaRPr>
                    </a:p>
                  </a:txBody>
                  <a:tcPr marL="0" marR="0" marT="81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2105874">
                <a:tc vMerge="1">
                  <a:txBody>
                    <a:bodyPr/>
                    <a:lstStyle/>
                    <a:p>
                      <a:endParaRPr/>
                    </a:p>
                  </a:txBody>
                  <a:tcPr marL="0" marR="0" marT="20320" marB="0">
                    <a:lnL w="6350">
                      <a:solidFill>
                        <a:srgbClr val="000000"/>
                      </a:solidFill>
                      <a:prstDash val="solid"/>
                    </a:lnL>
                    <a:lnR w="6350">
                      <a:solidFill>
                        <a:srgbClr val="000000"/>
                      </a:solidFill>
                      <a:prstDash val="solid"/>
                    </a:lnR>
                    <a:lnT w="19050">
                      <a:solidFill>
                        <a:srgbClr val="000000"/>
                      </a:solidFill>
                      <a:prstDash val="solid"/>
                    </a:lnT>
                    <a:lnB w="6350">
                      <a:solidFill>
                        <a:srgbClr val="000000"/>
                      </a:solidFill>
                      <a:prstDash val="solid"/>
                    </a:lnB>
                  </a:tcPr>
                </a:tc>
                <a:tc>
                  <a:txBody>
                    <a:bodyPr/>
                    <a:lstStyle/>
                    <a:p>
                      <a:pPr marL="69850">
                        <a:lnSpc>
                          <a:spcPct val="100000"/>
                        </a:lnSpc>
                        <a:spcBef>
                          <a:spcPts val="240"/>
                        </a:spcBef>
                      </a:pPr>
                      <a:r>
                        <a:rPr sz="1400" b="1" spc="-10" dirty="0">
                          <a:solidFill>
                            <a:srgbClr val="92D050"/>
                          </a:solidFill>
                          <a:latin typeface="+mn-lt"/>
                          <a:cs typeface="Calibri"/>
                        </a:rPr>
                        <a:t>Research</a:t>
                      </a:r>
                      <a:endParaRPr sz="1400">
                        <a:latin typeface="+mn-lt"/>
                        <a:cs typeface="Calibri"/>
                      </a:endParaRPr>
                    </a:p>
                    <a:p>
                      <a:pPr>
                        <a:lnSpc>
                          <a:spcPct val="100000"/>
                        </a:lnSpc>
                        <a:spcBef>
                          <a:spcPts val="65"/>
                        </a:spcBef>
                      </a:pPr>
                      <a:endParaRPr sz="1400">
                        <a:latin typeface="+mn-lt"/>
                        <a:cs typeface="Times New Roman"/>
                      </a:endParaRPr>
                    </a:p>
                    <a:p>
                      <a:pPr marL="69850" marR="311785">
                        <a:lnSpc>
                          <a:spcPct val="101800"/>
                        </a:lnSpc>
                      </a:pPr>
                      <a:r>
                        <a:rPr sz="1400" spc="-10" dirty="0">
                          <a:latin typeface="+mn-lt"/>
                          <a:cs typeface="Calibri"/>
                        </a:rPr>
                        <a:t>clarified collected critiqued diagnosed evaluated examined extracted identified inspected interpreted interviewed investigated organized reviewed summarized surveyed systematized</a:t>
                      </a:r>
                      <a:endParaRPr sz="1400">
                        <a:latin typeface="+mn-lt"/>
                        <a:cs typeface="Calibri"/>
                      </a:endParaRPr>
                    </a:p>
                  </a:txBody>
                  <a:tcPr marL="0" marR="0" marT="1953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bl>
          </a:graphicData>
        </a:graphic>
      </p:graphicFrame>
      <p:sp>
        <p:nvSpPr>
          <p:cNvPr id="2" name="Rectangle 1"/>
          <p:cNvSpPr/>
          <p:nvPr/>
        </p:nvSpPr>
        <p:spPr>
          <a:xfrm>
            <a:off x="242803" y="55556"/>
            <a:ext cx="3453189" cy="769441"/>
          </a:xfrm>
          <a:prstGeom prst="rect">
            <a:avLst/>
          </a:prstGeom>
        </p:spPr>
        <p:txBody>
          <a:bodyPr wrap="none">
            <a:spAutoFit/>
          </a:bodyPr>
          <a:lstStyle/>
          <a:p>
            <a:r>
              <a:rPr lang="en-US" sz="4400" b="1" smtClean="0">
                <a:latin typeface="Berlin Sans FB Demi" panose="020E0802020502020306" pitchFamily="34" charset="0"/>
              </a:rPr>
              <a:t>Power Verbs</a:t>
            </a:r>
            <a:r>
              <a:rPr lang="en-US" sz="4400" b="1">
                <a:latin typeface="Berlin Sans FB Demi" panose="020E0802020502020306" pitchFamily="34" charset="0"/>
              </a:rPr>
              <a:t> </a:t>
            </a:r>
          </a:p>
        </p:txBody>
      </p:sp>
      <p:sp>
        <p:nvSpPr>
          <p:cNvPr id="6" name="Rectangle 5"/>
          <p:cNvSpPr/>
          <p:nvPr/>
        </p:nvSpPr>
        <p:spPr>
          <a:xfrm>
            <a:off x="3196685" y="334308"/>
            <a:ext cx="8019306" cy="369332"/>
          </a:xfrm>
          <a:prstGeom prst="rect">
            <a:avLst/>
          </a:prstGeom>
        </p:spPr>
        <p:txBody>
          <a:bodyPr wrap="square">
            <a:spAutoFit/>
          </a:bodyPr>
          <a:lstStyle/>
          <a:p>
            <a:pPr marL="69850" marR="119380" algn="ctr">
              <a:lnSpc>
                <a:spcPct val="100000"/>
              </a:lnSpc>
              <a:spcBef>
                <a:spcPts val="0"/>
              </a:spcBef>
            </a:pPr>
            <a:r>
              <a:rPr lang="en-US" b="1" smtClean="0">
                <a:cs typeface="Calibri"/>
              </a:rPr>
              <a:t>(Verbs </a:t>
            </a:r>
            <a:r>
              <a:rPr lang="en-US" b="1">
                <a:cs typeface="Calibri"/>
              </a:rPr>
              <a:t>in bold letters are best suited to </a:t>
            </a:r>
            <a:r>
              <a:rPr lang="en-US" b="1">
                <a:cs typeface="Calibri"/>
              </a:rPr>
              <a:t>describe </a:t>
            </a:r>
            <a:r>
              <a:rPr lang="en-US" b="1" smtClean="0">
                <a:cs typeface="Calibri"/>
              </a:rPr>
              <a:t>achievements)</a:t>
            </a:r>
            <a:endParaRPr lang="en-US" b="1">
              <a:cs typeface="Calibri"/>
            </a:endParaRPr>
          </a:p>
        </p:txBody>
      </p:sp>
    </p:spTree>
    <p:extLst>
      <p:ext uri="{BB962C8B-B14F-4D97-AF65-F5344CB8AC3E}">
        <p14:creationId xmlns:p14="http://schemas.microsoft.com/office/powerpoint/2010/main" val="4586000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3530" y="302359"/>
            <a:ext cx="11234056" cy="6555641"/>
          </a:xfrm>
          <a:prstGeom prst="rect">
            <a:avLst/>
          </a:prstGeom>
        </p:spPr>
        <p:txBody>
          <a:bodyPr wrap="square">
            <a:spAutoFit/>
          </a:bodyPr>
          <a:lstStyle/>
          <a:p>
            <a:r>
              <a:rPr lang="en-US" sz="1200" b="1"/>
              <a:t>Tip | Application by e-mail: how to be convincing even with your subject line</a:t>
            </a:r>
          </a:p>
          <a:p>
            <a:pPr rtl="0"/>
            <a:r>
              <a:rPr lang="en-US" sz="1200"/>
              <a:t>"When applying for a job, is it only the qualification that counts? No: career experts say that the subject line of the email decides whether it is opened. </a:t>
            </a:r>
            <a:br>
              <a:rPr lang="en-US" sz="1200"/>
            </a:br>
            <a:endParaRPr lang="en-US" sz="1200"/>
          </a:p>
          <a:p>
            <a:pPr rtl="0"/>
            <a:r>
              <a:rPr lang="en-US" sz="1200"/>
              <a:t>Many companies accept applications via an online tool or by email.</a:t>
            </a:r>
          </a:p>
          <a:p>
            <a:pPr rtl="0"/>
            <a:r>
              <a:rPr lang="en-US" sz="1200" b="1"/>
              <a:t>Application by mail: The first hurdle is the subject line</a:t>
            </a:r>
          </a:p>
          <a:p>
            <a:pPr rtl="0"/>
            <a:r>
              <a:rPr lang="en-US" sz="1200"/>
              <a:t>When you apply to a company by email, the subject line is the first point of contact you have with the recruiter. It is therefore a bad idea to leave the subject line completely blank, as career experts tell the US magazine Businessinsider. The subject line is the factor that recipients use to decide whether and when to read an email. Likewise, the tone in which recipients react to the email depends on the subject line, informs Businessinsider. By the way, there is also a favourable day for applications by e-mail, choose Tuesday in the morning for your application. </a:t>
            </a:r>
          </a:p>
          <a:p>
            <a:pPr rtl="0"/>
            <a:endParaRPr lang="en-US" sz="1200"/>
          </a:p>
          <a:p>
            <a:pPr rtl="0"/>
            <a:r>
              <a:rPr lang="en-US" sz="1200" b="1"/>
              <a:t>The subject line of the e-mail should be short and clearly formulated. </a:t>
            </a:r>
            <a:br>
              <a:rPr lang="en-US" sz="1200" b="1"/>
            </a:br>
            <a:r>
              <a:rPr lang="en-US" sz="1200"/>
              <a:t>Make sure that you only write the most important information in the subject line, it should not be a complete sentence with a greeting. This wastes important space, and recruiters will not be able to classify your e-mail at first glance. Such irritation can lead to your e-mail being pushed into the background and not being considered. So keep it as short as possible. Another advantage of this is that your subject line will not be shortened if the recipient checks his or her mails on the smartphone, where less of the subject line is displayed than in the e-mail programme on the laptop. </a:t>
            </a:r>
            <a:br>
              <a:rPr lang="en-US" sz="1200"/>
            </a:br>
            <a:endParaRPr lang="en-US" sz="1200"/>
          </a:p>
          <a:p>
            <a:pPr rtl="0"/>
            <a:r>
              <a:rPr lang="en-US" sz="1200" b="1"/>
              <a:t>Application by mail: Career experts say your name can go in the subject line </a:t>
            </a:r>
          </a:p>
          <a:p>
            <a:pPr rtl="0"/>
            <a:r>
              <a:rPr lang="en-US" sz="1200"/>
              <a:t>Write the subject line right at the beginning of your email, so on the one hand you can't forget it and on the other hand you already set the tone of your application. You should definitely mention the reason for your email and the job. </a:t>
            </a:r>
            <a:br>
              <a:rPr lang="en-US" sz="1200"/>
            </a:br>
            <a:r>
              <a:rPr lang="en-US" sz="1200"/>
              <a:t>A career expert also recommends in Businessinsider to write your own name in the subject line. If you use simple keywords in the subject line, it is more likely that your email will be found using the search function of the email programme. This helps if the mail is not moved directly to the appropriate folder or marked after the first reading. By the way: If there is a reference number for your desired job, you should also write this in the subject line. </a:t>
            </a:r>
            <a:br>
              <a:rPr lang="en-US" sz="1200"/>
            </a:br>
            <a:endParaRPr lang="en-US" sz="1200"/>
          </a:p>
          <a:p>
            <a:pPr rtl="0"/>
            <a:r>
              <a:rPr lang="en-US" sz="1200" b="1"/>
              <a:t>Application by mail: Have you already had contact? Make a reference to this </a:t>
            </a:r>
            <a:br>
              <a:rPr lang="en-US" sz="1200" b="1"/>
            </a:br>
            <a:r>
              <a:rPr lang="en-US" sz="1200"/>
              <a:t>If you have already had contact with the recipient of the e-mail or the company at a job fair or through a telephone call, make the reference to this in the subject line. This can lead to the recipient remembering you or prioritising your mail because you have already been in contact with the company. </a:t>
            </a:r>
            <a:br>
              <a:rPr lang="en-US" sz="1200"/>
            </a:br>
            <a:endParaRPr lang="en-US" sz="1200"/>
          </a:p>
          <a:p>
            <a:pPr rtl="0"/>
            <a:r>
              <a:rPr lang="en-US" sz="1200" b="1"/>
              <a:t>Three things you should avoid - subject line of the mail</a:t>
            </a:r>
            <a:br>
              <a:rPr lang="en-US" sz="1200" b="1"/>
            </a:br>
            <a:r>
              <a:rPr lang="en-US" sz="1200"/>
              <a:t>Starting a sentence in the subject line and ending it in the body of the mail. </a:t>
            </a:r>
          </a:p>
          <a:p>
            <a:pPr lvl="3">
              <a:buFont typeface="Arial" panose="020B0604020202020204" pitchFamily="34" charset="0"/>
              <a:buChar char="•"/>
            </a:pPr>
            <a:r>
              <a:rPr lang="en-US" sz="1200"/>
              <a:t>  Writing the subject line entirely in capital letters. </a:t>
            </a:r>
          </a:p>
          <a:p>
            <a:pPr lvl="3">
              <a:buFont typeface="Arial" panose="020B0604020202020204" pitchFamily="34" charset="0"/>
              <a:buChar char="•"/>
            </a:pPr>
            <a:r>
              <a:rPr lang="en-US" sz="1200"/>
              <a:t>  Using filler words. </a:t>
            </a:r>
          </a:p>
          <a:p>
            <a:pPr lvl="3">
              <a:buFont typeface="Arial" panose="020B0604020202020204" pitchFamily="34" charset="0"/>
              <a:buChar char="•"/>
            </a:pPr>
            <a:endParaRPr lang="en-US" sz="1200"/>
          </a:p>
          <a:p>
            <a:r>
              <a:rPr lang="en-US" sz="1200"/>
              <a:t>If you are looking for a new job, you will certainly write several applications, but you should not blindly copy and paste. Take the time to read through everything again - including the subject line. Make sure there are no spelling mistakes. It is also important that it is either a general formulation or that you have targeted the subject line to the relevant company."</a:t>
            </a:r>
          </a:p>
        </p:txBody>
      </p:sp>
    </p:spTree>
    <p:extLst>
      <p:ext uri="{BB962C8B-B14F-4D97-AF65-F5344CB8AC3E}">
        <p14:creationId xmlns:p14="http://schemas.microsoft.com/office/powerpoint/2010/main" val="5931509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2873829" y="-538843"/>
            <a:ext cx="6449785" cy="8067889"/>
          </a:xfrm>
          <a:prstGeom prst="rect">
            <a:avLst/>
          </a:prstGeom>
        </p:spPr>
      </p:pic>
    </p:spTree>
    <p:extLst>
      <p:ext uri="{BB962C8B-B14F-4D97-AF65-F5344CB8AC3E}">
        <p14:creationId xmlns:p14="http://schemas.microsoft.com/office/powerpoint/2010/main" val="184334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GJ6zG5XnF4"/>
          <p:cNvPicPr>
            <a:picLocks noRot="1" noChangeAspect="1"/>
          </p:cNvPicPr>
          <p:nvPr>
            <a:videoFile r:link="rId1"/>
          </p:nvPr>
        </p:nvPicPr>
        <p:blipFill>
          <a:blip r:embed="rId3"/>
          <a:stretch>
            <a:fillRect/>
          </a:stretch>
        </p:blipFill>
        <p:spPr>
          <a:xfrm>
            <a:off x="337015" y="190268"/>
            <a:ext cx="11516731" cy="6478161"/>
          </a:xfrm>
          <a:prstGeom prst="rect">
            <a:avLst/>
          </a:prstGeom>
        </p:spPr>
      </p:pic>
    </p:spTree>
    <p:extLst>
      <p:ext uri="{BB962C8B-B14F-4D97-AF65-F5344CB8AC3E}">
        <p14:creationId xmlns:p14="http://schemas.microsoft.com/office/powerpoint/2010/main" val="140916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132310" y="1742850"/>
            <a:ext cx="12754446" cy="4977354"/>
            <a:chOff x="1357945" y="159662"/>
            <a:chExt cx="12754446" cy="4977354"/>
          </a:xfrm>
        </p:grpSpPr>
        <p:sp>
          <p:nvSpPr>
            <p:cNvPr id="3" name="TextBox 2"/>
            <p:cNvSpPr txBox="1"/>
            <p:nvPr/>
          </p:nvSpPr>
          <p:spPr>
            <a:xfrm>
              <a:off x="4487128" y="876875"/>
              <a:ext cx="9625263" cy="4260141"/>
            </a:xfrm>
            <a:prstGeom prst="rect">
              <a:avLst/>
            </a:prstGeom>
            <a:noFill/>
          </p:spPr>
          <p:txBody>
            <a:bodyPr wrap="square" rtlCol="0">
              <a:spAutoFit/>
            </a:bodyPr>
            <a:lstStyle/>
            <a:p>
              <a:pPr>
                <a:lnSpc>
                  <a:spcPts val="10000"/>
                </a:lnSpc>
              </a:pPr>
              <a:r>
                <a:rPr lang="de-DE" sz="4000" smtClean="0">
                  <a:solidFill>
                    <a:srgbClr val="FFC000"/>
                  </a:solidFill>
                  <a:latin typeface="Berlin Sans FB" panose="020E0602020502020306" pitchFamily="34" charset="0"/>
                </a:rPr>
                <a:t>	fun</a:t>
              </a:r>
              <a:r>
                <a:rPr lang="de-DE" sz="8000" smtClean="0">
                  <a:solidFill>
                    <a:srgbClr val="FFC000"/>
                  </a:solidFill>
                  <a:latin typeface="Berlin Sans FB Demi" panose="020E0802020502020306" pitchFamily="34" charset="0"/>
                </a:rPr>
                <a:t> 	</a:t>
              </a:r>
              <a:r>
                <a:rPr lang="de-DE" sz="9600" b="1" spc="300" smtClean="0">
                  <a:solidFill>
                    <a:srgbClr val="FFC000"/>
                  </a:solidFill>
                  <a:latin typeface="Gill Sans MT Condensed" panose="020B0506020104020203" pitchFamily="34" charset="0"/>
                </a:rPr>
                <a:t>Peer</a:t>
              </a:r>
              <a:r>
                <a:rPr lang="de-DE" sz="4000" smtClean="0">
                  <a:solidFill>
                    <a:srgbClr val="FFC000"/>
                  </a:solidFill>
                  <a:latin typeface="Berlin Sans FB" panose="020E0602020502020306" pitchFamily="34" charset="0"/>
                </a:rPr>
                <a:t>helpful</a:t>
              </a:r>
            </a:p>
            <a:p>
              <a:pPr>
                <a:lnSpc>
                  <a:spcPts val="2500"/>
                </a:lnSpc>
              </a:pPr>
              <a:r>
                <a:rPr lang="de-DE" sz="4000" smtClean="0">
                  <a:solidFill>
                    <a:srgbClr val="FFC000"/>
                  </a:solidFill>
                  <a:latin typeface="Berlin Sans FB Demi" panose="020E0802020502020306" pitchFamily="34" charset="0"/>
                </a:rPr>
                <a:t>			      </a:t>
              </a:r>
              <a:r>
                <a:rPr lang="de-DE" sz="4000" smtClean="0">
                  <a:solidFill>
                    <a:srgbClr val="FFC000"/>
                  </a:solidFill>
                  <a:latin typeface="Berlin Sans FB" panose="020E0602020502020306" pitchFamily="34" charset="0"/>
                </a:rPr>
                <a:t>expectations</a:t>
              </a:r>
            </a:p>
            <a:p>
              <a:r>
                <a:rPr lang="de-DE" sz="4000" smtClean="0">
                  <a:solidFill>
                    <a:srgbClr val="FFC000"/>
                  </a:solidFill>
                  <a:latin typeface="Berlin Sans FB" panose="020E0602020502020306" pitchFamily="34" charset="0"/>
                </a:rPr>
                <a:t>future </a:t>
              </a:r>
            </a:p>
            <a:p>
              <a:r>
                <a:rPr lang="de-DE" sz="4000" smtClean="0">
                  <a:solidFill>
                    <a:srgbClr val="FFC000"/>
                  </a:solidFill>
                  <a:latin typeface="Berlin Sans FB" panose="020E0602020502020306" pitchFamily="34" charset="0"/>
                </a:rPr>
                <a:t>	guide</a:t>
              </a:r>
            </a:p>
            <a:p>
              <a:r>
                <a:rPr lang="de-DE" sz="4000" smtClean="0">
                  <a:solidFill>
                    <a:srgbClr val="FFC000"/>
                  </a:solidFill>
                  <a:latin typeface="Berlin Sans FB" panose="020E0602020502020306" pitchFamily="34" charset="0"/>
                </a:rPr>
                <a:t>			     growth</a:t>
              </a:r>
            </a:p>
            <a:p>
              <a:pPr>
                <a:lnSpc>
                  <a:spcPts val="5600"/>
                </a:lnSpc>
              </a:pPr>
              <a:r>
                <a:rPr lang="de-DE" sz="9600" spc="300" smtClean="0">
                  <a:solidFill>
                    <a:srgbClr val="FFC000"/>
                  </a:solidFill>
                  <a:latin typeface="Gill Sans MT Condensed" panose="020B0506020104020203" pitchFamily="34" charset="0"/>
                </a:rPr>
                <a:t>			Mentor</a:t>
              </a:r>
            </a:p>
          </p:txBody>
        </p:sp>
        <p:sp>
          <p:nvSpPr>
            <p:cNvPr id="4" name="TextBox 3"/>
            <p:cNvSpPr txBox="1"/>
            <p:nvPr/>
          </p:nvSpPr>
          <p:spPr>
            <a:xfrm>
              <a:off x="1357945" y="159662"/>
              <a:ext cx="11519268" cy="3952364"/>
            </a:xfrm>
            <a:prstGeom prst="rect">
              <a:avLst/>
            </a:prstGeom>
            <a:noFill/>
          </p:spPr>
          <p:txBody>
            <a:bodyPr wrap="square" rtlCol="0">
              <a:spAutoFit/>
            </a:bodyPr>
            <a:lstStyle/>
            <a:p>
              <a:r>
                <a:rPr lang="de-DE" sz="3600" smtClean="0">
                  <a:solidFill>
                    <a:schemeClr val="accent1">
                      <a:lumMod val="75000"/>
                    </a:schemeClr>
                  </a:solidFill>
                  <a:latin typeface="Berlin Sans FB" panose="020E0602020502020306" pitchFamily="34" charset="0"/>
                </a:rPr>
                <a:t>						</a:t>
              </a:r>
            </a:p>
            <a:p>
              <a:pPr>
                <a:lnSpc>
                  <a:spcPts val="5500"/>
                </a:lnSpc>
                <a:spcAft>
                  <a:spcPts val="3000"/>
                </a:spcAft>
              </a:pPr>
              <a:r>
                <a:rPr lang="de-DE" sz="3600" spc="-150">
                  <a:solidFill>
                    <a:schemeClr val="accent1">
                      <a:lumMod val="75000"/>
                    </a:schemeClr>
                  </a:solidFill>
                  <a:latin typeface="Berlin Sans FB" panose="020E0602020502020306" pitchFamily="34" charset="0"/>
                </a:rPr>
                <a:t>	</a:t>
              </a:r>
              <a:r>
                <a:rPr lang="de-DE" sz="3600" spc="-150" smtClean="0">
                  <a:solidFill>
                    <a:schemeClr val="accent1">
                      <a:lumMod val="75000"/>
                    </a:schemeClr>
                  </a:solidFill>
                  <a:latin typeface="Berlin Sans FB" panose="020E0602020502020306" pitchFamily="34" charset="0"/>
                </a:rPr>
                <a:t>					  	achievement</a:t>
              </a:r>
            </a:p>
            <a:p>
              <a:r>
                <a:rPr lang="de-DE" sz="3600" smtClean="0">
                  <a:solidFill>
                    <a:schemeClr val="accent1">
                      <a:lumMod val="75000"/>
                    </a:schemeClr>
                  </a:solidFill>
                  <a:latin typeface="Berlin Sans FB" panose="020E0602020502020306" pitchFamily="34" charset="0"/>
                </a:rPr>
                <a:t>		</a:t>
              </a:r>
              <a:r>
                <a:rPr lang="de-DE" sz="3600">
                  <a:solidFill>
                    <a:schemeClr val="accent1">
                      <a:lumMod val="75000"/>
                    </a:schemeClr>
                  </a:solidFill>
                  <a:latin typeface="Berlin Sans FB" panose="020E0602020502020306" pitchFamily="34" charset="0"/>
                </a:rPr>
                <a:t>	</a:t>
              </a:r>
              <a:r>
                <a:rPr lang="de-DE" sz="3600" smtClean="0">
                  <a:solidFill>
                    <a:schemeClr val="accent1">
                      <a:lumMod val="75000"/>
                    </a:schemeClr>
                  </a:solidFill>
                  <a:latin typeface="Berlin Sans FB" panose="020E0602020502020306" pitchFamily="34" charset="0"/>
                </a:rPr>
                <a:t>	success</a:t>
              </a:r>
            </a:p>
            <a:p>
              <a:pPr>
                <a:lnSpc>
                  <a:spcPts val="3000"/>
                </a:lnSpc>
              </a:pPr>
              <a:r>
                <a:rPr lang="de-DE" sz="3600" smtClean="0">
                  <a:solidFill>
                    <a:schemeClr val="accent1">
                      <a:lumMod val="75000"/>
                    </a:schemeClr>
                  </a:solidFill>
                  <a:latin typeface="Berlin Sans FB" panose="020E0602020502020306" pitchFamily="34" charset="0"/>
                </a:rPr>
                <a:t>					   freshman</a:t>
              </a:r>
            </a:p>
            <a:p>
              <a:pPr>
                <a:lnSpc>
                  <a:spcPts val="3000"/>
                </a:lnSpc>
              </a:pPr>
              <a:r>
                <a:rPr lang="de-DE" sz="3600" smtClean="0">
                  <a:solidFill>
                    <a:schemeClr val="accent1">
                      <a:lumMod val="75000"/>
                    </a:schemeClr>
                  </a:solidFill>
                  <a:latin typeface="Berlin Sans FB" panose="020E0602020502020306" pitchFamily="34" charset="0"/>
                </a:rPr>
                <a:t>					community	experience</a:t>
              </a:r>
            </a:p>
            <a:p>
              <a:pPr>
                <a:lnSpc>
                  <a:spcPts val="3000"/>
                </a:lnSpc>
              </a:pPr>
              <a:r>
                <a:rPr lang="de-DE" sz="3600" smtClean="0">
                  <a:solidFill>
                    <a:schemeClr val="accent1">
                      <a:lumMod val="75000"/>
                    </a:schemeClr>
                  </a:solidFill>
                  <a:latin typeface="Berlin Sans FB" panose="020E0602020502020306" pitchFamily="34" charset="0"/>
                </a:rPr>
                <a:t>						  friendship 	</a:t>
              </a:r>
              <a:r>
                <a:rPr lang="de-DE" sz="3600" smtClean="0">
                  <a:solidFill>
                    <a:srgbClr val="FFC000"/>
                  </a:solidFill>
                  <a:latin typeface="Berlin Sans FB" panose="020E0602020502020306" pitchFamily="34" charset="0"/>
                </a:rPr>
                <a:t>belonging</a:t>
              </a:r>
            </a:p>
            <a:p>
              <a:pPr>
                <a:lnSpc>
                  <a:spcPts val="3000"/>
                </a:lnSpc>
              </a:pPr>
              <a:r>
                <a:rPr lang="de-DE" sz="3600" smtClean="0">
                  <a:solidFill>
                    <a:schemeClr val="accent1">
                      <a:lumMod val="75000"/>
                    </a:schemeClr>
                  </a:solidFill>
                  <a:latin typeface="Berlin Sans FB" panose="020E0602020502020306" pitchFamily="34" charset="0"/>
                </a:rPr>
                <a:t>						involvement 				</a:t>
              </a:r>
            </a:p>
          </p:txBody>
        </p:sp>
      </p:grpSp>
      <p:sp>
        <p:nvSpPr>
          <p:cNvPr id="8" name="TextBox 7"/>
          <p:cNvSpPr txBox="1"/>
          <p:nvPr/>
        </p:nvSpPr>
        <p:spPr>
          <a:xfrm>
            <a:off x="-1198152" y="17211"/>
            <a:ext cx="9645248" cy="2123658"/>
          </a:xfrm>
          <a:prstGeom prst="rect">
            <a:avLst/>
          </a:prstGeom>
          <a:noFill/>
        </p:spPr>
        <p:txBody>
          <a:bodyPr wrap="square" rtlCol="0">
            <a:spAutoFit/>
          </a:bodyPr>
          <a:lstStyle/>
          <a:p>
            <a:pPr algn="ctr"/>
            <a:r>
              <a:rPr lang="de-DE" sz="4400" b="1" smtClean="0">
                <a:latin typeface="Berlin Sans FB Demi" panose="020E0802020502020306" pitchFamily="34" charset="0"/>
              </a:rPr>
              <a:t>What comes to your mind</a:t>
            </a:r>
          </a:p>
          <a:p>
            <a:pPr algn="ctr"/>
            <a:r>
              <a:rPr lang="de-DE" sz="4400" b="1" smtClean="0">
                <a:latin typeface="Berlin Sans FB Demi" panose="020E0802020502020306" pitchFamily="34" charset="0"/>
              </a:rPr>
              <a:t>when thinking about</a:t>
            </a:r>
          </a:p>
          <a:p>
            <a:pPr algn="ctr"/>
            <a:r>
              <a:rPr lang="de-DE" sz="4400" b="1" smtClean="0">
                <a:latin typeface="Berlin Sans FB Demi" panose="020E0802020502020306" pitchFamily="34" charset="0"/>
              </a:rPr>
              <a:t>Peer-Mentorship?</a:t>
            </a:r>
            <a:endParaRPr lang="de-DE" sz="4400" b="1">
              <a:latin typeface="Berlin Sans FB Demi" panose="020E0802020502020306" pitchFamily="34" charset="0"/>
            </a:endParaRPr>
          </a:p>
        </p:txBody>
      </p:sp>
      <p:grpSp>
        <p:nvGrpSpPr>
          <p:cNvPr id="11" name="Group 10"/>
          <p:cNvGrpSpPr/>
          <p:nvPr/>
        </p:nvGrpSpPr>
        <p:grpSpPr>
          <a:xfrm>
            <a:off x="7318917" y="-178"/>
            <a:ext cx="4873083" cy="6853055"/>
            <a:chOff x="0" y="0"/>
            <a:chExt cx="4873083" cy="6853055"/>
          </a:xfrm>
        </p:grpSpPr>
        <p:pic>
          <p:nvPicPr>
            <p:cNvPr id="5" name="Picture 4"/>
            <p:cNvPicPr>
              <a:picLocks noChangeAspect="1"/>
            </p:cNvPicPr>
            <p:nvPr/>
          </p:nvPicPr>
          <p:blipFill>
            <a:blip r:embed="rId2"/>
            <a:stretch>
              <a:fillRect/>
            </a:stretch>
          </p:blipFill>
          <p:spPr>
            <a:xfrm>
              <a:off x="0" y="0"/>
              <a:ext cx="4873083" cy="6853055"/>
            </a:xfrm>
            <a:prstGeom prst="rect">
              <a:avLst/>
            </a:prstGeom>
          </p:spPr>
        </p:pic>
        <p:sp>
          <p:nvSpPr>
            <p:cNvPr id="7" name="Rectangle 6"/>
            <p:cNvSpPr/>
            <p:nvPr/>
          </p:nvSpPr>
          <p:spPr>
            <a:xfrm>
              <a:off x="3333508" y="5254906"/>
              <a:ext cx="1365812" cy="1400537"/>
            </a:xfrm>
            <a:prstGeom prst="rect">
              <a:avLst/>
            </a:prstGeom>
            <a:solidFill>
              <a:srgbClr val="E55016"/>
            </a:solidFill>
            <a:ln>
              <a:solidFill>
                <a:srgbClr val="E550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tangle 8"/>
            <p:cNvSpPr/>
            <p:nvPr/>
          </p:nvSpPr>
          <p:spPr>
            <a:xfrm>
              <a:off x="11573" y="3741055"/>
              <a:ext cx="1417320" cy="1400537"/>
            </a:xfrm>
            <a:prstGeom prst="rect">
              <a:avLst/>
            </a:prstGeom>
            <a:solidFill>
              <a:srgbClr val="E55016"/>
            </a:solidFill>
            <a:ln>
              <a:solidFill>
                <a:srgbClr val="E550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tangle 9"/>
            <p:cNvSpPr/>
            <p:nvPr/>
          </p:nvSpPr>
          <p:spPr>
            <a:xfrm>
              <a:off x="1335219" y="4756866"/>
              <a:ext cx="2507575" cy="457200"/>
            </a:xfrm>
            <a:prstGeom prst="rect">
              <a:avLst/>
            </a:prstGeom>
            <a:solidFill>
              <a:srgbClr val="E55016"/>
            </a:solidFill>
            <a:ln>
              <a:solidFill>
                <a:srgbClr val="E550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4278137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clrChange>
              <a:clrFrom>
                <a:srgbClr val="FFFFFF"/>
              </a:clrFrom>
              <a:clrTo>
                <a:srgbClr val="FFFFFF">
                  <a:alpha val="0"/>
                </a:srgbClr>
              </a:clrTo>
            </a:clrChange>
          </a:blip>
          <a:stretch>
            <a:fillRect/>
          </a:stretch>
        </p:blipFill>
        <p:spPr>
          <a:xfrm>
            <a:off x="6454243" y="-83037"/>
            <a:ext cx="2034877" cy="2058698"/>
          </a:xfrm>
          <a:prstGeom prst="rect">
            <a:avLst/>
          </a:prstGeom>
        </p:spPr>
      </p:pic>
      <p:pic>
        <p:nvPicPr>
          <p:cNvPr id="22" name="Picture 2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11207" y="4494866"/>
            <a:ext cx="2273664" cy="2633087"/>
          </a:xfrm>
          <a:prstGeom prst="rect">
            <a:avLst/>
          </a:prstGeom>
        </p:spPr>
      </p:pic>
      <p:sp>
        <p:nvSpPr>
          <p:cNvPr id="25" name="Freeform 24"/>
          <p:cNvSpPr/>
          <p:nvPr/>
        </p:nvSpPr>
        <p:spPr>
          <a:xfrm>
            <a:off x="5474890" y="721097"/>
            <a:ext cx="1242218" cy="621109"/>
          </a:xfrm>
          <a:custGeom>
            <a:avLst/>
            <a:gdLst>
              <a:gd name="connsiteX0" fmla="*/ 0 w 1242218"/>
              <a:gd name="connsiteY0" fmla="*/ 62111 h 621109"/>
              <a:gd name="connsiteX1" fmla="*/ 62111 w 1242218"/>
              <a:gd name="connsiteY1" fmla="*/ 0 h 621109"/>
              <a:gd name="connsiteX2" fmla="*/ 1180107 w 1242218"/>
              <a:gd name="connsiteY2" fmla="*/ 0 h 621109"/>
              <a:gd name="connsiteX3" fmla="*/ 1242218 w 1242218"/>
              <a:gd name="connsiteY3" fmla="*/ 62111 h 621109"/>
              <a:gd name="connsiteX4" fmla="*/ 1242218 w 1242218"/>
              <a:gd name="connsiteY4" fmla="*/ 558998 h 621109"/>
              <a:gd name="connsiteX5" fmla="*/ 1180107 w 1242218"/>
              <a:gd name="connsiteY5" fmla="*/ 621109 h 621109"/>
              <a:gd name="connsiteX6" fmla="*/ 62111 w 1242218"/>
              <a:gd name="connsiteY6" fmla="*/ 621109 h 621109"/>
              <a:gd name="connsiteX7" fmla="*/ 0 w 1242218"/>
              <a:gd name="connsiteY7" fmla="*/ 558998 h 621109"/>
              <a:gd name="connsiteX8" fmla="*/ 0 w 1242218"/>
              <a:gd name="connsiteY8" fmla="*/ 62111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218" h="621109">
                <a:moveTo>
                  <a:pt x="0" y="62111"/>
                </a:moveTo>
                <a:cubicBezTo>
                  <a:pt x="0" y="27808"/>
                  <a:pt x="27808" y="0"/>
                  <a:pt x="62111" y="0"/>
                </a:cubicBezTo>
                <a:lnTo>
                  <a:pt x="1180107" y="0"/>
                </a:lnTo>
                <a:cubicBezTo>
                  <a:pt x="1214410" y="0"/>
                  <a:pt x="1242218" y="27808"/>
                  <a:pt x="1242218" y="62111"/>
                </a:cubicBezTo>
                <a:lnTo>
                  <a:pt x="1242218" y="558998"/>
                </a:lnTo>
                <a:cubicBezTo>
                  <a:pt x="1242218" y="593301"/>
                  <a:pt x="1214410" y="621109"/>
                  <a:pt x="1180107" y="621109"/>
                </a:cubicBezTo>
                <a:lnTo>
                  <a:pt x="62111" y="621109"/>
                </a:lnTo>
                <a:cubicBezTo>
                  <a:pt x="27808" y="621109"/>
                  <a:pt x="0" y="593301"/>
                  <a:pt x="0" y="558998"/>
                </a:cubicBezTo>
                <a:lnTo>
                  <a:pt x="0" y="62111"/>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79152" tIns="79152" rIns="79152" bIns="79152" numCol="1" spcCol="1270" anchor="ctr" anchorCtr="0">
            <a:noAutofit/>
          </a:bodyPr>
          <a:lstStyle/>
          <a:p>
            <a:pPr lvl="0" algn="ctr" defTabSz="711200">
              <a:lnSpc>
                <a:spcPct val="90000"/>
              </a:lnSpc>
              <a:spcBef>
                <a:spcPct val="0"/>
              </a:spcBef>
              <a:spcAft>
                <a:spcPct val="35000"/>
              </a:spcAft>
            </a:pPr>
            <a:r>
              <a:rPr lang="en-US" sz="1600" kern="1200" smtClean="0">
                <a:solidFill>
                  <a:schemeClr val="tx1"/>
                </a:solidFill>
              </a:rPr>
              <a:t>Supervisor</a:t>
            </a:r>
            <a:endParaRPr lang="en-US" sz="1600" kern="1200">
              <a:solidFill>
                <a:schemeClr val="tx1"/>
              </a:solidFill>
            </a:endParaRPr>
          </a:p>
        </p:txBody>
      </p:sp>
      <p:sp>
        <p:nvSpPr>
          <p:cNvPr id="26" name="Freeform 25"/>
          <p:cNvSpPr/>
          <p:nvPr/>
        </p:nvSpPr>
        <p:spPr>
          <a:xfrm rot="1542857">
            <a:off x="6757999" y="1397781"/>
            <a:ext cx="647965" cy="217388"/>
          </a:xfrm>
          <a:custGeom>
            <a:avLst/>
            <a:gdLst>
              <a:gd name="connsiteX0" fmla="*/ 0 w 647965"/>
              <a:gd name="connsiteY0" fmla="*/ 108694 h 217388"/>
              <a:gd name="connsiteX1" fmla="*/ 108694 w 647965"/>
              <a:gd name="connsiteY1" fmla="*/ 0 h 217388"/>
              <a:gd name="connsiteX2" fmla="*/ 108694 w 647965"/>
              <a:gd name="connsiteY2" fmla="*/ 43478 h 217388"/>
              <a:gd name="connsiteX3" fmla="*/ 539271 w 647965"/>
              <a:gd name="connsiteY3" fmla="*/ 43478 h 217388"/>
              <a:gd name="connsiteX4" fmla="*/ 539271 w 647965"/>
              <a:gd name="connsiteY4" fmla="*/ 0 h 217388"/>
              <a:gd name="connsiteX5" fmla="*/ 647965 w 647965"/>
              <a:gd name="connsiteY5" fmla="*/ 108694 h 217388"/>
              <a:gd name="connsiteX6" fmla="*/ 539271 w 647965"/>
              <a:gd name="connsiteY6" fmla="*/ 217388 h 217388"/>
              <a:gd name="connsiteX7" fmla="*/ 539271 w 647965"/>
              <a:gd name="connsiteY7" fmla="*/ 173910 h 217388"/>
              <a:gd name="connsiteX8" fmla="*/ 108694 w 647965"/>
              <a:gd name="connsiteY8" fmla="*/ 173910 h 217388"/>
              <a:gd name="connsiteX9" fmla="*/ 108694 w 647965"/>
              <a:gd name="connsiteY9" fmla="*/ 217388 h 217388"/>
              <a:gd name="connsiteX10" fmla="*/ 0 w 647965"/>
              <a:gd name="connsiteY10" fmla="*/ 108694 h 21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965" h="217388">
                <a:moveTo>
                  <a:pt x="0" y="108694"/>
                </a:moveTo>
                <a:lnTo>
                  <a:pt x="108694" y="0"/>
                </a:lnTo>
                <a:lnTo>
                  <a:pt x="108694" y="43478"/>
                </a:lnTo>
                <a:lnTo>
                  <a:pt x="539271" y="43478"/>
                </a:lnTo>
                <a:lnTo>
                  <a:pt x="539271" y="0"/>
                </a:lnTo>
                <a:lnTo>
                  <a:pt x="647965" y="108694"/>
                </a:lnTo>
                <a:lnTo>
                  <a:pt x="539271" y="217388"/>
                </a:lnTo>
                <a:lnTo>
                  <a:pt x="539271" y="173910"/>
                </a:lnTo>
                <a:lnTo>
                  <a:pt x="108694" y="173910"/>
                </a:lnTo>
                <a:lnTo>
                  <a:pt x="108694" y="217388"/>
                </a:lnTo>
                <a:lnTo>
                  <a:pt x="0" y="108694"/>
                </a:lnTo>
                <a:close/>
              </a:path>
            </a:pathLst>
          </a:custGeom>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65215" tIns="43477" rIns="65216" bIns="43478" numCol="1" spcCol="1270" anchor="ctr" anchorCtr="0">
            <a:noAutofit/>
          </a:bodyPr>
          <a:lstStyle/>
          <a:p>
            <a:pPr lvl="0" algn="ctr" defTabSz="400050">
              <a:lnSpc>
                <a:spcPct val="90000"/>
              </a:lnSpc>
              <a:spcBef>
                <a:spcPct val="0"/>
              </a:spcBef>
              <a:spcAft>
                <a:spcPct val="35000"/>
              </a:spcAft>
            </a:pPr>
            <a:endParaRPr lang="en-US" sz="900" kern="1200">
              <a:solidFill>
                <a:schemeClr val="tx1"/>
              </a:solidFill>
            </a:endParaRPr>
          </a:p>
        </p:txBody>
      </p:sp>
      <p:sp>
        <p:nvSpPr>
          <p:cNvPr id="27" name="Freeform 26"/>
          <p:cNvSpPr/>
          <p:nvPr/>
        </p:nvSpPr>
        <p:spPr>
          <a:xfrm>
            <a:off x="7446855" y="1670745"/>
            <a:ext cx="1242218" cy="621109"/>
          </a:xfrm>
          <a:custGeom>
            <a:avLst/>
            <a:gdLst>
              <a:gd name="connsiteX0" fmla="*/ 0 w 1242218"/>
              <a:gd name="connsiteY0" fmla="*/ 62111 h 621109"/>
              <a:gd name="connsiteX1" fmla="*/ 62111 w 1242218"/>
              <a:gd name="connsiteY1" fmla="*/ 0 h 621109"/>
              <a:gd name="connsiteX2" fmla="*/ 1180107 w 1242218"/>
              <a:gd name="connsiteY2" fmla="*/ 0 h 621109"/>
              <a:gd name="connsiteX3" fmla="*/ 1242218 w 1242218"/>
              <a:gd name="connsiteY3" fmla="*/ 62111 h 621109"/>
              <a:gd name="connsiteX4" fmla="*/ 1242218 w 1242218"/>
              <a:gd name="connsiteY4" fmla="*/ 558998 h 621109"/>
              <a:gd name="connsiteX5" fmla="*/ 1180107 w 1242218"/>
              <a:gd name="connsiteY5" fmla="*/ 621109 h 621109"/>
              <a:gd name="connsiteX6" fmla="*/ 62111 w 1242218"/>
              <a:gd name="connsiteY6" fmla="*/ 621109 h 621109"/>
              <a:gd name="connsiteX7" fmla="*/ 0 w 1242218"/>
              <a:gd name="connsiteY7" fmla="*/ 558998 h 621109"/>
              <a:gd name="connsiteX8" fmla="*/ 0 w 1242218"/>
              <a:gd name="connsiteY8" fmla="*/ 62111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218" h="621109">
                <a:moveTo>
                  <a:pt x="0" y="62111"/>
                </a:moveTo>
                <a:cubicBezTo>
                  <a:pt x="0" y="27808"/>
                  <a:pt x="27808" y="0"/>
                  <a:pt x="62111" y="0"/>
                </a:cubicBezTo>
                <a:lnTo>
                  <a:pt x="1180107" y="0"/>
                </a:lnTo>
                <a:cubicBezTo>
                  <a:pt x="1214410" y="0"/>
                  <a:pt x="1242218" y="27808"/>
                  <a:pt x="1242218" y="62111"/>
                </a:cubicBezTo>
                <a:lnTo>
                  <a:pt x="1242218" y="558998"/>
                </a:lnTo>
                <a:cubicBezTo>
                  <a:pt x="1242218" y="593301"/>
                  <a:pt x="1214410" y="621109"/>
                  <a:pt x="1180107" y="621109"/>
                </a:cubicBezTo>
                <a:lnTo>
                  <a:pt x="62111" y="621109"/>
                </a:lnTo>
                <a:cubicBezTo>
                  <a:pt x="27808" y="621109"/>
                  <a:pt x="0" y="593301"/>
                  <a:pt x="0" y="558998"/>
                </a:cubicBezTo>
                <a:lnTo>
                  <a:pt x="0" y="62111"/>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1732615"/>
              <a:satOff val="-7995"/>
              <a:lumOff val="294"/>
              <a:alphaOff val="0"/>
            </a:schemeClr>
          </a:fillRef>
          <a:effectRef idx="2">
            <a:schemeClr val="accent4">
              <a:hueOff val="1732615"/>
              <a:satOff val="-7995"/>
              <a:lumOff val="294"/>
              <a:alphaOff val="0"/>
            </a:schemeClr>
          </a:effectRef>
          <a:fontRef idx="minor">
            <a:schemeClr val="lt1"/>
          </a:fontRef>
        </p:style>
        <p:txBody>
          <a:bodyPr spcFirstLastPara="0" vert="horz" wrap="square" lIns="79152" tIns="79152" rIns="79152" bIns="79152" numCol="1" spcCol="1270" anchor="ctr" anchorCtr="0">
            <a:noAutofit/>
          </a:bodyPr>
          <a:lstStyle/>
          <a:p>
            <a:pPr lvl="0" algn="ctr" defTabSz="711200">
              <a:lnSpc>
                <a:spcPct val="90000"/>
              </a:lnSpc>
              <a:spcBef>
                <a:spcPct val="0"/>
              </a:spcBef>
              <a:spcAft>
                <a:spcPct val="35000"/>
              </a:spcAft>
            </a:pPr>
            <a:r>
              <a:rPr lang="en-US" sz="1600" kern="1200" smtClean="0">
                <a:solidFill>
                  <a:schemeClr val="tx1"/>
                </a:solidFill>
              </a:rPr>
              <a:t>Lecturer</a:t>
            </a:r>
            <a:endParaRPr lang="en-US" sz="1600" kern="1200">
              <a:solidFill>
                <a:schemeClr val="tx1"/>
              </a:solidFill>
            </a:endParaRPr>
          </a:p>
        </p:txBody>
      </p:sp>
      <p:sp>
        <p:nvSpPr>
          <p:cNvPr id="28" name="Freeform 27"/>
          <p:cNvSpPr/>
          <p:nvPr/>
        </p:nvSpPr>
        <p:spPr>
          <a:xfrm rot="4628571">
            <a:off x="7718963" y="2880639"/>
            <a:ext cx="1280159" cy="217388"/>
          </a:xfrm>
          <a:custGeom>
            <a:avLst/>
            <a:gdLst>
              <a:gd name="connsiteX0" fmla="*/ 0 w 1280159"/>
              <a:gd name="connsiteY0" fmla="*/ 108694 h 217388"/>
              <a:gd name="connsiteX1" fmla="*/ 108694 w 1280159"/>
              <a:gd name="connsiteY1" fmla="*/ 0 h 217388"/>
              <a:gd name="connsiteX2" fmla="*/ 108694 w 1280159"/>
              <a:gd name="connsiteY2" fmla="*/ 43478 h 217388"/>
              <a:gd name="connsiteX3" fmla="*/ 1171465 w 1280159"/>
              <a:gd name="connsiteY3" fmla="*/ 43478 h 217388"/>
              <a:gd name="connsiteX4" fmla="*/ 1171465 w 1280159"/>
              <a:gd name="connsiteY4" fmla="*/ 0 h 217388"/>
              <a:gd name="connsiteX5" fmla="*/ 1280159 w 1280159"/>
              <a:gd name="connsiteY5" fmla="*/ 108694 h 217388"/>
              <a:gd name="connsiteX6" fmla="*/ 1171465 w 1280159"/>
              <a:gd name="connsiteY6" fmla="*/ 217388 h 217388"/>
              <a:gd name="connsiteX7" fmla="*/ 1171465 w 1280159"/>
              <a:gd name="connsiteY7" fmla="*/ 173910 h 217388"/>
              <a:gd name="connsiteX8" fmla="*/ 108694 w 1280159"/>
              <a:gd name="connsiteY8" fmla="*/ 173910 h 217388"/>
              <a:gd name="connsiteX9" fmla="*/ 108694 w 1280159"/>
              <a:gd name="connsiteY9" fmla="*/ 217388 h 217388"/>
              <a:gd name="connsiteX10" fmla="*/ 0 w 1280159"/>
              <a:gd name="connsiteY10" fmla="*/ 108694 h 21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159" h="217388">
                <a:moveTo>
                  <a:pt x="0" y="108694"/>
                </a:moveTo>
                <a:lnTo>
                  <a:pt x="108694" y="0"/>
                </a:lnTo>
                <a:lnTo>
                  <a:pt x="108694" y="43478"/>
                </a:lnTo>
                <a:lnTo>
                  <a:pt x="1171465" y="43478"/>
                </a:lnTo>
                <a:lnTo>
                  <a:pt x="1171465" y="0"/>
                </a:lnTo>
                <a:lnTo>
                  <a:pt x="1280159" y="108694"/>
                </a:lnTo>
                <a:lnTo>
                  <a:pt x="1171465" y="217388"/>
                </a:lnTo>
                <a:lnTo>
                  <a:pt x="1171465" y="173910"/>
                </a:lnTo>
                <a:lnTo>
                  <a:pt x="108694" y="173910"/>
                </a:lnTo>
                <a:lnTo>
                  <a:pt x="108694" y="217388"/>
                </a:lnTo>
                <a:lnTo>
                  <a:pt x="0" y="108694"/>
                </a:lnTo>
                <a:close/>
              </a:path>
            </a:pathLst>
          </a:custGeom>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1732615"/>
              <a:satOff val="-7995"/>
              <a:lumOff val="294"/>
              <a:alphaOff val="0"/>
            </a:schemeClr>
          </a:fillRef>
          <a:effectRef idx="2">
            <a:schemeClr val="accent4">
              <a:hueOff val="1732615"/>
              <a:satOff val="-7995"/>
              <a:lumOff val="294"/>
              <a:alphaOff val="0"/>
            </a:schemeClr>
          </a:effectRef>
          <a:fontRef idx="minor">
            <a:schemeClr val="lt1"/>
          </a:fontRef>
        </p:style>
        <p:txBody>
          <a:bodyPr spcFirstLastPara="0" vert="horz" wrap="square" lIns="65215" tIns="43477" rIns="65216" bIns="43478" numCol="1" spcCol="1270" anchor="ctr" anchorCtr="0">
            <a:noAutofit/>
          </a:bodyPr>
          <a:lstStyle/>
          <a:p>
            <a:pPr lvl="0" algn="ctr" defTabSz="400050">
              <a:lnSpc>
                <a:spcPct val="90000"/>
              </a:lnSpc>
              <a:spcBef>
                <a:spcPct val="0"/>
              </a:spcBef>
              <a:spcAft>
                <a:spcPct val="35000"/>
              </a:spcAft>
            </a:pPr>
            <a:endParaRPr lang="en-US" sz="900" kern="1200">
              <a:solidFill>
                <a:schemeClr val="tx1"/>
              </a:solidFill>
            </a:endParaRPr>
          </a:p>
        </p:txBody>
      </p:sp>
      <p:sp>
        <p:nvSpPr>
          <p:cNvPr id="29" name="Freeform 28"/>
          <p:cNvSpPr/>
          <p:nvPr/>
        </p:nvSpPr>
        <p:spPr>
          <a:xfrm>
            <a:off x="7933890" y="3804585"/>
            <a:ext cx="1242218" cy="621109"/>
          </a:xfrm>
          <a:custGeom>
            <a:avLst/>
            <a:gdLst>
              <a:gd name="connsiteX0" fmla="*/ 0 w 1242218"/>
              <a:gd name="connsiteY0" fmla="*/ 62111 h 621109"/>
              <a:gd name="connsiteX1" fmla="*/ 62111 w 1242218"/>
              <a:gd name="connsiteY1" fmla="*/ 0 h 621109"/>
              <a:gd name="connsiteX2" fmla="*/ 1180107 w 1242218"/>
              <a:gd name="connsiteY2" fmla="*/ 0 h 621109"/>
              <a:gd name="connsiteX3" fmla="*/ 1242218 w 1242218"/>
              <a:gd name="connsiteY3" fmla="*/ 62111 h 621109"/>
              <a:gd name="connsiteX4" fmla="*/ 1242218 w 1242218"/>
              <a:gd name="connsiteY4" fmla="*/ 558998 h 621109"/>
              <a:gd name="connsiteX5" fmla="*/ 1180107 w 1242218"/>
              <a:gd name="connsiteY5" fmla="*/ 621109 h 621109"/>
              <a:gd name="connsiteX6" fmla="*/ 62111 w 1242218"/>
              <a:gd name="connsiteY6" fmla="*/ 621109 h 621109"/>
              <a:gd name="connsiteX7" fmla="*/ 0 w 1242218"/>
              <a:gd name="connsiteY7" fmla="*/ 558998 h 621109"/>
              <a:gd name="connsiteX8" fmla="*/ 0 w 1242218"/>
              <a:gd name="connsiteY8" fmla="*/ 62111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218" h="621109">
                <a:moveTo>
                  <a:pt x="0" y="62111"/>
                </a:moveTo>
                <a:cubicBezTo>
                  <a:pt x="0" y="27808"/>
                  <a:pt x="27808" y="0"/>
                  <a:pt x="62111" y="0"/>
                </a:cubicBezTo>
                <a:lnTo>
                  <a:pt x="1180107" y="0"/>
                </a:lnTo>
                <a:cubicBezTo>
                  <a:pt x="1214410" y="0"/>
                  <a:pt x="1242218" y="27808"/>
                  <a:pt x="1242218" y="62111"/>
                </a:cubicBezTo>
                <a:lnTo>
                  <a:pt x="1242218" y="558998"/>
                </a:lnTo>
                <a:cubicBezTo>
                  <a:pt x="1242218" y="593301"/>
                  <a:pt x="1214410" y="621109"/>
                  <a:pt x="1180107" y="621109"/>
                </a:cubicBezTo>
                <a:lnTo>
                  <a:pt x="62111" y="621109"/>
                </a:lnTo>
                <a:cubicBezTo>
                  <a:pt x="27808" y="621109"/>
                  <a:pt x="0" y="593301"/>
                  <a:pt x="0" y="558998"/>
                </a:cubicBezTo>
                <a:lnTo>
                  <a:pt x="0" y="62111"/>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3465231"/>
              <a:satOff val="-15989"/>
              <a:lumOff val="588"/>
              <a:alphaOff val="0"/>
            </a:schemeClr>
          </a:fillRef>
          <a:effectRef idx="2">
            <a:schemeClr val="accent4">
              <a:hueOff val="3465231"/>
              <a:satOff val="-15989"/>
              <a:lumOff val="588"/>
              <a:alphaOff val="0"/>
            </a:schemeClr>
          </a:effectRef>
          <a:fontRef idx="minor">
            <a:schemeClr val="lt1"/>
          </a:fontRef>
        </p:style>
        <p:txBody>
          <a:bodyPr spcFirstLastPara="0" vert="horz" wrap="square" lIns="79152" tIns="79152" rIns="79152" bIns="79152" numCol="1" spcCol="1270" anchor="ctr" anchorCtr="0">
            <a:noAutofit/>
          </a:bodyPr>
          <a:lstStyle/>
          <a:p>
            <a:pPr lvl="0" algn="ctr" defTabSz="711200">
              <a:lnSpc>
                <a:spcPct val="90000"/>
              </a:lnSpc>
              <a:spcBef>
                <a:spcPct val="0"/>
              </a:spcBef>
              <a:spcAft>
                <a:spcPct val="35000"/>
              </a:spcAft>
            </a:pPr>
            <a:r>
              <a:rPr lang="en-US" sz="1600" kern="1200" smtClean="0">
                <a:solidFill>
                  <a:schemeClr val="tx1"/>
                </a:solidFill>
              </a:rPr>
              <a:t>Mentor</a:t>
            </a:r>
            <a:endParaRPr lang="en-US" sz="1600" kern="1200">
              <a:solidFill>
                <a:schemeClr val="tx1"/>
              </a:solidFill>
            </a:endParaRPr>
          </a:p>
        </p:txBody>
      </p:sp>
      <p:sp>
        <p:nvSpPr>
          <p:cNvPr id="30" name="Freeform 29"/>
          <p:cNvSpPr/>
          <p:nvPr/>
        </p:nvSpPr>
        <p:spPr>
          <a:xfrm rot="18514286">
            <a:off x="7318791" y="4835657"/>
            <a:ext cx="1097278" cy="217389"/>
          </a:xfrm>
          <a:custGeom>
            <a:avLst/>
            <a:gdLst>
              <a:gd name="connsiteX0" fmla="*/ 0 w 1097277"/>
              <a:gd name="connsiteY0" fmla="*/ 108694 h 217388"/>
              <a:gd name="connsiteX1" fmla="*/ 108694 w 1097277"/>
              <a:gd name="connsiteY1" fmla="*/ 0 h 217388"/>
              <a:gd name="connsiteX2" fmla="*/ 108694 w 1097277"/>
              <a:gd name="connsiteY2" fmla="*/ 43478 h 217388"/>
              <a:gd name="connsiteX3" fmla="*/ 988583 w 1097277"/>
              <a:gd name="connsiteY3" fmla="*/ 43478 h 217388"/>
              <a:gd name="connsiteX4" fmla="*/ 988583 w 1097277"/>
              <a:gd name="connsiteY4" fmla="*/ 0 h 217388"/>
              <a:gd name="connsiteX5" fmla="*/ 1097277 w 1097277"/>
              <a:gd name="connsiteY5" fmla="*/ 108694 h 217388"/>
              <a:gd name="connsiteX6" fmla="*/ 988583 w 1097277"/>
              <a:gd name="connsiteY6" fmla="*/ 217388 h 217388"/>
              <a:gd name="connsiteX7" fmla="*/ 988583 w 1097277"/>
              <a:gd name="connsiteY7" fmla="*/ 173910 h 217388"/>
              <a:gd name="connsiteX8" fmla="*/ 108694 w 1097277"/>
              <a:gd name="connsiteY8" fmla="*/ 173910 h 217388"/>
              <a:gd name="connsiteX9" fmla="*/ 108694 w 1097277"/>
              <a:gd name="connsiteY9" fmla="*/ 217388 h 217388"/>
              <a:gd name="connsiteX10" fmla="*/ 0 w 1097277"/>
              <a:gd name="connsiteY10" fmla="*/ 108694 h 21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7277" h="217388">
                <a:moveTo>
                  <a:pt x="1097277" y="108694"/>
                </a:moveTo>
                <a:lnTo>
                  <a:pt x="988583" y="217387"/>
                </a:lnTo>
                <a:lnTo>
                  <a:pt x="988583" y="173909"/>
                </a:lnTo>
                <a:lnTo>
                  <a:pt x="108694" y="173909"/>
                </a:lnTo>
                <a:lnTo>
                  <a:pt x="108694" y="217387"/>
                </a:lnTo>
                <a:lnTo>
                  <a:pt x="0" y="108694"/>
                </a:lnTo>
                <a:lnTo>
                  <a:pt x="108694" y="1"/>
                </a:lnTo>
                <a:lnTo>
                  <a:pt x="108694" y="43479"/>
                </a:lnTo>
                <a:lnTo>
                  <a:pt x="988583" y="43479"/>
                </a:lnTo>
                <a:lnTo>
                  <a:pt x="988583" y="1"/>
                </a:lnTo>
                <a:lnTo>
                  <a:pt x="1097277" y="108694"/>
                </a:lnTo>
                <a:close/>
              </a:path>
            </a:pathLst>
          </a:custGeom>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3465231"/>
              <a:satOff val="-15989"/>
              <a:lumOff val="588"/>
              <a:alphaOff val="0"/>
            </a:schemeClr>
          </a:fillRef>
          <a:effectRef idx="2">
            <a:schemeClr val="accent4">
              <a:hueOff val="3465231"/>
              <a:satOff val="-15989"/>
              <a:lumOff val="588"/>
              <a:alphaOff val="0"/>
            </a:schemeClr>
          </a:effectRef>
          <a:fontRef idx="minor">
            <a:schemeClr val="lt1"/>
          </a:fontRef>
        </p:style>
        <p:txBody>
          <a:bodyPr spcFirstLastPara="0" vert="horz" wrap="square" lIns="65215" tIns="43478" rIns="65217" bIns="43478" numCol="1" spcCol="1270" anchor="ctr" anchorCtr="0">
            <a:noAutofit/>
          </a:bodyPr>
          <a:lstStyle/>
          <a:p>
            <a:pPr lvl="0" algn="ctr" defTabSz="400050">
              <a:lnSpc>
                <a:spcPct val="90000"/>
              </a:lnSpc>
              <a:spcBef>
                <a:spcPct val="0"/>
              </a:spcBef>
              <a:spcAft>
                <a:spcPct val="35000"/>
              </a:spcAft>
            </a:pPr>
            <a:endParaRPr lang="en-US" sz="900" kern="1200">
              <a:solidFill>
                <a:schemeClr val="tx1"/>
              </a:solidFill>
            </a:endParaRPr>
          </a:p>
        </p:txBody>
      </p:sp>
      <p:sp>
        <p:nvSpPr>
          <p:cNvPr id="31" name="Freeform 30"/>
          <p:cNvSpPr/>
          <p:nvPr/>
        </p:nvSpPr>
        <p:spPr>
          <a:xfrm>
            <a:off x="6569248" y="5515792"/>
            <a:ext cx="1242218" cy="621109"/>
          </a:xfrm>
          <a:custGeom>
            <a:avLst/>
            <a:gdLst>
              <a:gd name="connsiteX0" fmla="*/ 0 w 1242218"/>
              <a:gd name="connsiteY0" fmla="*/ 62111 h 621109"/>
              <a:gd name="connsiteX1" fmla="*/ 62111 w 1242218"/>
              <a:gd name="connsiteY1" fmla="*/ 0 h 621109"/>
              <a:gd name="connsiteX2" fmla="*/ 1180107 w 1242218"/>
              <a:gd name="connsiteY2" fmla="*/ 0 h 621109"/>
              <a:gd name="connsiteX3" fmla="*/ 1242218 w 1242218"/>
              <a:gd name="connsiteY3" fmla="*/ 62111 h 621109"/>
              <a:gd name="connsiteX4" fmla="*/ 1242218 w 1242218"/>
              <a:gd name="connsiteY4" fmla="*/ 558998 h 621109"/>
              <a:gd name="connsiteX5" fmla="*/ 1180107 w 1242218"/>
              <a:gd name="connsiteY5" fmla="*/ 621109 h 621109"/>
              <a:gd name="connsiteX6" fmla="*/ 62111 w 1242218"/>
              <a:gd name="connsiteY6" fmla="*/ 621109 h 621109"/>
              <a:gd name="connsiteX7" fmla="*/ 0 w 1242218"/>
              <a:gd name="connsiteY7" fmla="*/ 558998 h 621109"/>
              <a:gd name="connsiteX8" fmla="*/ 0 w 1242218"/>
              <a:gd name="connsiteY8" fmla="*/ 62111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218" h="621109">
                <a:moveTo>
                  <a:pt x="0" y="62111"/>
                </a:moveTo>
                <a:cubicBezTo>
                  <a:pt x="0" y="27808"/>
                  <a:pt x="27808" y="0"/>
                  <a:pt x="62111" y="0"/>
                </a:cubicBezTo>
                <a:lnTo>
                  <a:pt x="1180107" y="0"/>
                </a:lnTo>
                <a:cubicBezTo>
                  <a:pt x="1214410" y="0"/>
                  <a:pt x="1242218" y="27808"/>
                  <a:pt x="1242218" y="62111"/>
                </a:cubicBezTo>
                <a:lnTo>
                  <a:pt x="1242218" y="558998"/>
                </a:lnTo>
                <a:cubicBezTo>
                  <a:pt x="1242218" y="593301"/>
                  <a:pt x="1214410" y="621109"/>
                  <a:pt x="1180107" y="621109"/>
                </a:cubicBezTo>
                <a:lnTo>
                  <a:pt x="62111" y="621109"/>
                </a:lnTo>
                <a:cubicBezTo>
                  <a:pt x="27808" y="621109"/>
                  <a:pt x="0" y="593301"/>
                  <a:pt x="0" y="558998"/>
                </a:cubicBezTo>
                <a:lnTo>
                  <a:pt x="0" y="62111"/>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5197846"/>
              <a:satOff val="-23984"/>
              <a:lumOff val="883"/>
              <a:alphaOff val="0"/>
            </a:schemeClr>
          </a:fillRef>
          <a:effectRef idx="2">
            <a:schemeClr val="accent4">
              <a:hueOff val="5197846"/>
              <a:satOff val="-23984"/>
              <a:lumOff val="883"/>
              <a:alphaOff val="0"/>
            </a:schemeClr>
          </a:effectRef>
          <a:fontRef idx="minor">
            <a:schemeClr val="lt1"/>
          </a:fontRef>
        </p:style>
        <p:txBody>
          <a:bodyPr spcFirstLastPara="0" vert="horz" wrap="square" lIns="79152" tIns="79152" rIns="79152" bIns="79152" numCol="1" spcCol="1270" anchor="ctr" anchorCtr="0">
            <a:noAutofit/>
          </a:bodyPr>
          <a:lstStyle/>
          <a:p>
            <a:pPr lvl="0" algn="ctr" defTabSz="711200">
              <a:lnSpc>
                <a:spcPct val="90000"/>
              </a:lnSpc>
              <a:spcBef>
                <a:spcPct val="0"/>
              </a:spcBef>
              <a:spcAft>
                <a:spcPct val="35000"/>
              </a:spcAft>
            </a:pPr>
            <a:r>
              <a:rPr lang="en-US" sz="1600" kern="1200" smtClean="0">
                <a:solidFill>
                  <a:schemeClr val="tx1"/>
                </a:solidFill>
              </a:rPr>
              <a:t>Mentee</a:t>
            </a:r>
            <a:endParaRPr lang="en-US" sz="1600" kern="1200">
              <a:solidFill>
                <a:schemeClr val="tx1"/>
              </a:solidFill>
            </a:endParaRPr>
          </a:p>
        </p:txBody>
      </p:sp>
      <p:sp>
        <p:nvSpPr>
          <p:cNvPr id="32" name="Freeform 31"/>
          <p:cNvSpPr/>
          <p:nvPr/>
        </p:nvSpPr>
        <p:spPr>
          <a:xfrm>
            <a:off x="5772017" y="5717651"/>
            <a:ext cx="647965" cy="217389"/>
          </a:xfrm>
          <a:custGeom>
            <a:avLst/>
            <a:gdLst>
              <a:gd name="connsiteX0" fmla="*/ 0 w 647965"/>
              <a:gd name="connsiteY0" fmla="*/ 108694 h 217388"/>
              <a:gd name="connsiteX1" fmla="*/ 108694 w 647965"/>
              <a:gd name="connsiteY1" fmla="*/ 0 h 217388"/>
              <a:gd name="connsiteX2" fmla="*/ 108694 w 647965"/>
              <a:gd name="connsiteY2" fmla="*/ 43478 h 217388"/>
              <a:gd name="connsiteX3" fmla="*/ 539271 w 647965"/>
              <a:gd name="connsiteY3" fmla="*/ 43478 h 217388"/>
              <a:gd name="connsiteX4" fmla="*/ 539271 w 647965"/>
              <a:gd name="connsiteY4" fmla="*/ 0 h 217388"/>
              <a:gd name="connsiteX5" fmla="*/ 647965 w 647965"/>
              <a:gd name="connsiteY5" fmla="*/ 108694 h 217388"/>
              <a:gd name="connsiteX6" fmla="*/ 539271 w 647965"/>
              <a:gd name="connsiteY6" fmla="*/ 217388 h 217388"/>
              <a:gd name="connsiteX7" fmla="*/ 539271 w 647965"/>
              <a:gd name="connsiteY7" fmla="*/ 173910 h 217388"/>
              <a:gd name="connsiteX8" fmla="*/ 108694 w 647965"/>
              <a:gd name="connsiteY8" fmla="*/ 173910 h 217388"/>
              <a:gd name="connsiteX9" fmla="*/ 108694 w 647965"/>
              <a:gd name="connsiteY9" fmla="*/ 217388 h 217388"/>
              <a:gd name="connsiteX10" fmla="*/ 0 w 647965"/>
              <a:gd name="connsiteY10" fmla="*/ 108694 h 21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965" h="217388">
                <a:moveTo>
                  <a:pt x="647965" y="108694"/>
                </a:moveTo>
                <a:lnTo>
                  <a:pt x="539271" y="217387"/>
                </a:lnTo>
                <a:lnTo>
                  <a:pt x="539271" y="173909"/>
                </a:lnTo>
                <a:lnTo>
                  <a:pt x="108694" y="173909"/>
                </a:lnTo>
                <a:lnTo>
                  <a:pt x="108694" y="217387"/>
                </a:lnTo>
                <a:lnTo>
                  <a:pt x="0" y="108694"/>
                </a:lnTo>
                <a:lnTo>
                  <a:pt x="108694" y="1"/>
                </a:lnTo>
                <a:lnTo>
                  <a:pt x="108694" y="43479"/>
                </a:lnTo>
                <a:lnTo>
                  <a:pt x="539271" y="43479"/>
                </a:lnTo>
                <a:lnTo>
                  <a:pt x="539271" y="1"/>
                </a:lnTo>
                <a:lnTo>
                  <a:pt x="647965" y="108694"/>
                </a:lnTo>
                <a:close/>
              </a:path>
            </a:pathLst>
          </a:custGeom>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5197846"/>
              <a:satOff val="-23984"/>
              <a:lumOff val="883"/>
              <a:alphaOff val="0"/>
            </a:schemeClr>
          </a:fillRef>
          <a:effectRef idx="2">
            <a:schemeClr val="accent4">
              <a:hueOff val="5197846"/>
              <a:satOff val="-23984"/>
              <a:lumOff val="883"/>
              <a:alphaOff val="0"/>
            </a:schemeClr>
          </a:effectRef>
          <a:fontRef idx="minor">
            <a:schemeClr val="lt1"/>
          </a:fontRef>
        </p:style>
        <p:txBody>
          <a:bodyPr spcFirstLastPara="0" vert="horz" wrap="square" lIns="65216" tIns="43479" rIns="65216" bIns="43478" numCol="1" spcCol="1270" anchor="ctr" anchorCtr="0">
            <a:noAutofit/>
          </a:bodyPr>
          <a:lstStyle/>
          <a:p>
            <a:pPr lvl="0" algn="ctr" defTabSz="400050">
              <a:lnSpc>
                <a:spcPct val="90000"/>
              </a:lnSpc>
              <a:spcBef>
                <a:spcPct val="0"/>
              </a:spcBef>
              <a:spcAft>
                <a:spcPct val="35000"/>
              </a:spcAft>
            </a:pPr>
            <a:endParaRPr lang="en-US" sz="900" kern="1200">
              <a:solidFill>
                <a:schemeClr val="tx1"/>
              </a:solidFill>
            </a:endParaRPr>
          </a:p>
        </p:txBody>
      </p:sp>
      <p:sp>
        <p:nvSpPr>
          <p:cNvPr id="33" name="Freeform 32"/>
          <p:cNvSpPr/>
          <p:nvPr/>
        </p:nvSpPr>
        <p:spPr>
          <a:xfrm>
            <a:off x="4380532" y="5515792"/>
            <a:ext cx="1242218" cy="621109"/>
          </a:xfrm>
          <a:custGeom>
            <a:avLst/>
            <a:gdLst>
              <a:gd name="connsiteX0" fmla="*/ 0 w 1242218"/>
              <a:gd name="connsiteY0" fmla="*/ 62111 h 621109"/>
              <a:gd name="connsiteX1" fmla="*/ 62111 w 1242218"/>
              <a:gd name="connsiteY1" fmla="*/ 0 h 621109"/>
              <a:gd name="connsiteX2" fmla="*/ 1180107 w 1242218"/>
              <a:gd name="connsiteY2" fmla="*/ 0 h 621109"/>
              <a:gd name="connsiteX3" fmla="*/ 1242218 w 1242218"/>
              <a:gd name="connsiteY3" fmla="*/ 62111 h 621109"/>
              <a:gd name="connsiteX4" fmla="*/ 1242218 w 1242218"/>
              <a:gd name="connsiteY4" fmla="*/ 558998 h 621109"/>
              <a:gd name="connsiteX5" fmla="*/ 1180107 w 1242218"/>
              <a:gd name="connsiteY5" fmla="*/ 621109 h 621109"/>
              <a:gd name="connsiteX6" fmla="*/ 62111 w 1242218"/>
              <a:gd name="connsiteY6" fmla="*/ 621109 h 621109"/>
              <a:gd name="connsiteX7" fmla="*/ 0 w 1242218"/>
              <a:gd name="connsiteY7" fmla="*/ 558998 h 621109"/>
              <a:gd name="connsiteX8" fmla="*/ 0 w 1242218"/>
              <a:gd name="connsiteY8" fmla="*/ 62111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218" h="621109">
                <a:moveTo>
                  <a:pt x="0" y="62111"/>
                </a:moveTo>
                <a:cubicBezTo>
                  <a:pt x="0" y="27808"/>
                  <a:pt x="27808" y="0"/>
                  <a:pt x="62111" y="0"/>
                </a:cubicBezTo>
                <a:lnTo>
                  <a:pt x="1180107" y="0"/>
                </a:lnTo>
                <a:cubicBezTo>
                  <a:pt x="1214410" y="0"/>
                  <a:pt x="1242218" y="27808"/>
                  <a:pt x="1242218" y="62111"/>
                </a:cubicBezTo>
                <a:lnTo>
                  <a:pt x="1242218" y="558998"/>
                </a:lnTo>
                <a:cubicBezTo>
                  <a:pt x="1242218" y="593301"/>
                  <a:pt x="1214410" y="621109"/>
                  <a:pt x="1180107" y="621109"/>
                </a:cubicBezTo>
                <a:lnTo>
                  <a:pt x="62111" y="621109"/>
                </a:lnTo>
                <a:cubicBezTo>
                  <a:pt x="27808" y="621109"/>
                  <a:pt x="0" y="593301"/>
                  <a:pt x="0" y="558998"/>
                </a:cubicBezTo>
                <a:lnTo>
                  <a:pt x="0" y="62111"/>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6930461"/>
              <a:satOff val="-31979"/>
              <a:lumOff val="1177"/>
              <a:alphaOff val="0"/>
            </a:schemeClr>
          </a:fillRef>
          <a:effectRef idx="2">
            <a:schemeClr val="accent4">
              <a:hueOff val="6930461"/>
              <a:satOff val="-31979"/>
              <a:lumOff val="1177"/>
              <a:alphaOff val="0"/>
            </a:schemeClr>
          </a:effectRef>
          <a:fontRef idx="minor">
            <a:schemeClr val="lt1"/>
          </a:fontRef>
        </p:style>
        <p:txBody>
          <a:bodyPr spcFirstLastPara="0" vert="horz" wrap="square" lIns="79152" tIns="79152" rIns="79152" bIns="79152" numCol="1" spcCol="1270" anchor="ctr" anchorCtr="0">
            <a:noAutofit/>
          </a:bodyPr>
          <a:lstStyle/>
          <a:p>
            <a:pPr lvl="0" algn="ctr" defTabSz="711200">
              <a:lnSpc>
                <a:spcPct val="90000"/>
              </a:lnSpc>
              <a:spcBef>
                <a:spcPct val="0"/>
              </a:spcBef>
              <a:spcAft>
                <a:spcPct val="35000"/>
              </a:spcAft>
            </a:pPr>
            <a:r>
              <a:rPr lang="en-US" sz="1600" kern="1200" smtClean="0">
                <a:solidFill>
                  <a:schemeClr val="tx1"/>
                </a:solidFill>
              </a:rPr>
              <a:t>Mentee</a:t>
            </a:r>
            <a:endParaRPr lang="en-US" sz="1600" kern="1200">
              <a:solidFill>
                <a:schemeClr val="tx1"/>
              </a:solidFill>
            </a:endParaRPr>
          </a:p>
        </p:txBody>
      </p:sp>
      <p:sp>
        <p:nvSpPr>
          <p:cNvPr id="34" name="Freeform 33"/>
          <p:cNvSpPr/>
          <p:nvPr/>
        </p:nvSpPr>
        <p:spPr>
          <a:xfrm rot="3085714">
            <a:off x="3770682" y="4862049"/>
            <a:ext cx="1097278" cy="217388"/>
          </a:xfrm>
          <a:custGeom>
            <a:avLst/>
            <a:gdLst>
              <a:gd name="connsiteX0" fmla="*/ 0 w 1097277"/>
              <a:gd name="connsiteY0" fmla="*/ 108694 h 217388"/>
              <a:gd name="connsiteX1" fmla="*/ 108694 w 1097277"/>
              <a:gd name="connsiteY1" fmla="*/ 0 h 217388"/>
              <a:gd name="connsiteX2" fmla="*/ 108694 w 1097277"/>
              <a:gd name="connsiteY2" fmla="*/ 43478 h 217388"/>
              <a:gd name="connsiteX3" fmla="*/ 988583 w 1097277"/>
              <a:gd name="connsiteY3" fmla="*/ 43478 h 217388"/>
              <a:gd name="connsiteX4" fmla="*/ 988583 w 1097277"/>
              <a:gd name="connsiteY4" fmla="*/ 0 h 217388"/>
              <a:gd name="connsiteX5" fmla="*/ 1097277 w 1097277"/>
              <a:gd name="connsiteY5" fmla="*/ 108694 h 217388"/>
              <a:gd name="connsiteX6" fmla="*/ 988583 w 1097277"/>
              <a:gd name="connsiteY6" fmla="*/ 217388 h 217388"/>
              <a:gd name="connsiteX7" fmla="*/ 988583 w 1097277"/>
              <a:gd name="connsiteY7" fmla="*/ 173910 h 217388"/>
              <a:gd name="connsiteX8" fmla="*/ 108694 w 1097277"/>
              <a:gd name="connsiteY8" fmla="*/ 173910 h 217388"/>
              <a:gd name="connsiteX9" fmla="*/ 108694 w 1097277"/>
              <a:gd name="connsiteY9" fmla="*/ 217388 h 217388"/>
              <a:gd name="connsiteX10" fmla="*/ 0 w 1097277"/>
              <a:gd name="connsiteY10" fmla="*/ 108694 h 21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7277" h="217388">
                <a:moveTo>
                  <a:pt x="1097277" y="108694"/>
                </a:moveTo>
                <a:lnTo>
                  <a:pt x="988583" y="217387"/>
                </a:lnTo>
                <a:lnTo>
                  <a:pt x="988583" y="173909"/>
                </a:lnTo>
                <a:lnTo>
                  <a:pt x="108694" y="173909"/>
                </a:lnTo>
                <a:lnTo>
                  <a:pt x="108694" y="217387"/>
                </a:lnTo>
                <a:lnTo>
                  <a:pt x="0" y="108694"/>
                </a:lnTo>
                <a:lnTo>
                  <a:pt x="108694" y="1"/>
                </a:lnTo>
                <a:lnTo>
                  <a:pt x="108694" y="43479"/>
                </a:lnTo>
                <a:lnTo>
                  <a:pt x="988583" y="43479"/>
                </a:lnTo>
                <a:lnTo>
                  <a:pt x="988583" y="1"/>
                </a:lnTo>
                <a:lnTo>
                  <a:pt x="1097277" y="108694"/>
                </a:lnTo>
                <a:close/>
              </a:path>
            </a:pathLst>
          </a:custGeom>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6930461"/>
              <a:satOff val="-31979"/>
              <a:lumOff val="1177"/>
              <a:alphaOff val="0"/>
            </a:schemeClr>
          </a:fillRef>
          <a:effectRef idx="2">
            <a:schemeClr val="accent4">
              <a:hueOff val="6930461"/>
              <a:satOff val="-31979"/>
              <a:lumOff val="1177"/>
              <a:alphaOff val="0"/>
            </a:schemeClr>
          </a:effectRef>
          <a:fontRef idx="minor">
            <a:schemeClr val="lt1"/>
          </a:fontRef>
        </p:style>
        <p:txBody>
          <a:bodyPr spcFirstLastPara="0" vert="horz" wrap="square" lIns="65216" tIns="43478" rIns="65216" bIns="43477" numCol="1" spcCol="1270" anchor="ctr" anchorCtr="0">
            <a:noAutofit/>
          </a:bodyPr>
          <a:lstStyle/>
          <a:p>
            <a:pPr lvl="0" algn="ctr" defTabSz="400050">
              <a:lnSpc>
                <a:spcPct val="90000"/>
              </a:lnSpc>
              <a:spcBef>
                <a:spcPct val="0"/>
              </a:spcBef>
              <a:spcAft>
                <a:spcPct val="35000"/>
              </a:spcAft>
            </a:pPr>
            <a:endParaRPr lang="en-US" sz="900" kern="1200">
              <a:solidFill>
                <a:schemeClr val="tx1"/>
              </a:solidFill>
            </a:endParaRPr>
          </a:p>
        </p:txBody>
      </p:sp>
      <p:sp>
        <p:nvSpPr>
          <p:cNvPr id="35" name="Freeform 34"/>
          <p:cNvSpPr/>
          <p:nvPr/>
        </p:nvSpPr>
        <p:spPr>
          <a:xfrm>
            <a:off x="3015890" y="3804585"/>
            <a:ext cx="1242218" cy="621109"/>
          </a:xfrm>
          <a:custGeom>
            <a:avLst/>
            <a:gdLst>
              <a:gd name="connsiteX0" fmla="*/ 0 w 1242218"/>
              <a:gd name="connsiteY0" fmla="*/ 62111 h 621109"/>
              <a:gd name="connsiteX1" fmla="*/ 62111 w 1242218"/>
              <a:gd name="connsiteY1" fmla="*/ 0 h 621109"/>
              <a:gd name="connsiteX2" fmla="*/ 1180107 w 1242218"/>
              <a:gd name="connsiteY2" fmla="*/ 0 h 621109"/>
              <a:gd name="connsiteX3" fmla="*/ 1242218 w 1242218"/>
              <a:gd name="connsiteY3" fmla="*/ 62111 h 621109"/>
              <a:gd name="connsiteX4" fmla="*/ 1242218 w 1242218"/>
              <a:gd name="connsiteY4" fmla="*/ 558998 h 621109"/>
              <a:gd name="connsiteX5" fmla="*/ 1180107 w 1242218"/>
              <a:gd name="connsiteY5" fmla="*/ 621109 h 621109"/>
              <a:gd name="connsiteX6" fmla="*/ 62111 w 1242218"/>
              <a:gd name="connsiteY6" fmla="*/ 621109 h 621109"/>
              <a:gd name="connsiteX7" fmla="*/ 0 w 1242218"/>
              <a:gd name="connsiteY7" fmla="*/ 558998 h 621109"/>
              <a:gd name="connsiteX8" fmla="*/ 0 w 1242218"/>
              <a:gd name="connsiteY8" fmla="*/ 62111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218" h="621109">
                <a:moveTo>
                  <a:pt x="0" y="62111"/>
                </a:moveTo>
                <a:cubicBezTo>
                  <a:pt x="0" y="27808"/>
                  <a:pt x="27808" y="0"/>
                  <a:pt x="62111" y="0"/>
                </a:cubicBezTo>
                <a:lnTo>
                  <a:pt x="1180107" y="0"/>
                </a:lnTo>
                <a:cubicBezTo>
                  <a:pt x="1214410" y="0"/>
                  <a:pt x="1242218" y="27808"/>
                  <a:pt x="1242218" y="62111"/>
                </a:cubicBezTo>
                <a:lnTo>
                  <a:pt x="1242218" y="558998"/>
                </a:lnTo>
                <a:cubicBezTo>
                  <a:pt x="1242218" y="593301"/>
                  <a:pt x="1214410" y="621109"/>
                  <a:pt x="1180107" y="621109"/>
                </a:cubicBezTo>
                <a:lnTo>
                  <a:pt x="62111" y="621109"/>
                </a:lnTo>
                <a:cubicBezTo>
                  <a:pt x="27808" y="621109"/>
                  <a:pt x="0" y="593301"/>
                  <a:pt x="0" y="558998"/>
                </a:cubicBezTo>
                <a:lnTo>
                  <a:pt x="0" y="62111"/>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8663077"/>
              <a:satOff val="-39973"/>
              <a:lumOff val="1471"/>
              <a:alphaOff val="0"/>
            </a:schemeClr>
          </a:fillRef>
          <a:effectRef idx="2">
            <a:schemeClr val="accent4">
              <a:hueOff val="8663077"/>
              <a:satOff val="-39973"/>
              <a:lumOff val="1471"/>
              <a:alphaOff val="0"/>
            </a:schemeClr>
          </a:effectRef>
          <a:fontRef idx="minor">
            <a:schemeClr val="lt1"/>
          </a:fontRef>
        </p:style>
        <p:txBody>
          <a:bodyPr spcFirstLastPara="0" vert="horz" wrap="square" lIns="79152" tIns="79152" rIns="79152" bIns="79152" numCol="1" spcCol="1270" anchor="ctr" anchorCtr="0">
            <a:noAutofit/>
          </a:bodyPr>
          <a:lstStyle/>
          <a:p>
            <a:pPr lvl="0" algn="ctr" defTabSz="711200">
              <a:lnSpc>
                <a:spcPct val="90000"/>
              </a:lnSpc>
              <a:spcBef>
                <a:spcPct val="0"/>
              </a:spcBef>
              <a:spcAft>
                <a:spcPct val="35000"/>
              </a:spcAft>
            </a:pPr>
            <a:r>
              <a:rPr lang="en-US" sz="1600" kern="1200" smtClean="0">
                <a:solidFill>
                  <a:schemeClr val="tx1"/>
                </a:solidFill>
              </a:rPr>
              <a:t>Mentor</a:t>
            </a:r>
            <a:endParaRPr lang="en-US" sz="1600" kern="1200">
              <a:solidFill>
                <a:schemeClr val="tx1"/>
              </a:solidFill>
            </a:endParaRPr>
          </a:p>
        </p:txBody>
      </p:sp>
      <p:sp>
        <p:nvSpPr>
          <p:cNvPr id="36" name="Freeform 35"/>
          <p:cNvSpPr/>
          <p:nvPr/>
        </p:nvSpPr>
        <p:spPr>
          <a:xfrm rot="16971429">
            <a:off x="3240437" y="2939526"/>
            <a:ext cx="1280159" cy="217388"/>
          </a:xfrm>
          <a:custGeom>
            <a:avLst/>
            <a:gdLst>
              <a:gd name="connsiteX0" fmla="*/ 0 w 1280159"/>
              <a:gd name="connsiteY0" fmla="*/ 108694 h 217388"/>
              <a:gd name="connsiteX1" fmla="*/ 108694 w 1280159"/>
              <a:gd name="connsiteY1" fmla="*/ 0 h 217388"/>
              <a:gd name="connsiteX2" fmla="*/ 108694 w 1280159"/>
              <a:gd name="connsiteY2" fmla="*/ 43478 h 217388"/>
              <a:gd name="connsiteX3" fmla="*/ 1171465 w 1280159"/>
              <a:gd name="connsiteY3" fmla="*/ 43478 h 217388"/>
              <a:gd name="connsiteX4" fmla="*/ 1171465 w 1280159"/>
              <a:gd name="connsiteY4" fmla="*/ 0 h 217388"/>
              <a:gd name="connsiteX5" fmla="*/ 1280159 w 1280159"/>
              <a:gd name="connsiteY5" fmla="*/ 108694 h 217388"/>
              <a:gd name="connsiteX6" fmla="*/ 1171465 w 1280159"/>
              <a:gd name="connsiteY6" fmla="*/ 217388 h 217388"/>
              <a:gd name="connsiteX7" fmla="*/ 1171465 w 1280159"/>
              <a:gd name="connsiteY7" fmla="*/ 173910 h 217388"/>
              <a:gd name="connsiteX8" fmla="*/ 108694 w 1280159"/>
              <a:gd name="connsiteY8" fmla="*/ 173910 h 217388"/>
              <a:gd name="connsiteX9" fmla="*/ 108694 w 1280159"/>
              <a:gd name="connsiteY9" fmla="*/ 217388 h 217388"/>
              <a:gd name="connsiteX10" fmla="*/ 0 w 1280159"/>
              <a:gd name="connsiteY10" fmla="*/ 108694 h 21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159" h="217388">
                <a:moveTo>
                  <a:pt x="0" y="108694"/>
                </a:moveTo>
                <a:lnTo>
                  <a:pt x="108694" y="0"/>
                </a:lnTo>
                <a:lnTo>
                  <a:pt x="108694" y="43478"/>
                </a:lnTo>
                <a:lnTo>
                  <a:pt x="1171465" y="43478"/>
                </a:lnTo>
                <a:lnTo>
                  <a:pt x="1171465" y="0"/>
                </a:lnTo>
                <a:lnTo>
                  <a:pt x="1280159" y="108694"/>
                </a:lnTo>
                <a:lnTo>
                  <a:pt x="1171465" y="217388"/>
                </a:lnTo>
                <a:lnTo>
                  <a:pt x="1171465" y="173910"/>
                </a:lnTo>
                <a:lnTo>
                  <a:pt x="108694" y="173910"/>
                </a:lnTo>
                <a:lnTo>
                  <a:pt x="108694" y="217388"/>
                </a:lnTo>
                <a:lnTo>
                  <a:pt x="0" y="108694"/>
                </a:lnTo>
                <a:close/>
              </a:path>
            </a:pathLst>
          </a:custGeom>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8663077"/>
              <a:satOff val="-39973"/>
              <a:lumOff val="1471"/>
              <a:alphaOff val="0"/>
            </a:schemeClr>
          </a:fillRef>
          <a:effectRef idx="2">
            <a:schemeClr val="accent4">
              <a:hueOff val="8663077"/>
              <a:satOff val="-39973"/>
              <a:lumOff val="1471"/>
              <a:alphaOff val="0"/>
            </a:schemeClr>
          </a:effectRef>
          <a:fontRef idx="minor">
            <a:schemeClr val="lt1"/>
          </a:fontRef>
        </p:style>
        <p:txBody>
          <a:bodyPr spcFirstLastPara="0" vert="horz" wrap="square" lIns="65215" tIns="43478" rIns="65216" bIns="43477" numCol="1" spcCol="1270" anchor="ctr" anchorCtr="0">
            <a:noAutofit/>
          </a:bodyPr>
          <a:lstStyle/>
          <a:p>
            <a:pPr lvl="0" algn="ctr" defTabSz="400050">
              <a:lnSpc>
                <a:spcPct val="90000"/>
              </a:lnSpc>
              <a:spcBef>
                <a:spcPct val="0"/>
              </a:spcBef>
              <a:spcAft>
                <a:spcPct val="35000"/>
              </a:spcAft>
            </a:pPr>
            <a:endParaRPr lang="en-US" sz="900" kern="1200">
              <a:solidFill>
                <a:schemeClr val="tx1"/>
              </a:solidFill>
            </a:endParaRPr>
          </a:p>
        </p:txBody>
      </p:sp>
      <p:sp>
        <p:nvSpPr>
          <p:cNvPr id="37" name="Freeform 36"/>
          <p:cNvSpPr/>
          <p:nvPr/>
        </p:nvSpPr>
        <p:spPr>
          <a:xfrm>
            <a:off x="3502925" y="1670745"/>
            <a:ext cx="1242218" cy="621109"/>
          </a:xfrm>
          <a:custGeom>
            <a:avLst/>
            <a:gdLst>
              <a:gd name="connsiteX0" fmla="*/ 0 w 1242218"/>
              <a:gd name="connsiteY0" fmla="*/ 62111 h 621109"/>
              <a:gd name="connsiteX1" fmla="*/ 62111 w 1242218"/>
              <a:gd name="connsiteY1" fmla="*/ 0 h 621109"/>
              <a:gd name="connsiteX2" fmla="*/ 1180107 w 1242218"/>
              <a:gd name="connsiteY2" fmla="*/ 0 h 621109"/>
              <a:gd name="connsiteX3" fmla="*/ 1242218 w 1242218"/>
              <a:gd name="connsiteY3" fmla="*/ 62111 h 621109"/>
              <a:gd name="connsiteX4" fmla="*/ 1242218 w 1242218"/>
              <a:gd name="connsiteY4" fmla="*/ 558998 h 621109"/>
              <a:gd name="connsiteX5" fmla="*/ 1180107 w 1242218"/>
              <a:gd name="connsiteY5" fmla="*/ 621109 h 621109"/>
              <a:gd name="connsiteX6" fmla="*/ 62111 w 1242218"/>
              <a:gd name="connsiteY6" fmla="*/ 621109 h 621109"/>
              <a:gd name="connsiteX7" fmla="*/ 0 w 1242218"/>
              <a:gd name="connsiteY7" fmla="*/ 558998 h 621109"/>
              <a:gd name="connsiteX8" fmla="*/ 0 w 1242218"/>
              <a:gd name="connsiteY8" fmla="*/ 62111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218" h="621109">
                <a:moveTo>
                  <a:pt x="0" y="62111"/>
                </a:moveTo>
                <a:cubicBezTo>
                  <a:pt x="0" y="27808"/>
                  <a:pt x="27808" y="0"/>
                  <a:pt x="62111" y="0"/>
                </a:cubicBezTo>
                <a:lnTo>
                  <a:pt x="1180107" y="0"/>
                </a:lnTo>
                <a:cubicBezTo>
                  <a:pt x="1214410" y="0"/>
                  <a:pt x="1242218" y="27808"/>
                  <a:pt x="1242218" y="62111"/>
                </a:cubicBezTo>
                <a:lnTo>
                  <a:pt x="1242218" y="558998"/>
                </a:lnTo>
                <a:cubicBezTo>
                  <a:pt x="1242218" y="593301"/>
                  <a:pt x="1214410" y="621109"/>
                  <a:pt x="1180107" y="621109"/>
                </a:cubicBezTo>
                <a:lnTo>
                  <a:pt x="62111" y="621109"/>
                </a:lnTo>
                <a:cubicBezTo>
                  <a:pt x="27808" y="621109"/>
                  <a:pt x="0" y="593301"/>
                  <a:pt x="0" y="558998"/>
                </a:cubicBezTo>
                <a:lnTo>
                  <a:pt x="0" y="62111"/>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10395692"/>
              <a:satOff val="-47968"/>
              <a:lumOff val="1765"/>
              <a:alphaOff val="0"/>
            </a:schemeClr>
          </a:fillRef>
          <a:effectRef idx="2">
            <a:schemeClr val="accent4">
              <a:hueOff val="10395692"/>
              <a:satOff val="-47968"/>
              <a:lumOff val="1765"/>
              <a:alphaOff val="0"/>
            </a:schemeClr>
          </a:effectRef>
          <a:fontRef idx="minor">
            <a:schemeClr val="lt1"/>
          </a:fontRef>
        </p:style>
        <p:txBody>
          <a:bodyPr spcFirstLastPara="0" vert="horz" wrap="square" lIns="79152" tIns="79152" rIns="79152" bIns="79152" numCol="1" spcCol="1270" anchor="ctr" anchorCtr="0">
            <a:noAutofit/>
          </a:bodyPr>
          <a:lstStyle/>
          <a:p>
            <a:pPr lvl="0" algn="ctr" defTabSz="711200">
              <a:lnSpc>
                <a:spcPct val="90000"/>
              </a:lnSpc>
              <a:spcBef>
                <a:spcPct val="0"/>
              </a:spcBef>
              <a:spcAft>
                <a:spcPct val="35000"/>
              </a:spcAft>
            </a:pPr>
            <a:r>
              <a:rPr lang="en-US" sz="1600" kern="1200" smtClean="0">
                <a:solidFill>
                  <a:schemeClr val="tx1"/>
                </a:solidFill>
              </a:rPr>
              <a:t>Staff member</a:t>
            </a:r>
            <a:endParaRPr lang="en-US" sz="1600" kern="1200">
              <a:solidFill>
                <a:schemeClr val="tx1"/>
              </a:solidFill>
            </a:endParaRPr>
          </a:p>
        </p:txBody>
      </p:sp>
      <p:sp>
        <p:nvSpPr>
          <p:cNvPr id="38" name="Freeform 37"/>
          <p:cNvSpPr/>
          <p:nvPr/>
        </p:nvSpPr>
        <p:spPr>
          <a:xfrm rot="20057143">
            <a:off x="4786034" y="1397781"/>
            <a:ext cx="647965" cy="217388"/>
          </a:xfrm>
          <a:custGeom>
            <a:avLst/>
            <a:gdLst>
              <a:gd name="connsiteX0" fmla="*/ 0 w 647965"/>
              <a:gd name="connsiteY0" fmla="*/ 108694 h 217388"/>
              <a:gd name="connsiteX1" fmla="*/ 108694 w 647965"/>
              <a:gd name="connsiteY1" fmla="*/ 0 h 217388"/>
              <a:gd name="connsiteX2" fmla="*/ 108694 w 647965"/>
              <a:gd name="connsiteY2" fmla="*/ 43478 h 217388"/>
              <a:gd name="connsiteX3" fmla="*/ 539271 w 647965"/>
              <a:gd name="connsiteY3" fmla="*/ 43478 h 217388"/>
              <a:gd name="connsiteX4" fmla="*/ 539271 w 647965"/>
              <a:gd name="connsiteY4" fmla="*/ 0 h 217388"/>
              <a:gd name="connsiteX5" fmla="*/ 647965 w 647965"/>
              <a:gd name="connsiteY5" fmla="*/ 108694 h 217388"/>
              <a:gd name="connsiteX6" fmla="*/ 539271 w 647965"/>
              <a:gd name="connsiteY6" fmla="*/ 217388 h 217388"/>
              <a:gd name="connsiteX7" fmla="*/ 539271 w 647965"/>
              <a:gd name="connsiteY7" fmla="*/ 173910 h 217388"/>
              <a:gd name="connsiteX8" fmla="*/ 108694 w 647965"/>
              <a:gd name="connsiteY8" fmla="*/ 173910 h 217388"/>
              <a:gd name="connsiteX9" fmla="*/ 108694 w 647965"/>
              <a:gd name="connsiteY9" fmla="*/ 217388 h 217388"/>
              <a:gd name="connsiteX10" fmla="*/ 0 w 647965"/>
              <a:gd name="connsiteY10" fmla="*/ 108694 h 21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965" h="217388">
                <a:moveTo>
                  <a:pt x="0" y="108694"/>
                </a:moveTo>
                <a:lnTo>
                  <a:pt x="108694" y="0"/>
                </a:lnTo>
                <a:lnTo>
                  <a:pt x="108694" y="43478"/>
                </a:lnTo>
                <a:lnTo>
                  <a:pt x="539271" y="43478"/>
                </a:lnTo>
                <a:lnTo>
                  <a:pt x="539271" y="0"/>
                </a:lnTo>
                <a:lnTo>
                  <a:pt x="647965" y="108694"/>
                </a:lnTo>
                <a:lnTo>
                  <a:pt x="539271" y="217388"/>
                </a:lnTo>
                <a:lnTo>
                  <a:pt x="539271" y="173910"/>
                </a:lnTo>
                <a:lnTo>
                  <a:pt x="108694" y="173910"/>
                </a:lnTo>
                <a:lnTo>
                  <a:pt x="108694" y="217388"/>
                </a:lnTo>
                <a:lnTo>
                  <a:pt x="0" y="108694"/>
                </a:lnTo>
                <a:close/>
              </a:path>
            </a:pathLst>
          </a:custGeom>
          <a:scene3d>
            <a:camera prst="orthographicFront"/>
            <a:lightRig rig="threePt" dir="t">
              <a:rot lat="0" lon="0" rev="7500000"/>
            </a:lightRig>
          </a:scene3d>
          <a:sp3d z="-70000" extrusionH="63500" prstMaterial="matte">
            <a:bevelT w="25400" h="6350" prst="relaxedInset"/>
            <a:contourClr>
              <a:schemeClr val="bg1"/>
            </a:contourClr>
          </a:sp3d>
        </p:spPr>
        <p:style>
          <a:lnRef idx="0">
            <a:schemeClr val="lt1">
              <a:hueOff val="0"/>
              <a:satOff val="0"/>
              <a:lumOff val="0"/>
              <a:alphaOff val="0"/>
            </a:schemeClr>
          </a:lnRef>
          <a:fillRef idx="1">
            <a:schemeClr val="accent4">
              <a:hueOff val="10395692"/>
              <a:satOff val="-47968"/>
              <a:lumOff val="1765"/>
              <a:alphaOff val="0"/>
            </a:schemeClr>
          </a:fillRef>
          <a:effectRef idx="2">
            <a:schemeClr val="accent4">
              <a:hueOff val="10395692"/>
              <a:satOff val="-47968"/>
              <a:lumOff val="1765"/>
              <a:alphaOff val="0"/>
            </a:schemeClr>
          </a:effectRef>
          <a:fontRef idx="minor">
            <a:schemeClr val="lt1"/>
          </a:fontRef>
        </p:style>
        <p:txBody>
          <a:bodyPr spcFirstLastPara="0" vert="horz" wrap="square" lIns="65215" tIns="43478" rIns="65216" bIns="43477" numCol="1" spcCol="1270" anchor="ctr" anchorCtr="0">
            <a:noAutofit/>
          </a:bodyPr>
          <a:lstStyle/>
          <a:p>
            <a:pPr lvl="0" algn="ctr" defTabSz="400050">
              <a:lnSpc>
                <a:spcPct val="90000"/>
              </a:lnSpc>
              <a:spcBef>
                <a:spcPct val="0"/>
              </a:spcBef>
              <a:spcAft>
                <a:spcPct val="35000"/>
              </a:spcAft>
            </a:pPr>
            <a:endParaRPr lang="en-US" sz="900" kern="1200">
              <a:solidFill>
                <a:schemeClr val="tx1"/>
              </a:solidFill>
            </a:endParaRPr>
          </a:p>
        </p:txBody>
      </p:sp>
      <p:sp>
        <p:nvSpPr>
          <p:cNvPr id="12" name="Left-Right Arrow 11"/>
          <p:cNvSpPr/>
          <p:nvPr/>
        </p:nvSpPr>
        <p:spPr>
          <a:xfrm>
            <a:off x="4757057" y="4000500"/>
            <a:ext cx="2677886" cy="244929"/>
          </a:xfrm>
          <a:prstGeom prst="leftRightArrow">
            <a:avLst/>
          </a:prstGeom>
          <a:solidFill>
            <a:srgbClr val="35C3DE"/>
          </a:solidFill>
          <a:ln>
            <a:solidFill>
              <a:srgbClr val="35C3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3" name="Left-Right Arrow 12"/>
          <p:cNvSpPr/>
          <p:nvPr/>
        </p:nvSpPr>
        <p:spPr>
          <a:xfrm>
            <a:off x="4757057" y="1862667"/>
            <a:ext cx="2677886" cy="244929"/>
          </a:xfrm>
          <a:prstGeom prst="leftRightArrow">
            <a:avLst/>
          </a:prstGeom>
          <a:solidFill>
            <a:srgbClr val="35C3DE"/>
          </a:solidFill>
          <a:ln>
            <a:solidFill>
              <a:srgbClr val="35C3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 name="Left-Right Arrow 13"/>
          <p:cNvSpPr/>
          <p:nvPr/>
        </p:nvSpPr>
        <p:spPr>
          <a:xfrm rot="5840251">
            <a:off x="6264729" y="3695700"/>
            <a:ext cx="2677886" cy="24492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5" name="Left-Right Arrow 14"/>
          <p:cNvSpPr/>
          <p:nvPr/>
        </p:nvSpPr>
        <p:spPr>
          <a:xfrm rot="4540038">
            <a:off x="3209304" y="3679665"/>
            <a:ext cx="2677886" cy="24492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6" name="Left-Right Arrow 15"/>
          <p:cNvSpPr/>
          <p:nvPr/>
        </p:nvSpPr>
        <p:spPr>
          <a:xfrm rot="3099237">
            <a:off x="5972265" y="2501613"/>
            <a:ext cx="2677886" cy="244929"/>
          </a:xfrm>
          <a:prstGeom prst="leftRightArrow">
            <a:avLst/>
          </a:prstGeom>
          <a:solidFill>
            <a:srgbClr val="FFFF0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7" name="Left-Right Arrow 16"/>
          <p:cNvSpPr/>
          <p:nvPr/>
        </p:nvSpPr>
        <p:spPr>
          <a:xfrm rot="7579493">
            <a:off x="3650999" y="2526822"/>
            <a:ext cx="2677886" cy="244929"/>
          </a:xfrm>
          <a:prstGeom prst="leftRightArrow">
            <a:avLst/>
          </a:prstGeom>
          <a:solidFill>
            <a:srgbClr val="FFFF0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8" name="Left-Right Arrow 17"/>
          <p:cNvSpPr/>
          <p:nvPr/>
        </p:nvSpPr>
        <p:spPr>
          <a:xfrm rot="4660463">
            <a:off x="4779524" y="3311201"/>
            <a:ext cx="3749040" cy="246888"/>
          </a:xfrm>
          <a:prstGeom prst="leftRightArrow">
            <a:avLst/>
          </a:prstGeom>
          <a:solidFill>
            <a:srgbClr val="A6D178"/>
          </a:solidFill>
          <a:ln>
            <a:solidFill>
              <a:srgbClr val="A6D1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9" name="Left-Right Arrow 18"/>
          <p:cNvSpPr/>
          <p:nvPr/>
        </p:nvSpPr>
        <p:spPr>
          <a:xfrm rot="6258049">
            <a:off x="3710274" y="3295052"/>
            <a:ext cx="3749040" cy="246888"/>
          </a:xfrm>
          <a:prstGeom prst="leftRightArrow">
            <a:avLst/>
          </a:prstGeom>
          <a:solidFill>
            <a:srgbClr val="A6D178"/>
          </a:solidFill>
          <a:ln>
            <a:solidFill>
              <a:srgbClr val="A6D17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21" name="Picture 20"/>
          <p:cNvPicPr>
            <a:picLocks noChangeAspect="1"/>
          </p:cNvPicPr>
          <p:nvPr/>
        </p:nvPicPr>
        <p:blipFill>
          <a:blip r:embed="rId4">
            <a:clrChange>
              <a:clrFrom>
                <a:srgbClr val="FFFFFF"/>
              </a:clrFrom>
              <a:clrTo>
                <a:srgbClr val="FFFFFF">
                  <a:alpha val="0"/>
                </a:srgbClr>
              </a:clrTo>
            </a:clrChange>
          </a:blip>
          <a:stretch>
            <a:fillRect/>
          </a:stretch>
        </p:blipFill>
        <p:spPr>
          <a:xfrm>
            <a:off x="2332034" y="4000500"/>
            <a:ext cx="1627414" cy="1627414"/>
          </a:xfrm>
          <a:prstGeom prst="rect">
            <a:avLst/>
          </a:prstGeom>
        </p:spPr>
      </p:pic>
      <p:sp>
        <p:nvSpPr>
          <p:cNvPr id="23" name="TextBox 22"/>
          <p:cNvSpPr txBox="1"/>
          <p:nvPr/>
        </p:nvSpPr>
        <p:spPr>
          <a:xfrm>
            <a:off x="0" y="537675"/>
            <a:ext cx="3090787" cy="2123658"/>
          </a:xfrm>
          <a:prstGeom prst="rect">
            <a:avLst/>
          </a:prstGeom>
          <a:noFill/>
        </p:spPr>
        <p:txBody>
          <a:bodyPr wrap="square" rtlCol="0">
            <a:spAutoFit/>
          </a:bodyPr>
          <a:lstStyle/>
          <a:p>
            <a:pPr algn="ctr"/>
            <a:r>
              <a:rPr lang="de-DE" sz="4400" b="1" smtClean="0">
                <a:latin typeface="Berlin Sans FB Demi" panose="020E0802020502020306" pitchFamily="34" charset="0"/>
              </a:rPr>
              <a:t>The </a:t>
            </a:r>
          </a:p>
          <a:p>
            <a:pPr algn="ctr"/>
            <a:r>
              <a:rPr lang="de-DE" sz="4400" b="1" smtClean="0">
                <a:latin typeface="Berlin Sans FB Demi" panose="020E0802020502020306" pitchFamily="34" charset="0"/>
              </a:rPr>
              <a:t>Mentorship</a:t>
            </a:r>
          </a:p>
          <a:p>
            <a:pPr algn="ctr"/>
            <a:r>
              <a:rPr lang="de-DE" sz="4400" b="1" smtClean="0">
                <a:latin typeface="Berlin Sans FB Demi" panose="020E0802020502020306" pitchFamily="34" charset="0"/>
              </a:rPr>
              <a:t>Network</a:t>
            </a:r>
            <a:endParaRPr lang="de-DE" sz="4400" b="1">
              <a:latin typeface="Berlin Sans FB Demi" panose="020E0802020502020306" pitchFamily="34" charset="0"/>
            </a:endParaRPr>
          </a:p>
        </p:txBody>
      </p:sp>
      <p:sp>
        <p:nvSpPr>
          <p:cNvPr id="40" name="Freeform 39"/>
          <p:cNvSpPr/>
          <p:nvPr/>
        </p:nvSpPr>
        <p:spPr>
          <a:xfrm>
            <a:off x="9819046" y="1342206"/>
            <a:ext cx="1242218" cy="621109"/>
          </a:xfrm>
          <a:custGeom>
            <a:avLst/>
            <a:gdLst>
              <a:gd name="connsiteX0" fmla="*/ 0 w 1242218"/>
              <a:gd name="connsiteY0" fmla="*/ 62111 h 621109"/>
              <a:gd name="connsiteX1" fmla="*/ 62111 w 1242218"/>
              <a:gd name="connsiteY1" fmla="*/ 0 h 621109"/>
              <a:gd name="connsiteX2" fmla="*/ 1180107 w 1242218"/>
              <a:gd name="connsiteY2" fmla="*/ 0 h 621109"/>
              <a:gd name="connsiteX3" fmla="*/ 1242218 w 1242218"/>
              <a:gd name="connsiteY3" fmla="*/ 62111 h 621109"/>
              <a:gd name="connsiteX4" fmla="*/ 1242218 w 1242218"/>
              <a:gd name="connsiteY4" fmla="*/ 558998 h 621109"/>
              <a:gd name="connsiteX5" fmla="*/ 1180107 w 1242218"/>
              <a:gd name="connsiteY5" fmla="*/ 621109 h 621109"/>
              <a:gd name="connsiteX6" fmla="*/ 62111 w 1242218"/>
              <a:gd name="connsiteY6" fmla="*/ 621109 h 621109"/>
              <a:gd name="connsiteX7" fmla="*/ 0 w 1242218"/>
              <a:gd name="connsiteY7" fmla="*/ 558998 h 621109"/>
              <a:gd name="connsiteX8" fmla="*/ 0 w 1242218"/>
              <a:gd name="connsiteY8" fmla="*/ 62111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218" h="621109">
                <a:moveTo>
                  <a:pt x="0" y="62111"/>
                </a:moveTo>
                <a:cubicBezTo>
                  <a:pt x="0" y="27808"/>
                  <a:pt x="27808" y="0"/>
                  <a:pt x="62111" y="0"/>
                </a:cubicBezTo>
                <a:lnTo>
                  <a:pt x="1180107" y="0"/>
                </a:lnTo>
                <a:cubicBezTo>
                  <a:pt x="1214410" y="0"/>
                  <a:pt x="1242218" y="27808"/>
                  <a:pt x="1242218" y="62111"/>
                </a:cubicBezTo>
                <a:lnTo>
                  <a:pt x="1242218" y="558998"/>
                </a:lnTo>
                <a:cubicBezTo>
                  <a:pt x="1242218" y="593301"/>
                  <a:pt x="1214410" y="621109"/>
                  <a:pt x="1180107" y="621109"/>
                </a:cubicBezTo>
                <a:lnTo>
                  <a:pt x="62111" y="621109"/>
                </a:lnTo>
                <a:cubicBezTo>
                  <a:pt x="27808" y="621109"/>
                  <a:pt x="0" y="593301"/>
                  <a:pt x="0" y="558998"/>
                </a:cubicBezTo>
                <a:lnTo>
                  <a:pt x="0" y="62111"/>
                </a:lnTo>
                <a:close/>
              </a:path>
            </a:pathLst>
          </a:custGeom>
          <a:solidFill>
            <a:srgbClr val="E55016"/>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79152" tIns="79152" rIns="79152" bIns="79152" numCol="1" spcCol="1270" anchor="ctr" anchorCtr="0">
            <a:noAutofit/>
          </a:bodyPr>
          <a:lstStyle/>
          <a:p>
            <a:pPr lvl="0" algn="ctr" defTabSz="711200">
              <a:lnSpc>
                <a:spcPct val="90000"/>
              </a:lnSpc>
              <a:spcBef>
                <a:spcPct val="0"/>
              </a:spcBef>
              <a:spcAft>
                <a:spcPct val="35000"/>
              </a:spcAft>
            </a:pPr>
            <a:r>
              <a:rPr lang="en-US" sz="1600" kern="1200" smtClean="0">
                <a:solidFill>
                  <a:schemeClr val="tx1"/>
                </a:solidFill>
              </a:rPr>
              <a:t>Partners</a:t>
            </a:r>
            <a:endParaRPr lang="en-US" sz="1600" kern="1200">
              <a:solidFill>
                <a:schemeClr val="tx1"/>
              </a:solidFill>
            </a:endParaRPr>
          </a:p>
        </p:txBody>
      </p:sp>
      <p:sp>
        <p:nvSpPr>
          <p:cNvPr id="41" name="Freeform 40"/>
          <p:cNvSpPr/>
          <p:nvPr/>
        </p:nvSpPr>
        <p:spPr>
          <a:xfrm>
            <a:off x="775075" y="4954867"/>
            <a:ext cx="1242218" cy="621109"/>
          </a:xfrm>
          <a:custGeom>
            <a:avLst/>
            <a:gdLst>
              <a:gd name="connsiteX0" fmla="*/ 0 w 1242218"/>
              <a:gd name="connsiteY0" fmla="*/ 62111 h 621109"/>
              <a:gd name="connsiteX1" fmla="*/ 62111 w 1242218"/>
              <a:gd name="connsiteY1" fmla="*/ 0 h 621109"/>
              <a:gd name="connsiteX2" fmla="*/ 1180107 w 1242218"/>
              <a:gd name="connsiteY2" fmla="*/ 0 h 621109"/>
              <a:gd name="connsiteX3" fmla="*/ 1242218 w 1242218"/>
              <a:gd name="connsiteY3" fmla="*/ 62111 h 621109"/>
              <a:gd name="connsiteX4" fmla="*/ 1242218 w 1242218"/>
              <a:gd name="connsiteY4" fmla="*/ 558998 h 621109"/>
              <a:gd name="connsiteX5" fmla="*/ 1180107 w 1242218"/>
              <a:gd name="connsiteY5" fmla="*/ 621109 h 621109"/>
              <a:gd name="connsiteX6" fmla="*/ 62111 w 1242218"/>
              <a:gd name="connsiteY6" fmla="*/ 621109 h 621109"/>
              <a:gd name="connsiteX7" fmla="*/ 0 w 1242218"/>
              <a:gd name="connsiteY7" fmla="*/ 558998 h 621109"/>
              <a:gd name="connsiteX8" fmla="*/ 0 w 1242218"/>
              <a:gd name="connsiteY8" fmla="*/ 62111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218" h="621109">
                <a:moveTo>
                  <a:pt x="0" y="62111"/>
                </a:moveTo>
                <a:cubicBezTo>
                  <a:pt x="0" y="27808"/>
                  <a:pt x="27808" y="0"/>
                  <a:pt x="62111" y="0"/>
                </a:cubicBezTo>
                <a:lnTo>
                  <a:pt x="1180107" y="0"/>
                </a:lnTo>
                <a:cubicBezTo>
                  <a:pt x="1214410" y="0"/>
                  <a:pt x="1242218" y="27808"/>
                  <a:pt x="1242218" y="62111"/>
                </a:cubicBezTo>
                <a:lnTo>
                  <a:pt x="1242218" y="558998"/>
                </a:lnTo>
                <a:cubicBezTo>
                  <a:pt x="1242218" y="593301"/>
                  <a:pt x="1214410" y="621109"/>
                  <a:pt x="1180107" y="621109"/>
                </a:cubicBezTo>
                <a:lnTo>
                  <a:pt x="62111" y="621109"/>
                </a:lnTo>
                <a:cubicBezTo>
                  <a:pt x="27808" y="621109"/>
                  <a:pt x="0" y="593301"/>
                  <a:pt x="0" y="558998"/>
                </a:cubicBezTo>
                <a:lnTo>
                  <a:pt x="0" y="62111"/>
                </a:lnTo>
                <a:close/>
              </a:path>
            </a:pathLst>
          </a:custGeom>
          <a:solidFill>
            <a:schemeClr val="accent5">
              <a:lumMod val="60000"/>
              <a:lumOff val="4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79152" tIns="79152" rIns="79152" bIns="79152" numCol="1" spcCol="1270" anchor="ctr" anchorCtr="0">
            <a:noAutofit/>
          </a:bodyPr>
          <a:lstStyle/>
          <a:p>
            <a:pPr lvl="0" algn="ctr" defTabSz="711200">
              <a:lnSpc>
                <a:spcPct val="90000"/>
              </a:lnSpc>
              <a:spcBef>
                <a:spcPct val="0"/>
              </a:spcBef>
              <a:spcAft>
                <a:spcPct val="35000"/>
              </a:spcAft>
            </a:pPr>
            <a:r>
              <a:rPr lang="en-US" sz="1600" kern="1200" smtClean="0">
                <a:solidFill>
                  <a:schemeClr val="tx1"/>
                </a:solidFill>
              </a:rPr>
              <a:t>Alumni</a:t>
            </a:r>
            <a:endParaRPr lang="en-US" sz="1600" kern="1200">
              <a:solidFill>
                <a:schemeClr val="tx1"/>
              </a:solidFill>
            </a:endParaRPr>
          </a:p>
        </p:txBody>
      </p:sp>
      <p:sp>
        <p:nvSpPr>
          <p:cNvPr id="42" name="Freeform 41"/>
          <p:cNvSpPr/>
          <p:nvPr/>
        </p:nvSpPr>
        <p:spPr>
          <a:xfrm>
            <a:off x="9905442" y="4474030"/>
            <a:ext cx="1242218" cy="621109"/>
          </a:xfrm>
          <a:custGeom>
            <a:avLst/>
            <a:gdLst>
              <a:gd name="connsiteX0" fmla="*/ 0 w 1242218"/>
              <a:gd name="connsiteY0" fmla="*/ 62111 h 621109"/>
              <a:gd name="connsiteX1" fmla="*/ 62111 w 1242218"/>
              <a:gd name="connsiteY1" fmla="*/ 0 h 621109"/>
              <a:gd name="connsiteX2" fmla="*/ 1180107 w 1242218"/>
              <a:gd name="connsiteY2" fmla="*/ 0 h 621109"/>
              <a:gd name="connsiteX3" fmla="*/ 1242218 w 1242218"/>
              <a:gd name="connsiteY3" fmla="*/ 62111 h 621109"/>
              <a:gd name="connsiteX4" fmla="*/ 1242218 w 1242218"/>
              <a:gd name="connsiteY4" fmla="*/ 558998 h 621109"/>
              <a:gd name="connsiteX5" fmla="*/ 1180107 w 1242218"/>
              <a:gd name="connsiteY5" fmla="*/ 621109 h 621109"/>
              <a:gd name="connsiteX6" fmla="*/ 62111 w 1242218"/>
              <a:gd name="connsiteY6" fmla="*/ 621109 h 621109"/>
              <a:gd name="connsiteX7" fmla="*/ 0 w 1242218"/>
              <a:gd name="connsiteY7" fmla="*/ 558998 h 621109"/>
              <a:gd name="connsiteX8" fmla="*/ 0 w 1242218"/>
              <a:gd name="connsiteY8" fmla="*/ 62111 h 62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218" h="621109">
                <a:moveTo>
                  <a:pt x="0" y="62111"/>
                </a:moveTo>
                <a:cubicBezTo>
                  <a:pt x="0" y="27808"/>
                  <a:pt x="27808" y="0"/>
                  <a:pt x="62111" y="0"/>
                </a:cubicBezTo>
                <a:lnTo>
                  <a:pt x="1180107" y="0"/>
                </a:lnTo>
                <a:cubicBezTo>
                  <a:pt x="1214410" y="0"/>
                  <a:pt x="1242218" y="27808"/>
                  <a:pt x="1242218" y="62111"/>
                </a:cubicBezTo>
                <a:lnTo>
                  <a:pt x="1242218" y="558998"/>
                </a:lnTo>
                <a:cubicBezTo>
                  <a:pt x="1242218" y="593301"/>
                  <a:pt x="1214410" y="621109"/>
                  <a:pt x="1180107" y="621109"/>
                </a:cubicBezTo>
                <a:lnTo>
                  <a:pt x="62111" y="621109"/>
                </a:lnTo>
                <a:cubicBezTo>
                  <a:pt x="27808" y="621109"/>
                  <a:pt x="0" y="593301"/>
                  <a:pt x="0" y="558998"/>
                </a:cubicBezTo>
                <a:lnTo>
                  <a:pt x="0" y="62111"/>
                </a:lnTo>
                <a:close/>
              </a:path>
            </a:pathLst>
          </a:custGeom>
          <a:solidFill>
            <a:srgbClr val="92D05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79152" tIns="79152" rIns="79152" bIns="79152" numCol="1" spcCol="1270" anchor="ctr" anchorCtr="0">
            <a:noAutofit/>
          </a:bodyPr>
          <a:lstStyle/>
          <a:p>
            <a:pPr lvl="0" algn="ctr" defTabSz="711200">
              <a:lnSpc>
                <a:spcPct val="90000"/>
              </a:lnSpc>
              <a:spcBef>
                <a:spcPct val="0"/>
              </a:spcBef>
              <a:spcAft>
                <a:spcPct val="35000"/>
              </a:spcAft>
            </a:pPr>
            <a:r>
              <a:rPr lang="en-US" sz="1600" kern="1200" smtClean="0">
                <a:solidFill>
                  <a:schemeClr val="tx1"/>
                </a:solidFill>
              </a:rPr>
              <a:t>Employers</a:t>
            </a:r>
            <a:endParaRPr lang="en-US" sz="1600" kern="1200">
              <a:solidFill>
                <a:schemeClr val="tx1"/>
              </a:solidFill>
            </a:endParaRPr>
          </a:p>
        </p:txBody>
      </p:sp>
      <p:cxnSp>
        <p:nvCxnSpPr>
          <p:cNvPr id="45" name="Straight Connector 44"/>
          <p:cNvCxnSpPr/>
          <p:nvPr/>
        </p:nvCxnSpPr>
        <p:spPr>
          <a:xfrm>
            <a:off x="7908048" y="1031651"/>
            <a:ext cx="1711045" cy="38875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231176" y="4621610"/>
            <a:ext cx="426625" cy="349133"/>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8554999" y="4784584"/>
            <a:ext cx="1264047" cy="65648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75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repeatCount="2000" fill="hold" grpId="0" nodeType="clickEffect">
                                  <p:stCondLst>
                                    <p:cond delay="0"/>
                                  </p:stCondLst>
                                  <p:childTnLst>
                                    <p:animEffect transition="out" filter="fade">
                                      <p:cBhvr>
                                        <p:cTn id="11" dur="500" tmFilter="0, 0; .2, .5; .8, .5; 1, 0"/>
                                        <p:tgtEl>
                                          <p:spTgt spid="34"/>
                                        </p:tgtEl>
                                      </p:cBhvr>
                                    </p:animEffect>
                                    <p:animScale>
                                      <p:cBhvr>
                                        <p:cTn id="12" dur="250" autoRev="1" fill="hold"/>
                                        <p:tgtEl>
                                          <p:spTgt spid="34"/>
                                        </p:tgtEl>
                                      </p:cBhvr>
                                      <p:by x="105000" y="105000"/>
                                    </p:animScale>
                                  </p:childTnLst>
                                </p:cTn>
                              </p:par>
                              <p:par>
                                <p:cTn id="13" presetID="26" presetClass="emph" presetSubtype="0" repeatCount="2000" fill="hold" grpId="0" nodeType="withEffect">
                                  <p:stCondLst>
                                    <p:cond delay="0"/>
                                  </p:stCondLst>
                                  <p:childTnLst>
                                    <p:animEffect transition="out" filter="fade">
                                      <p:cBhvr>
                                        <p:cTn id="14" dur="500" tmFilter="0, 0; .2, .5; .8, .5; 1, 0"/>
                                        <p:tgtEl>
                                          <p:spTgt spid="30"/>
                                        </p:tgtEl>
                                      </p:cBhvr>
                                    </p:animEffect>
                                    <p:animScale>
                                      <p:cBhvr>
                                        <p:cTn id="15" dur="250" autoRev="1" fill="hold"/>
                                        <p:tgtEl>
                                          <p:spTgt spid="30"/>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6" presetClass="emph" presetSubtype="0" repeatCount="2000" fill="hold" grpId="0" nodeType="clickEffect">
                                  <p:stCondLst>
                                    <p:cond delay="0"/>
                                  </p:stCondLst>
                                  <p:childTnLst>
                                    <p:animEffect transition="out" filter="fade">
                                      <p:cBhvr>
                                        <p:cTn id="39" dur="500" tmFilter="0, 0; .2, .5; .8, .5; 1, 0"/>
                                        <p:tgtEl>
                                          <p:spTgt spid="32"/>
                                        </p:tgtEl>
                                      </p:cBhvr>
                                    </p:animEffect>
                                    <p:animScale>
                                      <p:cBhvr>
                                        <p:cTn id="40" dur="250" autoRev="1" fill="hold"/>
                                        <p:tgtEl>
                                          <p:spTgt spid="32"/>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6" presetClass="emph" presetSubtype="0" repeatCount="2000" fill="hold" grpId="0" nodeType="clickEffect">
                                  <p:stCondLst>
                                    <p:cond delay="0"/>
                                  </p:stCondLst>
                                  <p:childTnLst>
                                    <p:animEffect transition="out" filter="fade">
                                      <p:cBhvr>
                                        <p:cTn id="50" dur="500" tmFilter="0, 0; .2, .5; .8, .5; 1, 0"/>
                                        <p:tgtEl>
                                          <p:spTgt spid="36"/>
                                        </p:tgtEl>
                                      </p:cBhvr>
                                    </p:animEffect>
                                    <p:animScale>
                                      <p:cBhvr>
                                        <p:cTn id="51" dur="250" autoRev="1" fill="hold"/>
                                        <p:tgtEl>
                                          <p:spTgt spid="36"/>
                                        </p:tgtEl>
                                      </p:cBhvr>
                                      <p:by x="105000" y="105000"/>
                                    </p:animScale>
                                  </p:childTnLst>
                                </p:cTn>
                              </p:par>
                              <p:par>
                                <p:cTn id="52" presetID="26" presetClass="emph" presetSubtype="0" repeatCount="2000" fill="hold" grpId="0" nodeType="withEffect">
                                  <p:stCondLst>
                                    <p:cond delay="0"/>
                                  </p:stCondLst>
                                  <p:childTnLst>
                                    <p:animEffect transition="out" filter="fade">
                                      <p:cBhvr>
                                        <p:cTn id="53" dur="500" tmFilter="0, 0; .2, .5; .8, .5; 1, 0"/>
                                        <p:tgtEl>
                                          <p:spTgt spid="28"/>
                                        </p:tgtEl>
                                      </p:cBhvr>
                                    </p:animEffect>
                                    <p:animScale>
                                      <p:cBhvr>
                                        <p:cTn id="54" dur="250" autoRev="1" fill="hold"/>
                                        <p:tgtEl>
                                          <p:spTgt spid="28"/>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26" presetClass="emph" presetSubtype="0" repeatCount="2000" fill="hold" grpId="0" nodeType="clickEffect">
                                  <p:stCondLst>
                                    <p:cond delay="0"/>
                                  </p:stCondLst>
                                  <p:childTnLst>
                                    <p:animEffect transition="out" filter="fade">
                                      <p:cBhvr>
                                        <p:cTn id="58" dur="500" tmFilter="0, 0; .2, .5; .8, .5; 1, 0"/>
                                        <p:tgtEl>
                                          <p:spTgt spid="26"/>
                                        </p:tgtEl>
                                      </p:cBhvr>
                                    </p:animEffect>
                                    <p:animScale>
                                      <p:cBhvr>
                                        <p:cTn id="59" dur="250" autoRev="1" fill="hold"/>
                                        <p:tgtEl>
                                          <p:spTgt spid="26"/>
                                        </p:tgtEl>
                                      </p:cBhvr>
                                      <p:by x="105000" y="105000"/>
                                    </p:animScale>
                                  </p:childTnLst>
                                </p:cTn>
                              </p:par>
                              <p:par>
                                <p:cTn id="60" presetID="26" presetClass="emph" presetSubtype="0" repeatCount="2000" fill="hold" grpId="0" nodeType="withEffect">
                                  <p:stCondLst>
                                    <p:cond delay="0"/>
                                  </p:stCondLst>
                                  <p:childTnLst>
                                    <p:animEffect transition="out" filter="fade">
                                      <p:cBhvr>
                                        <p:cTn id="61" dur="500" tmFilter="0, 0; .2, .5; .8, .5; 1, 0"/>
                                        <p:tgtEl>
                                          <p:spTgt spid="38"/>
                                        </p:tgtEl>
                                      </p:cBhvr>
                                    </p:animEffect>
                                    <p:animScale>
                                      <p:cBhvr>
                                        <p:cTn id="62" dur="250" autoRev="1" fill="hold"/>
                                        <p:tgtEl>
                                          <p:spTgt spid="38"/>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0" grpId="0" animBg="1"/>
      <p:bldP spid="32" grpId="0" animBg="1"/>
      <p:bldP spid="34" grpId="0" animBg="1"/>
      <p:bldP spid="36" grpId="0" animBg="1"/>
      <p:bldP spid="38" grpId="0" animBg="1"/>
      <p:bldP spid="12" grpId="0" animBg="1"/>
      <p:bldP spid="13" grpId="0" animBg="1"/>
      <p:bldP spid="14" grpId="0" animBg="1"/>
      <p:bldP spid="15" grpId="0" animBg="1"/>
      <p:bldP spid="16" grpId="0" animBg="1"/>
      <p:bldP spid="17" grpId="0" animBg="1"/>
      <p:bldP spid="18" grpId="0" animBg="1"/>
      <p:bldP spid="19" grpId="0" animBg="1"/>
      <p:bldP spid="40" grpId="0" animBg="1"/>
      <p:bldP spid="41"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291052" y="186572"/>
            <a:ext cx="5213057" cy="3728913"/>
            <a:chOff x="6291052" y="186572"/>
            <a:chExt cx="5213057" cy="3728913"/>
          </a:xfrm>
        </p:grpSpPr>
        <p:pic>
          <p:nvPicPr>
            <p:cNvPr id="6" name="Picture 5"/>
            <p:cNvPicPr>
              <a:picLocks noChangeAspect="1"/>
            </p:cNvPicPr>
            <p:nvPr/>
          </p:nvPicPr>
          <p:blipFill>
            <a:blip r:embed="rId2"/>
            <a:stretch>
              <a:fillRect/>
            </a:stretch>
          </p:blipFill>
          <p:spPr>
            <a:xfrm>
              <a:off x="6291052" y="186572"/>
              <a:ext cx="5213057" cy="2959472"/>
            </a:xfrm>
            <a:prstGeom prst="rect">
              <a:avLst/>
            </a:prstGeom>
          </p:spPr>
        </p:pic>
        <p:sp>
          <p:nvSpPr>
            <p:cNvPr id="3" name="TextBox 2"/>
            <p:cNvSpPr txBox="1"/>
            <p:nvPr/>
          </p:nvSpPr>
          <p:spPr>
            <a:xfrm>
              <a:off x="8041563" y="3146044"/>
              <a:ext cx="1868154" cy="769441"/>
            </a:xfrm>
            <a:prstGeom prst="rect">
              <a:avLst/>
            </a:prstGeom>
            <a:noFill/>
          </p:spPr>
          <p:txBody>
            <a:bodyPr wrap="square" rtlCol="0">
              <a:spAutoFit/>
            </a:bodyPr>
            <a:lstStyle/>
            <a:p>
              <a:pPr algn="ctr"/>
              <a:r>
                <a:rPr lang="de-DE" sz="4400" b="1" smtClean="0">
                  <a:latin typeface="Berlin Sans FB Demi" panose="020E0802020502020306" pitchFamily="34" charset="0"/>
                </a:rPr>
                <a:t>Who?</a:t>
              </a:r>
              <a:endParaRPr lang="de-DE" sz="4400" b="1">
                <a:latin typeface="Berlin Sans FB Demi" panose="020E0802020502020306" pitchFamily="34" charset="0"/>
              </a:endParaRPr>
            </a:p>
          </p:txBody>
        </p:sp>
      </p:grpSp>
      <p:grpSp>
        <p:nvGrpSpPr>
          <p:cNvPr id="10" name="Group 9"/>
          <p:cNvGrpSpPr/>
          <p:nvPr/>
        </p:nvGrpSpPr>
        <p:grpSpPr>
          <a:xfrm>
            <a:off x="1432607" y="310847"/>
            <a:ext cx="4209910" cy="2857500"/>
            <a:chOff x="1432607" y="310847"/>
            <a:chExt cx="4209910" cy="2857500"/>
          </a:xfrm>
        </p:grpSpPr>
        <p:sp>
          <p:nvSpPr>
            <p:cNvPr id="2" name="TextBox 1"/>
            <p:cNvSpPr txBox="1"/>
            <p:nvPr/>
          </p:nvSpPr>
          <p:spPr>
            <a:xfrm>
              <a:off x="1432607" y="970156"/>
              <a:ext cx="1868154" cy="769441"/>
            </a:xfrm>
            <a:prstGeom prst="rect">
              <a:avLst/>
            </a:prstGeom>
            <a:noFill/>
          </p:spPr>
          <p:txBody>
            <a:bodyPr wrap="square" rtlCol="0">
              <a:spAutoFit/>
            </a:bodyPr>
            <a:lstStyle/>
            <a:p>
              <a:pPr algn="ctr"/>
              <a:r>
                <a:rPr lang="de-DE" sz="4400" b="1" smtClean="0">
                  <a:latin typeface="Berlin Sans FB Demi" panose="020E0802020502020306" pitchFamily="34" charset="0"/>
                </a:rPr>
                <a:t>Why?</a:t>
              </a:r>
              <a:endParaRPr lang="de-DE" sz="4400" b="1">
                <a:latin typeface="Berlin Sans FB Demi" panose="020E0802020502020306" pitchFamily="34" charset="0"/>
              </a:endParaRPr>
            </a:p>
          </p:txBody>
        </p:sp>
        <p:pic>
          <p:nvPicPr>
            <p:cNvPr id="5" name="Picture 4"/>
            <p:cNvPicPr>
              <a:picLocks noChangeAspect="1"/>
            </p:cNvPicPr>
            <p:nvPr/>
          </p:nvPicPr>
          <p:blipFill rotWithShape="1">
            <a:blip r:embed="rId3"/>
            <a:srcRect l="26233" t="-1171" r="25883" b="1171"/>
            <a:stretch/>
          </p:blipFill>
          <p:spPr>
            <a:xfrm>
              <a:off x="3111190" y="310847"/>
              <a:ext cx="2531327" cy="2857500"/>
            </a:xfrm>
            <a:prstGeom prst="rect">
              <a:avLst/>
            </a:prstGeom>
          </p:spPr>
        </p:pic>
      </p:grpSp>
      <p:grpSp>
        <p:nvGrpSpPr>
          <p:cNvPr id="12" name="Group 11"/>
          <p:cNvGrpSpPr/>
          <p:nvPr/>
        </p:nvGrpSpPr>
        <p:grpSpPr>
          <a:xfrm>
            <a:off x="2713907" y="3715221"/>
            <a:ext cx="3389952" cy="2865863"/>
            <a:chOff x="2713907" y="3715221"/>
            <a:chExt cx="3389952" cy="2865863"/>
          </a:xfrm>
        </p:grpSpPr>
        <p:sp>
          <p:nvSpPr>
            <p:cNvPr id="4" name="TextBox 3"/>
            <p:cNvSpPr txBox="1"/>
            <p:nvPr/>
          </p:nvSpPr>
          <p:spPr>
            <a:xfrm>
              <a:off x="2713907" y="4657493"/>
              <a:ext cx="1868154" cy="769441"/>
            </a:xfrm>
            <a:prstGeom prst="rect">
              <a:avLst/>
            </a:prstGeom>
            <a:noFill/>
          </p:spPr>
          <p:txBody>
            <a:bodyPr wrap="square" rtlCol="0">
              <a:spAutoFit/>
            </a:bodyPr>
            <a:lstStyle/>
            <a:p>
              <a:pPr algn="ctr"/>
              <a:r>
                <a:rPr lang="de-DE" sz="4400" b="1" smtClean="0">
                  <a:latin typeface="Berlin Sans FB Demi" panose="020E0802020502020306" pitchFamily="34" charset="0"/>
                </a:rPr>
                <a:t>How?</a:t>
              </a:r>
              <a:endParaRPr lang="de-DE" sz="4400" b="1">
                <a:latin typeface="Berlin Sans FB Demi" panose="020E0802020502020306"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8962" y="3715221"/>
              <a:ext cx="2124897" cy="2865863"/>
            </a:xfrm>
            <a:prstGeom prst="rect">
              <a:avLst/>
            </a:prstGeom>
          </p:spPr>
        </p:pic>
      </p:grpSp>
      <p:sp>
        <p:nvSpPr>
          <p:cNvPr id="9" name="TextBox 8"/>
          <p:cNvSpPr txBox="1"/>
          <p:nvPr/>
        </p:nvSpPr>
        <p:spPr>
          <a:xfrm>
            <a:off x="7135688" y="5062139"/>
            <a:ext cx="3679903" cy="400110"/>
          </a:xfrm>
          <a:prstGeom prst="rect">
            <a:avLst/>
          </a:prstGeom>
          <a:noFill/>
        </p:spPr>
        <p:txBody>
          <a:bodyPr wrap="square" rtlCol="0">
            <a:spAutoFit/>
          </a:bodyPr>
          <a:lstStyle/>
          <a:p>
            <a:pPr marL="342900" indent="-342900" algn="ctr">
              <a:buAutoNum type="arabicPeriod"/>
            </a:pPr>
            <a:r>
              <a:rPr lang="de-DE" sz="2000" b="1" smtClean="0">
                <a:solidFill>
                  <a:schemeClr val="accent1">
                    <a:lumMod val="75000"/>
                  </a:schemeClr>
                </a:solidFill>
              </a:rPr>
              <a:t>Describe your current status</a:t>
            </a:r>
          </a:p>
        </p:txBody>
      </p:sp>
    </p:spTree>
    <p:extLst>
      <p:ext uri="{BB962C8B-B14F-4D97-AF65-F5344CB8AC3E}">
        <p14:creationId xmlns:p14="http://schemas.microsoft.com/office/powerpoint/2010/main" val="72221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483" t="8906" r="9531" b="21397"/>
          <a:stretch/>
        </p:blipFill>
        <p:spPr>
          <a:xfrm>
            <a:off x="3287210" y="115747"/>
            <a:ext cx="4896091" cy="6632353"/>
          </a:xfrm>
          <a:prstGeom prst="rect">
            <a:avLst/>
          </a:prstGeom>
        </p:spPr>
      </p:pic>
      <p:pic>
        <p:nvPicPr>
          <p:cNvPr id="4" name="Picture 3"/>
          <p:cNvPicPr>
            <a:picLocks noChangeAspect="1"/>
          </p:cNvPicPr>
          <p:nvPr/>
        </p:nvPicPr>
        <p:blipFill>
          <a:blip r:embed="rId3"/>
          <a:stretch>
            <a:fillRect/>
          </a:stretch>
        </p:blipFill>
        <p:spPr>
          <a:xfrm>
            <a:off x="3434575" y="3973986"/>
            <a:ext cx="914400" cy="1202462"/>
          </a:xfrm>
          <a:prstGeom prst="rect">
            <a:avLst/>
          </a:prstGeom>
        </p:spPr>
      </p:pic>
      <p:pic>
        <p:nvPicPr>
          <p:cNvPr id="5" name="Picture 4"/>
          <p:cNvPicPr>
            <a:picLocks noChangeAspect="1"/>
          </p:cNvPicPr>
          <p:nvPr/>
        </p:nvPicPr>
        <p:blipFill>
          <a:blip r:embed="rId4"/>
          <a:stretch>
            <a:fillRect/>
          </a:stretch>
        </p:blipFill>
        <p:spPr>
          <a:xfrm>
            <a:off x="3423424" y="5694366"/>
            <a:ext cx="1296113" cy="884959"/>
          </a:xfrm>
          <a:prstGeom prst="rect">
            <a:avLst/>
          </a:prstGeom>
        </p:spPr>
      </p:pic>
      <p:pic>
        <p:nvPicPr>
          <p:cNvPr id="6" name="Picture 5"/>
          <p:cNvPicPr>
            <a:picLocks noChangeAspect="1"/>
          </p:cNvPicPr>
          <p:nvPr/>
        </p:nvPicPr>
        <p:blipFill>
          <a:blip r:embed="rId5"/>
          <a:stretch>
            <a:fillRect/>
          </a:stretch>
        </p:blipFill>
        <p:spPr>
          <a:xfrm>
            <a:off x="6866235" y="5165297"/>
            <a:ext cx="1106887" cy="1235504"/>
          </a:xfrm>
          <a:prstGeom prst="rect">
            <a:avLst/>
          </a:prstGeom>
        </p:spPr>
      </p:pic>
      <p:pic>
        <p:nvPicPr>
          <p:cNvPr id="7" name="Picture 6"/>
          <p:cNvPicPr>
            <a:picLocks noChangeAspect="1"/>
          </p:cNvPicPr>
          <p:nvPr/>
        </p:nvPicPr>
        <p:blipFill>
          <a:blip r:embed="rId6"/>
          <a:stretch>
            <a:fillRect/>
          </a:stretch>
        </p:blipFill>
        <p:spPr>
          <a:xfrm>
            <a:off x="7184551" y="3511458"/>
            <a:ext cx="998749" cy="1395079"/>
          </a:xfrm>
          <a:prstGeom prst="rect">
            <a:avLst/>
          </a:prstGeom>
        </p:spPr>
      </p:pic>
      <p:pic>
        <p:nvPicPr>
          <p:cNvPr id="8" name="Picture 7"/>
          <p:cNvPicPr>
            <a:picLocks noChangeAspect="1"/>
          </p:cNvPicPr>
          <p:nvPr/>
        </p:nvPicPr>
        <p:blipFill>
          <a:blip r:embed="rId7"/>
          <a:stretch>
            <a:fillRect/>
          </a:stretch>
        </p:blipFill>
        <p:spPr>
          <a:xfrm>
            <a:off x="7170235" y="714722"/>
            <a:ext cx="945028" cy="1244442"/>
          </a:xfrm>
          <a:prstGeom prst="rect">
            <a:avLst/>
          </a:prstGeom>
        </p:spPr>
      </p:pic>
      <p:pic>
        <p:nvPicPr>
          <p:cNvPr id="9" name="Picture 8"/>
          <p:cNvPicPr>
            <a:picLocks noChangeAspect="1"/>
          </p:cNvPicPr>
          <p:nvPr/>
        </p:nvPicPr>
        <p:blipFill>
          <a:blip r:embed="rId8"/>
          <a:stretch>
            <a:fillRect/>
          </a:stretch>
        </p:blipFill>
        <p:spPr>
          <a:xfrm>
            <a:off x="6000828" y="157990"/>
            <a:ext cx="1078509" cy="1024039"/>
          </a:xfrm>
          <a:prstGeom prst="rect">
            <a:avLst/>
          </a:prstGeom>
        </p:spPr>
      </p:pic>
      <p:pic>
        <p:nvPicPr>
          <p:cNvPr id="10" name="Picture 9"/>
          <p:cNvPicPr>
            <a:picLocks noChangeAspect="1"/>
          </p:cNvPicPr>
          <p:nvPr/>
        </p:nvPicPr>
        <p:blipFill>
          <a:blip r:embed="rId9"/>
          <a:stretch>
            <a:fillRect/>
          </a:stretch>
        </p:blipFill>
        <p:spPr>
          <a:xfrm>
            <a:off x="3486157" y="459357"/>
            <a:ext cx="1054961" cy="1410599"/>
          </a:xfrm>
          <a:prstGeom prst="rect">
            <a:avLst/>
          </a:prstGeom>
        </p:spPr>
      </p:pic>
    </p:spTree>
    <p:extLst>
      <p:ext uri="{BB962C8B-B14F-4D97-AF65-F5344CB8AC3E}">
        <p14:creationId xmlns:p14="http://schemas.microsoft.com/office/powerpoint/2010/main" val="315898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150000" y="150000"/>
                                    </p:animScale>
                                  </p:childTnLst>
                                </p:cTn>
                              </p:par>
                              <p:par>
                                <p:cTn id="7" presetID="35" presetClass="path" presetSubtype="0" accel="50000" decel="50000" fill="hold" nodeType="withEffect">
                                  <p:stCondLst>
                                    <p:cond delay="0"/>
                                  </p:stCondLst>
                                  <p:childTnLst>
                                    <p:animMotion origin="layout" path="M 3.33333E-6 4.07407E-6 L -0.20482 0.00277 " pathEditMode="relative" rAng="0" ptsTypes="AA">
                                      <p:cBhvr>
                                        <p:cTn id="8" dur="2000" fill="hold"/>
                                        <p:tgtEl>
                                          <p:spTgt spid="10"/>
                                        </p:tgtEl>
                                        <p:attrNameLst>
                                          <p:attrName>ppt_x</p:attrName>
                                          <p:attrName>ppt_y</p:attrName>
                                        </p:attrNameLst>
                                      </p:cBhvr>
                                      <p:rCtr x="-10247" y="139"/>
                                    </p:animMotion>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4"/>
                                        </p:tgtEl>
                                      </p:cBhvr>
                                      <p:by x="150000" y="150000"/>
                                    </p:animScale>
                                  </p:childTnLst>
                                </p:cTn>
                              </p:par>
                              <p:par>
                                <p:cTn id="13" presetID="35" presetClass="path" presetSubtype="0" accel="50000" decel="50000" fill="hold" nodeType="withEffect">
                                  <p:stCondLst>
                                    <p:cond delay="0"/>
                                  </p:stCondLst>
                                  <p:childTnLst>
                                    <p:animMotion origin="layout" path="M -8.33333E-7 0.00972 L -0.16823 -0.14144 " pathEditMode="relative" rAng="0" ptsTypes="AA">
                                      <p:cBhvr>
                                        <p:cTn id="14" dur="2000" fill="hold"/>
                                        <p:tgtEl>
                                          <p:spTgt spid="4"/>
                                        </p:tgtEl>
                                        <p:attrNameLst>
                                          <p:attrName>ppt_x</p:attrName>
                                          <p:attrName>ppt_y</p:attrName>
                                        </p:attrNameLst>
                                      </p:cBhvr>
                                      <p:rCtr x="-8411" y="-7569"/>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4.16667E-6 4.07407E-6 L -0.17851 -0.02987 " pathEditMode="relative" rAng="0" ptsTypes="AA">
                                      <p:cBhvr>
                                        <p:cTn id="18" dur="2000" fill="hold"/>
                                        <p:tgtEl>
                                          <p:spTgt spid="5"/>
                                        </p:tgtEl>
                                        <p:attrNameLst>
                                          <p:attrName>ppt_x</p:attrName>
                                          <p:attrName>ppt_y</p:attrName>
                                        </p:attrNameLst>
                                      </p:cBhvr>
                                      <p:rCtr x="-8932" y="-1505"/>
                                    </p:animMotion>
                                  </p:childTnLst>
                                </p:cTn>
                              </p:par>
                              <p:par>
                                <p:cTn id="19" presetID="6" presetClass="emph" presetSubtype="0" fill="hold" nodeType="withEffect">
                                  <p:stCondLst>
                                    <p:cond delay="0"/>
                                  </p:stCondLst>
                                  <p:childTnLst>
                                    <p:animScale>
                                      <p:cBhvr>
                                        <p:cTn id="20" dur="2000" fill="hold"/>
                                        <p:tgtEl>
                                          <p:spTgt spid="5"/>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9"/>
                                        </p:tgtEl>
                                      </p:cBhvr>
                                      <p:by x="150000" y="150000"/>
                                    </p:animScale>
                                  </p:childTnLst>
                                </p:cTn>
                              </p:par>
                              <p:par>
                                <p:cTn id="25" presetID="63" presetClass="path" presetSubtype="0" accel="50000" decel="50000" fill="hold" nodeType="withEffect">
                                  <p:stCondLst>
                                    <p:cond delay="0"/>
                                  </p:stCondLst>
                                  <p:childTnLst>
                                    <p:animMotion origin="layout" path="M 1.875E-6 4.81481E-6 L 0.35742 0.08078 " pathEditMode="relative" rAng="0" ptsTypes="AA">
                                      <p:cBhvr>
                                        <p:cTn id="26" dur="2000" fill="hold"/>
                                        <p:tgtEl>
                                          <p:spTgt spid="9"/>
                                        </p:tgtEl>
                                        <p:attrNameLst>
                                          <p:attrName>ppt_x</p:attrName>
                                          <p:attrName>ppt_y</p:attrName>
                                        </p:attrNameLst>
                                      </p:cBhvr>
                                      <p:rCtr x="17865" y="4028"/>
                                    </p:animMotion>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8"/>
                                        </p:tgtEl>
                                      </p:cBhvr>
                                      <p:by x="150000" y="150000"/>
                                    </p:animScale>
                                  </p:childTnLst>
                                </p:cTn>
                              </p:par>
                              <p:par>
                                <p:cTn id="31" presetID="63" presetClass="path" presetSubtype="0" accel="50000" decel="50000" fill="hold" nodeType="withEffect">
                                  <p:stCondLst>
                                    <p:cond delay="0"/>
                                  </p:stCondLst>
                                  <p:childTnLst>
                                    <p:animMotion origin="layout" path="M -2.91667E-6 2.59259E-6 L 0.13776 0.16111 " pathEditMode="relative" rAng="0" ptsTypes="AA">
                                      <p:cBhvr>
                                        <p:cTn id="32" dur="2000" fill="hold"/>
                                        <p:tgtEl>
                                          <p:spTgt spid="8"/>
                                        </p:tgtEl>
                                        <p:attrNameLst>
                                          <p:attrName>ppt_x</p:attrName>
                                          <p:attrName>ppt_y</p:attrName>
                                        </p:attrNameLst>
                                      </p:cBhvr>
                                      <p:rCtr x="6888" y="8056"/>
                                    </p:animMotion>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nodeType="clickEffect">
                                  <p:stCondLst>
                                    <p:cond delay="0"/>
                                  </p:stCondLst>
                                  <p:childTnLst>
                                    <p:animScale>
                                      <p:cBhvr>
                                        <p:cTn id="36" dur="2000" fill="hold"/>
                                        <p:tgtEl>
                                          <p:spTgt spid="7"/>
                                        </p:tgtEl>
                                      </p:cBhvr>
                                      <p:by x="150000" y="150000"/>
                                    </p:animScale>
                                  </p:childTnLst>
                                </p:cTn>
                              </p:par>
                              <p:par>
                                <p:cTn id="37" presetID="63" presetClass="path" presetSubtype="0" accel="50000" decel="50000" fill="hold" nodeType="withEffect">
                                  <p:stCondLst>
                                    <p:cond delay="0"/>
                                  </p:stCondLst>
                                  <p:childTnLst>
                                    <p:animMotion origin="layout" path="M 1.66667E-6 2.59259E-6 L 0.28698 -0.06135 " pathEditMode="relative" rAng="0" ptsTypes="AA">
                                      <p:cBhvr>
                                        <p:cTn id="38" dur="2000" fill="hold"/>
                                        <p:tgtEl>
                                          <p:spTgt spid="7"/>
                                        </p:tgtEl>
                                        <p:attrNameLst>
                                          <p:attrName>ppt_x</p:attrName>
                                          <p:attrName>ppt_y</p:attrName>
                                        </p:attrNameLst>
                                      </p:cBhvr>
                                      <p:rCtr x="14349" y="-3079"/>
                                    </p:animMotion>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nodeType="clickEffect">
                                  <p:stCondLst>
                                    <p:cond delay="0"/>
                                  </p:stCondLst>
                                  <p:childTnLst>
                                    <p:animScale>
                                      <p:cBhvr>
                                        <p:cTn id="42" dur="2000" fill="hold"/>
                                        <p:tgtEl>
                                          <p:spTgt spid="6"/>
                                        </p:tgtEl>
                                      </p:cBhvr>
                                      <p:by x="150000" y="150000"/>
                                    </p:animScale>
                                  </p:childTnLst>
                                </p:cTn>
                              </p:par>
                              <p:par>
                                <p:cTn id="43" presetID="63" presetClass="path" presetSubtype="0" accel="50000" decel="50000" fill="hold" nodeType="withEffect">
                                  <p:stCondLst>
                                    <p:cond delay="0"/>
                                  </p:stCondLst>
                                  <p:childTnLst>
                                    <p:animMotion origin="layout" path="M -3.54167E-6 2.96296E-6 L 0.19193 -0.04514 " pathEditMode="relative" rAng="0" ptsTypes="AA">
                                      <p:cBhvr>
                                        <p:cTn id="44" dur="2000" fill="hold"/>
                                        <p:tgtEl>
                                          <p:spTgt spid="6"/>
                                        </p:tgtEl>
                                        <p:attrNameLst>
                                          <p:attrName>ppt_x</p:attrName>
                                          <p:attrName>ppt_y</p:attrName>
                                        </p:attrNameLst>
                                      </p:cBhvr>
                                      <p:rCtr x="9596" y="-2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F2247"/>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78000"/>
                    </a14:imgEffect>
                  </a14:imgLayer>
                </a14:imgProps>
              </a:ext>
            </a:extLst>
          </a:blip>
          <a:stretch>
            <a:fillRect/>
          </a:stretch>
        </p:blipFill>
        <p:spPr>
          <a:xfrm>
            <a:off x="0" y="0"/>
            <a:ext cx="6589408" cy="6858000"/>
          </a:xfrm>
          <a:prstGeom prst="rect">
            <a:avLst/>
          </a:prstGeom>
        </p:spPr>
      </p:pic>
      <p:sp>
        <p:nvSpPr>
          <p:cNvPr id="2" name="TextBox 1"/>
          <p:cNvSpPr txBox="1"/>
          <p:nvPr/>
        </p:nvSpPr>
        <p:spPr>
          <a:xfrm>
            <a:off x="4336887" y="287206"/>
            <a:ext cx="9645248" cy="6432530"/>
          </a:xfrm>
          <a:prstGeom prst="rect">
            <a:avLst/>
          </a:prstGeom>
          <a:noFill/>
        </p:spPr>
        <p:txBody>
          <a:bodyPr wrap="square" rtlCol="0">
            <a:spAutoFit/>
          </a:bodyPr>
          <a:lstStyle/>
          <a:p>
            <a:pPr algn="ctr"/>
            <a:r>
              <a:rPr lang="de-DE" sz="4400" b="1" smtClean="0">
                <a:solidFill>
                  <a:schemeClr val="bg1"/>
                </a:solidFill>
                <a:latin typeface="Berlin Sans FB Demi" panose="020E0802020502020306" pitchFamily="34" charset="0"/>
              </a:rPr>
              <a:t>Activity:</a:t>
            </a:r>
          </a:p>
          <a:p>
            <a:pPr algn="ctr"/>
            <a:endParaRPr lang="de-DE" sz="4400" b="1">
              <a:solidFill>
                <a:schemeClr val="bg1"/>
              </a:solidFill>
              <a:latin typeface="Berlin Sans FB Demi" panose="020E0802020502020306" pitchFamily="34" charset="0"/>
            </a:endParaRPr>
          </a:p>
          <a:p>
            <a:pPr algn="ctr"/>
            <a:r>
              <a:rPr lang="de-DE" sz="4400" b="1" smtClean="0">
                <a:solidFill>
                  <a:schemeClr val="bg1"/>
                </a:solidFill>
                <a:latin typeface="Berlin Sans FB Demi" panose="020E0802020502020306" pitchFamily="34" charset="0"/>
              </a:rPr>
              <a:t>2 Groups</a:t>
            </a:r>
          </a:p>
          <a:p>
            <a:pPr algn="ctr"/>
            <a:endParaRPr lang="de-DE" sz="4400" b="1" smtClean="0">
              <a:solidFill>
                <a:schemeClr val="bg1"/>
              </a:solidFill>
              <a:latin typeface="Berlin Sans FB Demi" panose="020E0802020502020306" pitchFamily="34" charset="0"/>
            </a:endParaRPr>
          </a:p>
          <a:p>
            <a:pPr algn="ctr"/>
            <a:r>
              <a:rPr lang="de-DE" sz="4400" b="1" smtClean="0">
                <a:solidFill>
                  <a:schemeClr val="bg1"/>
                </a:solidFill>
                <a:latin typeface="Berlin Sans FB Demi" panose="020E0802020502020306" pitchFamily="34" charset="0"/>
              </a:rPr>
              <a:t>Provide </a:t>
            </a:r>
          </a:p>
          <a:p>
            <a:pPr algn="ctr"/>
            <a:r>
              <a:rPr lang="de-DE" sz="4400" b="1" smtClean="0">
                <a:solidFill>
                  <a:schemeClr val="bg1"/>
                </a:solidFill>
                <a:latin typeface="Berlin Sans FB Demi" panose="020E0802020502020306" pitchFamily="34" charset="0"/>
              </a:rPr>
              <a:t>Career Guidance </a:t>
            </a:r>
          </a:p>
          <a:p>
            <a:pPr algn="ctr"/>
            <a:r>
              <a:rPr lang="de-DE" sz="4400" b="1" smtClean="0">
                <a:solidFill>
                  <a:schemeClr val="bg1"/>
                </a:solidFill>
                <a:latin typeface="Berlin Sans FB Demi" panose="020E0802020502020306" pitchFamily="34" charset="0"/>
              </a:rPr>
              <a:t>for </a:t>
            </a:r>
          </a:p>
          <a:p>
            <a:pPr algn="ctr"/>
            <a:endParaRPr lang="de-DE" sz="1600" b="1" smtClean="0">
              <a:solidFill>
                <a:schemeClr val="bg1"/>
              </a:solidFill>
              <a:latin typeface="Berlin Sans FB Demi" panose="020E0802020502020306" pitchFamily="34" charset="0"/>
            </a:endParaRPr>
          </a:p>
          <a:p>
            <a:pPr marL="742950" indent="-742950" algn="ctr">
              <a:buAutoNum type="alphaUcPeriod"/>
            </a:pPr>
            <a:r>
              <a:rPr lang="de-DE" sz="4400" b="1" smtClean="0">
                <a:solidFill>
                  <a:srgbClr val="58CED6"/>
                </a:solidFill>
                <a:latin typeface="Berlin Sans FB Demi" panose="020E0802020502020306" pitchFamily="34" charset="0"/>
              </a:rPr>
              <a:t>Anna</a:t>
            </a:r>
          </a:p>
          <a:p>
            <a:pPr marL="742950" indent="-742950" algn="ctr">
              <a:buAutoNum type="alphaUcPeriod"/>
            </a:pPr>
            <a:r>
              <a:rPr lang="de-DE" sz="4400" b="1" smtClean="0">
                <a:solidFill>
                  <a:srgbClr val="A51F80"/>
                </a:solidFill>
                <a:latin typeface="Berlin Sans FB Demi" panose="020E0802020502020306" pitchFamily="34" charset="0"/>
              </a:rPr>
              <a:t>Bella</a:t>
            </a:r>
            <a:r>
              <a:rPr lang="de-DE" sz="4400" b="1" smtClean="0">
                <a:solidFill>
                  <a:srgbClr val="9A167F"/>
                </a:solidFill>
                <a:latin typeface="Berlin Sans FB Demi" panose="020E0802020502020306" pitchFamily="34" charset="0"/>
              </a:rPr>
              <a:t> </a:t>
            </a:r>
            <a:endParaRPr lang="de-DE" sz="4400" b="1">
              <a:solidFill>
                <a:srgbClr val="9A167F"/>
              </a:solidFill>
              <a:latin typeface="Berlin Sans FB Demi" panose="020E0802020502020306" pitchFamily="34" charset="0"/>
            </a:endParaRPr>
          </a:p>
        </p:txBody>
      </p:sp>
    </p:spTree>
    <p:extLst>
      <p:ext uri="{BB962C8B-B14F-4D97-AF65-F5344CB8AC3E}">
        <p14:creationId xmlns:p14="http://schemas.microsoft.com/office/powerpoint/2010/main" val="5229300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3579</Words>
  <Application>Microsoft Office PowerPoint</Application>
  <PresentationFormat>Widescreen</PresentationFormat>
  <Paragraphs>406</Paragraphs>
  <Slides>29</Slides>
  <Notes>1</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Malgun Gothic</vt:lpstr>
      <vt:lpstr>AdLib WGL4 BT</vt:lpstr>
      <vt:lpstr>Arial</vt:lpstr>
      <vt:lpstr>Berlin Sans FB</vt:lpstr>
      <vt:lpstr>Berlin Sans FB Demi</vt:lpstr>
      <vt:lpstr>Calibri</vt:lpstr>
      <vt:lpstr>Calibri Light</vt:lpstr>
      <vt:lpstr>Dosis Light</vt:lpstr>
      <vt:lpstr>Gill Sans MT Condensed</vt:lpstr>
      <vt:lpstr>One Stroke Script LET</vt:lpstr>
      <vt:lpstr>Source Sans Pro</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HSWT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N.N.</dc:creator>
  <cp:lastModifiedBy>N.N.</cp:lastModifiedBy>
  <cp:revision>69</cp:revision>
  <dcterms:created xsi:type="dcterms:W3CDTF">2024-10-16T10:03:10Z</dcterms:created>
  <dcterms:modified xsi:type="dcterms:W3CDTF">2024-10-22T10:28:05Z</dcterms:modified>
</cp:coreProperties>
</file>