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418702-F611-4A5F-B4A1-35BFA8789CA0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0DBDE-54EE-42E9-9E61-24DF9E2BE4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3084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39488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B5BCB-D1D5-45EF-9FD5-37A52A84E71C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21DDC-FF51-406B-81E8-2BB87E6000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0157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B5BCB-D1D5-45EF-9FD5-37A52A84E71C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21DDC-FF51-406B-81E8-2BB87E6000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3127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B5BCB-D1D5-45EF-9FD5-37A52A84E71C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21DDC-FF51-406B-81E8-2BB87E6000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2415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B5BCB-D1D5-45EF-9FD5-37A52A84E71C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21DDC-FF51-406B-81E8-2BB87E6000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5182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B5BCB-D1D5-45EF-9FD5-37A52A84E71C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21DDC-FF51-406B-81E8-2BB87E6000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102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B5BCB-D1D5-45EF-9FD5-37A52A84E71C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21DDC-FF51-406B-81E8-2BB87E6000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7667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B5BCB-D1D5-45EF-9FD5-37A52A84E71C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21DDC-FF51-406B-81E8-2BB87E6000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4295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B5BCB-D1D5-45EF-9FD5-37A52A84E71C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21DDC-FF51-406B-81E8-2BB87E6000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6565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B5BCB-D1D5-45EF-9FD5-37A52A84E71C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21DDC-FF51-406B-81E8-2BB87E6000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8824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B5BCB-D1D5-45EF-9FD5-37A52A84E71C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21DDC-FF51-406B-81E8-2BB87E6000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5685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B5BCB-D1D5-45EF-9FD5-37A52A84E71C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21DDC-FF51-406B-81E8-2BB87E6000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593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B5BCB-D1D5-45EF-9FD5-37A52A84E71C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21DDC-FF51-406B-81E8-2BB87E6000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6009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oogle Shape;73;p2"/>
          <p:cNvGrpSpPr/>
          <p:nvPr/>
        </p:nvGrpSpPr>
        <p:grpSpPr>
          <a:xfrm>
            <a:off x="0" y="0"/>
            <a:ext cx="12192000" cy="6858000"/>
            <a:chOff x="0" y="0"/>
            <a:chExt cx="9144000" cy="5143500"/>
          </a:xfrm>
        </p:grpSpPr>
        <p:sp>
          <p:nvSpPr>
            <p:cNvPr id="74" name="Google Shape;74;p2"/>
            <p:cNvSpPr/>
            <p:nvPr/>
          </p:nvSpPr>
          <p:spPr>
            <a:xfrm>
              <a:off x="0" y="0"/>
              <a:ext cx="2115000" cy="5143500"/>
            </a:xfrm>
            <a:prstGeom prst="rect">
              <a:avLst/>
            </a:prstGeom>
            <a:solidFill>
              <a:srgbClr val="D76D2E">
                <a:alpha val="254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SzPts val="1400"/>
              </a:pPr>
              <a:endParaRPr sz="18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2115000" y="0"/>
              <a:ext cx="3082500" cy="5143500"/>
            </a:xfrm>
            <a:prstGeom prst="rect">
              <a:avLst/>
            </a:prstGeom>
            <a:solidFill>
              <a:srgbClr val="EFB34E">
                <a:alpha val="254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SzPts val="1400"/>
              </a:pPr>
              <a:endParaRPr sz="18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5197500" y="0"/>
              <a:ext cx="3946500" cy="5143500"/>
            </a:xfrm>
            <a:prstGeom prst="rect">
              <a:avLst/>
            </a:prstGeom>
            <a:solidFill>
              <a:srgbClr val="C0D769">
                <a:alpha val="25098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SzPts val="1400"/>
              </a:pPr>
              <a:endParaRPr sz="18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7" name="Google Shape;77;p2"/>
            <p:cNvGrpSpPr/>
            <p:nvPr/>
          </p:nvGrpSpPr>
          <p:grpSpPr>
            <a:xfrm>
              <a:off x="2115000" y="0"/>
              <a:ext cx="6868200" cy="408600"/>
              <a:chOff x="2115000" y="0"/>
              <a:chExt cx="6868200" cy="408600"/>
            </a:xfrm>
          </p:grpSpPr>
          <p:sp>
            <p:nvSpPr>
              <p:cNvPr id="78" name="Google Shape;78;p2"/>
              <p:cNvSpPr txBox="1"/>
              <p:nvPr/>
            </p:nvSpPr>
            <p:spPr>
              <a:xfrm>
                <a:off x="2115000" y="0"/>
                <a:ext cx="2541900" cy="40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>
                  <a:buClr>
                    <a:srgbClr val="000000"/>
                  </a:buClr>
                  <a:buSzPts val="1400"/>
                </a:pPr>
                <a:r>
                  <a:rPr lang="fr" sz="1867" b="1">
                    <a:solidFill>
                      <a:srgbClr val="EFB34E"/>
                    </a:solidFill>
                    <a:latin typeface="Proxima Nova"/>
                    <a:ea typeface="Proxima Nova"/>
                    <a:cs typeface="Proxima Nova"/>
                    <a:sym typeface="Proxima Nova"/>
                  </a:rPr>
                  <a:t>Perception of training</a:t>
                </a:r>
                <a:endParaRPr sz="1867" b="1">
                  <a:solidFill>
                    <a:srgbClr val="EFB34E"/>
                  </a:solidFill>
                  <a:latin typeface="Proxima Nova"/>
                  <a:ea typeface="Proxima Nova"/>
                  <a:cs typeface="Proxima Nova"/>
                  <a:sym typeface="Proxima Nova"/>
                </a:endParaRPr>
              </a:p>
            </p:txBody>
          </p:sp>
          <p:sp>
            <p:nvSpPr>
              <p:cNvPr id="79" name="Google Shape;79;p2"/>
              <p:cNvSpPr txBox="1"/>
              <p:nvPr/>
            </p:nvSpPr>
            <p:spPr>
              <a:xfrm>
                <a:off x="5197500" y="0"/>
                <a:ext cx="3785700" cy="40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>
                  <a:buClr>
                    <a:srgbClr val="000000"/>
                  </a:buClr>
                  <a:buSzPts val="1400"/>
                </a:pPr>
                <a:r>
                  <a:rPr lang="fr" sz="1867" b="1">
                    <a:solidFill>
                      <a:srgbClr val="6AA84F"/>
                    </a:solidFill>
                    <a:latin typeface="Proxima Nova"/>
                    <a:ea typeface="Proxima Nova"/>
                    <a:cs typeface="Proxima Nova"/>
                    <a:sym typeface="Proxima Nova"/>
                  </a:rPr>
                  <a:t>Conditions to follow the training</a:t>
                </a:r>
                <a:endParaRPr sz="1867" b="1">
                  <a:solidFill>
                    <a:srgbClr val="6AA84F"/>
                  </a:solidFill>
                  <a:latin typeface="Proxima Nova"/>
                  <a:ea typeface="Proxima Nova"/>
                  <a:cs typeface="Proxima Nova"/>
                  <a:sym typeface="Proxima Nova"/>
                </a:endParaRPr>
              </a:p>
            </p:txBody>
          </p:sp>
        </p:grpSp>
      </p:grpSp>
      <p:sp>
        <p:nvSpPr>
          <p:cNvPr id="80" name="Google Shape;80;p2"/>
          <p:cNvSpPr/>
          <p:nvPr/>
        </p:nvSpPr>
        <p:spPr>
          <a:xfrm>
            <a:off x="501767" y="851633"/>
            <a:ext cx="1789600" cy="2104000"/>
          </a:xfrm>
          <a:prstGeom prst="roundRect">
            <a:avLst>
              <a:gd name="adj" fmla="val 4333"/>
            </a:avLst>
          </a:prstGeom>
          <a:solidFill>
            <a:srgbClr val="D76D2E"/>
          </a:solidFill>
          <a:ln w="9525" cap="flat" cmpd="sng">
            <a:solidFill>
              <a:srgbClr val="D76D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SzPts val="1200"/>
            </a:pPr>
            <a:r>
              <a:rPr lang="fr" sz="16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Photo</a:t>
            </a:r>
            <a:endParaRPr sz="8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81" name="Google Shape;81;p2"/>
          <p:cNvSpPr/>
          <p:nvPr/>
        </p:nvSpPr>
        <p:spPr>
          <a:xfrm>
            <a:off x="165367" y="3621267"/>
            <a:ext cx="2462400" cy="2955600"/>
          </a:xfrm>
          <a:prstGeom prst="roundRect">
            <a:avLst>
              <a:gd name="adj" fmla="val 4333"/>
            </a:avLst>
          </a:prstGeom>
          <a:solidFill>
            <a:srgbClr val="D76D2E"/>
          </a:solidFill>
          <a:ln w="9525" cap="flat" cmpd="sng">
            <a:solidFill>
              <a:srgbClr val="D76D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SzPts val="1200"/>
            </a:pPr>
            <a:r>
              <a:rPr lang="fr" sz="16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Socio-</a:t>
            </a:r>
            <a:r>
              <a:rPr lang="fr" sz="16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demographic</a:t>
            </a:r>
            <a:r>
              <a:rPr lang="fr" sz="16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information</a:t>
            </a:r>
            <a:endParaRPr sz="1600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buClr>
                <a:srgbClr val="000000"/>
              </a:buClr>
              <a:buSzPts val="600"/>
            </a:pPr>
            <a:endParaRPr sz="800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buClr>
                <a:srgbClr val="000000"/>
              </a:buClr>
              <a:buSzPts val="600"/>
            </a:pP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How </a:t>
            </a: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old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is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it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?</a:t>
            </a:r>
            <a:b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</a:b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What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is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her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sex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?</a:t>
            </a:r>
            <a:endParaRPr sz="800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buClr>
                <a:srgbClr val="000000"/>
              </a:buClr>
              <a:buSzPts val="600"/>
            </a:pP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Where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does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she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live?</a:t>
            </a:r>
            <a:endParaRPr sz="800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buClr>
                <a:srgbClr val="000000"/>
              </a:buClr>
              <a:buSzPts val="600"/>
            </a:pP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What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is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his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professional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activity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?</a:t>
            </a:r>
            <a:endParaRPr sz="800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buClr>
                <a:srgbClr val="000000"/>
              </a:buClr>
              <a:buSzPts val="600"/>
            </a:pP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What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type of organisation </a:t>
            </a: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does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she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work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in?</a:t>
            </a:r>
            <a:endParaRPr sz="800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buClr>
                <a:srgbClr val="000000"/>
              </a:buClr>
              <a:buSzPts val="600"/>
            </a:pP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Language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?</a:t>
            </a:r>
            <a:endParaRPr sz="800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buClr>
                <a:srgbClr val="000000"/>
              </a:buClr>
              <a:buSzPts val="600"/>
            </a:pP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Academic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level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?</a:t>
            </a:r>
            <a:endParaRPr sz="800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82" name="Google Shape;82;p2"/>
          <p:cNvSpPr/>
          <p:nvPr/>
        </p:nvSpPr>
        <p:spPr>
          <a:xfrm>
            <a:off x="2932267" y="612267"/>
            <a:ext cx="3845600" cy="1636000"/>
          </a:xfrm>
          <a:prstGeom prst="roundRect">
            <a:avLst>
              <a:gd name="adj" fmla="val 4333"/>
            </a:avLst>
          </a:prstGeom>
          <a:solidFill>
            <a:srgbClr val="EFB34E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SzPts val="1200"/>
            </a:pPr>
            <a:r>
              <a:rPr lang="fr" sz="16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Previous</a:t>
            </a:r>
            <a:r>
              <a:rPr lang="fr" sz="16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fr" sz="16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knowledge</a:t>
            </a:r>
            <a:r>
              <a:rPr lang="fr" sz="16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and </a:t>
            </a:r>
            <a:r>
              <a:rPr lang="fr" sz="16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skills</a:t>
            </a:r>
            <a:r>
              <a:rPr lang="fr" sz="16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of the </a:t>
            </a:r>
            <a:r>
              <a:rPr lang="fr" sz="16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person</a:t>
            </a:r>
            <a:r>
              <a:rPr lang="fr" sz="16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on the topic </a:t>
            </a:r>
            <a:endParaRPr sz="1600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>
              <a:buClr>
                <a:srgbClr val="000000"/>
              </a:buClr>
              <a:buSzPts val="600"/>
            </a:pPr>
            <a:endParaRPr sz="800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buClr>
                <a:srgbClr val="000000"/>
              </a:buClr>
              <a:buSzPts val="600"/>
            </a:pP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What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does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the </a:t>
            </a: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person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already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know about the </a:t>
            </a:r>
            <a:r>
              <a:rPr lang="fr" sz="800" dirty="0" err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subject</a:t>
            </a:r>
            <a:r>
              <a:rPr lang="fr" sz="800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of the training?</a:t>
            </a:r>
            <a:endParaRPr sz="800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83" name="Google Shape;83;p2"/>
          <p:cNvSpPr/>
          <p:nvPr/>
        </p:nvSpPr>
        <p:spPr>
          <a:xfrm>
            <a:off x="2930833" y="2776700"/>
            <a:ext cx="3845600" cy="1636000"/>
          </a:xfrm>
          <a:prstGeom prst="roundRect">
            <a:avLst>
              <a:gd name="adj" fmla="val 4333"/>
            </a:avLst>
          </a:prstGeom>
          <a:solidFill>
            <a:srgbClr val="EFB34E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SzPts val="1200"/>
            </a:pPr>
            <a:r>
              <a:rPr lang="fr" sz="16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Reasons for commitment</a:t>
            </a:r>
            <a:endParaRPr sz="16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buClr>
                <a:srgbClr val="000000"/>
              </a:buClr>
              <a:buSzPts val="600"/>
            </a:pPr>
            <a:endParaRPr sz="8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buClr>
                <a:srgbClr val="000000"/>
              </a:buClr>
              <a:buSzPts val="600"/>
            </a:pPr>
            <a:r>
              <a:rPr lang="fr" sz="8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Why does the person register for the training?</a:t>
            </a:r>
            <a:endParaRPr sz="8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84" name="Google Shape;84;p2"/>
          <p:cNvSpPr/>
          <p:nvPr/>
        </p:nvSpPr>
        <p:spPr>
          <a:xfrm>
            <a:off x="2932267" y="4941133"/>
            <a:ext cx="3845600" cy="1636000"/>
          </a:xfrm>
          <a:prstGeom prst="roundRect">
            <a:avLst>
              <a:gd name="adj" fmla="val 4333"/>
            </a:avLst>
          </a:prstGeom>
          <a:solidFill>
            <a:srgbClr val="EFB34E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SzPts val="1200"/>
            </a:pPr>
            <a:r>
              <a:rPr lang="fr" sz="16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Problems &amp; aspirations</a:t>
            </a:r>
            <a:endParaRPr sz="16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buClr>
                <a:srgbClr val="000000"/>
              </a:buClr>
              <a:buSzPts val="600"/>
            </a:pPr>
            <a:endParaRPr sz="8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buClr>
                <a:srgbClr val="000000"/>
              </a:buClr>
              <a:buSzPts val="600"/>
            </a:pPr>
            <a:r>
              <a:rPr lang="fr" sz="8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What problems does it encounter in relation to the training theme? What are her aspirations after attending the training?</a:t>
            </a:r>
            <a:endParaRPr sz="8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85" name="Google Shape;85;p2"/>
          <p:cNvSpPr/>
          <p:nvPr/>
        </p:nvSpPr>
        <p:spPr>
          <a:xfrm>
            <a:off x="7079500" y="612267"/>
            <a:ext cx="4946000" cy="1636000"/>
          </a:xfrm>
          <a:prstGeom prst="roundRect">
            <a:avLst>
              <a:gd name="adj" fmla="val 4333"/>
            </a:avLst>
          </a:prstGeom>
          <a:solidFill>
            <a:srgbClr val="6AA84F"/>
          </a:solidFill>
          <a:ln w="9525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SzPts val="1200"/>
            </a:pPr>
            <a:r>
              <a:rPr lang="fr" sz="16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Material and temporal conditions</a:t>
            </a:r>
            <a:endParaRPr sz="16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buClr>
                <a:srgbClr val="000000"/>
              </a:buClr>
              <a:buSzPts val="600"/>
            </a:pPr>
            <a:endParaRPr sz="8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buClr>
                <a:srgbClr val="000000"/>
              </a:buClr>
              <a:buSzPts val="600"/>
            </a:pPr>
            <a:r>
              <a:rPr lang="fr" sz="8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Where does she take the training?</a:t>
            </a:r>
            <a:br>
              <a:rPr lang="fr" sz="8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</a:br>
            <a:r>
              <a:rPr lang="fr" sz="8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What equipment does the person have to follow the distance learning course?</a:t>
            </a:r>
            <a:endParaRPr sz="8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buClr>
                <a:srgbClr val="000000"/>
              </a:buClr>
              <a:buSzPts val="600"/>
            </a:pPr>
            <a:r>
              <a:rPr lang="fr" sz="8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How much time is the person willing to devote to the training (per day or per week)?</a:t>
            </a:r>
            <a:endParaRPr sz="8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86" name="Google Shape;86;p2"/>
          <p:cNvSpPr/>
          <p:nvPr/>
        </p:nvSpPr>
        <p:spPr>
          <a:xfrm>
            <a:off x="7079500" y="2739284"/>
            <a:ext cx="4946000" cy="1636000"/>
          </a:xfrm>
          <a:prstGeom prst="roundRect">
            <a:avLst>
              <a:gd name="adj" fmla="val 4333"/>
            </a:avLst>
          </a:prstGeom>
          <a:solidFill>
            <a:srgbClr val="6AA84F"/>
          </a:solidFill>
          <a:ln w="9525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SzPts val="1200"/>
            </a:pPr>
            <a:r>
              <a:rPr lang="fr" sz="16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Methodological skills</a:t>
            </a:r>
            <a:endParaRPr sz="16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buClr>
                <a:srgbClr val="000000"/>
              </a:buClr>
              <a:buSzPts val="600"/>
            </a:pPr>
            <a:endParaRPr sz="8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buClr>
                <a:srgbClr val="000000"/>
              </a:buClr>
              <a:buSzPts val="600"/>
            </a:pPr>
            <a:r>
              <a:rPr lang="fr" sz="8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What are the methodological skills of the person to follow a distance learning course? Is he or she capable of being autonomous? What support does he or she need?</a:t>
            </a:r>
            <a:endParaRPr sz="8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87" name="Google Shape;87;p2"/>
          <p:cNvSpPr/>
          <p:nvPr/>
        </p:nvSpPr>
        <p:spPr>
          <a:xfrm>
            <a:off x="7079500" y="4866300"/>
            <a:ext cx="4946000" cy="1636000"/>
          </a:xfrm>
          <a:prstGeom prst="roundRect">
            <a:avLst>
              <a:gd name="adj" fmla="val 4333"/>
            </a:avLst>
          </a:prstGeom>
          <a:solidFill>
            <a:srgbClr val="6AA84F"/>
          </a:solidFill>
          <a:ln w="9525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SzPts val="1200"/>
            </a:pPr>
            <a:r>
              <a:rPr lang="fr" sz="16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Numerical skills</a:t>
            </a:r>
            <a:endParaRPr sz="16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buClr>
                <a:srgbClr val="000000"/>
              </a:buClr>
              <a:buSzPts val="600"/>
            </a:pPr>
            <a:endParaRPr sz="8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buClr>
                <a:srgbClr val="000000"/>
              </a:buClr>
              <a:buSzPts val="600"/>
            </a:pPr>
            <a:r>
              <a:rPr lang="fr" sz="800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rPr>
              <a:t>What are the digital skills of the person to follow a distance learning course? Is he or she capable of being autonomous? What support does he or she need? Does he or she have a good internet connection? </a:t>
            </a:r>
            <a:endParaRPr sz="800">
              <a:solidFill>
                <a:schemeClr val="lt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buClr>
                <a:srgbClr val="000000"/>
              </a:buClr>
              <a:buSzPts val="600"/>
            </a:pPr>
            <a:endParaRPr sz="8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88" name="Google Shape;88;p2"/>
          <p:cNvSpPr txBox="1"/>
          <p:nvPr/>
        </p:nvSpPr>
        <p:spPr>
          <a:xfrm>
            <a:off x="0" y="0"/>
            <a:ext cx="3389200" cy="5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fr" sz="1867" b="1">
                <a:solidFill>
                  <a:srgbClr val="D76D2E"/>
                </a:solidFill>
                <a:latin typeface="Proxima Nova"/>
                <a:ea typeface="Proxima Nova"/>
                <a:cs typeface="Proxima Nova"/>
                <a:sym typeface="Proxima Nova"/>
              </a:rPr>
              <a:t>Profile</a:t>
            </a:r>
            <a:endParaRPr sz="1867" b="1">
              <a:solidFill>
                <a:srgbClr val="D76D2E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  <p:extLst>
      <p:ext uri="{BB962C8B-B14F-4D97-AF65-F5344CB8AC3E}">
        <p14:creationId xmlns:p14="http://schemas.microsoft.com/office/powerpoint/2010/main" val="3341360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Office PowerPoint</Application>
  <PresentationFormat>Breitbild</PresentationFormat>
  <Paragraphs>31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Proxima Nova</vt:lpstr>
      <vt:lpstr>Office</vt:lpstr>
      <vt:lpstr>PowerPoint-Präsentation</vt:lpstr>
    </vt:vector>
  </TitlesOfParts>
  <Company>HSWT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xxxxx</dc:creator>
  <cp:lastModifiedBy>xxxxx</cp:lastModifiedBy>
  <cp:revision>1</cp:revision>
  <dcterms:created xsi:type="dcterms:W3CDTF">2023-02-16T08:26:42Z</dcterms:created>
  <dcterms:modified xsi:type="dcterms:W3CDTF">2023-02-16T08:27:01Z</dcterms:modified>
</cp:coreProperties>
</file>