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8" r:id="rId3"/>
    <p:sldId id="259" r:id="rId4"/>
    <p:sldId id="256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146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1A374-93A6-4926-8CB6-9BE4B0511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20074A-5F8C-FF7C-0ED8-3A3DEF37FF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D4687-7D6A-4546-A3A3-40ADD21E4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86F8D-7D95-68AA-4900-84F6E8DDA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634C-215D-82F5-8079-1D933D0D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747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1FEF3-5885-CC4C-9F2A-A506A138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1072D-2B51-3A5C-7804-23C319D22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659E9-E100-FB3B-2A40-CB5F835F1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47D36-73E6-1084-7083-2FA953EA5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2DE1D-B7E1-30B9-E9C7-6823DDC41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378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8BB05-57E9-9510-7553-07D9DAD8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D3E96-7AE5-0F23-9EC9-1C9B98FA3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40F3D-251F-05AB-51ED-7D96C4A34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690A3-1F93-6945-E79C-2C68DF9E9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8F3D8-77C3-A41E-DFF4-D8BF61A5E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664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58A7D-CDF3-0043-6089-2B703E5D5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D6D52-62AD-6C63-6AA3-1A53DC7BDA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9D2CA-3164-C6EA-2AC9-6C61994E9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0FA69-5670-098D-15F8-83F81591B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29DB45-5C30-6B6A-6B04-4EE01C827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E59BE-C1A0-82E1-B2DF-92C7F592D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14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73443-930B-45EE-97E3-21C1E60F8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0FCCB-45E1-90E1-B1AE-EE8213A61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0F135-323A-8779-2145-6F98254BC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231C0-C7DF-0FD2-5FE7-086460820A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D501E8-E877-89E3-AC9D-1A154969C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1AE528-C067-AB8B-CFFF-ABA543BE3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3D0A32-59D3-787A-36D0-9DD0E719C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AEE20C-AA1D-7B53-4BBE-02482B132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355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4138-B47C-73E3-965E-1E7C6E772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B1F49B-773F-4843-4568-D99A08DC5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77F573-18C4-AA32-7625-23081CFA3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B2BEA0-B52D-4DDC-EF40-28353AE93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48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48DFBC-442C-FB6C-1D7C-1635AF012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030328-767E-C657-3F65-3811376F1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F00038-EF10-E810-C31C-95214A2F0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036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83E9E-5ACE-81A9-0028-2B309CC2A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DC1AC-6998-ACDF-5F5E-281C4E422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D07417-94A3-A7D2-196B-4F513D25B6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890E8-E028-47E1-CC0A-0B70A9F60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74634-B6F2-D99D-34EC-E031A6620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17CF8A-7C8F-6FEB-7F51-E7A67FF78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63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D74E-E7C6-1B07-C8F1-898A6451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BBF77D-31AE-E0F1-C610-4DB307A2CC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E9B451-B485-D505-5394-637467E05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95FE6-7CDE-8DE9-6820-537861CB4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51232-B128-0EBE-BEDB-E2CFACADB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28E7A-5839-ACC5-2646-C32ED4BF5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4939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B47FB-A4FB-E412-C764-7B36566A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9C467C-15AF-ADE3-2919-FBC941A94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D7E2C-303E-4BAA-6EA8-A25CCD6EC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1BA4B-724D-E915-9434-45D16071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87EB6-EDC7-AA39-A610-BFE8CD367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0631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5B006A-D025-410D-CE3C-D0D0775EC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86CF82-903E-A421-31C0-A19045F05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CB61C-69C7-5363-6DF7-7D9D83256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47720-DAD5-C7B5-2BB4-B36C8E0E2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02359-8A9A-246F-CA17-AE2B4E7B2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79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29CFD9-65BE-2D6A-D1BE-6AE771FC0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25403-48A6-600B-CB2C-D6306D3B6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2F1CF-FDFD-A560-3181-41CDCFD2E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B8D71E-CCE4-4AE9-9556-0AA10E2C3C54}" type="datetimeFigureOut">
              <a:rPr lang="en-GB" smtClean="0"/>
              <a:t>2025-05-01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D7D3E-963B-B175-6A58-9D96C5B453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8E4F9-C3B7-6CC8-553A-D4D7756377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1134A2-1B96-47D8-AF70-4DA8FDE9A8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58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emf"/><Relationship Id="rId7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D438-2755-3171-74B8-EE55DC0E81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AGRI-MOCKS Project Hawassa University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7F3A77-8549-63C7-62CE-2C4D03364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625" y="3489723"/>
            <a:ext cx="8529638" cy="1473755"/>
          </a:xfrm>
        </p:spPr>
        <p:txBody>
          <a:bodyPr/>
          <a:lstStyle/>
          <a:p>
            <a:r>
              <a:rPr lang="en-GB" b="1" dirty="0"/>
              <a:t>Mastering Opportunities- Scouting, Career-guidance and Key-job Skills in Agriculture</a:t>
            </a:r>
          </a:p>
          <a:p>
            <a:r>
              <a:rPr lang="en-GB" b="1" dirty="0"/>
              <a:t>Creating A virtual Internship program 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01856C-2922-0A13-1024-A36206D634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588" r="31937" b="41353"/>
          <a:stretch/>
        </p:blipFill>
        <p:spPr>
          <a:xfrm>
            <a:off x="3503398" y="137438"/>
            <a:ext cx="5640602" cy="1105853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D9B65971-A35B-5F03-BE80-6CD31A24827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04" y="258365"/>
            <a:ext cx="1357063" cy="1197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059999-174D-7176-8FA5-AE0A5B521DCF}"/>
              </a:ext>
            </a:extLst>
          </p:cNvPr>
          <p:cNvSpPr txBox="1"/>
          <p:nvPr/>
        </p:nvSpPr>
        <p:spPr>
          <a:xfrm>
            <a:off x="2125980" y="5189609"/>
            <a:ext cx="4892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April, 2025 </a:t>
            </a:r>
          </a:p>
          <a:p>
            <a:pPr algn="ctr"/>
            <a:r>
              <a:rPr lang="en-GB" sz="2000" b="1" dirty="0"/>
              <a:t>Addis Baba Ethiopia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05D448-B6B2-EF63-1FF0-4153C0B93D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4995" y="5578204"/>
            <a:ext cx="3439005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66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99FD62F-6B20-FD8D-948C-B18742B0994B}"/>
              </a:ext>
            </a:extLst>
          </p:cNvPr>
          <p:cNvGrpSpPr/>
          <p:nvPr/>
        </p:nvGrpSpPr>
        <p:grpSpPr>
          <a:xfrm>
            <a:off x="249810" y="4345776"/>
            <a:ext cx="2055245" cy="2307017"/>
            <a:chOff x="7312961" y="3657176"/>
            <a:chExt cx="2473519" cy="271854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5F608D4-2194-4D76-3A31-3A07F1D150C5}"/>
                </a:ext>
              </a:extLst>
            </p:cNvPr>
            <p:cNvSpPr txBox="1"/>
            <p:nvPr/>
          </p:nvSpPr>
          <p:spPr>
            <a:xfrm>
              <a:off x="7514310" y="5731568"/>
              <a:ext cx="2272170" cy="644148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Yitna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Tesfaye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en-GB" sz="1400" b="0" i="1" u="none" strike="noStrike" kern="1200" cap="none" spc="0" normalizeH="0" baseline="0" noProof="0" dirty="0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Project Coordinator 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1E410ED-2695-4867-53FB-41B7D6E1786C}"/>
                </a:ext>
              </a:extLst>
            </p:cNvPr>
            <p:cNvGrpSpPr/>
            <p:nvPr/>
          </p:nvGrpSpPr>
          <p:grpSpPr>
            <a:xfrm>
              <a:off x="7312961" y="3657176"/>
              <a:ext cx="2052964" cy="2081048"/>
              <a:chOff x="3477497" y="740971"/>
              <a:chExt cx="2052964" cy="2081048"/>
            </a:xfrm>
          </p:grpSpPr>
          <p:pic>
            <p:nvPicPr>
              <p:cNvPr id="7" name="Picture 5">
                <a:extLst>
                  <a:ext uri="{FF2B5EF4-FFF2-40B4-BE49-F238E27FC236}">
                    <a16:creationId xmlns:a16="http://schemas.microsoft.com/office/drawing/2014/main" id="{A077719F-2439-A213-014B-FD0B96908C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18756" y="752795"/>
                <a:ext cx="1597901" cy="2057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06F09DEB-1FA5-15A2-F709-3D6747E8EFB7}"/>
                  </a:ext>
                </a:extLst>
              </p:cNvPr>
              <p:cNvSpPr/>
              <p:nvPr/>
            </p:nvSpPr>
            <p:spPr>
              <a:xfrm>
                <a:off x="3477497" y="740971"/>
                <a:ext cx="2052964" cy="2081048"/>
              </a:xfrm>
              <a:prstGeom prst="ellipse">
                <a:avLst/>
              </a:pr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A0C03B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46BA358-B008-426F-707A-B560B1481347}"/>
              </a:ext>
            </a:extLst>
          </p:cNvPr>
          <p:cNvGrpSpPr/>
          <p:nvPr/>
        </p:nvGrpSpPr>
        <p:grpSpPr>
          <a:xfrm>
            <a:off x="2397852" y="3280229"/>
            <a:ext cx="1834905" cy="2352204"/>
            <a:chOff x="9663291" y="3669000"/>
            <a:chExt cx="2391080" cy="269678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D065686-9407-18EF-44D8-55F017384BEE}"/>
                </a:ext>
              </a:extLst>
            </p:cNvPr>
            <p:cNvSpPr txBox="1"/>
            <p:nvPr/>
          </p:nvSpPr>
          <p:spPr>
            <a:xfrm>
              <a:off x="9663291" y="5721639"/>
              <a:ext cx="2391080" cy="644148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Tirusew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</a:t>
              </a:r>
              <a:r>
                <a:rPr kumimoji="0" lang="en-US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Teshale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.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1200" cap="none" spc="0" normalizeH="0" baseline="0" noProof="0" dirty="0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GB" sz="1400" b="0" i="1" u="none" strike="noStrike" kern="1200" cap="none" spc="0" normalizeH="0" baseline="0" noProof="0" dirty="0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Member 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FF53655-4A25-710F-54A3-5978E00F8A04}"/>
                </a:ext>
              </a:extLst>
            </p:cNvPr>
            <p:cNvGrpSpPr/>
            <p:nvPr/>
          </p:nvGrpSpPr>
          <p:grpSpPr>
            <a:xfrm>
              <a:off x="9663291" y="3669000"/>
              <a:ext cx="2052964" cy="2081048"/>
              <a:chOff x="5544039" y="752795"/>
              <a:chExt cx="2052964" cy="2081048"/>
            </a:xfrm>
          </p:grpSpPr>
          <p:pic>
            <p:nvPicPr>
              <p:cNvPr id="12" name="Picture 8">
                <a:extLst>
                  <a:ext uri="{FF2B5EF4-FFF2-40B4-BE49-F238E27FC236}">
                    <a16:creationId xmlns:a16="http://schemas.microsoft.com/office/drawing/2014/main" id="{379CC7A6-CFAD-06C1-0918-FD23FCE1E97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lum contrast="4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8908" y="816976"/>
                <a:ext cx="1457004" cy="187891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9B99BCDF-692E-1392-6221-A6ED1F8C0531}"/>
                  </a:ext>
                </a:extLst>
              </p:cNvPr>
              <p:cNvSpPr/>
              <p:nvPr/>
            </p:nvSpPr>
            <p:spPr>
              <a:xfrm>
                <a:off x="5544039" y="752795"/>
                <a:ext cx="2052964" cy="2081048"/>
              </a:xfrm>
              <a:prstGeom prst="ellipse">
                <a:avLst/>
              </a:pr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A0C03B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A37A871-F5F2-C63B-F54B-4278C132CBE2}"/>
              </a:ext>
            </a:extLst>
          </p:cNvPr>
          <p:cNvGrpSpPr/>
          <p:nvPr/>
        </p:nvGrpSpPr>
        <p:grpSpPr>
          <a:xfrm>
            <a:off x="4339104" y="1970218"/>
            <a:ext cx="2105415" cy="2620021"/>
            <a:chOff x="4519545" y="2543645"/>
            <a:chExt cx="2105415" cy="2620021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4B3DB279-672D-912A-E02B-E64221A97D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021" y="2829906"/>
              <a:ext cx="1422741" cy="14227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A582137-801E-56E6-8E3F-8963120ED849}"/>
                </a:ext>
              </a:extLst>
            </p:cNvPr>
            <p:cNvGrpSpPr/>
            <p:nvPr/>
          </p:nvGrpSpPr>
          <p:grpSpPr>
            <a:xfrm>
              <a:off x="4519545" y="2543645"/>
              <a:ext cx="2105415" cy="2620021"/>
              <a:chOff x="9663291" y="3669000"/>
              <a:chExt cx="2391080" cy="2696787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82472FF-6F9E-C7B7-3D85-93FBE28499D6}"/>
                  </a:ext>
                </a:extLst>
              </p:cNvPr>
              <p:cNvSpPr txBox="1"/>
              <p:nvPr/>
            </p:nvSpPr>
            <p:spPr>
              <a:xfrm>
                <a:off x="9663291" y="5721639"/>
                <a:ext cx="2391080" cy="644148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Anbes Tenaye.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en-GB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Member </a:t>
                </a: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3F8260AD-F6DB-8CF0-ECE1-89D37CE0FA91}"/>
                  </a:ext>
                </a:extLst>
              </p:cNvPr>
              <p:cNvSpPr/>
              <p:nvPr/>
            </p:nvSpPr>
            <p:spPr>
              <a:xfrm>
                <a:off x="9663291" y="3669000"/>
                <a:ext cx="2052964" cy="2081048"/>
              </a:xfrm>
              <a:prstGeom prst="ellipse">
                <a:avLst/>
              </a:pr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A0C03B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02D6C43-5FEF-630E-256E-A6FEF996FBE7}"/>
              </a:ext>
            </a:extLst>
          </p:cNvPr>
          <p:cNvGrpSpPr/>
          <p:nvPr/>
        </p:nvGrpSpPr>
        <p:grpSpPr>
          <a:xfrm>
            <a:off x="6760702" y="1258420"/>
            <a:ext cx="1807695" cy="2021809"/>
            <a:chOff x="6874125" y="2543645"/>
            <a:chExt cx="2105415" cy="2620021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51C11D1-DF1C-507F-9FF4-A143ADA9BC3C}"/>
                </a:ext>
              </a:extLst>
            </p:cNvPr>
            <p:cNvGrpSpPr/>
            <p:nvPr/>
          </p:nvGrpSpPr>
          <p:grpSpPr>
            <a:xfrm>
              <a:off x="6874125" y="2543645"/>
              <a:ext cx="2105415" cy="2620021"/>
              <a:chOff x="9663291" y="3669000"/>
              <a:chExt cx="2391080" cy="2696787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C64C87-23A4-EA9F-DE6F-7D565E072169}"/>
                  </a:ext>
                </a:extLst>
              </p:cNvPr>
              <p:cNvSpPr txBox="1"/>
              <p:nvPr/>
            </p:nvSpPr>
            <p:spPr>
              <a:xfrm>
                <a:off x="9663291" y="5721639"/>
                <a:ext cx="2391080" cy="644148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Dr Zerihun Demirew 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lang="en-GB" sz="1400" i="1" dirty="0">
                    <a:solidFill>
                      <a:srgbClr val="0C0C0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Member </a:t>
                </a:r>
                <a:r>
                  <a:rPr kumimoji="0" lang="en-GB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CDCB1AC-5D00-4A94-D995-009BB308B61C}"/>
                  </a:ext>
                </a:extLst>
              </p:cNvPr>
              <p:cNvSpPr/>
              <p:nvPr/>
            </p:nvSpPr>
            <p:spPr>
              <a:xfrm>
                <a:off x="9663291" y="3669000"/>
                <a:ext cx="2052964" cy="2081048"/>
              </a:xfrm>
              <a:prstGeom prst="ellipse">
                <a:avLst/>
              </a:pr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A0C03B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E0300D34-44A1-D6C6-44CC-81DB436BF96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999402" y="2606044"/>
              <a:ext cx="1557139" cy="1869411"/>
            </a:xfrm>
            <a:prstGeom prst="flowChartConnector">
              <a:avLst/>
            </a:prstGeom>
          </p:spPr>
        </p:pic>
      </p:grpSp>
      <p:sp>
        <p:nvSpPr>
          <p:cNvPr id="35" name="Title 1">
            <a:extLst>
              <a:ext uri="{FF2B5EF4-FFF2-40B4-BE49-F238E27FC236}">
                <a16:creationId xmlns:a16="http://schemas.microsoft.com/office/drawing/2014/main" id="{AB9587F3-0815-1D84-247A-5C56DFD9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5055" y="6073121"/>
            <a:ext cx="6965069" cy="702609"/>
          </a:xfrm>
        </p:spPr>
        <p:txBody>
          <a:bodyPr>
            <a:normAutofit/>
          </a:bodyPr>
          <a:lstStyle/>
          <a:p>
            <a:r>
              <a:rPr lang="en-GB" b="1" dirty="0"/>
              <a:t>AGRIMOCKS  Hawassa University 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CF41D343-01FD-A572-798A-EC12C7D01CB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33588" r="31937" b="41353"/>
          <a:stretch/>
        </p:blipFill>
        <p:spPr>
          <a:xfrm>
            <a:off x="2756255" y="277830"/>
            <a:ext cx="3910482" cy="1456377"/>
          </a:xfrm>
          <a:prstGeom prst="rect">
            <a:avLst/>
          </a:prstGeom>
        </p:spPr>
      </p:pic>
      <p:pic>
        <p:nvPicPr>
          <p:cNvPr id="37" name="Picture 2">
            <a:extLst>
              <a:ext uri="{FF2B5EF4-FFF2-40B4-BE49-F238E27FC236}">
                <a16:creationId xmlns:a16="http://schemas.microsoft.com/office/drawing/2014/main" id="{6AA0CBF1-BD5A-587B-E02A-9386C374DE6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04" y="728043"/>
            <a:ext cx="2110248" cy="1862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77EE6B4-E8A9-1E62-3B40-D7D6E129A5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4995" y="4764273"/>
            <a:ext cx="3439005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0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0024" y="1151545"/>
            <a:ext cx="874395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sz="2400" b="1" dirty="0"/>
          </a:p>
          <a:p>
            <a:pPr marL="342900" indent="-342900" algn="just">
              <a:buFont typeface="Wingdings" panose="05000000000000000000" pitchFamily="2" charset="2"/>
              <a:buChar char="§"/>
              <a:defRPr sz="1800">
                <a:solidFill>
                  <a:srgbClr val="000000"/>
                </a:solidFill>
              </a:defRPr>
            </a:pPr>
            <a:r>
              <a:rPr sz="2400" b="1" dirty="0"/>
              <a:t>Born &amp; Raised in </a:t>
            </a:r>
            <a:r>
              <a:rPr lang="en-GB" sz="2400" b="1" dirty="0"/>
              <a:t>Arbaminch</a:t>
            </a:r>
            <a:r>
              <a:rPr sz="2400" b="1" dirty="0"/>
              <a:t> – Home of Lakes Abaya &amp; Chamo – rich in fruits, fish &amp; natural beauty (but really hot!</a:t>
            </a:r>
            <a:r>
              <a:rPr lang="en-GB" sz="2400" b="1" dirty="0"/>
              <a:t>)</a:t>
            </a:r>
          </a:p>
          <a:p>
            <a:pPr marL="342900" indent="-342900" algn="just">
              <a:buFont typeface="Wingdings" panose="05000000000000000000" pitchFamily="2" charset="2"/>
              <a:buChar char="§"/>
              <a:defRPr sz="1800">
                <a:solidFill>
                  <a:srgbClr val="000000"/>
                </a:solidFill>
              </a:defRPr>
            </a:pPr>
            <a:endParaRPr lang="en-GB" sz="2400" b="1" dirty="0"/>
          </a:p>
          <a:p>
            <a:pPr marL="342900" indent="-342900" algn="just"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sz="2400" b="1" dirty="0"/>
              <a:t>Family Guy – Husband &amp; father of two wonderful kids</a:t>
            </a:r>
            <a:endParaRPr lang="en-GB" sz="2400" b="1" dirty="0"/>
          </a:p>
          <a:p>
            <a:pPr marL="342900" indent="-342900" algn="just"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pPr>
            <a:endParaRPr lang="en-GB" sz="2400" b="1" dirty="0"/>
          </a:p>
          <a:p>
            <a:pPr marL="342900" indent="-342900" algn="just"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sz="2400" b="1" dirty="0"/>
              <a:t>Academic &amp; Trainer</a:t>
            </a:r>
            <a:r>
              <a:rPr lang="en-GB" sz="2400" b="1" dirty="0"/>
              <a:t> </a:t>
            </a:r>
            <a:r>
              <a:rPr sz="2400" b="1" dirty="0"/>
              <a:t>– Lecturer, Head of Business Incubation Centre, PhD</a:t>
            </a:r>
            <a:r>
              <a:rPr lang="en-GB" sz="2400" b="1" dirty="0"/>
              <a:t> student</a:t>
            </a:r>
            <a:r>
              <a:rPr sz="2400" b="1" dirty="0"/>
              <a:t> in Economics</a:t>
            </a:r>
            <a:r>
              <a:rPr lang="en-GB" sz="2400" b="1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pPr>
            <a:endParaRPr lang="en-GB" sz="2400" b="1" dirty="0"/>
          </a:p>
          <a:p>
            <a:pPr marL="342900" indent="-342900" algn="just"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sz="2400" b="1" dirty="0"/>
              <a:t>Researcher – Focused on Agri-economics, </a:t>
            </a:r>
            <a:r>
              <a:rPr lang="en-GB" sz="2400" b="1" dirty="0"/>
              <a:t>Digital learning, </a:t>
            </a:r>
            <a:r>
              <a:rPr sz="2400" b="1" dirty="0"/>
              <a:t>climate change, and rural livelihoods</a:t>
            </a:r>
            <a:r>
              <a:rPr lang="en-GB" sz="2400" b="1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pPr>
            <a:endParaRPr lang="en-GB" sz="2400" b="1" dirty="0"/>
          </a:p>
          <a:p>
            <a:pPr marL="342900" indent="-342900" algn="just"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lang="en-GB" sz="2400" b="1" dirty="0"/>
              <a:t>Role on AGRI-MOCKS</a:t>
            </a:r>
            <a:r>
              <a:rPr sz="2400" b="1" dirty="0"/>
              <a:t> Project – Coordinator, trainer on entrepreneurship, coffee simulator (Business Smart), mentorship, and communication &amp; networking</a:t>
            </a:r>
            <a:r>
              <a:rPr lang="en-GB" sz="2400" b="1" dirty="0"/>
              <a:t>.</a:t>
            </a:r>
            <a:endParaRPr sz="2400" b="1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8D7A01C-C7ED-9CAD-0621-E217E6AA98C8}"/>
              </a:ext>
            </a:extLst>
          </p:cNvPr>
          <p:cNvGrpSpPr/>
          <p:nvPr/>
        </p:nvGrpSpPr>
        <p:grpSpPr>
          <a:xfrm>
            <a:off x="3123725" y="0"/>
            <a:ext cx="1646319" cy="1497330"/>
            <a:chOff x="7006500" y="3657176"/>
            <a:chExt cx="2359425" cy="269056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C758F02-2119-4329-2AB6-DED2461F7097}"/>
                </a:ext>
              </a:extLst>
            </p:cNvPr>
            <p:cNvSpPr txBox="1"/>
            <p:nvPr/>
          </p:nvSpPr>
          <p:spPr>
            <a:xfrm>
              <a:off x="7006500" y="5731570"/>
              <a:ext cx="2272170" cy="61617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C0C0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Yitna Tesfaye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4DA9454-1C87-F4DD-FD7B-6E1CB3FBD4DA}"/>
                </a:ext>
              </a:extLst>
            </p:cNvPr>
            <p:cNvGrpSpPr/>
            <p:nvPr/>
          </p:nvGrpSpPr>
          <p:grpSpPr>
            <a:xfrm>
              <a:off x="7312961" y="3657176"/>
              <a:ext cx="2052964" cy="2081048"/>
              <a:chOff x="3477497" y="740971"/>
              <a:chExt cx="2052964" cy="2081048"/>
            </a:xfrm>
          </p:grpSpPr>
          <p:pic>
            <p:nvPicPr>
              <p:cNvPr id="7" name="Picture 5">
                <a:extLst>
                  <a:ext uri="{FF2B5EF4-FFF2-40B4-BE49-F238E27FC236}">
                    <a16:creationId xmlns:a16="http://schemas.microsoft.com/office/drawing/2014/main" id="{8333AC02-03BF-C6C7-FD9F-DB25E6BFAF1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18756" y="752795"/>
                <a:ext cx="1597901" cy="20574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28E07789-2E80-3F36-9909-61280AB60318}"/>
                  </a:ext>
                </a:extLst>
              </p:cNvPr>
              <p:cNvSpPr/>
              <p:nvPr/>
            </p:nvSpPr>
            <p:spPr>
              <a:xfrm>
                <a:off x="3477497" y="740971"/>
                <a:ext cx="2052964" cy="2081048"/>
              </a:xfrm>
              <a:prstGeom prst="ellipse">
                <a:avLst/>
              </a:pr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A0C03B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4953" y="610136"/>
            <a:ext cx="89390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lvl="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B050"/>
                </a:solidFill>
              </a:rPr>
              <a:t>Member, trainer, &amp; mentor  </a:t>
            </a:r>
            <a:r>
              <a:rPr lang="en-US" sz="2000" dirty="0"/>
              <a:t>in </a:t>
            </a:r>
            <a:r>
              <a:rPr lang="en-US" sz="2000" b="1" dirty="0"/>
              <a:t>AGRI-MOCKS Project.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Lecturer</a:t>
            </a:r>
            <a:r>
              <a:rPr lang="en-US" sz="2000" dirty="0"/>
              <a:t>: Econometrics, Research Methodology, Agro-Economics.</a:t>
            </a:r>
          </a:p>
          <a:p>
            <a:pPr lvl="0"/>
            <a:endParaRPr lang="en-US" sz="2000" b="1" dirty="0"/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Researcher</a:t>
            </a:r>
            <a:r>
              <a:rPr lang="en-US" sz="2000" dirty="0"/>
              <a:t>: Food security, productivity, Efficiency, and economic analysis.</a:t>
            </a:r>
          </a:p>
          <a:p>
            <a:pPr lvl="1"/>
            <a:r>
              <a:rPr lang="en-US" sz="2000" b="1" dirty="0"/>
              <a:t>Sustainability Journal (2025)</a:t>
            </a:r>
            <a:r>
              <a:rPr lang="en-US" sz="2000" dirty="0"/>
              <a:t>: Adoption of Orange-Fleshed Sweet Potato (OFSP).</a:t>
            </a:r>
          </a:p>
          <a:p>
            <a:pPr lvl="1"/>
            <a:r>
              <a:rPr lang="en-US" sz="2000" b="1" dirty="0"/>
              <a:t>Irrigation and Drainage (2024)</a:t>
            </a:r>
            <a:r>
              <a:rPr lang="en-US" sz="2000" dirty="0"/>
              <a:t>: Efficiency analysis in crop production techno.</a:t>
            </a:r>
          </a:p>
          <a:p>
            <a:pPr lvl="1"/>
            <a:r>
              <a:rPr lang="en-US" sz="2000" b="1" dirty="0"/>
              <a:t>Applied Food Research (2023)</a:t>
            </a:r>
            <a:r>
              <a:rPr lang="en-US" sz="2000" dirty="0"/>
              <a:t>: Chickpea variety adoption in Southern Ethiopia.</a:t>
            </a:r>
            <a:endParaRPr lang="en-US" sz="2000" b="1" dirty="0"/>
          </a:p>
          <a:p>
            <a:pPr lvl="1"/>
            <a:endParaRPr lang="en-US" sz="2000" b="1" dirty="0"/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Consultant</a:t>
            </a:r>
            <a:r>
              <a:rPr lang="en-US" sz="2000" dirty="0"/>
              <a:t>: work with international organizations (CIP, ILRI, ICARDA, etc.).</a:t>
            </a:r>
          </a:p>
          <a:p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Data Analyst and Software trainer:</a:t>
            </a:r>
            <a:endParaRPr lang="en-US" sz="2000" dirty="0"/>
          </a:p>
          <a:p>
            <a:pPr lvl="0"/>
            <a:r>
              <a:rPr lang="en-US" sz="2000" b="1" dirty="0"/>
              <a:t>	Software</a:t>
            </a:r>
            <a:r>
              <a:rPr lang="en-US" sz="2000" dirty="0"/>
              <a:t>: STATA, SPSS, R, E-Views, Excel, </a:t>
            </a:r>
            <a:r>
              <a:rPr lang="en-US" sz="2000" dirty="0" err="1"/>
              <a:t>SurveyCTO</a:t>
            </a:r>
            <a:r>
              <a:rPr lang="en-US" sz="2000" dirty="0"/>
              <a:t>, ODK, Kobo, etc.</a:t>
            </a:r>
          </a:p>
          <a:p>
            <a:pPr lvl="0"/>
            <a:endParaRPr lang="en-US" sz="2000" b="1" dirty="0"/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Multilingual</a:t>
            </a:r>
            <a:r>
              <a:rPr lang="en-US" sz="2000" dirty="0"/>
              <a:t>: English (Fluent), Amharic (Native), Norwegian (Basic).</a:t>
            </a:r>
            <a:endParaRPr lang="en-US" sz="2000" b="1" dirty="0"/>
          </a:p>
          <a:p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Professional Member: </a:t>
            </a:r>
            <a:r>
              <a:rPr lang="en-US" sz="2000" dirty="0"/>
              <a:t>American Economic Association, Ethiopian Economic Association, Canadian Agricultural Economics Society.</a:t>
            </a:r>
          </a:p>
          <a:p>
            <a:pPr algn="just">
              <a:defRPr sz="1800">
                <a:solidFill>
                  <a:srgbClr val="000000"/>
                </a:solidFill>
              </a:defRPr>
            </a:pPr>
            <a:endParaRPr lang="en-US" sz="2000" b="1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A37A871-F5F2-C63B-F54B-4278C132CBE2}"/>
              </a:ext>
            </a:extLst>
          </p:cNvPr>
          <p:cNvGrpSpPr/>
          <p:nvPr/>
        </p:nvGrpSpPr>
        <p:grpSpPr>
          <a:xfrm>
            <a:off x="6984125" y="-236483"/>
            <a:ext cx="2283812" cy="2758966"/>
            <a:chOff x="4519545" y="2543645"/>
            <a:chExt cx="2105415" cy="2620021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4B3DB279-672D-912A-E02B-E64221A97D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2021" y="2829906"/>
              <a:ext cx="1422741" cy="14227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A582137-801E-56E6-8E3F-8963120ED849}"/>
                </a:ext>
              </a:extLst>
            </p:cNvPr>
            <p:cNvGrpSpPr/>
            <p:nvPr/>
          </p:nvGrpSpPr>
          <p:grpSpPr>
            <a:xfrm>
              <a:off x="4519545" y="2543645"/>
              <a:ext cx="2105415" cy="2620021"/>
              <a:chOff x="9663291" y="3669000"/>
              <a:chExt cx="2391080" cy="2696787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82472FF-6F9E-C7B7-3D85-93FBE28499D6}"/>
                  </a:ext>
                </a:extLst>
              </p:cNvPr>
              <p:cNvSpPr txBox="1"/>
              <p:nvPr/>
            </p:nvSpPr>
            <p:spPr>
              <a:xfrm>
                <a:off x="9663291" y="5721639"/>
                <a:ext cx="2391080" cy="644148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Anbes Tenaye.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en-GB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Member 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3F8260AD-F6DB-8CF0-ECE1-89D37CE0FA91}"/>
                  </a:ext>
                </a:extLst>
              </p:cNvPr>
              <p:cNvSpPr/>
              <p:nvPr/>
            </p:nvSpPr>
            <p:spPr>
              <a:xfrm>
                <a:off x="9663291" y="3669000"/>
                <a:ext cx="2052964" cy="2081048"/>
              </a:xfrm>
              <a:prstGeom prst="ellipse">
                <a:avLst/>
              </a:pr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A0C03B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7793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443890"/>
            <a:ext cx="6303502" cy="611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b="1" dirty="0"/>
              <a:t>Teaching, research, student supervision, and community service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 years of academic experience in Expertise in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bioenergy science, biotechnology, biofuel production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plant genetic conservation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College Dean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Agriculture,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Hawassa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University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Supervise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PhD and MSc students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Academic Background: </a:t>
            </a: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PhD in Bioenergy Science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MSc in Biotechnology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Research Focus &amp; Contributions: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Biofuel and Biodiesel Production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Biotechnological Tools for Plant Improvement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Agricultural Sustainability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Participated in numerous </a:t>
            </a:r>
            <a:r>
              <a:rPr lang="en-US" sz="2000" b="1" dirty="0"/>
              <a:t>conferences, workshops</a:t>
            </a:r>
            <a:r>
              <a:rPr lang="en-US" sz="2000" dirty="0"/>
              <a:t>, and </a:t>
            </a:r>
            <a:r>
              <a:rPr lang="en-US" sz="2000" b="1" dirty="0"/>
              <a:t>training programs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B050"/>
                </a:solidFill>
              </a:rPr>
              <a:t>Member, trainer, &amp; mentor  </a:t>
            </a:r>
            <a:r>
              <a:rPr lang="en-US" sz="2000" dirty="0"/>
              <a:t>in </a:t>
            </a:r>
            <a:r>
              <a:rPr lang="en-US" sz="2000" b="1" dirty="0"/>
              <a:t>AGRI-MOCKS Project.</a:t>
            </a:r>
            <a:endParaRPr lang="en-US" sz="2000" dirty="0"/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02D6C43-5FEF-630E-256E-A6FEF996FBE7}"/>
              </a:ext>
            </a:extLst>
          </p:cNvPr>
          <p:cNvGrpSpPr/>
          <p:nvPr/>
        </p:nvGrpSpPr>
        <p:grpSpPr>
          <a:xfrm>
            <a:off x="6760702" y="295667"/>
            <a:ext cx="1807695" cy="2021809"/>
            <a:chOff x="6874125" y="2543645"/>
            <a:chExt cx="2105415" cy="262002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51C11D1-DF1C-507F-9FF4-A143ADA9BC3C}"/>
                </a:ext>
              </a:extLst>
            </p:cNvPr>
            <p:cNvGrpSpPr/>
            <p:nvPr/>
          </p:nvGrpSpPr>
          <p:grpSpPr>
            <a:xfrm>
              <a:off x="6874125" y="2543645"/>
              <a:ext cx="2105415" cy="2620021"/>
              <a:chOff x="9663291" y="3669000"/>
              <a:chExt cx="2391080" cy="2696787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C64C87-23A4-EA9F-DE6F-7D565E072169}"/>
                  </a:ext>
                </a:extLst>
              </p:cNvPr>
              <p:cNvSpPr txBox="1"/>
              <p:nvPr/>
            </p:nvSpPr>
            <p:spPr>
              <a:xfrm>
                <a:off x="9663291" y="5721639"/>
                <a:ext cx="2391080" cy="644148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Dr Zerihun Demirew 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lang="en-GB" sz="1400" i="1" dirty="0">
                    <a:solidFill>
                      <a:srgbClr val="0C0C0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Member </a:t>
                </a:r>
                <a:r>
                  <a:rPr kumimoji="0" lang="en-GB" sz="14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C0C0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3CDCB1AC-5D00-4A94-D995-009BB308B61C}"/>
                  </a:ext>
                </a:extLst>
              </p:cNvPr>
              <p:cNvSpPr/>
              <p:nvPr/>
            </p:nvSpPr>
            <p:spPr>
              <a:xfrm>
                <a:off x="9663291" y="3669000"/>
                <a:ext cx="2052964" cy="2081048"/>
              </a:xfrm>
              <a:prstGeom prst="ellipse">
                <a:avLst/>
              </a:pr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A0C03B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0300D34-44A1-D6C6-44CC-81DB436BF9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99402" y="2606044"/>
              <a:ext cx="1557139" cy="1869411"/>
            </a:xfrm>
            <a:prstGeom prst="flowChartConnector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4696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0022" y="1822598"/>
            <a:ext cx="682261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  <a:defRPr sz="1800">
                <a:solidFill>
                  <a:srgbClr val="000000"/>
                </a:solidFill>
              </a:defRPr>
            </a:pPr>
            <a:r>
              <a:rPr sz="2200" b="1" dirty="0"/>
              <a:t>Born &amp; Raised in </a:t>
            </a:r>
            <a:r>
              <a:rPr lang="en-US" sz="2200" b="1" dirty="0"/>
              <a:t>Hawassa</a:t>
            </a:r>
            <a:r>
              <a:rPr sz="2200" b="1" dirty="0"/>
              <a:t> – </a:t>
            </a:r>
            <a:r>
              <a:rPr lang="en-US" sz="2200" b="1" dirty="0">
                <a:solidFill>
                  <a:srgbClr val="00B050"/>
                </a:solidFill>
              </a:rPr>
              <a:t>Known for its scenic location on Lake Hawassa</a:t>
            </a:r>
            <a:endParaRPr lang="en-GB" sz="2200" b="1" dirty="0">
              <a:solidFill>
                <a:srgbClr val="00B050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FF53655-4A25-710F-54A3-5978E00F8A04}"/>
              </a:ext>
            </a:extLst>
          </p:cNvPr>
          <p:cNvGrpSpPr/>
          <p:nvPr/>
        </p:nvGrpSpPr>
        <p:grpSpPr>
          <a:xfrm>
            <a:off x="3690527" y="46336"/>
            <a:ext cx="1477821" cy="1582469"/>
            <a:chOff x="5544039" y="752795"/>
            <a:chExt cx="2052964" cy="2081048"/>
          </a:xfrm>
        </p:grpSpPr>
        <p:pic>
          <p:nvPicPr>
            <p:cNvPr id="15" name="Picture 8">
              <a:extLst>
                <a:ext uri="{FF2B5EF4-FFF2-40B4-BE49-F238E27FC236}">
                  <a16:creationId xmlns:a16="http://schemas.microsoft.com/office/drawing/2014/main" id="{379CC7A6-CFAD-06C1-0918-FD23FCE1E9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contrast="4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8908" y="816976"/>
              <a:ext cx="1457004" cy="18789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B99BCDF-692E-1392-6221-A6ED1F8C0531}"/>
                </a:ext>
              </a:extLst>
            </p:cNvPr>
            <p:cNvSpPr/>
            <p:nvPr/>
          </p:nvSpPr>
          <p:spPr>
            <a:xfrm>
              <a:off x="5544039" y="752795"/>
              <a:ext cx="2052964" cy="2081048"/>
            </a:xfrm>
            <a:prstGeom prst="ellipse">
              <a:avLst/>
            </a:pr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0C03B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90461" y="2573882"/>
            <a:ext cx="8743951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§"/>
              <a:defRPr sz="1800">
                <a:solidFill>
                  <a:srgbClr val="000000"/>
                </a:solidFill>
              </a:defRPr>
            </a:pPr>
            <a:r>
              <a:rPr sz="2200" b="1" dirty="0">
                <a:solidFill>
                  <a:schemeClr val="accent6">
                    <a:lumMod val="75000"/>
                  </a:schemeClr>
                </a:solidFill>
              </a:rPr>
              <a:t>Family Guy </a:t>
            </a:r>
            <a:r>
              <a:rPr sz="2200" b="1" dirty="0"/>
              <a:t>– Husband &amp; father of two wonderful kids</a:t>
            </a:r>
            <a:endParaRPr lang="en-US" sz="2200" b="1" dirty="0"/>
          </a:p>
          <a:p>
            <a:pPr algn="just">
              <a:defRPr sz="1800">
                <a:solidFill>
                  <a:srgbClr val="000000"/>
                </a:solidFill>
              </a:defRPr>
            </a:pPr>
            <a:endParaRPr lang="en-US" sz="1000" b="1" dirty="0"/>
          </a:p>
          <a:p>
            <a:pPr marL="800100" lvl="1" indent="-342900" algn="just">
              <a:buFont typeface="Courier New" pitchFamily="49" charset="0"/>
              <a:buChar char="o"/>
              <a:defRPr sz="1800">
                <a:solidFill>
                  <a:srgbClr val="000000"/>
                </a:solidFill>
              </a:defRPr>
            </a:pPr>
            <a:r>
              <a:rPr lang="en-US" sz="2200" b="1" dirty="0">
                <a:solidFill>
                  <a:srgbClr val="00B050"/>
                </a:solidFill>
              </a:rPr>
              <a:t>In fact from ONE beautiful WIFE</a:t>
            </a:r>
            <a:endParaRPr lang="en-GB" sz="2200" b="1" dirty="0">
              <a:solidFill>
                <a:srgbClr val="00B05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pPr>
            <a:endParaRPr lang="en-GB" sz="1200" b="1" dirty="0"/>
          </a:p>
          <a:p>
            <a:pPr marL="342900" indent="-342900" algn="just">
              <a:buFont typeface="Wingdings" pitchFamily="2" charset="2"/>
              <a:buChar char="§"/>
              <a:defRPr sz="1800">
                <a:solidFill>
                  <a:srgbClr val="000000"/>
                </a:solidFill>
              </a:defRPr>
            </a:pP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</a:rPr>
              <a:t>Academic: </a:t>
            </a:r>
            <a:r>
              <a:rPr sz="2200" b="1" dirty="0"/>
              <a:t>Lecturer, </a:t>
            </a:r>
            <a:r>
              <a:rPr lang="en-US" sz="2200" b="1" dirty="0"/>
              <a:t>and </a:t>
            </a:r>
            <a:r>
              <a:rPr sz="2200" b="1" dirty="0"/>
              <a:t>H</a:t>
            </a:r>
            <a:r>
              <a:rPr lang="en-US" sz="2200" b="1" dirty="0"/>
              <a:t>oD of Agricultural Economics @ HU</a:t>
            </a:r>
          </a:p>
          <a:p>
            <a:pPr algn="just">
              <a:defRPr sz="1800">
                <a:solidFill>
                  <a:srgbClr val="000000"/>
                </a:solidFill>
              </a:defRPr>
            </a:pPr>
            <a:endParaRPr lang="en-GB" sz="1200" b="1" dirty="0"/>
          </a:p>
          <a:p>
            <a:pPr marL="342900" indent="-342900" algn="just">
              <a:buFont typeface="Wingdings" pitchFamily="2" charset="2"/>
              <a:buChar char="§"/>
              <a:defRPr sz="1800">
                <a:solidFill>
                  <a:srgbClr val="000000"/>
                </a:solidFill>
              </a:defRPr>
            </a:pPr>
            <a:r>
              <a:rPr sz="2200" b="1" dirty="0">
                <a:solidFill>
                  <a:schemeClr val="accent6">
                    <a:lumMod val="75000"/>
                  </a:schemeClr>
                </a:solidFill>
              </a:rPr>
              <a:t>Researcher </a:t>
            </a:r>
            <a:r>
              <a:rPr sz="2200" b="1" dirty="0"/>
              <a:t>– Focused on Agri-economics, </a:t>
            </a:r>
            <a:r>
              <a:rPr lang="en-US" sz="2200" b="1" dirty="0"/>
              <a:t>Valuation</a:t>
            </a:r>
            <a:r>
              <a:rPr sz="2200" b="1" dirty="0"/>
              <a:t>,</a:t>
            </a:r>
            <a:r>
              <a:rPr lang="en-US" sz="2200" b="1" dirty="0"/>
              <a:t> True cost accounting,</a:t>
            </a:r>
            <a:r>
              <a:rPr sz="2200" b="1" dirty="0"/>
              <a:t> and </a:t>
            </a:r>
            <a:r>
              <a:rPr lang="en-US" sz="2200" b="1" dirty="0"/>
              <a:t>R</a:t>
            </a:r>
            <a:r>
              <a:rPr sz="2200" b="1" dirty="0"/>
              <a:t>ural livelihoods</a:t>
            </a:r>
            <a:r>
              <a:rPr lang="en-GB" sz="2200" b="1" dirty="0"/>
              <a:t>.</a:t>
            </a:r>
          </a:p>
          <a:p>
            <a:pPr algn="just">
              <a:defRPr sz="1800">
                <a:solidFill>
                  <a:srgbClr val="000000"/>
                </a:solidFill>
              </a:defRPr>
            </a:pPr>
            <a:endParaRPr lang="en-GB" sz="1200" b="1" dirty="0"/>
          </a:p>
          <a:p>
            <a:pPr marL="342900" indent="-342900">
              <a:buFont typeface="Wingdings" pitchFamily="2" charset="2"/>
              <a:buChar char="§"/>
              <a:defRPr sz="1800">
                <a:solidFill>
                  <a:srgbClr val="000000"/>
                </a:solidFill>
              </a:defRPr>
            </a:pPr>
            <a:r>
              <a:rPr lang="en-GB" sz="2200" b="1" dirty="0">
                <a:solidFill>
                  <a:schemeClr val="accent6">
                    <a:lumMod val="75000"/>
                  </a:schemeClr>
                </a:solidFill>
              </a:rPr>
              <a:t>Trainer: </a:t>
            </a:r>
            <a:r>
              <a:rPr lang="en-GB" sz="2200" b="1" dirty="0" err="1"/>
              <a:t>ToT</a:t>
            </a:r>
            <a:r>
              <a:rPr lang="en-GB" sz="2200" b="1" dirty="0"/>
              <a:t> on </a:t>
            </a:r>
            <a:r>
              <a:rPr lang="en-US" sz="2200" b="1" dirty="0">
                <a:solidFill>
                  <a:srgbClr val="000000"/>
                </a:solidFill>
              </a:rPr>
              <a:t>Delivering Applied Entrepreneurship Training (Mentoring)</a:t>
            </a:r>
            <a:r>
              <a:rPr lang="en-US" sz="2000" b="1" dirty="0"/>
              <a:t>, </a:t>
            </a:r>
            <a:r>
              <a:rPr lang="en-US" sz="2400" b="1" dirty="0"/>
              <a:t>Coffee simulator (Business Smart), and  </a:t>
            </a:r>
            <a:r>
              <a:rPr lang="en-GB" sz="2200" b="1" dirty="0"/>
              <a:t>Entrepreneurship (ETW)</a:t>
            </a:r>
            <a:r>
              <a:rPr lang="en-US" sz="2400" b="1" dirty="0"/>
              <a:t>.</a:t>
            </a:r>
            <a:endParaRPr lang="en-GB" sz="2200" b="1" dirty="0"/>
          </a:p>
          <a:p>
            <a:pPr marL="342900" indent="-342900" algn="just"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</a:defRPr>
            </a:pPr>
            <a:endParaRPr lang="en-GB" sz="1200" b="1" dirty="0"/>
          </a:p>
          <a:p>
            <a:pPr marL="342900" indent="-342900" algn="just">
              <a:buFont typeface="Wingdings" pitchFamily="2" charset="2"/>
              <a:buChar char="§"/>
              <a:defRPr sz="1800">
                <a:solidFill>
                  <a:srgbClr val="000000"/>
                </a:solidFill>
              </a:defRPr>
            </a:pPr>
            <a:r>
              <a:rPr lang="en-GB" sz="2200" b="1" dirty="0">
                <a:solidFill>
                  <a:schemeClr val="accent6">
                    <a:lumMod val="75000"/>
                  </a:schemeClr>
                </a:solidFill>
              </a:rPr>
              <a:t>Role on the </a:t>
            </a:r>
            <a:r>
              <a:rPr sz="2200" b="1" dirty="0">
                <a:solidFill>
                  <a:schemeClr val="accent6">
                    <a:lumMod val="75000"/>
                  </a:schemeClr>
                </a:solidFill>
              </a:rPr>
              <a:t>Project </a:t>
            </a:r>
            <a:r>
              <a:rPr sz="2200" b="1" dirty="0"/>
              <a:t>– </a:t>
            </a:r>
            <a:r>
              <a:rPr lang="en-US" sz="2200" b="1" dirty="0"/>
              <a:t>Member Trainer and Mentor</a:t>
            </a:r>
            <a:endParaRPr sz="2200" b="1" dirty="0"/>
          </a:p>
        </p:txBody>
      </p:sp>
    </p:spTree>
    <p:extLst>
      <p:ext uri="{BB962C8B-B14F-4D97-AF65-F5344CB8AC3E}">
        <p14:creationId xmlns:p14="http://schemas.microsoft.com/office/powerpoint/2010/main" val="112678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 descr="thank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rot="2343497">
            <a:off x="1300789" y="1799922"/>
            <a:ext cx="6876876" cy="328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3911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477</Words>
  <Application>Microsoft Office PowerPoint</Application>
  <PresentationFormat>On-screen Show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Courier New</vt:lpstr>
      <vt:lpstr>Times New Roman</vt:lpstr>
      <vt:lpstr>Wingdings</vt:lpstr>
      <vt:lpstr>Office Theme</vt:lpstr>
      <vt:lpstr>1_Office Theme</vt:lpstr>
      <vt:lpstr>AGRI-MOCKS Project Hawassa University </vt:lpstr>
      <vt:lpstr>AGRIMOCKS  Hawassa University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AGRI-MOCKS Project Hawassa University </dc:title>
  <dc:subject/>
  <dc:creator/>
  <cp:keywords/>
  <dc:description>generated using python-pptx</dc:description>
  <cp:lastModifiedBy>GEBREAB, YITNA (PGR)</cp:lastModifiedBy>
  <cp:revision>25</cp:revision>
  <dcterms:created xsi:type="dcterms:W3CDTF">2013-01-27T09:14:16Z</dcterms:created>
  <dcterms:modified xsi:type="dcterms:W3CDTF">2025-05-01T04:55:16Z</dcterms:modified>
  <cp:category/>
</cp:coreProperties>
</file>