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0" r:id="rId2"/>
    <p:sldId id="261" r:id="rId3"/>
    <p:sldId id="307" r:id="rId4"/>
    <p:sldId id="565" r:id="rId5"/>
    <p:sldId id="56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6"/>
    <p:restoredTop sz="96390"/>
  </p:normalViewPr>
  <p:slideViewPr>
    <p:cSldViewPr snapToGrid="0">
      <p:cViewPr varScale="1">
        <p:scale>
          <a:sx n="126" d="100"/>
          <a:sy n="126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3F2D9-D099-9740-BA6C-4671821150C8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AA0C4-CBCC-8244-9683-56E823C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23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11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3D3C5-C5A7-AA41-D2A8-A075343F4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217F9F-64B6-741C-2FF7-B31284CF5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5FA003-C7EC-66D5-12BC-A4CAAABC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34161-F6E8-D29F-28DE-7B08B266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EDFA69-135F-B17F-24D7-D2427D06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CE7DB-C010-37ED-2DF6-D82FDBA5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A89DAC-17D2-49AC-D67A-BF4378DF2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9FB49-2A26-84A9-6048-79A2009C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2116D2-8296-BCA8-7CA7-AAF7A660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A77DA-94AD-7A70-E048-DF9613C4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0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10E2F5-0860-881D-0B49-F93C1A4CC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347093-F85F-8C14-9B35-B43DDF2FE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98447-091B-D3FB-8033-92E3077A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4BA65-62CF-731E-AEDA-D8898F46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53B08-B450-8AAD-8C48-047EEABF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2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295400" y="1566357"/>
            <a:ext cx="9912000" cy="3942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533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295400" y="823807"/>
            <a:ext cx="9912000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67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75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F5FED-BC5B-E137-9B34-E10FFECB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A0903-D008-278E-7054-A23D3E3C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4AFC51-5595-CF12-7BF4-00ADFB52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EF157A-BA36-DFD0-7619-B6E6A23C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AC50D-8BE8-16CB-376B-985E644B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5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59A4B-1FFE-0820-62C6-7C2D480D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45FC1E-03AE-1C11-83F4-1712EA4F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4895C-5F71-61CD-2496-10B746A9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6E6E5-2DA0-D5D6-ED5E-C5532862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43944-34F1-26C4-74D3-5B69053B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5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55D53-FDCD-2BA3-4C5A-5E6378EE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94C34-4B3F-7DBB-80CC-DCEB00B1D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2920E1-50E7-9BA0-4916-D79ADAAE2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FA493D-7227-0E88-760D-92D2F5D3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2EA5B0-9E9B-4E81-25DC-814C54D8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651AE8-8546-E7F3-5326-C7C7D4C8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44D20-4B0A-B740-CD04-F12EB680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5B0723-C49C-C241-B578-D17E1A4BE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73636B-54CD-62E1-2937-64D44EAF6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05E925-7312-10A7-CD8D-80ECBD9D0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8E41CC-ADDA-D6EE-E795-5E31D9FF8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D3735A-65C8-0A88-117C-6DD997BC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ADEA3-92E1-F934-4FDE-AE22AF16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5E8DBB-1B8D-70AE-AE97-AEC34D4C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4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EB64C-566B-DB63-A8AD-B39FB36F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1A4839-CA78-D58F-4452-B23D225E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82D8F0-214D-E010-C88C-1F6176C1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0EBE17-B86D-2D5C-F341-5279A2A1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77940-CF66-FE12-7D39-2EF02D7B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4A79DD-A914-ACAF-30BD-329893E0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9BFE4A-3564-38E9-D9F9-0BA2FABD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8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0413C-9748-37E8-1772-A65A9035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574A4-773B-9866-D4FD-5047A105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7201D6-FB4D-5EF2-61FE-138939ED9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E8CDD0-146F-78C2-8193-6BDC7CCC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8CD8B4-7F01-98CF-AF77-D0BCAC49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36F024-6208-1092-C9BE-9F210BC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7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905BF-E967-6380-9129-EFB89178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43769E-73E1-F9C9-D472-C12528F3F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718D95-568F-AF47-93B9-E61E14DE2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DEF924-3737-3816-3148-54CCBD9A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249451-9DD8-4367-5974-E2E7F61A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DEAEBA-FFBC-23FE-0956-363C4E04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7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819E5A-246A-2797-7B63-8173DE61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0740D0-BC83-B9F6-988D-2C39A0334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CE5637-44F4-E579-23E2-032942527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5796-4264-2A40-BC51-3A1058CE30DA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EAEAF-8595-E539-18D7-69A81B465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8A2BB-D05A-C7F2-76F3-5CA7F697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3050-B394-B04B-AB81-074A8A75B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8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4784"/>
            <a:ext cx="4718924" cy="4680520"/>
          </a:xfrm>
          <a:prstGeom prst="rect">
            <a:avLst/>
          </a:prstGeom>
        </p:spPr>
      </p:pic>
      <p:pic>
        <p:nvPicPr>
          <p:cNvPr id="1026" name="Picture 2" descr="Le torchon brûle entre l'Iran et le Sénégal: Dakar rappelle s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4749620" cy="46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4B9F067-3AFC-AB82-21B8-8BDDA98FE8D3}"/>
              </a:ext>
            </a:extLst>
          </p:cNvPr>
          <p:cNvSpPr txBox="1"/>
          <p:nvPr/>
        </p:nvSpPr>
        <p:spPr>
          <a:xfrm>
            <a:off x="2824480" y="599440"/>
            <a:ext cx="599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Université Gaston Berger of Saint-Louis</a:t>
            </a:r>
          </a:p>
        </p:txBody>
      </p:sp>
    </p:spTree>
    <p:extLst>
      <p:ext uri="{BB962C8B-B14F-4D97-AF65-F5344CB8AC3E}">
        <p14:creationId xmlns:p14="http://schemas.microsoft.com/office/powerpoint/2010/main" val="420939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1124744"/>
            <a:ext cx="4536504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4744"/>
            <a:ext cx="4644008" cy="31683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93096"/>
            <a:ext cx="4644008" cy="2232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3160" y="4605413"/>
            <a:ext cx="3807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Saint louis was the first capital of Senegal, dedicated world heritage of humanity by UNESCO.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2FF1D-AC19-DD2D-58E8-567C262F904D}"/>
              </a:ext>
            </a:extLst>
          </p:cNvPr>
          <p:cNvSpPr txBox="1"/>
          <p:nvPr/>
        </p:nvSpPr>
        <p:spPr>
          <a:xfrm>
            <a:off x="3017520" y="426720"/>
            <a:ext cx="59909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Université Gaston Berger of Saint-Louis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07" y="1158069"/>
            <a:ext cx="5100027" cy="5006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4320" y="6045043"/>
            <a:ext cx="817240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/>
              <a:t>UGB extends over 240 hectares and is located about 12 km from the town of Saint-Louis 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6626634" y="1412776"/>
            <a:ext cx="3623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1990</a:t>
            </a:r>
            <a:r>
              <a:rPr lang="fr-FR" sz="2000" dirty="0"/>
              <a:t>: </a:t>
            </a:r>
            <a:r>
              <a:rPr lang="en-US" sz="2000" dirty="0"/>
              <a:t>first cohort of 600 students</a:t>
            </a:r>
            <a:r>
              <a:rPr lang="fr-FR" sz="2000" dirty="0"/>
              <a:t>,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89643E-26C5-95EB-BC71-1B7E49531022}"/>
              </a:ext>
            </a:extLst>
          </p:cNvPr>
          <p:cNvSpPr txBox="1"/>
          <p:nvPr/>
        </p:nvSpPr>
        <p:spPr>
          <a:xfrm>
            <a:off x="3840480" y="213360"/>
            <a:ext cx="599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Université Gaston Berger of Saint-Louis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91079" y="320403"/>
            <a:ext cx="9144000" cy="10972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5333" dirty="0">
                <a:solidFill>
                  <a:schemeClr val="bg1"/>
                </a:solidFill>
              </a:rPr>
              <a:t>AGRI-MOCKS KOM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6B7721C-EA00-7648-AE86-DBD0E53FCBDA}"/>
              </a:ext>
            </a:extLst>
          </p:cNvPr>
          <p:cNvSpPr txBox="1"/>
          <p:nvPr/>
        </p:nvSpPr>
        <p:spPr>
          <a:xfrm>
            <a:off x="-30263" y="6430338"/>
            <a:ext cx="121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33">
                <a:solidFill>
                  <a:srgbClr val="7BB800"/>
                </a:solidFill>
              </a:rPr>
              <a:t>Hochschule Weihenstephan-Triesdorf   |   Agri-Mocks   |   2025</a:t>
            </a:r>
            <a:endParaRPr lang="de-DE" sz="1333" dirty="0">
              <a:solidFill>
                <a:srgbClr val="7BB800"/>
              </a:solidFill>
            </a:endParaRPr>
          </a:p>
        </p:txBody>
      </p:sp>
      <p:pic>
        <p:nvPicPr>
          <p:cNvPr id="3" name="Grafik 2" descr="Ein Bild, das Electric Blue (Farbe), Schrift, Blau, Symbol enthält.&#10;&#10;Automatisch generierte Beschreibung">
            <a:extLst>
              <a:ext uri="{FF2B5EF4-FFF2-40B4-BE49-F238E27FC236}">
                <a16:creationId xmlns:a16="http://schemas.microsoft.com/office/drawing/2014/main" id="{8320AF3E-2AD8-470A-828B-2F098C4C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93" y="140065"/>
            <a:ext cx="3881983" cy="1408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66" y="1440071"/>
            <a:ext cx="122935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/>
              <a:t>Introduction</a:t>
            </a:r>
          </a:p>
          <a:p>
            <a:pPr marL="457189" indent="-457189">
              <a:buFontTx/>
              <a:buChar char="-"/>
            </a:pPr>
            <a:r>
              <a:rPr lang="de-DE" sz="2400" b="1" dirty="0"/>
              <a:t>Who is on your team</a:t>
            </a:r>
          </a:p>
          <a:p>
            <a:pPr marL="914389" lvl="1" indent="-457189">
              <a:buFontTx/>
              <a:buChar char="-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 Diatta : 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Agronomy - Soil fertility - Agroforestry - Sustainable Agriculture</a:t>
            </a:r>
            <a:endParaRPr lang="fr-SN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89" lvl="1" indent="-457189">
              <a:buFontTx/>
              <a:buChar char="-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Anicet MANGA : Agronomy</a:t>
            </a:r>
            <a:endParaRPr lang="fr-SN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89" lvl="1" indent="-457189">
              <a:buFontTx/>
              <a:buChar char="-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 BASSENE : Botany</a:t>
            </a:r>
            <a:endParaRPr lang="fr-SN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89" lvl="1" indent="-457189">
              <a:buFontTx/>
              <a:buChar char="-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Saidou Nourou SALL : Soil biochemistry and ecology</a:t>
            </a:r>
            <a:endParaRPr lang="fr-SN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89" lvl="1" indent="-457189">
              <a:buFontTx/>
              <a:buChar char="-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Hadji Abdoul Aziz NDIAYE : Economist</a:t>
            </a:r>
            <a:endParaRPr lang="fr-SN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89" lvl="1" indent="-457189">
              <a:buFontTx/>
              <a:buChar char="-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Ousmane THIARE : Computer scientist </a:t>
            </a:r>
            <a:endParaRPr lang="de-DE" sz="2400" dirty="0"/>
          </a:p>
          <a:p>
            <a:pPr marL="457189" indent="-457189">
              <a:buFontTx/>
              <a:buChar char="-"/>
            </a:pPr>
            <a:r>
              <a:rPr lang="de-DE" sz="2400" b="1" dirty="0"/>
              <a:t>What is the background and strength of your institution</a:t>
            </a:r>
          </a:p>
          <a:p>
            <a:pPr marL="914389" lvl="1" indent="-457189">
              <a:buFontTx/>
              <a:buChar char="-"/>
            </a:pPr>
            <a:r>
              <a:rPr lang="de-DE" kern="100" dirty="0">
                <a:latin typeface="Arial" panose="020B0604020202020204" pitchFamily="34" charset="0"/>
                <a:cs typeface="Times New Roman" panose="02020603050405020304" pitchFamily="18" charset="0"/>
              </a:rPr>
              <a:t>Experience in European projects. UGB is involved in many H2020, Horizons and ERASMUS research projects. We are currently involved in BASIS, URBANE, MASSTER, OPPORTUNITY, etc.</a:t>
            </a:r>
          </a:p>
          <a:p>
            <a:pPr marL="457189" indent="-457189">
              <a:buFontTx/>
              <a:buChar char="-"/>
            </a:pPr>
            <a:r>
              <a:rPr lang="de-DE" sz="2400" b="1" dirty="0"/>
              <a:t>What is your institution‘s role in the project</a:t>
            </a:r>
          </a:p>
          <a:p>
            <a:pPr marL="914389" lvl="1" indent="-457189">
              <a:buFontTx/>
              <a:buChar char="-"/>
            </a:pPr>
            <a:r>
              <a:rPr lang="de-DE" dirty="0"/>
              <a:t>Work on all the tasks in which we are involved</a:t>
            </a:r>
          </a:p>
          <a:p>
            <a:pPr marL="914389" lvl="1" indent="-457189">
              <a:buFontTx/>
              <a:buChar char="-"/>
            </a:pPr>
            <a:r>
              <a:rPr lang="de-DE" dirty="0"/>
              <a:t>WP1 : Lead: UGB - </a:t>
            </a:r>
            <a:r>
              <a:rPr lang="fr-SN" dirty="0"/>
              <a:t>Co-lead HSWT</a:t>
            </a:r>
          </a:p>
          <a:p>
            <a:pPr marL="1371589" lvl="2" indent="-457189">
              <a:buFontTx/>
              <a:buChar char="-"/>
            </a:pPr>
            <a:r>
              <a:rPr lang="fr-SN" dirty="0">
                <a:solidFill>
                  <a:srgbClr val="000000"/>
                </a:solidFill>
                <a:effectLst/>
              </a:rPr>
              <a:t>To conduct preparatory activities and make project ready for implementation</a:t>
            </a:r>
          </a:p>
          <a:p>
            <a:pPr marL="457189" indent="-457189">
              <a:buFontTx/>
              <a:buChar char="-"/>
            </a:pPr>
            <a:endParaRPr lang="de-DE" sz="2400" b="1" dirty="0"/>
          </a:p>
          <a:p>
            <a:pPr marL="457189" indent="-457189">
              <a:buFontTx/>
              <a:buChar char="-"/>
            </a:pPr>
            <a:endParaRPr lang="de-DE" sz="2400" dirty="0"/>
          </a:p>
          <a:p>
            <a:pPr algn="l"/>
            <a:endParaRPr lang="de-DE" sz="2400" dirty="0"/>
          </a:p>
          <a:p>
            <a:pPr algn="l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04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"/>
    </mc:Choice>
    <mc:Fallback xmlns="">
      <p:transition spd="slow" advTm="23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91079" y="320403"/>
            <a:ext cx="9144000" cy="10972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5333" dirty="0">
                <a:solidFill>
                  <a:schemeClr val="bg1"/>
                </a:solidFill>
              </a:rPr>
              <a:t>AGRI-MOCKS KOM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6B7721C-EA00-7648-AE86-DBD0E53FCBDA}"/>
              </a:ext>
            </a:extLst>
          </p:cNvPr>
          <p:cNvSpPr txBox="1"/>
          <p:nvPr/>
        </p:nvSpPr>
        <p:spPr>
          <a:xfrm>
            <a:off x="-30263" y="6430338"/>
            <a:ext cx="121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33">
                <a:solidFill>
                  <a:srgbClr val="7BB800"/>
                </a:solidFill>
              </a:rPr>
              <a:t>Hochschule Weihenstephan-Triesdorf   |   Agri-Mocks   |   2025</a:t>
            </a:r>
            <a:endParaRPr lang="de-DE" sz="1333" dirty="0">
              <a:solidFill>
                <a:srgbClr val="7BB800"/>
              </a:solidFill>
            </a:endParaRPr>
          </a:p>
        </p:txBody>
      </p:sp>
      <p:pic>
        <p:nvPicPr>
          <p:cNvPr id="3" name="Grafik 2" descr="Ein Bild, das Electric Blue (Farbe), Schrift, Blau, Symbol enthält.&#10;&#10;Automatisch generierte Beschreibung">
            <a:extLst>
              <a:ext uri="{FF2B5EF4-FFF2-40B4-BE49-F238E27FC236}">
                <a16:creationId xmlns:a16="http://schemas.microsoft.com/office/drawing/2014/main" id="{8320AF3E-2AD8-470A-828B-2F098C4C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93" y="140065"/>
            <a:ext cx="3881983" cy="1408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06" y="1599095"/>
            <a:ext cx="122935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Tx/>
              <a:buChar char="-"/>
            </a:pPr>
            <a:r>
              <a:rPr lang="de-DE" sz="2400" b="1" dirty="0"/>
              <a:t>What will you bring to the team/project</a:t>
            </a:r>
          </a:p>
          <a:p>
            <a:pPr marL="914389" lvl="1" indent="-457189">
              <a:buFontTx/>
              <a:buChar char="-"/>
            </a:pPr>
            <a:r>
              <a:rPr lang="de-DE" dirty="0"/>
              <a:t>Regular attendance at meetings</a:t>
            </a:r>
          </a:p>
          <a:p>
            <a:pPr marL="914389" lvl="1" indent="-457189">
              <a:buFontTx/>
              <a:buChar char="-"/>
            </a:pPr>
            <a:r>
              <a:rPr lang="de-DE" dirty="0"/>
              <a:t>Commitment of the entire team to the success of the project</a:t>
            </a:r>
          </a:p>
          <a:p>
            <a:pPr marL="457189" lvl="1" indent="-457189">
              <a:buFontTx/>
              <a:buChar char="-"/>
            </a:pPr>
            <a:r>
              <a:rPr lang="de-DE" sz="2400" b="1" dirty="0"/>
              <a:t>Target group</a:t>
            </a:r>
          </a:p>
          <a:p>
            <a:pPr marL="914389" lvl="2" indent="-457189">
              <a:buFontTx/>
              <a:buChar char="-"/>
            </a:pPr>
            <a:r>
              <a:rPr lang="de-DE" dirty="0"/>
              <a:t>Master's degree in food safety risk prevention and management</a:t>
            </a:r>
          </a:p>
          <a:p>
            <a:pPr marL="914389" lvl="2" indent="-457189">
              <a:buFontTx/>
              <a:buChar char="-"/>
            </a:pPr>
            <a:r>
              <a:rPr lang="de-DE" dirty="0"/>
              <a:t>Master's degree in agricultural production and processing </a:t>
            </a:r>
          </a:p>
          <a:p>
            <a:pPr marL="914389" lvl="2" indent="-457189">
              <a:buFontTx/>
              <a:buChar char="-"/>
            </a:pPr>
            <a:r>
              <a:rPr lang="de-DE" dirty="0"/>
              <a:t>Available until August 31, 2025 (afterwards, they go on placement)</a:t>
            </a:r>
          </a:p>
          <a:p>
            <a:pPr marL="914389" lvl="1" indent="-457189">
              <a:buFontTx/>
              <a:buChar char="-"/>
            </a:pPr>
            <a:endParaRPr lang="de-DE" dirty="0"/>
          </a:p>
          <a:p>
            <a:r>
              <a:rPr lang="de-DE" sz="2400" b="1" dirty="0"/>
              <a:t> </a:t>
            </a:r>
          </a:p>
          <a:p>
            <a:pPr algn="l"/>
            <a:endParaRPr lang="de-DE" sz="2400" dirty="0"/>
          </a:p>
          <a:p>
            <a:pPr algn="l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352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"/>
    </mc:Choice>
    <mc:Fallback xmlns="">
      <p:transition spd="slow" advTm="232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259</Words>
  <Application>Microsoft Macintosh PowerPoint</Application>
  <PresentationFormat>Grand écran</PresentationFormat>
  <Paragraphs>39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Ousmane THIARE</dc:creator>
  <cp:lastModifiedBy>Ousmane THIARE</cp:lastModifiedBy>
  <cp:revision>10</cp:revision>
  <dcterms:created xsi:type="dcterms:W3CDTF">2025-04-28T07:14:56Z</dcterms:created>
  <dcterms:modified xsi:type="dcterms:W3CDTF">2025-04-28T15:05:56Z</dcterms:modified>
</cp:coreProperties>
</file>